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6858000" cy="9144000"/>
  <p:embeddedFontLst>
    <p:embeddedFont>
      <p:font typeface="Century Gothic" panose="020B050202020202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Proxima Nova"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SxwmEx1Dt9uA2KPObAvq5siUD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B742F7-E3D1-494B-A6A9-6B1C1A5784F4}">
  <a:tblStyle styleId="{DAB742F7-E3D1-494B-A6A9-6B1C1A5784F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6/11/relationships/changesInfo" Target="changesInfos/changesInfo1.xml"/><Relationship Id="rId20" Type="http://schemas.openxmlformats.org/officeDocument/2006/relationships/slide" Target="slides/slide16.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D90EDC4A-E471-4A7C-9A07-8B52498C3B4F}"/>
    <pc:docChg chg="custSel modSld">
      <pc:chgData name="Macek Anita" userId="9970a0cd-72f2-447a-8ae3-55167c3bcd34" providerId="ADAL" clId="{D90EDC4A-E471-4A7C-9A07-8B52498C3B4F}" dt="2025-01-17T09:33:10.474" v="0" actId="478"/>
      <pc:docMkLst>
        <pc:docMk/>
      </pc:docMkLst>
      <pc:sldChg chg="delSp mod">
        <pc:chgData name="Macek Anita" userId="9970a0cd-72f2-447a-8ae3-55167c3bcd34" providerId="ADAL" clId="{D90EDC4A-E471-4A7C-9A07-8B52498C3B4F}" dt="2025-01-17T09:33:10.474" v="0" actId="478"/>
        <pc:sldMkLst>
          <pc:docMk/>
          <pc:sldMk cId="0" sldId="263"/>
        </pc:sldMkLst>
        <pc:spChg chg="del">
          <ac:chgData name="Macek Anita" userId="9970a0cd-72f2-447a-8ae3-55167c3bcd34" providerId="ADAL" clId="{D90EDC4A-E471-4A7C-9A07-8B52498C3B4F}" dt="2025-01-17T09:33:10.474" v="0" actId="478"/>
          <ac:spMkLst>
            <pc:docMk/>
            <pc:sldMk cId="0" sldId="263"/>
            <ac:spMk id="21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Potențialul de câștig este influențat de o varietate de factori, iar aceștia pot varia semnificativ în funcție de circumstanțele individuale și căile de carieră. Iată câțiva factori cheie care influențează în mod obișnuit potențialul de câștig (Antonji et al., 2022):</a:t>
            </a: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1. Educația și Abilitățile:</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 Nivelul de educație și dobândirea abilităților specializate sunt adesea corelate cu un potențial de câștig mai mare. Diplomele avansate, certificările și expertiza în domenii specifice pot comanda salarii mai mari.</a:t>
            </a: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2. Experiența:</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 Experiența profesională este un factor semnificativ. Pe măsură ce indivizii acumulează mai mulți ani de experiență în domeniile lor respective, în general devin mai valoroși și pot obține salarii mai mari.</a:t>
            </a: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3. Ocupația și Industria:</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 Diferite ocupații și industrii au niveluri salariale variate. Profesiile din domenii precum tehnologia, finanțele și sănătatea oferă adesea un potențial de câștig mai mare decât alte sectoare.</a:t>
            </a: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4. Locația:</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 Costul vieții și cererea pentru anumite abilități pot varia în funcție de locație. Salariile în zonele urbane cu un cost al vieții ridicat tind să fie mai mari pentru a compensa cheltuielile de trai.</a:t>
            </a: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5. Dimensiunea și Tipul Companiei:</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 Companiile mai mari sau cele din industrii cu creștere rapidă pot oferi salarii mai mari. În plus, lucrul pentru companii bine stabilite și financiar de succes poate conduce la pachete de compensație mai bune.</a:t>
            </a: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6. Abilitățile de Negociere:</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 Capacitatea de a negocia eficient în timpul ofertelor de muncă sau al evaluărilor de performanță poate influența semnificativ potențialul de câștig. Cei care sunt negociatori pricepuți pot obține salarii și beneficii mai bune.</a:t>
            </a: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7. Networking și Conexiuni:</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 Construirea unei rețele profesionale puternice și având conexiuni în cadrul unei industrii poate deschide oportunități pentru poziții mai bine plătite și avansări în carieră.</a:t>
            </a: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8. Performanța la Locul de Muncă:</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 Performanța înaltă și realizarea constantă a obiectivelor într-un rol pot duce la promovări, bonusuri și creșteri salariale. Angajatorii recompensează adesea angajații care contribuie pozitiv la succesul companiei.</a:t>
            </a: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9. Tendințele Industriei și Cererea pe Piață:</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 Cererea pentru abilități sau profesii specifice poate afecta potențialul de câștig. Industriile care experimentează o cerere mare pentru anumite abilități pot oferi salarii mai mari pentru a atrage și păstra talentul de vârf.</a:t>
            </a: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10. Certificări și Licențe:</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 Deținerea de certificări sau licențe relevante într-un anumit domeniu poate spori potențialul de câștig. Anumite profesii necesită calificări specifice, iar persoanele care îndeplinesc aceste cerințe pot comanda salarii mai mari.</a:t>
            </a: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11. Diversitate și Incluziune:</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 Organizațiile care valorizează diversitatea și incluziunea pot avea politici pentru a asigura o compensație echitabilă. Persoanele din medii care promovează corectitudinea pot avea oportunități mai bune pentru creșterea potențialului de câștig.</a:t>
            </a: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12. Condițiile Economice:</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 Condițiile economice generale, inclusiv ratele inflației și creșterea economică, pot influența potențialul de câștig. În perioadele de creștere economică, oportunitățile de muncă și salariile pot crește.</a:t>
            </a: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13. Echilibrul între Viața Profesională și Viața Personală și Beneficiile:</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 Unele persoane pot prioritiza echilibrul între viața profesională și cea personală, programul flexibil sau pachetele de beneficii cuprinzătoare în detrimentul salariilor mai mari. Pachetul de compensație total, inclusiv beneficiile non-monetare, poate influența percepția cuiva asupra potențialului de câștig.</a:t>
            </a: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Este important de menționat că acești factori interacționează adesea între ei, iar indivizii pot necesita să ia în considerare o combinație a acestor elemente pentru a-și maximiza potențialul de câștig. În plus, factorii externi, cum ar fi tendințele economice globale și avansările tehnologice, pot influența piața muncii și pot afecta potențialul de câștig în diverse industrii.</a:t>
            </a:r>
            <a:endParaRPr sz="1100">
              <a:latin typeface="Proxima Nova"/>
              <a:ea typeface="Proxima Nova"/>
              <a:cs typeface="Proxima Nova"/>
              <a:sym typeface="Proxima Nova"/>
            </a:endParaRPr>
          </a:p>
          <a:p>
            <a:pPr marL="0" lvl="0" indent="0" algn="l" rtl="0">
              <a:lnSpc>
                <a:spcPct val="100000"/>
              </a:lnSpc>
              <a:spcBef>
                <a:spcPts val="0"/>
              </a:spcBef>
              <a:spcAft>
                <a:spcPts val="0"/>
              </a:spcAft>
              <a:buSzPts val="1400"/>
              <a:buNone/>
            </a:pPr>
            <a:endParaRPr sz="1100">
              <a:latin typeface="Proxima Nova"/>
              <a:ea typeface="Proxima Nova"/>
              <a:cs typeface="Proxima Nova"/>
              <a:sym typeface="Proxima Nova"/>
            </a:endParaRPr>
          </a:p>
        </p:txBody>
      </p:sp>
      <p:sp>
        <p:nvSpPr>
          <p:cNvPr id="233" name="Google Shape;2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800"/>
              </a:spcBef>
              <a:spcAft>
                <a:spcPts val="0"/>
              </a:spcAft>
              <a:buClr>
                <a:schemeClr val="dk1"/>
              </a:buClr>
              <a:buSzPts val="1100"/>
              <a:buFont typeface="Arial"/>
              <a:buNone/>
            </a:pPr>
            <a:r>
              <a:rPr lang="de-DE" sz="1400">
                <a:latin typeface="Proxima Nova"/>
                <a:ea typeface="Proxima Nova"/>
                <a:cs typeface="Proxima Nova"/>
                <a:sym typeface="Proxima Nova"/>
              </a:rPr>
              <a:t>Studii de Caz: Examinați exemple din viața reală ale indivizilor din diverse medii și profesii pentru a înțelege cum alegerile lor de carieră și parcursul educațional le-au influențat traiectoria veniturilor.</a:t>
            </a:r>
            <a:endParaRPr sz="1400">
              <a:latin typeface="Proxima Nova"/>
              <a:ea typeface="Proxima Nova"/>
              <a:cs typeface="Proxima Nova"/>
              <a:sym typeface="Proxima Nova"/>
            </a:endParaRPr>
          </a:p>
          <a:p>
            <a:pPr marL="457200" lvl="0" indent="-228600" algn="just" rtl="0">
              <a:lnSpc>
                <a:spcPct val="107000"/>
              </a:lnSpc>
              <a:spcBef>
                <a:spcPts val="800"/>
              </a:spcBef>
              <a:spcAft>
                <a:spcPts val="0"/>
              </a:spcAft>
              <a:buClr>
                <a:schemeClr val="dk1"/>
              </a:buClr>
              <a:buSzPts val="1100"/>
              <a:buFont typeface="Arial"/>
              <a:buNone/>
            </a:pPr>
            <a:endParaRPr sz="1400">
              <a:latin typeface="Proxima Nova"/>
              <a:ea typeface="Proxima Nova"/>
              <a:cs typeface="Proxima Nova"/>
              <a:sym typeface="Proxima Nova"/>
            </a:endParaRPr>
          </a:p>
          <a:p>
            <a:pPr marL="0" lvl="0" indent="0" algn="just" rtl="0">
              <a:lnSpc>
                <a:spcPct val="107000"/>
              </a:lnSpc>
              <a:spcBef>
                <a:spcPts val="800"/>
              </a:spcBef>
              <a:spcAft>
                <a:spcPts val="0"/>
              </a:spcAft>
              <a:buClr>
                <a:schemeClr val="dk1"/>
              </a:buClr>
              <a:buSzPts val="1100"/>
              <a:buFont typeface="Arial"/>
              <a:buNone/>
            </a:pPr>
            <a:r>
              <a:rPr lang="de-DE" sz="1400">
                <a:latin typeface="Proxima Nova"/>
                <a:ea typeface="Proxima Nova"/>
                <a:cs typeface="Proxima Nova"/>
                <a:sym typeface="Proxima Nova"/>
              </a:rPr>
              <a:t>În această secțiune, studiile de caz sunt utilizate pentru a explora experiențele reale ale indivizilor provenind din diverse medii și domenii profesionale. Aceste studii analizează modul în care deciziile lor de carieră și aspirațiile educaționale le-au modelat potențialul de câștig de-a lungul timpului. Prin examinarea unor exemple concrete, participanții dobândesc perspective asupra factorilor care influențează traiectoriile veniturilor și impactul alegerilor educaționale și profesionale asupra rezultatelor financiare.</a:t>
            </a:r>
            <a:endParaRPr sz="1400">
              <a:latin typeface="Proxima Nova"/>
              <a:ea typeface="Proxima Nova"/>
              <a:cs typeface="Proxima Nova"/>
              <a:sym typeface="Proxima Nova"/>
            </a:endParaRPr>
          </a:p>
          <a:p>
            <a:pPr marL="457200" lvl="0" indent="-228600" algn="just" rtl="0">
              <a:lnSpc>
                <a:spcPct val="107000"/>
              </a:lnSpc>
              <a:spcBef>
                <a:spcPts val="800"/>
              </a:spcBef>
              <a:spcAft>
                <a:spcPts val="0"/>
              </a:spcAft>
              <a:buClr>
                <a:schemeClr val="dk1"/>
              </a:buClr>
              <a:buSzPts val="1100"/>
              <a:buFont typeface="Arial"/>
              <a:buNone/>
            </a:pPr>
            <a:endParaRPr sz="1400">
              <a:latin typeface="Proxima Nova"/>
              <a:ea typeface="Proxima Nova"/>
              <a:cs typeface="Proxima Nova"/>
              <a:sym typeface="Proxima Nova"/>
            </a:endParaRPr>
          </a:p>
          <a:p>
            <a:pPr marL="0" lvl="0" indent="0" algn="just" rtl="0">
              <a:lnSpc>
                <a:spcPct val="107000"/>
              </a:lnSpc>
              <a:spcBef>
                <a:spcPts val="800"/>
              </a:spcBef>
              <a:spcAft>
                <a:spcPts val="0"/>
              </a:spcAft>
              <a:buClr>
                <a:schemeClr val="dk1"/>
              </a:buClr>
              <a:buSzPts val="1100"/>
              <a:buFont typeface="Arial"/>
              <a:buNone/>
            </a:pPr>
            <a:r>
              <a:rPr lang="de-DE" sz="1400">
                <a:latin typeface="Proxima Nova"/>
                <a:ea typeface="Proxima Nova"/>
                <a:cs typeface="Proxima Nova"/>
                <a:sym typeface="Proxima Nova"/>
              </a:rPr>
              <a:t>Iată câteva exemple de studii de caz ale unor persoane care s-au impus în domeniul lor de activitate. Participanții ar trebui să primească timp pentru a reflecta și a analiza exemple reale ale indivizilor din diverse medii și profesii pentru a înțelege cum alegerile lor de carieră și parcursul educațional le-au influențat traiectoria veniturilor.</a:t>
            </a:r>
            <a:endParaRPr sz="1400">
              <a:latin typeface="Proxima Nova"/>
              <a:ea typeface="Proxima Nova"/>
              <a:cs typeface="Proxima Nova"/>
              <a:sym typeface="Proxima Nova"/>
            </a:endParaRPr>
          </a:p>
          <a:p>
            <a:pPr marL="457200" lvl="0" indent="-228600" algn="just" rtl="0">
              <a:lnSpc>
                <a:spcPct val="107000"/>
              </a:lnSpc>
              <a:spcBef>
                <a:spcPts val="800"/>
              </a:spcBef>
              <a:spcAft>
                <a:spcPts val="0"/>
              </a:spcAft>
              <a:buClr>
                <a:schemeClr val="dk1"/>
              </a:buClr>
              <a:buSzPts val="1100"/>
              <a:buFont typeface="Arial"/>
              <a:buNone/>
            </a:pPr>
            <a:endParaRPr sz="1400">
              <a:latin typeface="Proxima Nova"/>
              <a:ea typeface="Proxima Nova"/>
              <a:cs typeface="Proxima Nova"/>
              <a:sym typeface="Proxima Nova"/>
            </a:endParaRPr>
          </a:p>
          <a:p>
            <a:pPr marL="228600" lvl="0" indent="0" algn="just" rtl="0">
              <a:lnSpc>
                <a:spcPct val="107000"/>
              </a:lnSpc>
              <a:spcBef>
                <a:spcPts val="800"/>
              </a:spcBef>
              <a:spcAft>
                <a:spcPts val="0"/>
              </a:spcAft>
              <a:buClr>
                <a:schemeClr val="dk1"/>
              </a:buClr>
              <a:buSzPts val="1100"/>
              <a:buFont typeface="Arial"/>
              <a:buNone/>
            </a:pPr>
            <a:r>
              <a:rPr lang="de-DE" sz="1400">
                <a:latin typeface="Proxima Nova"/>
                <a:ea typeface="Proxima Nova"/>
                <a:cs typeface="Proxima Nova"/>
                <a:sym typeface="Proxima Nova"/>
              </a:rPr>
              <a:t>Sugestii pentru discuție:</a:t>
            </a:r>
            <a:endParaRPr sz="1400">
              <a:latin typeface="Proxima Nova"/>
              <a:ea typeface="Proxima Nova"/>
              <a:cs typeface="Proxima Nova"/>
              <a:sym typeface="Proxima Nova"/>
            </a:endParaRPr>
          </a:p>
          <a:p>
            <a:pPr marL="457200" lvl="0" indent="-317500" algn="just" rtl="0">
              <a:lnSpc>
                <a:spcPct val="107000"/>
              </a:lnSpc>
              <a:spcBef>
                <a:spcPts val="800"/>
              </a:spcBef>
              <a:spcAft>
                <a:spcPts val="0"/>
              </a:spcAft>
              <a:buSzPts val="1400"/>
              <a:buFont typeface="Proxima Nova"/>
              <a:buChar char="●"/>
            </a:pPr>
            <a:r>
              <a:rPr lang="de-DE" sz="1400">
                <a:latin typeface="Proxima Nova"/>
                <a:ea typeface="Proxima Nova"/>
                <a:cs typeface="Proxima Nova"/>
                <a:sym typeface="Proxima Nova"/>
              </a:rPr>
              <a:t>Sectorul Tehnologic:</a:t>
            </a:r>
            <a:endParaRPr sz="1400">
              <a:latin typeface="Proxima Nova"/>
              <a:ea typeface="Proxima Nova"/>
              <a:cs typeface="Proxima Nova"/>
              <a:sym typeface="Proxima Nova"/>
            </a:endParaRPr>
          </a:p>
          <a:p>
            <a:pPr marL="457200" lvl="0" indent="0" algn="just" rtl="0">
              <a:lnSpc>
                <a:spcPct val="107000"/>
              </a:lnSpc>
              <a:spcBef>
                <a:spcPts val="800"/>
              </a:spcBef>
              <a:spcAft>
                <a:spcPts val="0"/>
              </a:spcAft>
              <a:buNone/>
            </a:pPr>
            <a:r>
              <a:rPr lang="de-DE" sz="1400">
                <a:latin typeface="Proxima Nova"/>
                <a:ea typeface="Proxima Nova"/>
                <a:cs typeface="Proxima Nova"/>
                <a:sym typeface="Proxima Nova"/>
              </a:rPr>
              <a:t>Bill Gates: Co-fondator al Microsoft, Bill Gates a renunțat la Harvard pentru a-și urmări pasiunea pentru dezvoltarea software-ului. Concentrarea sa pe tehnologie și antreprenoriat l-a condus la construirea uneia dintre cele mai mari companii tehnologice din lume, contribuind astfel la averea sa considerabilă.</a:t>
            </a:r>
            <a:endParaRPr sz="1400">
              <a:latin typeface="Proxima Nova"/>
              <a:ea typeface="Proxima Nova"/>
              <a:cs typeface="Proxima Nova"/>
              <a:sym typeface="Proxima Nova"/>
            </a:endParaRPr>
          </a:p>
          <a:p>
            <a:pPr marL="457200" lvl="0" indent="-228600" algn="just" rtl="0">
              <a:lnSpc>
                <a:spcPct val="107000"/>
              </a:lnSpc>
              <a:spcBef>
                <a:spcPts val="800"/>
              </a:spcBef>
              <a:spcAft>
                <a:spcPts val="0"/>
              </a:spcAft>
              <a:buClr>
                <a:schemeClr val="dk1"/>
              </a:buClr>
              <a:buSzPts val="1100"/>
              <a:buFont typeface="Arial"/>
              <a:buNone/>
            </a:pPr>
            <a:endParaRPr sz="1400">
              <a:latin typeface="Proxima Nova"/>
              <a:ea typeface="Proxima Nova"/>
              <a:cs typeface="Proxima Nova"/>
              <a:sym typeface="Proxima Nova"/>
            </a:endParaRPr>
          </a:p>
          <a:p>
            <a:pPr marL="457200" lvl="0" indent="-317500" algn="just" rtl="0">
              <a:lnSpc>
                <a:spcPct val="107000"/>
              </a:lnSpc>
              <a:spcBef>
                <a:spcPts val="800"/>
              </a:spcBef>
              <a:spcAft>
                <a:spcPts val="0"/>
              </a:spcAft>
              <a:buSzPts val="1400"/>
              <a:buFont typeface="Proxima Nova"/>
              <a:buChar char="●"/>
            </a:pPr>
            <a:r>
              <a:rPr lang="de-DE" sz="1400">
                <a:latin typeface="Proxima Nova"/>
                <a:ea typeface="Proxima Nova"/>
                <a:cs typeface="Proxima Nova"/>
                <a:sym typeface="Proxima Nova"/>
              </a:rPr>
              <a:t>Industria Distracției:</a:t>
            </a:r>
            <a:endParaRPr sz="1400">
              <a:latin typeface="Proxima Nova"/>
              <a:ea typeface="Proxima Nova"/>
              <a:cs typeface="Proxima Nova"/>
              <a:sym typeface="Proxima Nova"/>
            </a:endParaRPr>
          </a:p>
          <a:p>
            <a:pPr marL="457200" lvl="0" indent="0" algn="just" rtl="0">
              <a:lnSpc>
                <a:spcPct val="107000"/>
              </a:lnSpc>
              <a:spcBef>
                <a:spcPts val="800"/>
              </a:spcBef>
              <a:spcAft>
                <a:spcPts val="0"/>
              </a:spcAft>
              <a:buNone/>
            </a:pPr>
            <a:r>
              <a:rPr lang="de-DE" sz="1400">
                <a:latin typeface="Proxima Nova"/>
                <a:ea typeface="Proxima Nova"/>
                <a:cs typeface="Proxima Nova"/>
                <a:sym typeface="Proxima Nova"/>
              </a:rPr>
              <a:t>Oprah Winfrey: Oprah, cu un background în comunicare și media, a început ca prezentatoare de știri. Totuși, mutarea sa în talk-show-uri și ulterior înființarea propriei rețele media i-au crescut semnificativ veniturile, făcând-o una dintre cele mai bogate femei din lume.</a:t>
            </a:r>
            <a:endParaRPr sz="1400">
              <a:latin typeface="Proxima Nova"/>
              <a:ea typeface="Proxima Nova"/>
              <a:cs typeface="Proxima Nova"/>
              <a:sym typeface="Proxima Nova"/>
            </a:endParaRPr>
          </a:p>
          <a:p>
            <a:pPr marL="457200" lvl="0" indent="-228600" algn="just" rtl="0">
              <a:lnSpc>
                <a:spcPct val="107000"/>
              </a:lnSpc>
              <a:spcBef>
                <a:spcPts val="800"/>
              </a:spcBef>
              <a:spcAft>
                <a:spcPts val="0"/>
              </a:spcAft>
              <a:buClr>
                <a:schemeClr val="dk1"/>
              </a:buClr>
              <a:buSzPts val="1100"/>
              <a:buFont typeface="Arial"/>
              <a:buNone/>
            </a:pPr>
            <a:endParaRPr sz="1400">
              <a:latin typeface="Proxima Nova"/>
              <a:ea typeface="Proxima Nova"/>
              <a:cs typeface="Proxima Nova"/>
              <a:sym typeface="Proxima Nova"/>
            </a:endParaRPr>
          </a:p>
          <a:p>
            <a:pPr marL="457200" lvl="0" indent="-317500" algn="just" rtl="0">
              <a:lnSpc>
                <a:spcPct val="107000"/>
              </a:lnSpc>
              <a:spcBef>
                <a:spcPts val="800"/>
              </a:spcBef>
              <a:spcAft>
                <a:spcPts val="0"/>
              </a:spcAft>
              <a:buSzPts val="1400"/>
              <a:buFont typeface="Proxima Nova"/>
              <a:buChar char="●"/>
            </a:pPr>
            <a:r>
              <a:rPr lang="de-DE" sz="1400">
                <a:latin typeface="Proxima Nova"/>
                <a:ea typeface="Proxima Nova"/>
                <a:cs typeface="Proxima Nova"/>
                <a:sym typeface="Proxima Nova"/>
              </a:rPr>
              <a:t>Finanțe și Investiții:</a:t>
            </a:r>
            <a:endParaRPr sz="1400">
              <a:latin typeface="Proxima Nova"/>
              <a:ea typeface="Proxima Nova"/>
              <a:cs typeface="Proxima Nova"/>
              <a:sym typeface="Proxima Nova"/>
            </a:endParaRPr>
          </a:p>
          <a:p>
            <a:pPr marL="457200" lvl="0" indent="0" algn="just" rtl="0">
              <a:lnSpc>
                <a:spcPct val="107000"/>
              </a:lnSpc>
              <a:spcBef>
                <a:spcPts val="800"/>
              </a:spcBef>
              <a:spcAft>
                <a:spcPts val="0"/>
              </a:spcAft>
              <a:buNone/>
            </a:pPr>
            <a:r>
              <a:rPr lang="de-DE" sz="1400">
                <a:latin typeface="Proxima Nova"/>
                <a:ea typeface="Proxima Nova"/>
                <a:cs typeface="Proxima Nova"/>
                <a:sym typeface="Proxima Nova"/>
              </a:rPr>
              <a:t>Warren Buffett: Cunoscut ca unul dintre cei mai de succes investitori, Warren Buffett a studiat afaceri și economie la Universitatea din Nebraska. Strategiile sale de investiții și conducerea sa în cadrul Berkshire Hathaway au dus la o acumulare imensă de averi de-a lungul anilor.</a:t>
            </a:r>
            <a:endParaRPr sz="1400">
              <a:latin typeface="Proxima Nova"/>
              <a:ea typeface="Proxima Nova"/>
              <a:cs typeface="Proxima Nova"/>
              <a:sym typeface="Proxima Nova"/>
            </a:endParaRPr>
          </a:p>
          <a:p>
            <a:pPr marL="457200" lvl="0" indent="-228600" algn="just" rtl="0">
              <a:lnSpc>
                <a:spcPct val="107000"/>
              </a:lnSpc>
              <a:spcBef>
                <a:spcPts val="800"/>
              </a:spcBef>
              <a:spcAft>
                <a:spcPts val="0"/>
              </a:spcAft>
              <a:buClr>
                <a:schemeClr val="dk1"/>
              </a:buClr>
              <a:buSzPts val="1100"/>
              <a:buFont typeface="Arial"/>
              <a:buNone/>
            </a:pPr>
            <a:endParaRPr sz="1400">
              <a:latin typeface="Proxima Nova"/>
              <a:ea typeface="Proxima Nova"/>
              <a:cs typeface="Proxima Nova"/>
              <a:sym typeface="Proxima Nova"/>
            </a:endParaRPr>
          </a:p>
          <a:p>
            <a:pPr marL="457200" lvl="0" indent="-317500" algn="just" rtl="0">
              <a:lnSpc>
                <a:spcPct val="107000"/>
              </a:lnSpc>
              <a:spcBef>
                <a:spcPts val="800"/>
              </a:spcBef>
              <a:spcAft>
                <a:spcPts val="0"/>
              </a:spcAft>
              <a:buSzPts val="1400"/>
              <a:buFont typeface="Proxima Nova"/>
              <a:buChar char="●"/>
            </a:pPr>
            <a:r>
              <a:rPr lang="de-DE" sz="1400">
                <a:latin typeface="Proxima Nova"/>
                <a:ea typeface="Proxima Nova"/>
                <a:cs typeface="Proxima Nova"/>
                <a:sym typeface="Proxima Nova"/>
              </a:rPr>
              <a:t>Antreprenoriat:</a:t>
            </a:r>
            <a:endParaRPr sz="1400">
              <a:latin typeface="Proxima Nova"/>
              <a:ea typeface="Proxima Nova"/>
              <a:cs typeface="Proxima Nova"/>
              <a:sym typeface="Proxima Nova"/>
            </a:endParaRPr>
          </a:p>
          <a:p>
            <a:pPr marL="457200" lvl="0" indent="0" algn="just" rtl="0">
              <a:lnSpc>
                <a:spcPct val="107000"/>
              </a:lnSpc>
              <a:spcBef>
                <a:spcPts val="800"/>
              </a:spcBef>
              <a:spcAft>
                <a:spcPts val="0"/>
              </a:spcAft>
              <a:buNone/>
            </a:pPr>
            <a:r>
              <a:rPr lang="de-DE" sz="1400">
                <a:latin typeface="Proxima Nova"/>
                <a:ea typeface="Proxima Nova"/>
                <a:cs typeface="Proxima Nova"/>
                <a:sym typeface="Proxima Nova"/>
              </a:rPr>
              <a:t>Elon Musk: Fondator al unor companii precum SpaceX și Tesla, Elon Musk are un parcurs educațional divers, studiind fizica și economia. Întreprinderile sale acoperă domenii precum tehnologia și industria auto, demonstrând cum inițiativele antreprenoriale din sectoare diferite pot influența venitul.</a:t>
            </a:r>
            <a:endParaRPr sz="1400">
              <a:latin typeface="Proxima Nova"/>
              <a:ea typeface="Proxima Nova"/>
              <a:cs typeface="Proxima Nova"/>
              <a:sym typeface="Proxima Nova"/>
            </a:endParaRPr>
          </a:p>
          <a:p>
            <a:pPr marL="457200" lvl="0" indent="-228600" algn="just" rtl="0">
              <a:lnSpc>
                <a:spcPct val="107000"/>
              </a:lnSpc>
              <a:spcBef>
                <a:spcPts val="800"/>
              </a:spcBef>
              <a:spcAft>
                <a:spcPts val="0"/>
              </a:spcAft>
              <a:buClr>
                <a:schemeClr val="dk1"/>
              </a:buClr>
              <a:buSzPts val="1100"/>
              <a:buFont typeface="Arial"/>
              <a:buNone/>
            </a:pPr>
            <a:endParaRPr sz="1400">
              <a:latin typeface="Proxima Nova"/>
              <a:ea typeface="Proxima Nova"/>
              <a:cs typeface="Proxima Nova"/>
              <a:sym typeface="Proxima Nova"/>
            </a:endParaRPr>
          </a:p>
          <a:p>
            <a:pPr marL="457200" lvl="0" indent="-317500" algn="just" rtl="0">
              <a:lnSpc>
                <a:spcPct val="107000"/>
              </a:lnSpc>
              <a:spcBef>
                <a:spcPts val="800"/>
              </a:spcBef>
              <a:spcAft>
                <a:spcPts val="0"/>
              </a:spcAft>
              <a:buSzPts val="1400"/>
              <a:buFont typeface="Proxima Nova"/>
              <a:buChar char="●"/>
            </a:pPr>
            <a:r>
              <a:rPr lang="de-DE" sz="1400">
                <a:latin typeface="Proxima Nova"/>
                <a:ea typeface="Proxima Nova"/>
                <a:cs typeface="Proxima Nova"/>
                <a:sym typeface="Proxima Nova"/>
              </a:rPr>
              <a:t>Arte și Design:</a:t>
            </a:r>
            <a:endParaRPr sz="1400">
              <a:latin typeface="Proxima Nova"/>
              <a:ea typeface="Proxima Nova"/>
              <a:cs typeface="Proxima Nova"/>
              <a:sym typeface="Proxima Nova"/>
            </a:endParaRPr>
          </a:p>
          <a:p>
            <a:pPr marL="457200" lvl="0" indent="0" algn="just" rtl="0">
              <a:lnSpc>
                <a:spcPct val="107000"/>
              </a:lnSpc>
              <a:spcBef>
                <a:spcPts val="800"/>
              </a:spcBef>
              <a:spcAft>
                <a:spcPts val="0"/>
              </a:spcAft>
              <a:buNone/>
            </a:pPr>
            <a:r>
              <a:rPr lang="de-DE" sz="1400">
                <a:latin typeface="Proxima Nova"/>
                <a:ea typeface="Proxima Nova"/>
                <a:cs typeface="Proxima Nova"/>
                <a:sym typeface="Proxima Nova"/>
              </a:rPr>
              <a:t>J.K. Rowling: Înainte de a deveni un autor renumit al seriei Harry Potter, J.K. Rowling a întâmpinat dificultăți financiare. Drumul său de la a fi asistată social la a deveni una dintre cei mai bogați autori ilustrează impactul creativității artistice asupra veniturilor.</a:t>
            </a:r>
            <a:endParaRPr sz="1400">
              <a:latin typeface="Proxima Nova"/>
              <a:ea typeface="Proxima Nova"/>
              <a:cs typeface="Proxima Nova"/>
              <a:sym typeface="Proxima Nova"/>
            </a:endParaRPr>
          </a:p>
          <a:p>
            <a:pPr marL="457200" lvl="0" indent="-228600" algn="just" rtl="0">
              <a:lnSpc>
                <a:spcPct val="107000"/>
              </a:lnSpc>
              <a:spcBef>
                <a:spcPts val="800"/>
              </a:spcBef>
              <a:spcAft>
                <a:spcPts val="800"/>
              </a:spcAft>
              <a:buSzPts val="1400"/>
              <a:buNone/>
            </a:pPr>
            <a:endParaRPr sz="1400">
              <a:latin typeface="Proxima Nova"/>
              <a:ea typeface="Proxima Nova"/>
              <a:cs typeface="Proxima Nova"/>
              <a:sym typeface="Proxima Nova"/>
            </a:endParaRPr>
          </a:p>
        </p:txBody>
      </p:sp>
      <p:sp>
        <p:nvSpPr>
          <p:cNvPr id="245" name="Google Shape;2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de-DE" sz="1100">
                <a:solidFill>
                  <a:schemeClr val="accent1"/>
                </a:solidFill>
                <a:latin typeface="Proxima Nova"/>
                <a:ea typeface="Proxima Nova"/>
                <a:cs typeface="Proxima Nova"/>
                <a:sym typeface="Proxima Nova"/>
              </a:rPr>
              <a:t>Maximizarea potențialului de câștig</a:t>
            </a:r>
            <a:r>
              <a:rPr lang="de-DE" sz="1100">
                <a:latin typeface="Proxima Nova"/>
                <a:ea typeface="Proxima Nova"/>
                <a:cs typeface="Proxima Nova"/>
                <a:sym typeface="Proxima Nova"/>
              </a:rPr>
              <a:t> necesită o abordare proactivă în privința:</a:t>
            </a: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dezvoltării carierei</a:t>
            </a: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îmbunătățirii abilităților</a:t>
            </a: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planificării financiare.</a:t>
            </a: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Dezvoltarea carierei implică gestionarea activă a traseului profesional pentru a atinge obiectivele personale și profesionale. Aceasta poate include stabilirea de obiective clare, identificarea domeniilor de creștere și căutarea oportunităților de avansare. Strategiile pentru dezvoltarea carierei pot include crearea de rețele de contacte, urmarea unor studii suplimentare sau certificări, căutarea unui mentor și asumarea de proiecte sau roluri provocatoare. Învățarea continuă și adaptarea la tendințele schimbătoare ale industriei sunt componente esențiale ale dezvoltării carierei, la fel ca și menținerea unei atitudini proactive în căutarea oportunităților de creștere și avansare în domeniul ales.</a:t>
            </a: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Îmbunătățirea abilităților se referă la procesul de îmbunătățire și extindere a setului de abilități pentru a rămâne competitiv pe piața muncii și a excela în carieră. Acest lucru poate implica atât abilități tehnice legate de profesie, cât și abilități interumane, cum ar fi comunicarea, leadership-ul, rezolvarea problemelor și adaptabilitatea. Îmbunătățirea abilităților poate fi realizată prin educație formală, programe de formare, ateliere, cursuri online, învățare la locul de muncă și mentorat. Prin actualizarea și diversificarea continuă a abilităților, indivizii pot să își îmbunătățească valoarea pentru angajatori, să își crească potențialul de câștig și să se adapteze cerințelor și tendințelor de pe piața muncii.</a:t>
            </a: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Planificarea financiară este procesul de stabilire a obiectivelor, crearea unui plan de acțiune și luarea de decizii informate pentru a atinge stabilitatea financiară, securitatea și prosperitatea pe termen lung. Componentele cheie ale planificării financiare includ bugetarea, economisirea, investițiile, gestionarea datoriilor și pregătirea pentru cheltuieli viitoare, cum ar fi pensionarea, educația și urgențele. O planificare financiară eficientă implică evaluarea situației financiare, identificarea priorităților și obiectivelor, dezvoltarea unei strategii pentru atingerea acestor scopuri și monitorizarea și ajustarea regulată a planului, după cum este necesar. </a:t>
            </a: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Prin abordarea proactivă a planificării financiare, indivizii pot optimiza resursele, minimiza stresul financiar și lucra pentru a-și atinge aspirațiile financiare și obiectivele de viață.</a:t>
            </a: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Investind în educație, căutând oportunități de avansare, explorând diverse surse de venit, construind relații și negociind strategic, indivizii pot debloca întreaga lor capacitate de câștig și pot atinge o mai mare succes financiar și stabilitate.</a:t>
            </a:r>
            <a:endParaRPr sz="1100">
              <a:latin typeface="Proxima Nova"/>
              <a:ea typeface="Proxima Nova"/>
              <a:cs typeface="Proxima Nova"/>
              <a:sym typeface="Proxima Nova"/>
            </a:endParaRPr>
          </a:p>
          <a:p>
            <a:pPr marL="0" lvl="0" indent="0" algn="just" rtl="0">
              <a:lnSpc>
                <a:spcPct val="100000"/>
              </a:lnSpc>
              <a:spcBef>
                <a:spcPts val="0"/>
              </a:spcBef>
              <a:spcAft>
                <a:spcPts val="0"/>
              </a:spcAft>
              <a:buSzPts val="1400"/>
              <a:buNone/>
            </a:pPr>
            <a:endParaRPr sz="1100">
              <a:latin typeface="Proxima Nova"/>
              <a:ea typeface="Proxima Nova"/>
              <a:cs typeface="Proxima Nova"/>
              <a:sym typeface="Proxima Nova"/>
            </a:endParaRPr>
          </a:p>
        </p:txBody>
      </p:sp>
      <p:sp>
        <p:nvSpPr>
          <p:cNvPr id="261" name="Google Shape;2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ba818bef63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Avansarea și creșterea în carieră necesită o abordare strategică care implică învățarea continuă, dezvoltarea abilităților, crearea de rețele și auto-promovarea eficientă. Iată câteva strategii pentru a ajuta indivizii să avanseze în carierele lor:</a:t>
            </a:r>
            <a:endParaRPr sz="1100">
              <a:latin typeface="Proxima Nova"/>
              <a:ea typeface="Proxima Nova"/>
              <a:cs typeface="Proxima Nova"/>
              <a:sym typeface="Proxima Nova"/>
            </a:endParaRPr>
          </a:p>
          <a:p>
            <a:pPr marL="0" lvl="0" indent="0" algn="just" rtl="0">
              <a:lnSpc>
                <a:spcPct val="100000"/>
              </a:lnSpc>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p:txBody>
      </p:sp>
      <p:sp>
        <p:nvSpPr>
          <p:cNvPr id="272" name="Google Shape;272;g2ba818bef63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Iată câteva strategii pentru a ajuta indivizii să avanseze în carierele lor:</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8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1. Stabilește Obiective Clare:</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Definește-ți obiectivele de carieră pe termen scurt și lung. Știind unde vrei să ajungi te va ajuta să creezi o foaie de parcurs pentru dezvoltarea ta profesională.</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2. Învățare Continuă:</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Fii la curent cu tendințele din industrie, noile tehnologii și cele mai bune practici. Participă la ateliere, conferințe și cursuri online pentru a dobândi noi abilități.</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3. Dezvoltarea Abilităților:</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Identifică abilitățile care sunt căutate în domeniul tău. Dezvoltă atât abilități tehnice, cât și abilități soft pentru a deveni mai versatil și valoros.</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4. Cere Feedback:</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Solicită feedback constructiv de la supraveghetori, colegi și mentori. Folosește acest feedback pentru a identifica zonele care necesită îmbunătățiri și pentru a-ți demonstra angajamentul față de creștere.</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5. Networking:</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Construiește o rețea profesională solidă atât în cadrul organizației tale, cât și în afara acesteia. Participă la evenimente din industrie, alătură-te asociațiilor profesionale și conectează-te cu colegii pe platforme precum LinkedIn.</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6. Mentorat:</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Caută îndrumare de la profesioniști experimentați în domeniul tău. Un mentor îți poate oferi perspective, sfaturi și suport valoros pe măsură ce îți navighezi cariera.</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7. Vizibilitate:</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Fă-ți contribuțiile vizibile în cadrul organizației tale. Împărtășește-ți realizările, asumă-ți proiecte de mare impact și participă activ la întâlniri și discuții.</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8. Ia Inițiativa:</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Voluntariază pentru sarcini provocatoare și asumă-ți responsabilități suplimentare. Arată că ești proactiv și dispus să depui un efort suplimentar.</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9. Construiește un Brand Personal:</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Dezvoltă un brand personal puternic care să evidențieze abilitățile și calitățile tale unice. Aceasta poate include o prezență profesională online, un CV bine redactat și un discurs concis de prezentare.</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10. Comunica Eficient:</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Îmbunătățește-ți abilitățile de comunicare. Articulează-ți clar ideile, ascultă activ pe ceilalți și fii deschis la colaborare.</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11. Experiență Cross-Functional:</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Dobândește experiență în diferite domenii ale organizației tale. Expunerea la diverse departamente și funcții îți poate lărgi setul de abilități și te poate face un profesionist mai bine pregătit.</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12. Adaptabilitate:</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Îmbrățișează schimbarea și fii adaptabil. Capacitatea de a naviga în incertitudine și de a învăța rapid este o trăsătură valoroasă într-un loc de muncă în continuă evoluție.</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13. Dezvoltarea Abilităților de Leadership:</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Dezvoltă abilități de leadership asumându-ți roluri de conducere în proiecte sau echipe. Experiența în leadership poate fi un factor crucial în avansarea către niveluri superioare.</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14. Abilități de Negociere:</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Învață să negociezi eficient, fie că este vorba de o creștere salarială, o promovare sau resurse pentru proiectele tale. Această abilitate este esențială pentru avansarea în carieră.</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15. Rămâi Informant cu Privire la Politicile Companiei:</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Fii conștient de politicile companiei tale în ceea ce privește promovările, creșterile salariale și evaluările de performanță. Înțelege criteriile pentru avansare și lucrează pentru a le îndeplini.</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16. Echilibrul Între Viața Profesională și Personală:</a:t>
            </a:r>
            <a:endParaRPr sz="1100" b="1">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 Menține un echilibru sănătos între viața profesională și cea personală pentru a asigura o energie și entuziasm susținut pentru cariera ta. Burn-out-ul poate împiedica creșterea pe termen lung a carierei.</a:t>
            </a:r>
            <a:endParaRPr sz="11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800">
              <a:solidFill>
                <a:srgbClr val="000000"/>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800">
                <a:solidFill>
                  <a:srgbClr val="000000"/>
                </a:solidFill>
                <a:latin typeface="Proxima Nova"/>
                <a:ea typeface="Proxima Nova"/>
                <a:cs typeface="Proxima Nova"/>
                <a:sym typeface="Proxima Nova"/>
              </a:rPr>
              <a:t>Amintește-ți că avansarea în carieră este un proces dinamic și continuu. Fii răbdător, rămâi concentrat pe obiectivele tale și fii proactiv în gestionarea traiectoriei tale profesionale.</a:t>
            </a:r>
            <a:endParaRPr sz="1800">
              <a:solidFill>
                <a:srgbClr val="000000"/>
              </a:solidFill>
              <a:latin typeface="Proxima Nova"/>
              <a:ea typeface="Proxima Nova"/>
              <a:cs typeface="Proxima Nova"/>
              <a:sym typeface="Proxima Nova"/>
            </a:endParaRPr>
          </a:p>
          <a:p>
            <a:pPr marL="0" lvl="0" indent="0" algn="just" rtl="0">
              <a:lnSpc>
                <a:spcPct val="100000"/>
              </a:lnSpc>
              <a:spcBef>
                <a:spcPts val="0"/>
              </a:spcBef>
              <a:spcAft>
                <a:spcPts val="0"/>
              </a:spcAft>
              <a:buClr>
                <a:schemeClr val="dk1"/>
              </a:buClr>
              <a:buSzPts val="1100"/>
              <a:buFont typeface="Arial"/>
              <a:buNone/>
            </a:pPr>
            <a:endParaRPr sz="1800">
              <a:solidFill>
                <a:srgbClr val="000000"/>
              </a:solidFill>
              <a:latin typeface="Proxima Nova"/>
              <a:ea typeface="Proxima Nova"/>
              <a:cs typeface="Proxima Nova"/>
              <a:sym typeface="Proxima Nova"/>
            </a:endParaRPr>
          </a:p>
          <a:p>
            <a:pPr marL="0" lvl="0" indent="0" algn="just" rtl="0">
              <a:lnSpc>
                <a:spcPct val="100000"/>
              </a:lnSpc>
              <a:spcBef>
                <a:spcPts val="0"/>
              </a:spcBef>
              <a:spcAft>
                <a:spcPts val="0"/>
              </a:spcAft>
              <a:buClr>
                <a:schemeClr val="dk1"/>
              </a:buClr>
              <a:buSzPts val="1100"/>
              <a:buFont typeface="Arial"/>
              <a:buNone/>
            </a:pPr>
            <a:endParaRPr>
              <a:latin typeface="Proxima Nova"/>
              <a:ea typeface="Proxima Nova"/>
              <a:cs typeface="Proxima Nova"/>
              <a:sym typeface="Proxima Nova"/>
            </a:endParaRPr>
          </a:p>
        </p:txBody>
      </p:sp>
      <p:sp>
        <p:nvSpPr>
          <p:cNvPr id="283" name="Google Shape;2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sz="1100" b="1">
                <a:solidFill>
                  <a:srgbClr val="0F0F0F"/>
                </a:solidFill>
                <a:latin typeface="Century Gothic"/>
                <a:ea typeface="Century Gothic"/>
                <a:cs typeface="Century Gothic"/>
                <a:sym typeface="Century Gothic"/>
              </a:rPr>
              <a:t>Negocierea salariilor și beneficiilor </a:t>
            </a:r>
            <a:r>
              <a:rPr lang="de-DE" sz="1100">
                <a:solidFill>
                  <a:srgbClr val="0F0F0F"/>
                </a:solidFill>
                <a:latin typeface="Century Gothic"/>
                <a:ea typeface="Century Gothic"/>
                <a:cs typeface="Century Gothic"/>
                <a:sym typeface="Century Gothic"/>
              </a:rPr>
              <a:t>este un aspect important al procesului de ofertă de muncă. Aceasta necesită pregătire, comunicare eficientă și o abordare strategică.</a:t>
            </a:r>
            <a:endParaRPr sz="1100">
              <a:solidFill>
                <a:srgbClr val="0F0F0F"/>
              </a:solidFill>
              <a:latin typeface="Century Gothic"/>
              <a:ea typeface="Century Gothic"/>
              <a:cs typeface="Century Gothic"/>
              <a:sym typeface="Century Gothic"/>
            </a:endParaRPr>
          </a:p>
        </p:txBody>
      </p:sp>
      <p:sp>
        <p:nvSpPr>
          <p:cNvPr id="326" name="Google Shape;3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de-DE">
                <a:latin typeface="Proxima Nova"/>
                <a:ea typeface="Proxima Nova"/>
                <a:cs typeface="Proxima Nova"/>
                <a:sym typeface="Proxima Nova"/>
              </a:rPr>
              <a:t>Iată un </a:t>
            </a:r>
            <a:r>
              <a:rPr lang="de-DE" b="1">
                <a:latin typeface="Proxima Nova"/>
                <a:ea typeface="Proxima Nova"/>
                <a:cs typeface="Proxima Nova"/>
                <a:sym typeface="Proxima Nova"/>
              </a:rPr>
              <a:t>ghid pentru a înțelege elementele cheie ale negocierii salariilor și beneficiilor:</a:t>
            </a:r>
            <a:endParaRPr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a:latin typeface="Proxima Nova"/>
                <a:ea typeface="Proxima Nova"/>
                <a:cs typeface="Proxima Nova"/>
                <a:sym typeface="Proxima Nova"/>
              </a:rPr>
              <a:t>1. Cercetează și Cunoaște-ți Valoarea:  </a:t>
            </a:r>
            <a:endParaRPr>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de-DE">
                <a:latin typeface="Proxima Nova"/>
                <a:ea typeface="Proxima Nova"/>
                <a:cs typeface="Proxima Nova"/>
                <a:sym typeface="Proxima Nova"/>
              </a:rPr>
              <a:t>Cercetează standardele din industrie și intervalele salariale pentru poziția ta, nivelul de experiență și locație. Site-uri precum Glassdoor, Payscale și rapoartele din industrie pot oferi informații valoroase.</a:t>
            </a:r>
            <a:endParaRPr>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a:latin typeface="Proxima Nova"/>
              <a:ea typeface="Proxima Nova"/>
              <a:cs typeface="Proxima Nova"/>
              <a:sym typeface="Proxima Nova"/>
            </a:endParaRPr>
          </a:p>
          <a:p>
            <a:pPr marL="0" lvl="0" indent="0" algn="l" rtl="0">
              <a:spcBef>
                <a:spcPts val="0"/>
              </a:spcBef>
              <a:spcAft>
                <a:spcPts val="0"/>
              </a:spcAft>
              <a:buSzPts val="1100"/>
              <a:buNone/>
            </a:pPr>
            <a:r>
              <a:rPr lang="de-DE">
                <a:latin typeface="Proxima Nova"/>
                <a:ea typeface="Proxima Nova"/>
                <a:cs typeface="Proxima Nova"/>
                <a:sym typeface="Proxima Nova"/>
              </a:rPr>
              <a:t>2. Înțelege Întregul Pachet de Compensație:  </a:t>
            </a:r>
            <a:endParaRPr>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de-DE">
                <a:latin typeface="Proxima Nova"/>
                <a:ea typeface="Proxima Nova"/>
                <a:cs typeface="Proxima Nova"/>
                <a:sym typeface="Proxima Nova"/>
              </a:rPr>
              <a:t>Ia în considerare nu doar salariul de bază, ci și beneficiile, cum ar fi asigurarea de sănătate, planurile de pensii, bonusurile, opțiunile de acțiuni și alte avantaje. Evaluează pachetul global pentru a-i determina valoarea.</a:t>
            </a:r>
            <a:endParaRPr>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a:latin typeface="Proxima Nova"/>
              <a:ea typeface="Proxima Nova"/>
              <a:cs typeface="Proxima Nova"/>
              <a:sym typeface="Proxima Nova"/>
            </a:endParaRPr>
          </a:p>
          <a:p>
            <a:pPr marL="0" lvl="0" indent="0" algn="l" rtl="0">
              <a:spcBef>
                <a:spcPts val="0"/>
              </a:spcBef>
              <a:spcAft>
                <a:spcPts val="0"/>
              </a:spcAft>
              <a:buSzPts val="1100"/>
              <a:buNone/>
            </a:pPr>
            <a:r>
              <a:rPr lang="de-DE">
                <a:latin typeface="Proxima Nova"/>
                <a:ea typeface="Proxima Nova"/>
                <a:cs typeface="Proxima Nova"/>
                <a:sym typeface="Proxima Nova"/>
              </a:rPr>
              <a:t>3. Definește-ți Prioritățile:  </a:t>
            </a:r>
            <a:endParaRPr>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de-DE">
                <a:latin typeface="Proxima Nova"/>
                <a:ea typeface="Proxima Nova"/>
                <a:cs typeface="Proxima Nova"/>
                <a:sym typeface="Proxima Nova"/>
              </a:rPr>
              <a:t>Identifică-ți prioritățile în ceea ce privește compensația și beneficiile. Ce contează cel mai mult pentru tine? Este un salariu de bază mai mare, ore de lucru flexibile sau zile suplimentare de vacanță?</a:t>
            </a:r>
            <a:endParaRPr>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a:latin typeface="Proxima Nova"/>
              <a:ea typeface="Proxima Nova"/>
              <a:cs typeface="Proxima Nova"/>
              <a:sym typeface="Proxima Nova"/>
            </a:endParaRPr>
          </a:p>
          <a:p>
            <a:pPr marL="0" lvl="0" indent="0" algn="l" rtl="0">
              <a:spcBef>
                <a:spcPts val="0"/>
              </a:spcBef>
              <a:spcAft>
                <a:spcPts val="0"/>
              </a:spcAft>
              <a:buSzPts val="1100"/>
              <a:buNone/>
            </a:pPr>
            <a:r>
              <a:rPr lang="de-DE">
                <a:latin typeface="Proxima Nova"/>
                <a:ea typeface="Proxima Nova"/>
                <a:cs typeface="Proxima Nova"/>
                <a:sym typeface="Proxima Nova"/>
              </a:rPr>
              <a:t>4. Așteaptă Momentul Potrivit:  </a:t>
            </a:r>
            <a:endParaRPr>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de-DE">
                <a:latin typeface="Proxima Nova"/>
                <a:ea typeface="Proxima Nova"/>
                <a:cs typeface="Proxima Nova"/>
                <a:sym typeface="Proxima Nova"/>
              </a:rPr>
              <a:t>Timpul contează. Evită să discuți despre compensație prea devreme în procesul de interviu. Așteaptă până când angajatorul este serios în legătură cu angajarea ta și ți-a comunicat o ofertă de muncă.</a:t>
            </a:r>
            <a:endParaRPr>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a:latin typeface="Proxima Nova"/>
              <a:ea typeface="Proxima Nova"/>
              <a:cs typeface="Proxima Nova"/>
              <a:sym typeface="Proxima Nova"/>
            </a:endParaRPr>
          </a:p>
          <a:p>
            <a:pPr marL="0" lvl="0" indent="0" algn="l" rtl="0">
              <a:spcBef>
                <a:spcPts val="0"/>
              </a:spcBef>
              <a:spcAft>
                <a:spcPts val="0"/>
              </a:spcAft>
              <a:buSzPts val="1100"/>
              <a:buNone/>
            </a:pPr>
            <a:r>
              <a:rPr lang="de-DE">
                <a:latin typeface="Proxima Nova"/>
                <a:ea typeface="Proxima Nova"/>
                <a:cs typeface="Proxima Nova"/>
                <a:sym typeface="Proxima Nova"/>
              </a:rPr>
              <a:t>5. Exprimă Entuziasm și Recunoștință:  </a:t>
            </a:r>
            <a:endParaRPr>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de-DE">
                <a:latin typeface="Proxima Nova"/>
                <a:ea typeface="Proxima Nova"/>
                <a:cs typeface="Proxima Nova"/>
                <a:sym typeface="Proxima Nova"/>
              </a:rPr>
              <a:t>Exprimă-ți entuziasmul pentru poziție și recunoștința pentru oferta de muncă înainte de a discuta despre compensație. Fă-o clar că ești încântat de oportunitate.</a:t>
            </a:r>
            <a:endParaRPr>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a:latin typeface="Proxima Nova"/>
              <a:ea typeface="Proxima Nova"/>
              <a:cs typeface="Proxima Nova"/>
              <a:sym typeface="Proxima Nova"/>
            </a:endParaRPr>
          </a:p>
          <a:p>
            <a:pPr marL="0" lvl="0" indent="0" algn="l" rtl="0">
              <a:spcBef>
                <a:spcPts val="0"/>
              </a:spcBef>
              <a:spcAft>
                <a:spcPts val="0"/>
              </a:spcAft>
              <a:buSzPts val="1100"/>
              <a:buNone/>
            </a:pPr>
            <a:r>
              <a:rPr lang="de-DE">
                <a:latin typeface="Proxima Nova"/>
                <a:ea typeface="Proxima Nova"/>
                <a:cs typeface="Proxima Nova"/>
                <a:sym typeface="Proxima Nova"/>
              </a:rPr>
              <a:t>6. Cere Timp pentru Evaluare:  </a:t>
            </a:r>
            <a:endParaRPr>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de-DE">
                <a:latin typeface="Proxima Nova"/>
                <a:ea typeface="Proxima Nova"/>
                <a:cs typeface="Proxima Nova"/>
                <a:sym typeface="Proxima Nova"/>
              </a:rPr>
              <a:t>Dacă primești o ofertă, este acceptabil să ceri ceva timp pentru a o evalua. Acest lucru îți permite să iei în considerare cu atenție termenii și să te pregătești pentru negociere.</a:t>
            </a:r>
            <a:endParaRPr>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a:latin typeface="Proxima Nova"/>
              <a:ea typeface="Proxima Nova"/>
              <a:cs typeface="Proxima Nova"/>
              <a:sym typeface="Proxima Nova"/>
            </a:endParaRPr>
          </a:p>
          <a:p>
            <a:pPr marL="0" lvl="0" indent="0" algn="l" rtl="0">
              <a:spcBef>
                <a:spcPts val="0"/>
              </a:spcBef>
              <a:spcAft>
                <a:spcPts val="0"/>
              </a:spcAft>
              <a:buSzPts val="1100"/>
              <a:buNone/>
            </a:pPr>
            <a:r>
              <a:rPr lang="de-DE">
                <a:latin typeface="Proxima Nova"/>
                <a:ea typeface="Proxima Nova"/>
                <a:cs typeface="Proxima Nova"/>
                <a:sym typeface="Proxima Nova"/>
              </a:rPr>
              <a:t>7. Fii Pregătit să Justifici Cererea Ta:  </a:t>
            </a:r>
            <a:endParaRPr>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de-DE">
                <a:latin typeface="Proxima Nova"/>
                <a:ea typeface="Proxima Nova"/>
                <a:cs typeface="Proxima Nova"/>
                <a:sym typeface="Proxima Nova"/>
              </a:rPr>
              <a:t>Când negociezi, fii pregătit să-ți justifici cererea bazându-te pe abilitățile, experiența și valoarea pe care o aduci organizației. Oferă exemple specifice ale realizărilor și contribuțiilor tale.</a:t>
            </a:r>
            <a:endParaRPr>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a:latin typeface="Proxima Nova"/>
              <a:ea typeface="Proxima Nova"/>
              <a:cs typeface="Proxima Nova"/>
              <a:sym typeface="Proxima Nova"/>
            </a:endParaRPr>
          </a:p>
          <a:p>
            <a:pPr marL="0" lvl="0" indent="0" algn="l" rtl="0">
              <a:spcBef>
                <a:spcPts val="0"/>
              </a:spcBef>
              <a:spcAft>
                <a:spcPts val="0"/>
              </a:spcAft>
              <a:buSzPts val="1100"/>
              <a:buNone/>
            </a:pPr>
            <a:r>
              <a:rPr lang="de-DE">
                <a:latin typeface="Proxima Nova"/>
                <a:ea typeface="Proxima Nova"/>
                <a:cs typeface="Proxima Nova"/>
                <a:sym typeface="Proxima Nova"/>
              </a:rPr>
              <a:t>8. Folosește un Ton Pozitiv și Colaborativ:  </a:t>
            </a:r>
            <a:endParaRPr>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de-DE">
                <a:latin typeface="Proxima Nova"/>
                <a:ea typeface="Proxima Nova"/>
                <a:cs typeface="Proxima Nova"/>
                <a:sym typeface="Proxima Nova"/>
              </a:rPr>
              <a:t>Abordează negocierea ca pe o discuție colaborativă, nu ca pe o confruntare. Subliniază interesul tău de a găsi un acord benefic pentru ambele părți.</a:t>
            </a:r>
            <a:endParaRPr>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a:latin typeface="Proxima Nova"/>
              <a:ea typeface="Proxima Nova"/>
              <a:cs typeface="Proxima Nova"/>
              <a:sym typeface="Proxima Nova"/>
            </a:endParaRPr>
          </a:p>
          <a:p>
            <a:pPr marL="0" lvl="0" indent="0" algn="l" rtl="0">
              <a:spcBef>
                <a:spcPts val="0"/>
              </a:spcBef>
              <a:spcAft>
                <a:spcPts val="0"/>
              </a:spcAft>
              <a:buSzPts val="1100"/>
              <a:buNone/>
            </a:pPr>
            <a:r>
              <a:rPr lang="de-DE">
                <a:latin typeface="Proxima Nova"/>
                <a:ea typeface="Proxima Nova"/>
                <a:cs typeface="Proxima Nova"/>
                <a:sym typeface="Proxima Nova"/>
              </a:rPr>
              <a:t>9. Consideră Întregul Pachet:  </a:t>
            </a:r>
            <a:endParaRPr>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de-DE">
                <a:latin typeface="Proxima Nova"/>
                <a:ea typeface="Proxima Nova"/>
                <a:cs typeface="Proxima Nova"/>
                <a:sym typeface="Proxima Nova"/>
              </a:rPr>
              <a:t>Dacă angajatorul nu poate să-ți satisfacă așteptările salariale, explorează alte aspecte ale pachetului. Negociază pentru beneficii suplimentare, cum ar fi oportunități de dezvoltare profesională, opțiuni de lucru de la distanță sau un bonus la semnare.</a:t>
            </a:r>
            <a:endParaRPr>
              <a:latin typeface="Proxima Nova"/>
              <a:ea typeface="Proxima Nova"/>
              <a:cs typeface="Proxima Nova"/>
              <a:sym typeface="Proxima Nova"/>
            </a:endParaRPr>
          </a:p>
          <a:p>
            <a:pPr marL="0" lvl="0" indent="0" algn="l" rtl="0">
              <a:lnSpc>
                <a:spcPct val="100000"/>
              </a:lnSpc>
              <a:spcBef>
                <a:spcPts val="0"/>
              </a:spcBef>
              <a:spcAft>
                <a:spcPts val="0"/>
              </a:spcAft>
              <a:buSzPts val="1400"/>
              <a:buNone/>
            </a:pPr>
            <a:endParaRPr>
              <a:latin typeface="Proxima Nova"/>
              <a:ea typeface="Proxima Nova"/>
              <a:cs typeface="Proxima Nova"/>
              <a:sym typeface="Proxima Nova"/>
            </a:endParaRPr>
          </a:p>
        </p:txBody>
      </p:sp>
      <p:sp>
        <p:nvSpPr>
          <p:cNvPr id="337" name="Google Shape;33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sz="1800">
                <a:latin typeface="Proxima Nova"/>
                <a:ea typeface="Proxima Nova"/>
                <a:cs typeface="Proxima Nova"/>
                <a:sym typeface="Proxima Nova"/>
              </a:rPr>
              <a:t>Iată un instrument interactiv despre negocierea salariului. Jocul ghidează utilizatorii prin procesul de negociere a salariului, oferind sfaturi esențiale la fiecare etapă.</a:t>
            </a:r>
            <a:endParaRPr sz="18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8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800">
                <a:latin typeface="Proxima Nova"/>
                <a:ea typeface="Proxima Nova"/>
                <a:cs typeface="Proxima Nova"/>
                <a:sym typeface="Proxima Nova"/>
              </a:rPr>
              <a:t>Scopul este de a învăța strategii pentru:</a:t>
            </a:r>
            <a:endParaRPr sz="18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800">
                <a:latin typeface="Proxima Nova"/>
                <a:ea typeface="Proxima Nova"/>
                <a:cs typeface="Proxima Nova"/>
                <a:sym typeface="Proxima Nova"/>
              </a:rPr>
              <a:t>1. Dezvoltarea unui interval salarial țintă</a:t>
            </a:r>
            <a:endParaRPr sz="18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800">
                <a:latin typeface="Proxima Nova"/>
                <a:ea typeface="Proxima Nova"/>
                <a:cs typeface="Proxima Nova"/>
                <a:sym typeface="Proxima Nova"/>
              </a:rPr>
              <a:t>2. Comunicare eficientă a așteptărilor salariale</a:t>
            </a:r>
            <a:endParaRPr sz="18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800">
                <a:latin typeface="Proxima Nova"/>
                <a:ea typeface="Proxima Nova"/>
                <a:cs typeface="Proxima Nova"/>
                <a:sym typeface="Proxima Nova"/>
              </a:rPr>
              <a:t>3. Demonstrarea valorii lor pentru angajatorii potențiali</a:t>
            </a:r>
            <a:endParaRPr sz="18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8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800">
                <a:latin typeface="Proxima Nova"/>
                <a:ea typeface="Proxima Nova"/>
                <a:cs typeface="Proxima Nova"/>
                <a:sym typeface="Proxima Nova"/>
              </a:rPr>
              <a:t>Amintește-ți, negocierea este pur și simplu o conversație între două părți, așa că nu ezita să îți exprimi obiectivele! Instrumentul include, de asemenea, chestionare pentru a întări învățarea.</a:t>
            </a:r>
            <a:endParaRPr sz="1800">
              <a:latin typeface="Proxima Nova"/>
              <a:ea typeface="Proxima Nova"/>
              <a:cs typeface="Proxima Nova"/>
              <a:sym typeface="Proxima Nova"/>
            </a:endParaRPr>
          </a:p>
          <a:p>
            <a:pPr marL="0" lvl="0" indent="0" algn="l" rtl="0">
              <a:lnSpc>
                <a:spcPct val="100000"/>
              </a:lnSpc>
              <a:spcBef>
                <a:spcPts val="0"/>
              </a:spcBef>
              <a:spcAft>
                <a:spcPts val="0"/>
              </a:spcAft>
              <a:buSzPts val="1400"/>
              <a:buNone/>
            </a:pPr>
            <a:endParaRPr sz="1800">
              <a:latin typeface="Proxima Nova"/>
              <a:ea typeface="Proxima Nova"/>
              <a:cs typeface="Proxima Nova"/>
              <a:sym typeface="Proxima Nova"/>
            </a:endParaRPr>
          </a:p>
        </p:txBody>
      </p:sp>
      <p:sp>
        <p:nvSpPr>
          <p:cNvPr id="400" name="Google Shape;40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ba818bef63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sz="1100" b="1">
                <a:solidFill>
                  <a:srgbClr val="0F0F0F"/>
                </a:solidFill>
                <a:latin typeface="Proxima Nova"/>
                <a:ea typeface="Proxima Nova"/>
                <a:cs typeface="Proxima Nova"/>
                <a:sym typeface="Proxima Nova"/>
              </a:rPr>
              <a:t>Activitate: Joc de rol privind negocierea salariului</a:t>
            </a:r>
            <a:endParaRPr sz="1100" b="1">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solidFill>
                  <a:srgbClr val="0F0F0F"/>
                </a:solidFill>
                <a:latin typeface="Proxima Nova"/>
                <a:ea typeface="Proxima Nova"/>
                <a:cs typeface="Proxima Nova"/>
                <a:sym typeface="Proxima Nova"/>
              </a:rPr>
              <a:t>Obiectiv: Exersarea abilităților de negociere într-un scenariu simulat de negociere a salariului.</a:t>
            </a: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solidFill>
                  <a:srgbClr val="0F0F0F"/>
                </a:solidFill>
                <a:latin typeface="Proxima Nova"/>
                <a:ea typeface="Proxima Nova"/>
                <a:cs typeface="Proxima Nova"/>
                <a:sym typeface="Proxima Nova"/>
              </a:rPr>
              <a:t>Instrucțiuni:</a:t>
            </a: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solidFill>
                  <a:srgbClr val="0F0F0F"/>
                </a:solidFill>
                <a:latin typeface="Proxima Nova"/>
                <a:ea typeface="Proxima Nova"/>
                <a:cs typeface="Proxima Nova"/>
                <a:sym typeface="Proxima Nova"/>
              </a:rPr>
              <a:t>    1. Împărțiți participanții în perechi, o persoană acționând ca angajator și cealaltă ca angajat.</a:t>
            </a: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solidFill>
                  <a:srgbClr val="0F0F0F"/>
                </a:solidFill>
                <a:latin typeface="Proxima Nova"/>
                <a:ea typeface="Proxima Nova"/>
                <a:cs typeface="Proxima Nova"/>
                <a:sym typeface="Proxima Nova"/>
              </a:rPr>
              <a:t>    2. Oferiți fiecărei perechi un scenariu sau un set de circumstanțe pentru negociere. De exemplu:</a:t>
            </a:r>
            <a:endParaRPr sz="1100">
              <a:solidFill>
                <a:srgbClr val="0F0F0F"/>
              </a:solidFill>
              <a:latin typeface="Proxima Nova"/>
              <a:ea typeface="Proxima Nova"/>
              <a:cs typeface="Proxima Nova"/>
              <a:sym typeface="Proxima Nova"/>
            </a:endParaRPr>
          </a:p>
          <a:p>
            <a:pPr marL="457200" lvl="0" indent="-298450" algn="l" rtl="0">
              <a:spcBef>
                <a:spcPts val="0"/>
              </a:spcBef>
              <a:spcAft>
                <a:spcPts val="0"/>
              </a:spcAft>
              <a:buClr>
                <a:srgbClr val="0F0F0F"/>
              </a:buClr>
              <a:buSzPts val="1100"/>
              <a:buFont typeface="Proxima Nova"/>
              <a:buChar char="●"/>
            </a:pPr>
            <a:r>
              <a:rPr lang="de-DE" sz="1100">
                <a:solidFill>
                  <a:srgbClr val="0F0F0F"/>
                </a:solidFill>
                <a:latin typeface="Proxima Nova"/>
                <a:ea typeface="Proxima Nova"/>
                <a:cs typeface="Proxima Nova"/>
                <a:sym typeface="Proxima Nova"/>
              </a:rPr>
              <a:t>Scenariul 1: Angajatul a primit o ofertă de muncă și dorește să negocieze un salariu mai mare.</a:t>
            </a:r>
            <a:endParaRPr sz="1100">
              <a:solidFill>
                <a:srgbClr val="0F0F0F"/>
              </a:solidFill>
              <a:latin typeface="Proxima Nova"/>
              <a:ea typeface="Proxima Nova"/>
              <a:cs typeface="Proxima Nova"/>
              <a:sym typeface="Proxima Nova"/>
            </a:endParaRPr>
          </a:p>
          <a:p>
            <a:pPr marL="457200" lvl="0" indent="-298450" algn="l" rtl="0">
              <a:spcBef>
                <a:spcPts val="0"/>
              </a:spcBef>
              <a:spcAft>
                <a:spcPts val="0"/>
              </a:spcAft>
              <a:buClr>
                <a:srgbClr val="0F0F0F"/>
              </a:buClr>
              <a:buSzPts val="1100"/>
              <a:buFont typeface="Proxima Nova"/>
              <a:buChar char="●"/>
            </a:pPr>
            <a:r>
              <a:rPr lang="de-DE" sz="1100">
                <a:solidFill>
                  <a:srgbClr val="0F0F0F"/>
                </a:solidFill>
                <a:latin typeface="Proxima Nova"/>
                <a:ea typeface="Proxima Nova"/>
                <a:cs typeface="Proxima Nova"/>
                <a:sym typeface="Proxima Nova"/>
              </a:rPr>
              <a:t>Scenariul 2: Angajatul caută o mărire de salariu sau o promovare și trebuie să justifice cererea sa.</a:t>
            </a: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solidFill>
                  <a:srgbClr val="0F0F0F"/>
                </a:solidFill>
                <a:latin typeface="Proxima Nova"/>
                <a:ea typeface="Proxima Nova"/>
                <a:cs typeface="Proxima Nova"/>
                <a:sym typeface="Proxima Nova"/>
              </a:rPr>
              <a:t>    1. Permiteți fiecărei perechi câteva minute pentru a-și pregăti strategia de negociere în funcție de rolul și scenariul asignat.</a:t>
            </a: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solidFill>
                  <a:srgbClr val="0F0F0F"/>
                </a:solidFill>
                <a:latin typeface="Proxima Nova"/>
                <a:ea typeface="Proxima Nova"/>
                <a:cs typeface="Proxima Nova"/>
                <a:sym typeface="Proxima Nova"/>
              </a:rPr>
              <a:t>    2. Conduceți sesiunile de joc de rol pentru negociere, fiecare pereche având ocazia să negocieze termenii salariului sau ai măriri.</a:t>
            </a: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solidFill>
                  <a:srgbClr val="0F0F0F"/>
                </a:solidFill>
                <a:latin typeface="Proxima Nova"/>
                <a:ea typeface="Proxima Nova"/>
                <a:cs typeface="Proxima Nova"/>
                <a:sym typeface="Proxima Nova"/>
              </a:rPr>
              <a:t>    3. După fiecare negociere, facilitați o sesiune scurtă de debriefing în care participanții pot reflecta asupra strategiilor lor de negociere, rezultatelor și lecțiilor învățate.</a:t>
            </a: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solidFill>
                  <a:srgbClr val="0F0F0F"/>
                </a:solidFill>
                <a:latin typeface="Proxima Nova"/>
                <a:ea typeface="Proxima Nova"/>
                <a:cs typeface="Proxima Nova"/>
                <a:sym typeface="Proxima Nova"/>
              </a:rPr>
              <a:t>    4. Încurajați participanții să împărtășească experiențele, provocările și tacticile de succes cu grupul.</a:t>
            </a: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None/>
            </a:pPr>
            <a:r>
              <a:rPr lang="de-DE" sz="1100">
                <a:solidFill>
                  <a:srgbClr val="0F0F0F"/>
                </a:solidFill>
                <a:latin typeface="Proxima Nova"/>
                <a:ea typeface="Proxima Nova"/>
                <a:cs typeface="Proxima Nova"/>
                <a:sym typeface="Proxima Nova"/>
              </a:rPr>
              <a:t>    5. Oferiți feedback și îndrumări cu privire la tehnicile eficiente de negociere, cum ar fi:</a:t>
            </a:r>
            <a:endParaRPr sz="1100">
              <a:solidFill>
                <a:srgbClr val="0F0F0F"/>
              </a:solidFill>
              <a:latin typeface="Proxima Nova"/>
              <a:ea typeface="Proxima Nova"/>
              <a:cs typeface="Proxima Nova"/>
              <a:sym typeface="Proxima Nova"/>
            </a:endParaRPr>
          </a:p>
          <a:p>
            <a:pPr marL="457200" lvl="0" indent="-298450" algn="l" rtl="0">
              <a:spcBef>
                <a:spcPts val="0"/>
              </a:spcBef>
              <a:spcAft>
                <a:spcPts val="0"/>
              </a:spcAft>
              <a:buClr>
                <a:srgbClr val="0F0F0F"/>
              </a:buClr>
              <a:buSzPts val="1100"/>
              <a:buFont typeface="Proxima Nova"/>
              <a:buChar char="●"/>
            </a:pPr>
            <a:r>
              <a:rPr lang="de-DE" sz="1100">
                <a:solidFill>
                  <a:srgbClr val="0F0F0F"/>
                </a:solidFill>
                <a:latin typeface="Proxima Nova"/>
                <a:ea typeface="Proxima Nova"/>
                <a:cs typeface="Proxima Nova"/>
                <a:sym typeface="Proxima Nova"/>
              </a:rPr>
              <a:t>Cercetarea ratelor de piață și a standardelor din industrie pentru referințe salariale.</a:t>
            </a:r>
            <a:endParaRPr sz="1100">
              <a:solidFill>
                <a:srgbClr val="0F0F0F"/>
              </a:solidFill>
              <a:latin typeface="Proxima Nova"/>
              <a:ea typeface="Proxima Nova"/>
              <a:cs typeface="Proxima Nova"/>
              <a:sym typeface="Proxima Nova"/>
            </a:endParaRPr>
          </a:p>
          <a:p>
            <a:pPr marL="457200" lvl="0" indent="-298450" algn="l" rtl="0">
              <a:spcBef>
                <a:spcPts val="0"/>
              </a:spcBef>
              <a:spcAft>
                <a:spcPts val="0"/>
              </a:spcAft>
              <a:buClr>
                <a:srgbClr val="0F0F0F"/>
              </a:buClr>
              <a:buSzPts val="1100"/>
              <a:buFont typeface="Proxima Nova"/>
              <a:buChar char="●"/>
            </a:pPr>
            <a:r>
              <a:rPr lang="de-DE" sz="1100">
                <a:solidFill>
                  <a:srgbClr val="0F0F0F"/>
                </a:solidFill>
                <a:latin typeface="Proxima Nova"/>
                <a:ea typeface="Proxima Nova"/>
                <a:cs typeface="Proxima Nova"/>
                <a:sym typeface="Proxima Nova"/>
              </a:rPr>
              <a:t>Prezentarea unui caz convingător bazat pe calificări, realizări și valoarea adusă organizației.</a:t>
            </a:r>
            <a:endParaRPr sz="1100">
              <a:solidFill>
                <a:srgbClr val="0F0F0F"/>
              </a:solidFill>
              <a:latin typeface="Proxima Nova"/>
              <a:ea typeface="Proxima Nova"/>
              <a:cs typeface="Proxima Nova"/>
              <a:sym typeface="Proxima Nova"/>
            </a:endParaRPr>
          </a:p>
          <a:p>
            <a:pPr marL="457200" lvl="0" indent="-298450" algn="l" rtl="0">
              <a:spcBef>
                <a:spcPts val="0"/>
              </a:spcBef>
              <a:spcAft>
                <a:spcPts val="0"/>
              </a:spcAft>
              <a:buClr>
                <a:srgbClr val="0F0F0F"/>
              </a:buClr>
              <a:buSzPts val="1100"/>
              <a:buFont typeface="Proxima Nova"/>
              <a:buChar char="●"/>
            </a:pPr>
            <a:r>
              <a:rPr lang="de-DE" sz="1100">
                <a:solidFill>
                  <a:srgbClr val="0F0F0F"/>
                </a:solidFill>
                <a:latin typeface="Proxima Nova"/>
                <a:ea typeface="Proxima Nova"/>
                <a:cs typeface="Proxima Nova"/>
                <a:sym typeface="Proxima Nova"/>
              </a:rPr>
              <a:t>Utilizarea ascultării active, asertivității și abilităților de comunicare persuasive pentru a naviga în procesul de negociere.</a:t>
            </a: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solidFill>
                  <a:srgbClr val="0F0F0F"/>
                </a:solidFill>
                <a:latin typeface="Proxima Nova"/>
                <a:ea typeface="Proxima Nova"/>
                <a:cs typeface="Proxima Nova"/>
                <a:sym typeface="Proxima Nova"/>
              </a:rPr>
              <a:t>    Încheiați activitatea prin rezumarea principalelor concluzii și perspective pentru o negociere reușită a salariului.</a:t>
            </a: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solidFill>
                  <a:srgbClr val="0F0F0F"/>
                </a:solidFill>
                <a:latin typeface="Proxima Nova"/>
                <a:ea typeface="Proxima Nova"/>
                <a:cs typeface="Proxima Nova"/>
                <a:sym typeface="Proxima Nova"/>
              </a:rPr>
              <a:t>Puncte Cheie:</a:t>
            </a:r>
            <a:endParaRPr sz="1100">
              <a:solidFill>
                <a:srgbClr val="0F0F0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solidFill>
                <a:srgbClr val="0F0F0F"/>
              </a:solidFill>
              <a:latin typeface="Proxima Nova"/>
              <a:ea typeface="Proxima Nova"/>
              <a:cs typeface="Proxima Nova"/>
              <a:sym typeface="Proxima Nova"/>
            </a:endParaRPr>
          </a:p>
          <a:p>
            <a:pPr marL="457200" lvl="0" indent="-298450" algn="l" rtl="0">
              <a:spcBef>
                <a:spcPts val="0"/>
              </a:spcBef>
              <a:spcAft>
                <a:spcPts val="0"/>
              </a:spcAft>
              <a:buClr>
                <a:srgbClr val="0F0F0F"/>
              </a:buClr>
              <a:buSzPts val="1100"/>
              <a:buFont typeface="Proxima Nova"/>
              <a:buChar char="●"/>
            </a:pPr>
            <a:r>
              <a:rPr lang="de-DE" sz="1100">
                <a:solidFill>
                  <a:srgbClr val="0F0F0F"/>
                </a:solidFill>
                <a:latin typeface="Proxima Nova"/>
                <a:ea typeface="Proxima Nova"/>
                <a:cs typeface="Proxima Nova"/>
                <a:sym typeface="Proxima Nova"/>
              </a:rPr>
              <a:t>Pregătirea este esențială: Cercetați, exersați și planificați strategia de negociere dinainte.</a:t>
            </a:r>
            <a:endParaRPr sz="1100">
              <a:solidFill>
                <a:srgbClr val="0F0F0F"/>
              </a:solidFill>
              <a:latin typeface="Proxima Nova"/>
              <a:ea typeface="Proxima Nova"/>
              <a:cs typeface="Proxima Nova"/>
              <a:sym typeface="Proxima Nova"/>
            </a:endParaRPr>
          </a:p>
          <a:p>
            <a:pPr marL="457200" lvl="0" indent="-298450" algn="l" rtl="0">
              <a:spcBef>
                <a:spcPts val="0"/>
              </a:spcBef>
              <a:spcAft>
                <a:spcPts val="0"/>
              </a:spcAft>
              <a:buClr>
                <a:srgbClr val="0F0F0F"/>
              </a:buClr>
              <a:buSzPts val="1100"/>
              <a:buFont typeface="Proxima Nova"/>
              <a:buChar char="●"/>
            </a:pPr>
            <a:r>
              <a:rPr lang="de-DE" sz="1100">
                <a:solidFill>
                  <a:srgbClr val="0F0F0F"/>
                </a:solidFill>
                <a:latin typeface="Proxima Nova"/>
                <a:ea typeface="Proxima Nova"/>
                <a:cs typeface="Proxima Nova"/>
                <a:sym typeface="Proxima Nova"/>
              </a:rPr>
              <a:t>Cunoașteți-vă valoarea: Înțelegeți-vă valoarea, abilitățile și contribuțiile pentru a justifica cererea de salariu.</a:t>
            </a:r>
            <a:endParaRPr sz="1100">
              <a:solidFill>
                <a:srgbClr val="0F0F0F"/>
              </a:solidFill>
              <a:latin typeface="Proxima Nova"/>
              <a:ea typeface="Proxima Nova"/>
              <a:cs typeface="Proxima Nova"/>
              <a:sym typeface="Proxima Nova"/>
            </a:endParaRPr>
          </a:p>
          <a:p>
            <a:pPr marL="457200" lvl="0" indent="-298450" algn="l" rtl="0">
              <a:spcBef>
                <a:spcPts val="0"/>
              </a:spcBef>
              <a:spcAft>
                <a:spcPts val="0"/>
              </a:spcAft>
              <a:buClr>
                <a:srgbClr val="0F0F0F"/>
              </a:buClr>
              <a:buSzPts val="1100"/>
              <a:buFont typeface="Proxima Nova"/>
              <a:buChar char="●"/>
            </a:pPr>
            <a:r>
              <a:rPr lang="de-DE" sz="1100">
                <a:solidFill>
                  <a:srgbClr val="0F0F0F"/>
                </a:solidFill>
                <a:latin typeface="Proxima Nova"/>
                <a:ea typeface="Proxima Nova"/>
                <a:cs typeface="Proxima Nova"/>
                <a:sym typeface="Proxima Nova"/>
              </a:rPr>
              <a:t>Comunicare eficientă: Folosiți un limbaj clar, concis și persuasiv pentru a vă prezenta cazul și a negocia eficient.</a:t>
            </a:r>
            <a:endParaRPr sz="1100">
              <a:solidFill>
                <a:srgbClr val="0F0F0F"/>
              </a:solidFill>
              <a:latin typeface="Proxima Nova"/>
              <a:ea typeface="Proxima Nova"/>
              <a:cs typeface="Proxima Nova"/>
              <a:sym typeface="Proxima Nova"/>
            </a:endParaRPr>
          </a:p>
          <a:p>
            <a:pPr marL="457200" lvl="0" indent="-298450" algn="l" rtl="0">
              <a:spcBef>
                <a:spcPts val="0"/>
              </a:spcBef>
              <a:spcAft>
                <a:spcPts val="0"/>
              </a:spcAft>
              <a:buClr>
                <a:srgbClr val="0F0F0F"/>
              </a:buClr>
              <a:buSzPts val="1100"/>
              <a:buFont typeface="Proxima Nova"/>
              <a:buChar char="●"/>
            </a:pPr>
            <a:r>
              <a:rPr lang="de-DE" sz="1100">
                <a:solidFill>
                  <a:srgbClr val="0F0F0F"/>
                </a:solidFill>
                <a:latin typeface="Proxima Nova"/>
                <a:ea typeface="Proxima Nova"/>
                <a:cs typeface="Proxima Nova"/>
                <a:sym typeface="Proxima Nova"/>
              </a:rPr>
              <a:t>Flexibilitate și compromis: Fiți deschiși la soluții alternative și concesii pentru a ajunge la un acord reciproc avantajos.</a:t>
            </a:r>
            <a:endParaRPr sz="1100">
              <a:solidFill>
                <a:srgbClr val="0F0F0F"/>
              </a:solidFill>
              <a:latin typeface="Proxima Nova"/>
              <a:ea typeface="Proxima Nova"/>
              <a:cs typeface="Proxima Nova"/>
              <a:sym typeface="Proxima Nova"/>
            </a:endParaRPr>
          </a:p>
          <a:p>
            <a:pPr marL="457200" lvl="0" indent="-298450" algn="l" rtl="0">
              <a:spcBef>
                <a:spcPts val="0"/>
              </a:spcBef>
              <a:spcAft>
                <a:spcPts val="0"/>
              </a:spcAft>
              <a:buClr>
                <a:srgbClr val="0F0F0F"/>
              </a:buClr>
              <a:buSzPts val="1100"/>
              <a:buFont typeface="Proxima Nova"/>
              <a:buChar char="●"/>
            </a:pPr>
            <a:r>
              <a:rPr lang="de-DE" sz="1100">
                <a:solidFill>
                  <a:srgbClr val="0F0F0F"/>
                </a:solidFill>
                <a:latin typeface="Proxima Nova"/>
                <a:ea typeface="Proxima Nova"/>
                <a:cs typeface="Proxima Nova"/>
                <a:sym typeface="Proxima Nova"/>
              </a:rPr>
              <a:t>Încredere și asertivitate: Abordați negocierea cu încredere, asertivitate și o atitudine pozitivă.</a:t>
            </a:r>
            <a:endParaRPr sz="1100">
              <a:solidFill>
                <a:srgbClr val="0F0F0F"/>
              </a:solidFill>
              <a:latin typeface="Proxima Nova"/>
              <a:ea typeface="Proxima Nova"/>
              <a:cs typeface="Proxima Nova"/>
              <a:sym typeface="Proxima Nova"/>
            </a:endParaRPr>
          </a:p>
          <a:p>
            <a:pPr marL="0" lvl="0" indent="0" algn="l" rtl="0">
              <a:lnSpc>
                <a:spcPct val="100000"/>
              </a:lnSpc>
              <a:spcBef>
                <a:spcPts val="0"/>
              </a:spcBef>
              <a:spcAft>
                <a:spcPts val="0"/>
              </a:spcAft>
              <a:buNone/>
            </a:pPr>
            <a:endParaRPr sz="1100">
              <a:solidFill>
                <a:srgbClr val="0F0F0F"/>
              </a:solidFill>
              <a:latin typeface="Proxima Nova"/>
              <a:ea typeface="Proxima Nova"/>
              <a:cs typeface="Proxima Nova"/>
              <a:sym typeface="Proxima Nova"/>
            </a:endParaRPr>
          </a:p>
        </p:txBody>
      </p:sp>
      <p:sp>
        <p:nvSpPr>
          <p:cNvPr id="411" name="Google Shape;411;g2ba818bef6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800"/>
              </a:spcBef>
              <a:spcAft>
                <a:spcPts val="0"/>
              </a:spcAft>
              <a:buClr>
                <a:schemeClr val="dk1"/>
              </a:buClr>
              <a:buSzPts val="1100"/>
              <a:buFont typeface="Arial"/>
              <a:buNone/>
            </a:pPr>
            <a:r>
              <a:rPr lang="de-DE" sz="1300">
                <a:solidFill>
                  <a:srgbClr val="000000"/>
                </a:solidFill>
                <a:latin typeface="Proxima Nova"/>
                <a:ea typeface="Proxima Nova"/>
                <a:cs typeface="Proxima Nova"/>
                <a:sym typeface="Proxima Nova"/>
              </a:rPr>
              <a:t>Iată câteva concepții greșite comune care pot afecta potențialul de câștig:</a:t>
            </a:r>
            <a:endParaRPr sz="13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endParaRPr sz="1300">
              <a:solidFill>
                <a:srgbClr val="000000"/>
              </a:solidFill>
              <a:latin typeface="Proxima Nova"/>
              <a:ea typeface="Proxima Nova"/>
              <a:cs typeface="Proxima Nova"/>
              <a:sym typeface="Proxima Nova"/>
            </a:endParaRPr>
          </a:p>
          <a:p>
            <a:pPr marL="457200" lvl="0" indent="-311150" algn="l" rtl="0">
              <a:lnSpc>
                <a:spcPct val="107000"/>
              </a:lnSpc>
              <a:spcBef>
                <a:spcPts val="800"/>
              </a:spcBef>
              <a:spcAft>
                <a:spcPts val="0"/>
              </a:spcAft>
              <a:buClr>
                <a:srgbClr val="000000"/>
              </a:buClr>
              <a:buSzPts val="1300"/>
              <a:buFont typeface="Proxima Nova"/>
              <a:buAutoNum type="arabicPeriod"/>
            </a:pPr>
            <a:r>
              <a:rPr lang="de-DE" sz="1300">
                <a:solidFill>
                  <a:srgbClr val="000000"/>
                </a:solidFill>
                <a:latin typeface="Proxima Nova"/>
                <a:ea typeface="Proxima Nova"/>
                <a:cs typeface="Proxima Nova"/>
                <a:sym typeface="Proxima Nova"/>
              </a:rPr>
              <a:t>„Negocierea salariului este insistentă sau agresivă.”</a:t>
            </a:r>
            <a:endParaRPr sz="1300">
              <a:solidFill>
                <a:srgbClr val="000000"/>
              </a:solidFill>
              <a:latin typeface="Proxima Nova"/>
              <a:ea typeface="Proxima Nova"/>
              <a:cs typeface="Proxima Nova"/>
              <a:sym typeface="Proxima Nova"/>
            </a:endParaRPr>
          </a:p>
          <a:p>
            <a:pPr marL="457200" lvl="0" indent="-311150" algn="l" rtl="0">
              <a:lnSpc>
                <a:spcPct val="107000"/>
              </a:lnSpc>
              <a:spcBef>
                <a:spcPts val="0"/>
              </a:spcBef>
              <a:spcAft>
                <a:spcPts val="0"/>
              </a:spcAft>
              <a:buClr>
                <a:srgbClr val="000000"/>
              </a:buClr>
              <a:buSzPts val="1300"/>
              <a:buFont typeface="Proxima Nova"/>
              <a:buAutoNum type="arabicPeriod"/>
            </a:pPr>
            <a:r>
              <a:rPr lang="de-DE" sz="1300">
                <a:solidFill>
                  <a:srgbClr val="000000"/>
                </a:solidFill>
                <a:latin typeface="Proxima Nova"/>
                <a:ea typeface="Proxima Nova"/>
                <a:cs typeface="Proxima Nova"/>
                <a:sym typeface="Proxima Nova"/>
              </a:rPr>
              <a:t>„Vorbitul despre bani este un subiect tabu.”</a:t>
            </a:r>
            <a:endParaRPr sz="1300">
              <a:solidFill>
                <a:srgbClr val="000000"/>
              </a:solidFill>
              <a:latin typeface="Proxima Nova"/>
              <a:ea typeface="Proxima Nova"/>
              <a:cs typeface="Proxima Nova"/>
              <a:sym typeface="Proxima Nova"/>
            </a:endParaRPr>
          </a:p>
          <a:p>
            <a:pPr marL="457200" lvl="0" indent="-311150" algn="l" rtl="0">
              <a:lnSpc>
                <a:spcPct val="107000"/>
              </a:lnSpc>
              <a:spcBef>
                <a:spcPts val="0"/>
              </a:spcBef>
              <a:spcAft>
                <a:spcPts val="0"/>
              </a:spcAft>
              <a:buClr>
                <a:srgbClr val="000000"/>
              </a:buClr>
              <a:buSzPts val="1300"/>
              <a:buFont typeface="Proxima Nova"/>
              <a:buAutoNum type="arabicPeriod"/>
            </a:pPr>
            <a:r>
              <a:rPr lang="de-DE" sz="1300">
                <a:solidFill>
                  <a:srgbClr val="000000"/>
                </a:solidFill>
                <a:latin typeface="Proxima Nova"/>
                <a:ea typeface="Proxima Nova"/>
                <a:cs typeface="Proxima Nova"/>
                <a:sym typeface="Proxima Nova"/>
              </a:rPr>
              <a:t>„Trebuie să accept prima ofertă pentru a arăta recunoștință.”</a:t>
            </a:r>
            <a:endParaRPr sz="1300">
              <a:solidFill>
                <a:srgbClr val="000000"/>
              </a:solidFill>
              <a:latin typeface="Proxima Nova"/>
              <a:ea typeface="Proxima Nova"/>
              <a:cs typeface="Proxima Nova"/>
              <a:sym typeface="Proxima Nova"/>
            </a:endParaRPr>
          </a:p>
          <a:p>
            <a:pPr marL="457200" lvl="0" indent="-311150" algn="l" rtl="0">
              <a:lnSpc>
                <a:spcPct val="107000"/>
              </a:lnSpc>
              <a:spcBef>
                <a:spcPts val="0"/>
              </a:spcBef>
              <a:spcAft>
                <a:spcPts val="0"/>
              </a:spcAft>
              <a:buClr>
                <a:srgbClr val="000000"/>
              </a:buClr>
              <a:buSzPts val="1300"/>
              <a:buFont typeface="Proxima Nova"/>
              <a:buAutoNum type="arabicPeriod"/>
            </a:pPr>
            <a:r>
              <a:rPr lang="de-DE" sz="1300">
                <a:solidFill>
                  <a:srgbClr val="000000"/>
                </a:solidFill>
                <a:latin typeface="Proxima Nova"/>
                <a:ea typeface="Proxima Nova"/>
                <a:cs typeface="Proxima Nova"/>
                <a:sym typeface="Proxima Nova"/>
              </a:rPr>
              <a:t>„Potențialul de câștig este determinat exclusiv de educație.” </a:t>
            </a:r>
            <a:endParaRPr sz="1300">
              <a:solidFill>
                <a:srgbClr val="000000"/>
              </a:solidFill>
              <a:latin typeface="Proxima Nova"/>
              <a:ea typeface="Proxima Nova"/>
              <a:cs typeface="Proxima Nova"/>
              <a:sym typeface="Proxima Nova"/>
            </a:endParaRPr>
          </a:p>
          <a:p>
            <a:pPr marL="457200" lvl="0" indent="-311150" algn="l" rtl="0">
              <a:lnSpc>
                <a:spcPct val="107000"/>
              </a:lnSpc>
              <a:spcBef>
                <a:spcPts val="0"/>
              </a:spcBef>
              <a:spcAft>
                <a:spcPts val="0"/>
              </a:spcAft>
              <a:buClr>
                <a:srgbClr val="000000"/>
              </a:buClr>
              <a:buSzPts val="1300"/>
              <a:buFont typeface="Proxima Nova"/>
              <a:buAutoNum type="arabicPeriod"/>
            </a:pPr>
            <a:r>
              <a:rPr lang="de-DE" sz="1300">
                <a:solidFill>
                  <a:srgbClr val="000000"/>
                </a:solidFill>
                <a:latin typeface="Proxima Nova"/>
                <a:ea typeface="Proxima Nova"/>
                <a:cs typeface="Proxima Nova"/>
                <a:sym typeface="Proxima Nova"/>
              </a:rPr>
              <a:t>„Diferența de salarii între sexe nu mă afectează personal.”</a:t>
            </a:r>
            <a:endParaRPr sz="1300">
              <a:solidFill>
                <a:srgbClr val="000000"/>
              </a:solidFill>
              <a:latin typeface="Proxima Nova"/>
              <a:ea typeface="Proxima Nova"/>
              <a:cs typeface="Proxima Nova"/>
              <a:sym typeface="Proxima Nova"/>
            </a:endParaRPr>
          </a:p>
          <a:p>
            <a:pPr marL="457200" lvl="0" indent="-311150" algn="l" rtl="0">
              <a:lnSpc>
                <a:spcPct val="107000"/>
              </a:lnSpc>
              <a:spcBef>
                <a:spcPts val="0"/>
              </a:spcBef>
              <a:spcAft>
                <a:spcPts val="0"/>
              </a:spcAft>
              <a:buClr>
                <a:srgbClr val="000000"/>
              </a:buClr>
              <a:buSzPts val="1300"/>
              <a:buFont typeface="Proxima Nova"/>
              <a:buAutoNum type="arabicPeriod"/>
            </a:pPr>
            <a:r>
              <a:rPr lang="de-DE" sz="1300">
                <a:solidFill>
                  <a:srgbClr val="000000"/>
                </a:solidFill>
                <a:latin typeface="Proxima Nova"/>
                <a:ea typeface="Proxima Nova"/>
                <a:cs typeface="Proxima Nova"/>
                <a:sym typeface="Proxima Nova"/>
              </a:rPr>
              <a:t>„Investițiile sunt doar pentru cei înstăriți.”</a:t>
            </a:r>
            <a:endParaRPr sz="1300">
              <a:solidFill>
                <a:srgbClr val="000000"/>
              </a:solidFill>
              <a:latin typeface="Proxima Nova"/>
              <a:ea typeface="Proxima Nova"/>
              <a:cs typeface="Proxima Nova"/>
              <a:sym typeface="Proxima Nova"/>
            </a:endParaRPr>
          </a:p>
          <a:p>
            <a:pPr marL="457200" lvl="0" indent="-311150" algn="l" rtl="0">
              <a:lnSpc>
                <a:spcPct val="107000"/>
              </a:lnSpc>
              <a:spcBef>
                <a:spcPts val="0"/>
              </a:spcBef>
              <a:spcAft>
                <a:spcPts val="0"/>
              </a:spcAft>
              <a:buClr>
                <a:srgbClr val="000000"/>
              </a:buClr>
              <a:buSzPts val="1300"/>
              <a:buFont typeface="Proxima Nova"/>
              <a:buAutoNum type="arabicPeriod"/>
            </a:pPr>
            <a:r>
              <a:rPr lang="de-DE" sz="1300">
                <a:solidFill>
                  <a:srgbClr val="000000"/>
                </a:solidFill>
                <a:latin typeface="Proxima Nova"/>
                <a:ea typeface="Proxima Nova"/>
                <a:cs typeface="Proxima Nova"/>
                <a:sym typeface="Proxima Nova"/>
              </a:rPr>
              <a:t>„Potențialul de câștig este fix și nu poate fi influențat.”</a:t>
            </a:r>
            <a:endParaRPr sz="13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endParaRPr sz="18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Pentru o activitate legată de concepțiile greșite enumerate, angajați participanții într-o discuție sau un atelier. Iată cum puteți structura activitatea:</a:t>
            </a: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Împărțiți participanții în grupuri mici și alocă fiecărui grup una sau două dintre concepțiile greșite enumerate. Cereți-le să discute de ce cred că aceste concepții greșite există și cum ar putea afecta percepțiile și comportamentele indivizilor în legătură cu potențialul lor de câștig. Aceste activități au scopul de a stimula gândirea critică, de a promova discuțiile și de a împuternici participanții să conteste concepțiile comune care le-ar putea afecta potențialul de câștig și bunăstarea financiară.</a:t>
            </a: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Sfaturi pentru discuții după discuțiile echipei:</a:t>
            </a: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„Negocierea salariului este insistentă sau agresivă.”  </a:t>
            </a:r>
            <a:endParaRPr sz="1100" b="1">
              <a:solidFill>
                <a:srgbClr val="000000"/>
              </a:solidFill>
              <a:latin typeface="Proxima Nova"/>
              <a:ea typeface="Proxima Nova"/>
              <a:cs typeface="Proxima Nova"/>
              <a:sym typeface="Proxima Nova"/>
            </a:endParaRPr>
          </a:p>
          <a:p>
            <a:pPr marL="457200" lvl="0" indent="-298450" algn="l" rtl="0">
              <a:lnSpc>
                <a:spcPct val="107000"/>
              </a:lnSpc>
              <a:spcBef>
                <a:spcPts val="800"/>
              </a:spcBef>
              <a:spcAft>
                <a:spcPts val="0"/>
              </a:spcAft>
              <a:buClr>
                <a:srgbClr val="000000"/>
              </a:buClr>
              <a:buSzPts val="1100"/>
              <a:buFont typeface="Proxima Nova"/>
              <a:buChar char="●"/>
            </a:pPr>
            <a:r>
              <a:rPr lang="de-DE" sz="1100">
                <a:solidFill>
                  <a:srgbClr val="000000"/>
                </a:solidFill>
                <a:latin typeface="Proxima Nova"/>
                <a:ea typeface="Proxima Nova"/>
                <a:cs typeface="Proxima Nova"/>
                <a:sym typeface="Proxima Nova"/>
              </a:rPr>
              <a:t>Realitate: Negocierea este o parte standard a procesului de angajare. Aceasta reflectă înțelegerea valorii tale și angajamentul față de o compensație corectă. Nu este vorba despre a fi insistent, ci despre a ajunge la un acord reciproc avantajos.</a:t>
            </a: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„Vorbitul despre bani este un subiect tabu.”  </a:t>
            </a:r>
            <a:endParaRPr sz="1100" b="1">
              <a:solidFill>
                <a:srgbClr val="000000"/>
              </a:solidFill>
              <a:latin typeface="Proxima Nova"/>
              <a:ea typeface="Proxima Nova"/>
              <a:cs typeface="Proxima Nova"/>
              <a:sym typeface="Proxima Nova"/>
            </a:endParaRPr>
          </a:p>
          <a:p>
            <a:pPr marL="457200" lvl="0" indent="-298450" algn="l" rtl="0">
              <a:lnSpc>
                <a:spcPct val="107000"/>
              </a:lnSpc>
              <a:spcBef>
                <a:spcPts val="800"/>
              </a:spcBef>
              <a:spcAft>
                <a:spcPts val="0"/>
              </a:spcAft>
              <a:buClr>
                <a:srgbClr val="000000"/>
              </a:buClr>
              <a:buSzPts val="1100"/>
              <a:buFont typeface="Proxima Nova"/>
              <a:buChar char="●"/>
            </a:pPr>
            <a:r>
              <a:rPr lang="de-DE" sz="1100">
                <a:solidFill>
                  <a:srgbClr val="000000"/>
                </a:solidFill>
                <a:latin typeface="Proxima Nova"/>
                <a:ea typeface="Proxima Nova"/>
                <a:cs typeface="Proxima Nova"/>
                <a:sym typeface="Proxima Nova"/>
              </a:rPr>
              <a:t>Realitate: Discutarea deschisă a compensației este crucială pentru înțelegerea valorii tale pe piața muncii. Evitarea conversațiilor despre salariu poate duce la acceptarea unei sume mai mici decât meriți.</a:t>
            </a: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„Trebuie să accept prima ofertă pentru a arăta recunoștință.”  </a:t>
            </a:r>
            <a:endParaRPr sz="1100" b="1">
              <a:solidFill>
                <a:srgbClr val="000000"/>
              </a:solidFill>
              <a:latin typeface="Proxima Nova"/>
              <a:ea typeface="Proxima Nova"/>
              <a:cs typeface="Proxima Nova"/>
              <a:sym typeface="Proxima Nova"/>
            </a:endParaRPr>
          </a:p>
          <a:p>
            <a:pPr marL="457200" lvl="0" indent="-298450" algn="l" rtl="0">
              <a:lnSpc>
                <a:spcPct val="107000"/>
              </a:lnSpc>
              <a:spcBef>
                <a:spcPts val="800"/>
              </a:spcBef>
              <a:spcAft>
                <a:spcPts val="0"/>
              </a:spcAft>
              <a:buClr>
                <a:srgbClr val="000000"/>
              </a:buClr>
              <a:buSzPts val="1100"/>
              <a:buFont typeface="Proxima Nova"/>
              <a:buChar char="●"/>
            </a:pPr>
            <a:r>
              <a:rPr lang="de-DE" sz="1100">
                <a:solidFill>
                  <a:srgbClr val="000000"/>
                </a:solidFill>
                <a:latin typeface="Proxima Nova"/>
                <a:ea typeface="Proxima Nova"/>
                <a:cs typeface="Proxima Nova"/>
                <a:sym typeface="Proxima Nova"/>
              </a:rPr>
              <a:t>Realitate: Deși recunoștința este esențială, acceptarea primei oferte fără negociere poate duce la stabilirea unei valori mai mici decât cea de pe piață. Angajatorii se așteaptă adesea la o negociere, deci este o oportunitate de a stabili o compensație corectă.</a:t>
            </a: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„Potențialul de câștig este determinat exclusiv de educație.”  </a:t>
            </a:r>
            <a:endParaRPr sz="1100" b="1">
              <a:solidFill>
                <a:srgbClr val="000000"/>
              </a:solidFill>
              <a:latin typeface="Proxima Nova"/>
              <a:ea typeface="Proxima Nova"/>
              <a:cs typeface="Proxima Nova"/>
              <a:sym typeface="Proxima Nova"/>
            </a:endParaRPr>
          </a:p>
          <a:p>
            <a:pPr marL="457200" lvl="0" indent="-298450" algn="l" rtl="0">
              <a:lnSpc>
                <a:spcPct val="107000"/>
              </a:lnSpc>
              <a:spcBef>
                <a:spcPts val="800"/>
              </a:spcBef>
              <a:spcAft>
                <a:spcPts val="0"/>
              </a:spcAft>
              <a:buClr>
                <a:srgbClr val="000000"/>
              </a:buClr>
              <a:buSzPts val="1100"/>
              <a:buFont typeface="Proxima Nova"/>
              <a:buChar char="●"/>
            </a:pPr>
            <a:r>
              <a:rPr lang="de-DE" sz="1100">
                <a:solidFill>
                  <a:srgbClr val="000000"/>
                </a:solidFill>
                <a:latin typeface="Proxima Nova"/>
                <a:ea typeface="Proxima Nova"/>
                <a:cs typeface="Proxima Nova"/>
                <a:sym typeface="Proxima Nova"/>
              </a:rPr>
              <a:t>Realitate: Deși educația este un factor, abilitățile, experiența și capacitatea de a aplica cunoștințele sunt la fel de importante. Învățarea continuă și obținerea de experiență practică pot influența semnificativ potențialul tău de câștig.</a:t>
            </a: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„Diferența de salarii între sexe nu mă afectează personal.”  </a:t>
            </a:r>
            <a:endParaRPr sz="1100" b="1">
              <a:solidFill>
                <a:srgbClr val="000000"/>
              </a:solidFill>
              <a:latin typeface="Proxima Nova"/>
              <a:ea typeface="Proxima Nova"/>
              <a:cs typeface="Proxima Nova"/>
              <a:sym typeface="Proxima Nova"/>
            </a:endParaRPr>
          </a:p>
          <a:p>
            <a:pPr marL="457200" lvl="0" indent="-298450" algn="l" rtl="0">
              <a:lnSpc>
                <a:spcPct val="107000"/>
              </a:lnSpc>
              <a:spcBef>
                <a:spcPts val="800"/>
              </a:spcBef>
              <a:spcAft>
                <a:spcPts val="0"/>
              </a:spcAft>
              <a:buClr>
                <a:srgbClr val="000000"/>
              </a:buClr>
              <a:buSzPts val="1100"/>
              <a:buFont typeface="Proxima Nova"/>
              <a:buChar char="●"/>
            </a:pPr>
            <a:r>
              <a:rPr lang="de-DE" sz="1100">
                <a:solidFill>
                  <a:srgbClr val="000000"/>
                </a:solidFill>
                <a:latin typeface="Proxima Nova"/>
                <a:ea typeface="Proxima Nova"/>
                <a:cs typeface="Proxima Nova"/>
                <a:sym typeface="Proxima Nova"/>
              </a:rPr>
              <a:t>Realitate: Diferența de salarii între sexe este o problemă răspândită care poate afecta pe toată lumea. Este crucial să fim conștienți de discrepanțe și să lucrăm împreună pentru a le aborda și elimina. Închiderea acestui decalaj beneficiază atât indivizii, cât și economia în ansamblu.</a:t>
            </a: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„Investițiile sunt doar pentru cei înstăriți.”  </a:t>
            </a:r>
            <a:endParaRPr sz="1100" b="1">
              <a:solidFill>
                <a:srgbClr val="000000"/>
              </a:solidFill>
              <a:latin typeface="Proxima Nova"/>
              <a:ea typeface="Proxima Nova"/>
              <a:cs typeface="Proxima Nova"/>
              <a:sym typeface="Proxima Nova"/>
            </a:endParaRPr>
          </a:p>
          <a:p>
            <a:pPr marL="457200" lvl="0" indent="-298450" algn="l" rtl="0">
              <a:lnSpc>
                <a:spcPct val="107000"/>
              </a:lnSpc>
              <a:spcBef>
                <a:spcPts val="800"/>
              </a:spcBef>
              <a:spcAft>
                <a:spcPts val="0"/>
              </a:spcAft>
              <a:buClr>
                <a:srgbClr val="000000"/>
              </a:buClr>
              <a:buSzPts val="1100"/>
              <a:buFont typeface="Proxima Nova"/>
              <a:buChar char="●"/>
            </a:pPr>
            <a:r>
              <a:rPr lang="de-DE" sz="1100">
                <a:solidFill>
                  <a:srgbClr val="000000"/>
                </a:solidFill>
                <a:latin typeface="Proxima Nova"/>
                <a:ea typeface="Proxima Nova"/>
                <a:cs typeface="Proxima Nova"/>
                <a:sym typeface="Proxima Nova"/>
              </a:rPr>
              <a:t>Realitate: Oricine, indiferent de nivelul de venit, poate beneficia de pe urma investițiilor. Începând devreme și luând decizii informate de investiții, se poate contribui semnificativ la creșterea financiară pe termen lung și la acumularea de bogăție.</a:t>
            </a: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„Potențialul de câștig este fix și nu poate fi influențat.”  </a:t>
            </a:r>
            <a:endParaRPr sz="1100" b="1">
              <a:solidFill>
                <a:srgbClr val="000000"/>
              </a:solidFill>
              <a:latin typeface="Proxima Nova"/>
              <a:ea typeface="Proxima Nova"/>
              <a:cs typeface="Proxima Nova"/>
              <a:sym typeface="Proxima Nova"/>
            </a:endParaRPr>
          </a:p>
          <a:p>
            <a:pPr marL="457200" lvl="0" indent="-298450" algn="l" rtl="0">
              <a:lnSpc>
                <a:spcPct val="107000"/>
              </a:lnSpc>
              <a:spcBef>
                <a:spcPts val="800"/>
              </a:spcBef>
              <a:spcAft>
                <a:spcPts val="0"/>
              </a:spcAft>
              <a:buClr>
                <a:srgbClr val="000000"/>
              </a:buClr>
              <a:buSzPts val="1100"/>
              <a:buFont typeface="Proxima Nova"/>
              <a:buChar char="●"/>
            </a:pPr>
            <a:r>
              <a:rPr lang="de-DE" sz="1100">
                <a:solidFill>
                  <a:srgbClr val="000000"/>
                </a:solidFill>
                <a:latin typeface="Proxima Nova"/>
                <a:ea typeface="Proxima Nova"/>
                <a:cs typeface="Proxima Nova"/>
                <a:sym typeface="Proxima Nova"/>
              </a:rPr>
              <a:t>Realitate: Pașii proactivi, cum ar fi dobândirea de noi abilități, networking-ul și negocierea salariilor, pot influența pozitiv potențialul de câștig. Credința că venitul tău este fix poate duce la pierderea oportunităților de avansare.</a:t>
            </a:r>
            <a:endParaRPr sz="1100">
              <a:solidFill>
                <a:srgbClr val="000000"/>
              </a:solidFill>
              <a:latin typeface="Proxima Nova"/>
              <a:ea typeface="Proxima Nova"/>
              <a:cs typeface="Proxima Nova"/>
              <a:sym typeface="Proxima Nova"/>
            </a:endParaRPr>
          </a:p>
          <a:p>
            <a:pPr marL="0" lvl="0" indent="0" algn="l" rtl="0">
              <a:lnSpc>
                <a:spcPct val="107000"/>
              </a:lnSpc>
              <a:spcBef>
                <a:spcPts val="800"/>
              </a:spcBef>
              <a:spcAft>
                <a:spcPts val="0"/>
              </a:spcAft>
              <a:buNone/>
            </a:pPr>
            <a:endParaRPr sz="1100">
              <a:solidFill>
                <a:srgbClr val="000000"/>
              </a:solidFill>
              <a:latin typeface="Proxima Nova"/>
              <a:ea typeface="Proxima Nova"/>
              <a:cs typeface="Proxima Nova"/>
              <a:sym typeface="Proxima Nova"/>
            </a:endParaRPr>
          </a:p>
          <a:p>
            <a:pPr marL="0" lvl="0" indent="0" algn="l" rtl="0">
              <a:lnSpc>
                <a:spcPct val="100000"/>
              </a:lnSpc>
              <a:spcBef>
                <a:spcPts val="800"/>
              </a:spcBef>
              <a:spcAft>
                <a:spcPts val="0"/>
              </a:spcAft>
              <a:buSzPts val="1400"/>
              <a:buNone/>
            </a:pPr>
            <a:endParaRPr>
              <a:latin typeface="Proxima Nova"/>
              <a:ea typeface="Proxima Nova"/>
              <a:cs typeface="Proxima Nova"/>
              <a:sym typeface="Proxima Nova"/>
            </a:endParaRPr>
          </a:p>
        </p:txBody>
      </p:sp>
      <p:sp>
        <p:nvSpPr>
          <p:cNvPr id="423" name="Google Shape;42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Clr>
                <a:schemeClr val="dk1"/>
              </a:buClr>
              <a:buSzPts val="1100"/>
              <a:buFont typeface="Arial"/>
              <a:buNone/>
            </a:pPr>
            <a:r>
              <a:rPr lang="de-DE">
                <a:latin typeface="Proxima Nova"/>
                <a:ea typeface="Proxima Nova"/>
                <a:cs typeface="Proxima Nova"/>
                <a:sym typeface="Proxima Nova"/>
              </a:rPr>
              <a:t>În lumea de astăzi, independența financiară nu este doar un lux, ci o necesitate. Cu toate acestea, femeile se confruntă adesea cu provocări unice în atingerea autonomiei economice. Acest modul își propune să abordeze aceste provocări prin oferirea de perspective, strategii și instrumente care să ajute femeile să aibă succes în domeniul câștigului.</a:t>
            </a:r>
            <a:endParaRPr>
              <a:latin typeface="Proxima Nova"/>
              <a:ea typeface="Proxima Nova"/>
              <a:cs typeface="Proxima Nova"/>
              <a:sym typeface="Proxima Nova"/>
            </a:endParaRPr>
          </a:p>
          <a:p>
            <a:pPr marL="0" lvl="0" indent="0" algn="l" rtl="0">
              <a:spcBef>
                <a:spcPts val="800"/>
              </a:spcBef>
              <a:spcAft>
                <a:spcPts val="0"/>
              </a:spcAft>
              <a:buClr>
                <a:schemeClr val="dk1"/>
              </a:buClr>
              <a:buSzPts val="1100"/>
              <a:buFont typeface="Arial"/>
              <a:buNone/>
            </a:pPr>
            <a:endParaRPr>
              <a:latin typeface="Proxima Nova"/>
              <a:ea typeface="Proxima Nova"/>
              <a:cs typeface="Proxima Nova"/>
              <a:sym typeface="Proxima Nova"/>
            </a:endParaRPr>
          </a:p>
          <a:p>
            <a:pPr marL="0" lvl="0" indent="0" algn="l" rtl="0">
              <a:spcBef>
                <a:spcPts val="800"/>
              </a:spcBef>
              <a:spcAft>
                <a:spcPts val="0"/>
              </a:spcAft>
              <a:buClr>
                <a:schemeClr val="dk1"/>
              </a:buClr>
              <a:buSzPts val="1100"/>
              <a:buFont typeface="Arial"/>
              <a:buNone/>
            </a:pPr>
            <a:r>
              <a:rPr lang="de-DE" sz="1800">
                <a:solidFill>
                  <a:schemeClr val="accent1"/>
                </a:solidFill>
                <a:latin typeface="Proxima Nova"/>
                <a:ea typeface="Proxima Nova"/>
                <a:cs typeface="Proxima Nova"/>
                <a:sym typeface="Proxima Nova"/>
              </a:rPr>
              <a:t>DE CE ESTE IMPORTANT CÂȘTIGUL?</a:t>
            </a:r>
            <a:endParaRPr sz="1800">
              <a:solidFill>
                <a:schemeClr val="accent1"/>
              </a:solidFill>
              <a:latin typeface="Proxima Nova"/>
              <a:ea typeface="Proxima Nova"/>
              <a:cs typeface="Proxima Nova"/>
              <a:sym typeface="Proxima Nova"/>
            </a:endParaRPr>
          </a:p>
          <a:p>
            <a:pPr marL="0" lvl="0" indent="0" algn="l" rtl="0">
              <a:spcBef>
                <a:spcPts val="800"/>
              </a:spcBef>
              <a:spcAft>
                <a:spcPts val="0"/>
              </a:spcAft>
              <a:buClr>
                <a:schemeClr val="dk1"/>
              </a:buClr>
              <a:buSzPts val="1100"/>
              <a:buFont typeface="Arial"/>
              <a:buNone/>
            </a:pPr>
            <a:endParaRPr>
              <a:latin typeface="Proxima Nova"/>
              <a:ea typeface="Proxima Nova"/>
              <a:cs typeface="Proxima Nova"/>
              <a:sym typeface="Proxima Nova"/>
            </a:endParaRPr>
          </a:p>
          <a:p>
            <a:pPr marL="0" lvl="0" indent="0" algn="l" rtl="0">
              <a:spcBef>
                <a:spcPts val="800"/>
              </a:spcBef>
              <a:spcAft>
                <a:spcPts val="0"/>
              </a:spcAft>
              <a:buClr>
                <a:schemeClr val="dk1"/>
              </a:buClr>
              <a:buSzPts val="1100"/>
              <a:buFont typeface="Arial"/>
              <a:buNone/>
            </a:pPr>
            <a:r>
              <a:rPr lang="de-DE">
                <a:latin typeface="Proxima Nova"/>
                <a:ea typeface="Proxima Nova"/>
                <a:cs typeface="Proxima Nova"/>
                <a:sym typeface="Proxima Nova"/>
              </a:rPr>
              <a:t>Câștigul nu înseamnă doar a face bani; înseamnă a dobândi independență, siguranță și capacitatea de a face alegeri care să modeleze propria viață. Independența financiară oferă un sentiment de putere, permițând indivizilor să își urmeze visele, să se întrețină pe ei înșiși și familiile lor și să contribuie la comunitățile din care fac parte.</a:t>
            </a:r>
            <a:endParaRPr>
              <a:latin typeface="Proxima Nova"/>
              <a:ea typeface="Proxima Nova"/>
              <a:cs typeface="Proxima Nova"/>
              <a:sym typeface="Proxima Nova"/>
            </a:endParaRPr>
          </a:p>
          <a:p>
            <a:pPr marL="0" lvl="0" indent="0" algn="l" rtl="0">
              <a:spcBef>
                <a:spcPts val="800"/>
              </a:spcBef>
              <a:spcAft>
                <a:spcPts val="0"/>
              </a:spcAft>
              <a:buClr>
                <a:schemeClr val="dk1"/>
              </a:buClr>
              <a:buSzPts val="1100"/>
              <a:buFont typeface="Arial"/>
              <a:buNone/>
            </a:pPr>
            <a:endParaRPr>
              <a:latin typeface="Proxima Nova"/>
              <a:ea typeface="Proxima Nova"/>
              <a:cs typeface="Proxima Nova"/>
              <a:sym typeface="Proxima Nova"/>
            </a:endParaRPr>
          </a:p>
          <a:p>
            <a:pPr marL="0" lvl="0" indent="0" algn="l" rtl="0">
              <a:spcBef>
                <a:spcPts val="800"/>
              </a:spcBef>
              <a:spcAft>
                <a:spcPts val="0"/>
              </a:spcAft>
              <a:buClr>
                <a:schemeClr val="dk1"/>
              </a:buClr>
              <a:buSzPts val="1100"/>
              <a:buFont typeface="Arial"/>
              <a:buNone/>
            </a:pPr>
            <a:r>
              <a:rPr lang="de-DE">
                <a:latin typeface="Proxima Nova"/>
                <a:ea typeface="Proxima Nova"/>
                <a:cs typeface="Proxima Nova"/>
                <a:sym typeface="Proxima Nova"/>
              </a:rPr>
              <a:t>Acest modul nu se referă doar la câștigul financiar; este despre împuternicirea femeilor să preia controlul asupra destinelor lor financiare. Prin înțelegerea importanței educației financiare, cultivarea unei mentalități de abundență și valorificarea abilităților și talentelor lor unice, femeile își pot debloca întregul potențial de câștig.</a:t>
            </a:r>
            <a:endParaRPr>
              <a:latin typeface="Proxima Nova"/>
              <a:ea typeface="Proxima Nova"/>
              <a:cs typeface="Proxima Nova"/>
              <a:sym typeface="Proxima Nova"/>
            </a:endParaRPr>
          </a:p>
          <a:p>
            <a:pPr marL="0" lvl="0" indent="0" algn="l" rtl="0">
              <a:lnSpc>
                <a:spcPct val="100000"/>
              </a:lnSpc>
              <a:spcBef>
                <a:spcPts val="800"/>
              </a:spcBef>
              <a:spcAft>
                <a:spcPts val="0"/>
              </a:spcAft>
              <a:buSzPts val="1400"/>
              <a:buNone/>
            </a:pPr>
            <a:endParaRPr>
              <a:latin typeface="Proxima Nova"/>
              <a:ea typeface="Proxima Nova"/>
              <a:cs typeface="Proxima Nova"/>
              <a:sym typeface="Proxima Nova"/>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800"/>
              </a:spcBef>
              <a:spcAft>
                <a:spcPts val="0"/>
              </a:spcAft>
              <a:buClr>
                <a:schemeClr val="dk1"/>
              </a:buClr>
              <a:buSzPts val="1100"/>
              <a:buFont typeface="Arial"/>
              <a:buNone/>
            </a:pPr>
            <a:r>
              <a:rPr lang="de-DE" sz="1300">
                <a:solidFill>
                  <a:srgbClr val="000000"/>
                </a:solidFill>
                <a:latin typeface="Proxima Nova"/>
                <a:ea typeface="Proxima Nova"/>
                <a:cs typeface="Proxima Nova"/>
                <a:sym typeface="Proxima Nova"/>
              </a:rPr>
              <a:t>Chestionar în Google Forms sau alt program pentru a testa cunoștințele pentru Modulul Venituri.</a:t>
            </a:r>
            <a:endParaRPr sz="1300">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Secțiunea 1: Tipuri De Venit</a:t>
            </a:r>
            <a:endParaRPr sz="1100" b="1">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1. Care este diferența principală între venitul activ și venitul pasiv?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SzPts val="1100"/>
              <a:buNone/>
            </a:pPr>
            <a:r>
              <a:rPr lang="de-DE">
                <a:solidFill>
                  <a:srgbClr val="000000"/>
                </a:solidFill>
                <a:latin typeface="Proxima Nova"/>
                <a:ea typeface="Proxima Nova"/>
                <a:cs typeface="Proxima Nova"/>
                <a:sym typeface="Proxima Nova"/>
              </a:rPr>
              <a:t>   a.  Venitul activ este banii generați fără implicare activă, în timp ce venitul pasiv este câștigat prin muncă.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b. Venitul pasiv este câștigat prin investiții sau activități de afaceri cu puțină sau fără implicare activă, în timp ce venitul câștigat / activ este rezultatul muncii sau serviciilor.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c. Venitul câștigat și venitul pasiv sunt termeni care pot fi folosiți interschimbabil.</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2. Care dintre următoarele este un exemplu de venit pasiv?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d. Salariul de la un loc de muncă cu normă întreagă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e. Venitul din chirii pentru o proprietate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f. Plățile de dividende din investiții în acțiuni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3. Care este caracteristica venitului rezidual?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g. Este venitul generat prin muncă într-un număr fix de ore.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h. Continuă să fie câștigat chiar și după ce efortul inițial a fost depus.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i.  Este câștigat doar prin angajare tradițională.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Secțiunea 2: Factori Care Influențează Salariile</a:t>
            </a:r>
            <a:endParaRPr sz="1100" b="1">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4. Care dintre următoarele NU este, de obicei, un factor care influențează nivelurile salariilor?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j.  Educația și abilitățile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k. Hobby-urile tale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l.  Experiența de muncă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5. Cum afectează cererea de pe piața muncii pentru abilități specifice nivelurile salariilor?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m. Crește competiția și poate duce la salarii mai mari pentru persoanele cu acele abilități.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n. Nu are impact asupra nivelului salariilor.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o. Rezultă în salarii reduse pentru persoanele cu acele abilități.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6. Adevărat sau Fals: Locația geografică poate avea un impact semnificativ asupra nivelului salariilor pentru același loc de muncă.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Secțiunea 3: Negocierea Salariilor</a:t>
            </a:r>
            <a:endParaRPr sz="1100" b="1">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7. Care este un pas crucial înainte de a intra într-o negociere salarială?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p. Cercetarea standardelor salariale din industrie și cunoașterea valorii tale.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q. Acceptarea primei oferte pentru a arăta flexibilitate.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r.  Evitarea negocierii pentru a menține o relație bună cu angajatorul.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8. Adevărat sau Fals: Negocierea salariului este un eveniment unic și nu influențează oportunitățile viitoare de carieră.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SzPts val="1100"/>
              <a:buNone/>
            </a:pPr>
            <a:r>
              <a:rPr lang="de-DE" sz="1100" b="1">
                <a:solidFill>
                  <a:srgbClr val="000000"/>
                </a:solidFill>
                <a:latin typeface="Proxima Nova"/>
                <a:ea typeface="Proxima Nova"/>
                <a:cs typeface="Proxima Nova"/>
                <a:sym typeface="Proxima Nova"/>
              </a:rPr>
              <a:t>Secțiunea 4: Femeile și Potențialul de Câștig</a:t>
            </a:r>
            <a:endParaRPr sz="1100" b="1">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SzPts val="1100"/>
              <a:buNone/>
            </a:pP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9. Care este o concepție greșită comună care poate contribui la diferența de salariu între sexe? (diferența dintre câștigurile mediane ale bărbaților și femeilor în raport cu câștigurile mediane ale bărbaților)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s. Femeile sunt în mod inerent mai puțin calificate decât bărbații.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t.  Femeile sunt mai puțin interesate de carierele bine plătite.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u. Femeile sunt negociatori mai puțin eficienți decât bărbații.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10. În contextul potențialului de câștig al femeilor, cum pot rețelele de contacte și conexiunile profesionale să influențeze pozitiv avansarea în carieră?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v.  Nu au impact asupra potențialului de câștig.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w. Networking-ul poate duce la oportunități de mentorat.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a:solidFill>
                  <a:srgbClr val="000000"/>
                </a:solidFill>
                <a:latin typeface="Proxima Nova"/>
                <a:ea typeface="Proxima Nova"/>
                <a:cs typeface="Proxima Nova"/>
                <a:sym typeface="Proxima Nova"/>
              </a:rPr>
              <a:t>    x.  Avansarea în carieră se bazează exclusiv pe performanța individuală.  </a:t>
            </a:r>
            <a:endParaRPr>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sz="1100" b="1">
                <a:solidFill>
                  <a:srgbClr val="000000"/>
                </a:solidFill>
                <a:latin typeface="Proxima Nova"/>
                <a:ea typeface="Proxima Nova"/>
                <a:cs typeface="Proxima Nova"/>
                <a:sym typeface="Proxima Nova"/>
              </a:rPr>
              <a:t>Răspunsuri corecte: b; c; b; b; a; adevărat; a; fals; c, b</a:t>
            </a:r>
            <a:endParaRPr sz="1100" b="1">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Scor:</a:t>
            </a:r>
            <a:endParaRPr sz="1100">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- 9-11 corecte: Guru! Cunoștințele tale despre veniturile și subiectele legate de salarii sunt impresionante.</a:t>
            </a:r>
            <a:endParaRPr sz="1100">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r>
              <a:rPr lang="de-DE" sz="1100">
                <a:solidFill>
                  <a:srgbClr val="000000"/>
                </a:solidFill>
                <a:latin typeface="Proxima Nova"/>
                <a:ea typeface="Proxima Nova"/>
                <a:cs typeface="Proxima Nova"/>
                <a:sym typeface="Proxima Nova"/>
              </a:rPr>
              <a:t>- 5-8 corecte: Ucenic. Există loc de îmbunătățire, dar ești pe calea cea bună.</a:t>
            </a:r>
            <a:endParaRPr sz="1100">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Clr>
                <a:schemeClr val="dk1"/>
              </a:buClr>
              <a:buSzPts val="1100"/>
              <a:buFont typeface="Arial"/>
              <a:buNone/>
            </a:pPr>
            <a:endParaRPr sz="1100">
              <a:solidFill>
                <a:srgbClr val="000000"/>
              </a:solidFill>
              <a:latin typeface="Proxima Nova"/>
              <a:ea typeface="Proxima Nova"/>
              <a:cs typeface="Proxima Nova"/>
              <a:sym typeface="Proxima Nova"/>
            </a:endParaRPr>
          </a:p>
          <a:p>
            <a:pPr marL="457200" lvl="0" indent="-228600" algn="l" rtl="0">
              <a:lnSpc>
                <a:spcPct val="107000"/>
              </a:lnSpc>
              <a:spcBef>
                <a:spcPts val="800"/>
              </a:spcBef>
              <a:spcAft>
                <a:spcPts val="0"/>
              </a:spcAft>
              <a:buSzPts val="1400"/>
              <a:buNone/>
            </a:pPr>
            <a:endParaRPr sz="1100">
              <a:solidFill>
                <a:srgbClr val="000000"/>
              </a:solidFill>
              <a:latin typeface="Proxima Nova"/>
              <a:ea typeface="Proxima Nova"/>
              <a:cs typeface="Proxima Nova"/>
              <a:sym typeface="Proxima Nova"/>
            </a:endParaRPr>
          </a:p>
          <a:p>
            <a:pPr marL="0" lvl="0" indent="0" algn="l" rtl="0">
              <a:lnSpc>
                <a:spcPct val="100000"/>
              </a:lnSpc>
              <a:spcBef>
                <a:spcPts val="800"/>
              </a:spcBef>
              <a:spcAft>
                <a:spcPts val="0"/>
              </a:spcAft>
              <a:buSzPts val="1400"/>
              <a:buNone/>
            </a:pPr>
            <a:endParaRPr>
              <a:latin typeface="Proxima Nova"/>
              <a:ea typeface="Proxima Nova"/>
              <a:cs typeface="Proxima Nova"/>
              <a:sym typeface="Proxima Nova"/>
            </a:endParaRPr>
          </a:p>
        </p:txBody>
      </p:sp>
      <p:sp>
        <p:nvSpPr>
          <p:cNvPr id="434" name="Google Shape;43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ba818bef63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300">
                <a:latin typeface="Proxima Nova"/>
                <a:ea typeface="Proxima Nova"/>
                <a:cs typeface="Proxima Nova"/>
                <a:sym typeface="Proxima Nova"/>
              </a:rPr>
              <a:t>În concluzie, scopul acestui modul a fost de a împuternici femeile cu instrumentele și cunoștințele necesare pentru a-și maximiza potențialul de câștig. Am explorat factorii care influențează venitul, diversificarea surselor de venit și strategiile pentru avansarea în carieră. Prin promovarea gândirii critice și a adaptabilității, femeile sunt pregătite să navigheze pe piața muncii și să își asigure viitorul financiar cu încredere. Să continuăm să spargem barierele și să construim un peisaj financiar mai echitabil pentru toate femeile.</a:t>
            </a:r>
            <a:endParaRPr sz="1300">
              <a:latin typeface="Proxima Nova"/>
              <a:ea typeface="Proxima Nova"/>
              <a:cs typeface="Proxima Nova"/>
              <a:sym typeface="Proxima Nova"/>
            </a:endParaRPr>
          </a:p>
        </p:txBody>
      </p:sp>
      <p:sp>
        <p:nvSpPr>
          <p:cNvPr id="445" name="Google Shape;445;g2ba818bef63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ba818bef63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latin typeface="Proxima Nova"/>
                <a:ea typeface="Proxima Nova"/>
                <a:cs typeface="Proxima Nova"/>
                <a:sym typeface="Proxima Nova"/>
              </a:rPr>
              <a:t>Iată câteva resurse utilizate pentru pregătirea modulului și recomandări pentru lecturi suplimentare.</a:t>
            </a:r>
            <a:endParaRPr>
              <a:latin typeface="Proxima Nova"/>
              <a:ea typeface="Proxima Nova"/>
              <a:cs typeface="Proxima Nova"/>
              <a:sym typeface="Proxima Nova"/>
            </a:endParaRPr>
          </a:p>
        </p:txBody>
      </p:sp>
      <p:sp>
        <p:nvSpPr>
          <p:cNvPr id="456" name="Google Shape;456;g2ba818bef63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de-DE" sz="1100">
                <a:latin typeface="Proxima Nova"/>
                <a:ea typeface="Proxima Nova"/>
                <a:cs typeface="Proxima Nova"/>
                <a:sym typeface="Proxima Nova"/>
              </a:rPr>
              <a:t>Obiectivele de învățare ale acestui modul sunt ca participanții:</a:t>
            </a:r>
            <a:endParaRPr sz="1100">
              <a:latin typeface="Proxima Nova"/>
              <a:ea typeface="Proxima Nova"/>
              <a:cs typeface="Proxima Nova"/>
              <a:sym typeface="Proxima Nova"/>
            </a:endParaRPr>
          </a:p>
          <a:p>
            <a:pPr marL="457200" lvl="0" indent="0" algn="just" rtl="0">
              <a:spcBef>
                <a:spcPts val="0"/>
              </a:spcBef>
              <a:spcAft>
                <a:spcPts val="0"/>
              </a:spcAft>
              <a:buNone/>
            </a:pPr>
            <a:endParaRPr sz="1100">
              <a:latin typeface="Proxima Nova"/>
              <a:ea typeface="Proxima Nova"/>
              <a:cs typeface="Proxima Nova"/>
              <a:sym typeface="Proxima Nova"/>
            </a:endParaRPr>
          </a:p>
          <a:p>
            <a:pPr marL="457200" lvl="0" indent="-298450" algn="just" rtl="0">
              <a:spcBef>
                <a:spcPts val="0"/>
              </a:spcBef>
              <a:spcAft>
                <a:spcPts val="0"/>
              </a:spcAft>
              <a:buClr>
                <a:schemeClr val="dk1"/>
              </a:buClr>
              <a:buSzPts val="1100"/>
              <a:buFont typeface="Proxima Nova"/>
              <a:buChar char="o"/>
            </a:pPr>
            <a:r>
              <a:rPr lang="de-DE" sz="1100">
                <a:latin typeface="Proxima Nova"/>
                <a:ea typeface="Proxima Nova"/>
                <a:cs typeface="Proxima Nova"/>
                <a:sym typeface="Proxima Nova"/>
              </a:rPr>
              <a:t>să înțeleagă factorii care influențează potențialul de câștig (educație, competențe, experiență, tendințe din industrie, etc.).</a:t>
            </a:r>
            <a:endParaRPr sz="1100">
              <a:latin typeface="Proxima Nova"/>
              <a:ea typeface="Proxima Nova"/>
              <a:cs typeface="Proxima Nova"/>
              <a:sym typeface="Proxima Nova"/>
            </a:endParaRPr>
          </a:p>
          <a:p>
            <a:pPr marL="457200" lvl="0" indent="-298450" algn="just" rtl="0">
              <a:spcBef>
                <a:spcPts val="0"/>
              </a:spcBef>
              <a:spcAft>
                <a:spcPts val="0"/>
              </a:spcAft>
              <a:buClr>
                <a:schemeClr val="dk1"/>
              </a:buClr>
              <a:buSzPts val="1100"/>
              <a:buFont typeface="Proxima Nova"/>
              <a:buChar char="o"/>
            </a:pPr>
            <a:r>
              <a:rPr lang="de-DE" sz="1100">
                <a:latin typeface="Proxima Nova"/>
                <a:ea typeface="Proxima Nova"/>
                <a:cs typeface="Proxima Nova"/>
                <a:sym typeface="Proxima Nova"/>
              </a:rPr>
              <a:t>să exploreze diverse surse de venit.</a:t>
            </a:r>
            <a:endParaRPr sz="1100">
              <a:latin typeface="Proxima Nova"/>
              <a:ea typeface="Proxima Nova"/>
              <a:cs typeface="Proxima Nova"/>
              <a:sym typeface="Proxima Nova"/>
            </a:endParaRPr>
          </a:p>
          <a:p>
            <a:pPr marL="457200" lvl="0" indent="-298450" algn="just" rtl="0">
              <a:spcBef>
                <a:spcPts val="0"/>
              </a:spcBef>
              <a:spcAft>
                <a:spcPts val="0"/>
              </a:spcAft>
              <a:buClr>
                <a:schemeClr val="dk1"/>
              </a:buClr>
              <a:buSzPts val="1100"/>
              <a:buFont typeface="Proxima Nova"/>
              <a:buChar char="o"/>
            </a:pPr>
            <a:r>
              <a:rPr lang="de-DE" sz="1100">
                <a:latin typeface="Proxima Nova"/>
                <a:ea typeface="Proxima Nova"/>
                <a:cs typeface="Proxima Nova"/>
                <a:sym typeface="Proxima Nova"/>
              </a:rPr>
              <a:t>să înțeleagă cum să își crească venitul, inclusiv strategii pentru avansare în carieră și dezvoltare personală.</a:t>
            </a:r>
            <a:endParaRPr sz="1100">
              <a:latin typeface="Proxima Nova"/>
              <a:ea typeface="Proxima Nova"/>
              <a:cs typeface="Proxima Nova"/>
              <a:sym typeface="Proxima Nova"/>
            </a:endParaRPr>
          </a:p>
          <a:p>
            <a:pPr marL="457200" lvl="0" indent="-298450" algn="just" rtl="0">
              <a:spcBef>
                <a:spcPts val="0"/>
              </a:spcBef>
              <a:spcAft>
                <a:spcPts val="0"/>
              </a:spcAft>
              <a:buClr>
                <a:schemeClr val="dk1"/>
              </a:buClr>
              <a:buSzPts val="1100"/>
              <a:buFont typeface="Proxima Nova"/>
              <a:buChar char="o"/>
            </a:pPr>
            <a:r>
              <a:rPr lang="de-DE" sz="1100">
                <a:latin typeface="Proxima Nova"/>
                <a:ea typeface="Proxima Nova"/>
                <a:cs typeface="Proxima Nova"/>
                <a:sym typeface="Proxima Nova"/>
              </a:rPr>
              <a:t>să dezvolte abilități de gândire critică: Cursanții vor practica analiza critică a informațiilor pentru a distinge între mituri și realități legate de potențialul de câștig, permițându-le să ia decizii informate despre cariera și</a:t>
            </a:r>
            <a:endParaRPr sz="1100">
              <a:latin typeface="Proxima Nova"/>
              <a:ea typeface="Proxima Nova"/>
              <a:cs typeface="Proxima Nova"/>
              <a:sym typeface="Proxima Nova"/>
            </a:endParaRPr>
          </a:p>
          <a:p>
            <a:pPr marL="457200" lvl="0" indent="0" algn="just" rtl="0">
              <a:spcBef>
                <a:spcPts val="0"/>
              </a:spcBef>
              <a:spcAft>
                <a:spcPts val="0"/>
              </a:spcAft>
              <a:buNone/>
            </a:pPr>
            <a:r>
              <a:rPr lang="de-DE" sz="1100">
                <a:latin typeface="Proxima Nova"/>
                <a:ea typeface="Proxima Nova"/>
                <a:cs typeface="Proxima Nova"/>
                <a:sym typeface="Proxima Nova"/>
              </a:rPr>
              <a:t>obiectivele lor financiare.</a:t>
            </a:r>
            <a:endParaRPr sz="1100">
              <a:latin typeface="Proxima Nova"/>
              <a:ea typeface="Proxima Nova"/>
              <a:cs typeface="Proxima Nova"/>
              <a:sym typeface="Proxima Nova"/>
            </a:endParaRPr>
          </a:p>
          <a:p>
            <a:pPr marL="457200" lvl="0" indent="-298450" algn="just" rtl="0">
              <a:spcBef>
                <a:spcPts val="0"/>
              </a:spcBef>
              <a:spcAft>
                <a:spcPts val="0"/>
              </a:spcAft>
              <a:buClr>
                <a:schemeClr val="dk1"/>
              </a:buClr>
              <a:buSzPts val="1100"/>
              <a:buFont typeface="Proxima Nova"/>
              <a:buChar char="o"/>
            </a:pPr>
            <a:r>
              <a:rPr lang="de-DE" sz="1100">
                <a:latin typeface="Proxima Nova"/>
                <a:ea typeface="Proxima Nova"/>
                <a:cs typeface="Proxima Nova"/>
                <a:sym typeface="Proxima Nova"/>
              </a:rPr>
              <a:t>să fie capabili să dezvolte o mentalitate flexibilă în jurul potențialului de câștig.</a:t>
            </a:r>
            <a:endParaRPr sz="1100">
              <a:latin typeface="Proxima Nova"/>
              <a:ea typeface="Proxima Nova"/>
              <a:cs typeface="Proxima Nova"/>
              <a:sym typeface="Proxima Nova"/>
            </a:endParaRPr>
          </a:p>
          <a:p>
            <a:pPr marL="457200" lvl="0" indent="0" algn="just" rtl="0">
              <a:lnSpc>
                <a:spcPct val="100000"/>
              </a:lnSpc>
              <a:spcBef>
                <a:spcPts val="0"/>
              </a:spcBef>
              <a:spcAft>
                <a:spcPts val="0"/>
              </a:spcAft>
              <a:buNone/>
            </a:pPr>
            <a:endParaRPr sz="1100">
              <a:latin typeface="Century Gothic"/>
              <a:ea typeface="Century Gothic"/>
              <a:cs typeface="Century Gothic"/>
              <a:sym typeface="Century Gothic"/>
            </a:endParaRPr>
          </a:p>
        </p:txBody>
      </p:sp>
      <p:sp>
        <p:nvSpPr>
          <p:cNvPr id="118" name="Google Shape;11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1500"/>
              </a:spcBef>
              <a:spcAft>
                <a:spcPts val="0"/>
              </a:spcAft>
              <a:buClr>
                <a:schemeClr val="dk1"/>
              </a:buClr>
              <a:buSzPts val="1100"/>
              <a:buFont typeface="Arial"/>
              <a:buNone/>
            </a:pPr>
            <a:r>
              <a:rPr lang="de-DE" sz="1100">
                <a:latin typeface="Proxima Nova"/>
                <a:ea typeface="Proxima Nova"/>
                <a:cs typeface="Proxima Nova"/>
                <a:sym typeface="Proxima Nova"/>
              </a:rPr>
              <a:t>Înțelegerea avantajelor și dezavantajelor diferitelor fluxuri de venituri poate ajuta indivizii să ia decizii informate cu privire la modul de structurare a activităților lor financiare și să creeze un portofoliu de venituri echilibrat și rezilient.</a:t>
            </a:r>
            <a:endParaRPr sz="1100">
              <a:latin typeface="Proxima Nova"/>
              <a:ea typeface="Proxima Nova"/>
              <a:cs typeface="Proxima Nova"/>
              <a:sym typeface="Proxima Nova"/>
            </a:endParaRPr>
          </a:p>
          <a:p>
            <a:pPr marL="0" lvl="0" indent="0" algn="just" rtl="0">
              <a:spcBef>
                <a:spcPts val="1500"/>
              </a:spcBef>
              <a:spcAft>
                <a:spcPts val="0"/>
              </a:spcAft>
              <a:buClr>
                <a:schemeClr val="dk1"/>
              </a:buClr>
              <a:buSzPts val="1100"/>
              <a:buFont typeface="Arial"/>
              <a:buNone/>
            </a:pPr>
            <a:r>
              <a:rPr lang="de-DE" sz="1100" b="1">
                <a:latin typeface="Proxima Nova"/>
                <a:ea typeface="Proxima Nova"/>
                <a:cs typeface="Proxima Nova"/>
                <a:sym typeface="Proxima Nova"/>
              </a:rPr>
              <a:t>Fluxurile de venituri</a:t>
            </a:r>
            <a:r>
              <a:rPr lang="de-DE" sz="1100">
                <a:latin typeface="Proxima Nova"/>
                <a:ea typeface="Proxima Nova"/>
                <a:cs typeface="Proxima Nova"/>
                <a:sym typeface="Proxima Nova"/>
              </a:rPr>
              <a:t> se referă la diversele surse din care un individ sau o afacere câștigă bani. Aceste fluxuri reprezintă diferitele căi prin care se generează venitul, oferind resurse financiare care pot fi utilizate pentru a acoperi cheltuieli, a investi, a economisi sau a urmări alte obiective financiare. Fiecare flux de venit poate avea caracteristici, beneficii și considerații unice, iar indivizii caută adesea să-și diversifice fluxurile de venituri pentru a-și spori stabilitatea și reziliența financiară. Înțelegerea fluxurilor de venituri implică recunoașterea celor două tipuri principale de venit: activ și pasiv. Venitul activ este câștigat prin participarea directă la activități de muncă sau afaceri, cum ar fi salarii, bonusuri și comisioane. Acest tip de venit necesită efort și timp continuu și este asociat în mod obișnuit cu angajarea tradițională. În schimb, venitul pasiv este obținut cu un efort minim continuu și implică adesea valorificarea investițiilor sau activelor. Exemplele includ: veniturile din chirii, dividendele, dobânzile din investiții, redevențele și proprietatea intelectuală, care pot genera venituri pasive.</a:t>
            </a:r>
            <a:endParaRPr sz="1100">
              <a:latin typeface="Proxima Nova"/>
              <a:ea typeface="Proxima Nova"/>
              <a:cs typeface="Proxima Nova"/>
              <a:sym typeface="Proxima Nova"/>
            </a:endParaRPr>
          </a:p>
          <a:p>
            <a:pPr marL="0" lvl="0" indent="0" algn="just" rtl="0">
              <a:lnSpc>
                <a:spcPct val="100000"/>
              </a:lnSpc>
              <a:spcBef>
                <a:spcPts val="150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just" rtl="0">
              <a:lnSpc>
                <a:spcPct val="100000"/>
              </a:lnSpc>
              <a:spcBef>
                <a:spcPts val="1500"/>
              </a:spcBef>
              <a:spcAft>
                <a:spcPts val="0"/>
              </a:spcAft>
              <a:buClr>
                <a:schemeClr val="dk1"/>
              </a:buClr>
              <a:buSzPts val="1100"/>
              <a:buFont typeface="Arial"/>
              <a:buNone/>
            </a:pPr>
            <a:endParaRPr sz="1100">
              <a:solidFill>
                <a:srgbClr val="2F5496"/>
              </a:solidFill>
              <a:latin typeface="Proxima Nova"/>
              <a:ea typeface="Proxima Nova"/>
              <a:cs typeface="Proxima Nova"/>
              <a:sym typeface="Proxima Nova"/>
            </a:endParaRPr>
          </a:p>
          <a:p>
            <a:pPr marL="0" lvl="0" indent="0" algn="l" rtl="0">
              <a:lnSpc>
                <a:spcPct val="100000"/>
              </a:lnSpc>
              <a:spcBef>
                <a:spcPts val="0"/>
              </a:spcBef>
              <a:spcAft>
                <a:spcPts val="0"/>
              </a:spcAft>
              <a:buSzPts val="1400"/>
              <a:buNone/>
            </a:pPr>
            <a:endParaRPr>
              <a:latin typeface="Proxima Nova"/>
              <a:ea typeface="Proxima Nova"/>
              <a:cs typeface="Proxima Nova"/>
              <a:sym typeface="Proxima Nova"/>
            </a:endParaRPr>
          </a:p>
        </p:txBody>
      </p:sp>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ba818bef63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22300" lvl="1" indent="0" algn="just" rtl="0">
              <a:lnSpc>
                <a:spcPct val="100000"/>
              </a:lnSpc>
              <a:spcBef>
                <a:spcPts val="0"/>
              </a:spcBef>
              <a:spcAft>
                <a:spcPts val="0"/>
              </a:spcAft>
              <a:buClr>
                <a:schemeClr val="dk1"/>
              </a:buClr>
              <a:buSzPts val="1000"/>
              <a:buFont typeface="Century Gothic"/>
              <a:buNone/>
            </a:pP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Iată câteva definiții suplimentare ale termenilor:</a:t>
            </a: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Fluxuri de venituri: Se referă la diversele surse din care un individ sau o afacere câștigă bani. Diversificarea fluxurilor de venituri poate oferi stabilitate financiară și reduce riscurile.</a:t>
            </a: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Venit câștigat / activ:</a:t>
            </a:r>
            <a:endParaRPr sz="1100" b="1">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Definiție: Venitul câștigat este banii obținuți prin participarea activă la activități de muncă sau afaceri, fiind cea mai comună formă de venit.</a:t>
            </a: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Exemple: Salarii, remunerații, bonusuri și comisioane din angajare.</a:t>
            </a: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Beneficii: Venitul câștigat oferă stabilitate financiară și acoperă cheltuielile zilnice. Oferă posibilitatea de avansare în carieră, dezvoltarea competențelor și creșterea profesională.</a:t>
            </a: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Venit pasiv:</a:t>
            </a:r>
            <a:endParaRPr sz="1100" b="1">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Definiție: Venitul pasiv este obținut cu un efort minim sau implicare continuă.</a:t>
            </a: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Exemple: Venituri din chirii, dividende, dobânzi din investiții, redevențe și proprietate intelectuală pot genera venituri pasive.</a:t>
            </a: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Beneficii: Venitul pasiv oferă libertate financiară și flexibilitate. Permite generarea de venituri fără muncă activă, eliberând timp pentru alte activități sau proiecte.</a:t>
            </a: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Venituri din afaceri:</a:t>
            </a:r>
            <a:endParaRPr sz="1100" b="1">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Definiție: Veniturile din afaceri sunt generate prin deținerea și operarea unei afaceri. Suma primită de la clienți pentru bunurile sau serviciile vândute acestora.</a:t>
            </a: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Exemple: Include profituri din vânzări, taxe de licențiere, taxe de franciză și alte surse de venit, venituri din activități independente.</a:t>
            </a: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Beneficii: Venitul din afaceri oferă oportunitatea antreprenoriatului și a creării de bogăție. Permite indivizilor să-și urmeze pasiunea, să controleze mediul de lucru și să-și extindă operațiunile.</a:t>
            </a: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Venituri din chirii:</a:t>
            </a:r>
            <a:endParaRPr sz="1100" b="1">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Definiție: Venitul din chirii este generat prin închirierea proprietăților imobiliare către chiriași în schimbul unor plăți regulate, de obicei lunar. Afacerile pot genera venituri din chirii prin închirierea de echipamente sau alte active.</a:t>
            </a: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Exemple: Închirierea de proprietăți rezidențiale (apartamente, case), proprietăți comerciale (spații de birouri, spații comerciale), închirieri de vacanță (Airbnb, case de vacanță), terenuri, echipamente sau active.</a:t>
            </a: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Beneficii: Oferă o sursă de venit stabilă și previzibilă. Poate oferi beneficii fiscale, inclusiv deduceri pentru dobânda ipotecară, impozitele pe proprietate și amortizare. Permite generarea de venituri pasive fără un efort continuu semnificativ.</a:t>
            </a: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Venituri din investiții:</a:t>
            </a:r>
            <a:endParaRPr sz="1100" b="1">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Definiție: Veniturile din investiții sunt obținute prin diferite instrumente și vehicule financiare, cum ar fi acțiuni, imobiliare și fonduri mutuale. Pot fi generate prin aprecierea capitalului sau plăți regulate. Aprecierea capitalului reprezintă creșterea prețului de piață al unei investiții, diferența dintre prețul de cumpărare și cel de vânzare al unei investiții.</a:t>
            </a: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Exemple: Câștiguri de capital din vânzarea investițiilor, dividende din acțiuni.</a:t>
            </a:r>
            <a:endParaRPr sz="1100">
              <a:latin typeface="Proxima Nova"/>
              <a:ea typeface="Proxima Nova"/>
              <a:cs typeface="Proxima Nova"/>
              <a:sym typeface="Proxima Nova"/>
            </a:endParaRPr>
          </a:p>
          <a:p>
            <a:pPr marL="457200" lvl="0" indent="-298450" algn="just" rtl="0">
              <a:spcBef>
                <a:spcPts val="0"/>
              </a:spcBef>
              <a:spcAft>
                <a:spcPts val="0"/>
              </a:spcAft>
              <a:buSzPts val="1100"/>
              <a:buFont typeface="Proxima Nova"/>
              <a:buChar char="●"/>
            </a:pPr>
            <a:r>
              <a:rPr lang="de-DE" sz="1100">
                <a:latin typeface="Proxima Nova"/>
                <a:ea typeface="Proxima Nova"/>
                <a:cs typeface="Proxima Nova"/>
                <a:sym typeface="Proxima Nova"/>
              </a:rPr>
              <a:t>Beneficii: Venitul din investiții oferă randamente pasive și potențial de creștere pe termen lung. Ajută la crearea de bogăție, protejează împotriva inflației și permite atingerea obiectivelor financiare precum pensionarea sau finanțarea educației.</a:t>
            </a:r>
            <a:endParaRPr sz="1100">
              <a:latin typeface="Proxima Nova"/>
              <a:ea typeface="Proxima Nova"/>
              <a:cs typeface="Proxima Nova"/>
              <a:sym typeface="Proxima Nova"/>
            </a:endParaRPr>
          </a:p>
          <a:p>
            <a:pPr marL="0" lvl="1" indent="0" algn="just" rtl="0">
              <a:lnSpc>
                <a:spcPct val="100000"/>
              </a:lnSpc>
              <a:spcBef>
                <a:spcPts val="0"/>
              </a:spcBef>
              <a:spcAft>
                <a:spcPts val="0"/>
              </a:spcAft>
              <a:buClr>
                <a:schemeClr val="dk1"/>
              </a:buClr>
              <a:buSzPts val="1000"/>
              <a:buFont typeface="Century Gothic"/>
              <a:buNone/>
            </a:pPr>
            <a:endParaRPr sz="1100">
              <a:latin typeface="Proxima Nova"/>
              <a:ea typeface="Proxima Nova"/>
              <a:cs typeface="Proxima Nova"/>
              <a:sym typeface="Proxima Nova"/>
            </a:endParaRPr>
          </a:p>
          <a:p>
            <a:pPr marL="0" lvl="0" indent="0" algn="l" rtl="0">
              <a:lnSpc>
                <a:spcPct val="100000"/>
              </a:lnSpc>
              <a:spcBef>
                <a:spcPts val="0"/>
              </a:spcBef>
              <a:spcAft>
                <a:spcPts val="0"/>
              </a:spcAft>
              <a:buSzPts val="1400"/>
              <a:buNone/>
            </a:pPr>
            <a:endParaRPr>
              <a:latin typeface="Proxima Nova"/>
              <a:ea typeface="Proxima Nova"/>
              <a:cs typeface="Proxima Nova"/>
              <a:sym typeface="Proxima Nova"/>
            </a:endParaRPr>
          </a:p>
        </p:txBody>
      </p:sp>
      <p:sp>
        <p:nvSpPr>
          <p:cNvPr id="144" name="Google Shape;144;g2ba818bef63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Clr>
                <a:schemeClr val="dk1"/>
              </a:buClr>
              <a:buSzPts val="1100"/>
              <a:buFont typeface="Arial"/>
              <a:buNone/>
            </a:pPr>
            <a:r>
              <a:rPr lang="de-DE" b="1">
                <a:latin typeface="Proxima Nova"/>
                <a:ea typeface="Proxima Nova"/>
                <a:cs typeface="Proxima Nova"/>
                <a:sym typeface="Proxima Nova"/>
              </a:rPr>
              <a:t>Câștiguri de capital:</a:t>
            </a:r>
            <a:endParaRPr b="1">
              <a:latin typeface="Proxima Nova"/>
              <a:ea typeface="Proxima Nova"/>
              <a:cs typeface="Proxima Nova"/>
              <a:sym typeface="Proxima Nova"/>
            </a:endParaRPr>
          </a:p>
          <a:p>
            <a:pPr marL="0" lvl="0" indent="0" algn="l" rtl="0">
              <a:spcBef>
                <a:spcPts val="800"/>
              </a:spcBef>
              <a:spcAft>
                <a:spcPts val="0"/>
              </a:spcAft>
              <a:buClr>
                <a:schemeClr val="dk1"/>
              </a:buClr>
              <a:buSzPts val="1100"/>
              <a:buFont typeface="Arial"/>
              <a:buNone/>
            </a:pPr>
            <a:endParaRPr>
              <a:latin typeface="Proxima Nova"/>
              <a:ea typeface="Proxima Nova"/>
              <a:cs typeface="Proxima Nova"/>
              <a:sym typeface="Proxima Nova"/>
            </a:endParaRPr>
          </a:p>
          <a:p>
            <a:pPr marL="457200" lvl="0" indent="-317500" algn="l" rtl="0">
              <a:spcBef>
                <a:spcPts val="800"/>
              </a:spcBef>
              <a:spcAft>
                <a:spcPts val="0"/>
              </a:spcAft>
              <a:buSzPts val="1400"/>
              <a:buFont typeface="Proxima Nova"/>
              <a:buChar char="●"/>
            </a:pPr>
            <a:r>
              <a:rPr lang="de-DE">
                <a:latin typeface="Proxima Nova"/>
                <a:ea typeface="Proxima Nova"/>
                <a:cs typeface="Proxima Nova"/>
                <a:sym typeface="Proxima Nova"/>
              </a:rPr>
              <a:t>Definiție: Câștigurile de capital se referă la profiturile realizate din vânzarea activelor investiționale, cum ar fi acțiuni, fonduri mutuale, imobiliare sau alte titluri de valoare, la un preț mai mare decât prețul de achiziție. Câștigurile de capital sunt obținute atunci când valoarea unui activ crește și acesta este vândut cu profit.</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de-DE">
                <a:latin typeface="Proxima Nova"/>
                <a:ea typeface="Proxima Nova"/>
                <a:cs typeface="Proxima Nova"/>
                <a:sym typeface="Proxima Nova"/>
              </a:rPr>
              <a:t>Exemple: Vânzarea acțiunilor la un preț mai mare decât cel de achiziție, vânzarea de proprietăți imobiliare pentru profit sau vânzarea de obiecte de colecție și opere de artă.</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de-DE">
                <a:latin typeface="Proxima Nova"/>
                <a:ea typeface="Proxima Nova"/>
                <a:cs typeface="Proxima Nova"/>
                <a:sym typeface="Proxima Nova"/>
              </a:rPr>
              <a:t>Beneficii: Ratele de impozitare pentru câștigurile de capital sunt adesea mai mici decât ratele de impozitare a veniturilor obișnuite, oferind avantaje fiscale. Sunt o sursă principală de venit pentru comercianții activi, investitori sau cei implicați în speculații imobiliare.</a:t>
            </a:r>
            <a:endParaRPr>
              <a:latin typeface="Proxima Nova"/>
              <a:ea typeface="Proxima Nova"/>
              <a:cs typeface="Proxima Nova"/>
              <a:sym typeface="Proxima Nova"/>
            </a:endParaRPr>
          </a:p>
          <a:p>
            <a:pPr marL="0" lvl="0" indent="0" algn="l" rtl="0">
              <a:spcBef>
                <a:spcPts val="800"/>
              </a:spcBef>
              <a:spcAft>
                <a:spcPts val="0"/>
              </a:spcAft>
              <a:buSzPts val="1100"/>
              <a:buNone/>
            </a:pPr>
            <a:endParaRPr>
              <a:latin typeface="Proxima Nova"/>
              <a:ea typeface="Proxima Nova"/>
              <a:cs typeface="Proxima Nova"/>
              <a:sym typeface="Proxima Nova"/>
            </a:endParaRPr>
          </a:p>
          <a:p>
            <a:pPr marL="0" lvl="0" indent="0" algn="l" rtl="0">
              <a:spcBef>
                <a:spcPts val="800"/>
              </a:spcBef>
              <a:spcAft>
                <a:spcPts val="0"/>
              </a:spcAft>
              <a:buSzPts val="1100"/>
              <a:buNone/>
            </a:pPr>
            <a:r>
              <a:rPr lang="de-DE" b="1">
                <a:latin typeface="Proxima Nova"/>
                <a:ea typeface="Proxima Nova"/>
                <a:cs typeface="Proxima Nova"/>
                <a:sym typeface="Proxima Nova"/>
              </a:rPr>
              <a:t>Venituri din dividende:</a:t>
            </a:r>
            <a:endParaRPr b="1">
              <a:latin typeface="Proxima Nova"/>
              <a:ea typeface="Proxima Nova"/>
              <a:cs typeface="Proxima Nova"/>
              <a:sym typeface="Proxima Nova"/>
            </a:endParaRPr>
          </a:p>
          <a:p>
            <a:pPr marL="0" lvl="0" indent="0" algn="l" rtl="0">
              <a:spcBef>
                <a:spcPts val="800"/>
              </a:spcBef>
              <a:spcAft>
                <a:spcPts val="0"/>
              </a:spcAft>
              <a:buSzPts val="1100"/>
              <a:buNone/>
            </a:pPr>
            <a:endParaRPr b="1">
              <a:latin typeface="Proxima Nova"/>
              <a:ea typeface="Proxima Nova"/>
              <a:cs typeface="Proxima Nova"/>
              <a:sym typeface="Proxima Nova"/>
            </a:endParaRPr>
          </a:p>
          <a:p>
            <a:pPr marL="457200" lvl="0" indent="-317500" algn="l" rtl="0">
              <a:spcBef>
                <a:spcPts val="800"/>
              </a:spcBef>
              <a:spcAft>
                <a:spcPts val="0"/>
              </a:spcAft>
              <a:buSzPts val="1400"/>
              <a:buFont typeface="Proxima Nova"/>
              <a:buChar char="●"/>
            </a:pPr>
            <a:r>
              <a:rPr lang="de-DE">
                <a:latin typeface="Proxima Nova"/>
                <a:ea typeface="Proxima Nova"/>
                <a:cs typeface="Proxima Nova"/>
                <a:sym typeface="Proxima Nova"/>
              </a:rPr>
              <a:t>Definiție: Veniturile din dividende sunt obținute de acționarii companiilor cotate la bursă prin distribuirea profiturilor realizate de companie către acționarii săi. Dividendele reprezintă o parte din profiturile unei companii distribuite acționarilor.</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de-DE">
                <a:latin typeface="Proxima Nova"/>
                <a:ea typeface="Proxima Nova"/>
                <a:cs typeface="Proxima Nova"/>
                <a:sym typeface="Proxima Nova"/>
              </a:rPr>
              <a:t>Exemple: Plăți primite prin deținerea de acțiuni într-o companie.</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de-DE">
                <a:latin typeface="Proxima Nova"/>
                <a:ea typeface="Proxima Nova"/>
                <a:cs typeface="Proxima Nova"/>
                <a:sym typeface="Proxima Nova"/>
              </a:rPr>
              <a:t>Beneficii: Oferă un flux regulat de venituri, de obicei plătit trimestrial sau anual. Oferă potențial de creștere a veniturilor pasive prin reinvestirea dividendelor. Oferă beneficii de diversificare și stabilitate portofoliilor de investiții.</a:t>
            </a:r>
            <a:endParaRPr>
              <a:latin typeface="Proxima Nova"/>
              <a:ea typeface="Proxima Nova"/>
              <a:cs typeface="Proxima Nova"/>
              <a:sym typeface="Proxima Nova"/>
            </a:endParaRPr>
          </a:p>
          <a:p>
            <a:pPr marL="0" lvl="0" indent="0" algn="l" rtl="0">
              <a:spcBef>
                <a:spcPts val="800"/>
              </a:spcBef>
              <a:spcAft>
                <a:spcPts val="0"/>
              </a:spcAft>
              <a:buClr>
                <a:schemeClr val="dk1"/>
              </a:buClr>
              <a:buSzPts val="1100"/>
              <a:buFont typeface="Arial"/>
              <a:buNone/>
            </a:pPr>
            <a:endParaRPr>
              <a:latin typeface="Proxima Nova"/>
              <a:ea typeface="Proxima Nova"/>
              <a:cs typeface="Proxima Nova"/>
              <a:sym typeface="Proxima Nova"/>
            </a:endParaRPr>
          </a:p>
          <a:p>
            <a:pPr marL="0" lvl="0" indent="0" algn="l" rtl="0">
              <a:spcBef>
                <a:spcPts val="800"/>
              </a:spcBef>
              <a:spcAft>
                <a:spcPts val="0"/>
              </a:spcAft>
              <a:buSzPts val="1100"/>
              <a:buNone/>
            </a:pPr>
            <a:r>
              <a:rPr lang="de-DE" b="1">
                <a:latin typeface="Proxima Nova"/>
                <a:ea typeface="Proxima Nova"/>
                <a:cs typeface="Proxima Nova"/>
                <a:sym typeface="Proxima Nova"/>
              </a:rPr>
              <a:t>Venituri din freelancing sau economia „gig”:</a:t>
            </a:r>
            <a:endParaRPr b="1">
              <a:latin typeface="Proxima Nova"/>
              <a:ea typeface="Proxima Nova"/>
              <a:cs typeface="Proxima Nova"/>
              <a:sym typeface="Proxima Nova"/>
            </a:endParaRPr>
          </a:p>
          <a:p>
            <a:pPr marL="0" lvl="0" indent="0" algn="l" rtl="0">
              <a:spcBef>
                <a:spcPts val="800"/>
              </a:spcBef>
              <a:spcAft>
                <a:spcPts val="0"/>
              </a:spcAft>
              <a:buClr>
                <a:schemeClr val="dk1"/>
              </a:buClr>
              <a:buSzPts val="1100"/>
              <a:buFont typeface="Arial"/>
              <a:buNone/>
            </a:pPr>
            <a:endParaRPr b="1">
              <a:latin typeface="Proxima Nova"/>
              <a:ea typeface="Proxima Nova"/>
              <a:cs typeface="Proxima Nova"/>
              <a:sym typeface="Proxima Nova"/>
            </a:endParaRPr>
          </a:p>
          <a:p>
            <a:pPr marL="457200" lvl="0" indent="-317500" algn="l" rtl="0">
              <a:spcBef>
                <a:spcPts val="800"/>
              </a:spcBef>
              <a:spcAft>
                <a:spcPts val="0"/>
              </a:spcAft>
              <a:buSzPts val="1400"/>
              <a:buFont typeface="Proxima Nova"/>
              <a:buChar char="●"/>
            </a:pPr>
            <a:r>
              <a:rPr lang="de-DE">
                <a:latin typeface="Proxima Nova"/>
                <a:ea typeface="Proxima Nova"/>
                <a:cs typeface="Proxima Nova"/>
                <a:sym typeface="Proxima Nova"/>
              </a:rPr>
              <a:t>Definiție: Veniturile din freelancing sau economia „gig” sunt obținute prin muncă part-time sau contracte de colaborare în afara aranjamentelor tradiționale de angajare, adesea facilitate de platforme sau piețe online.</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de-DE">
                <a:latin typeface="Proxima Nova"/>
                <a:ea typeface="Proxima Nova"/>
                <a:cs typeface="Proxima Nova"/>
                <a:sym typeface="Proxima Nova"/>
              </a:rPr>
              <a:t>Exemple: Venituri din servicii precum design grafic, scriere, programare, consultanță, ridesharing, livrări de mâncare sau activități bazate pe sarcini.</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de-DE">
                <a:latin typeface="Proxima Nova"/>
                <a:ea typeface="Proxima Nova"/>
                <a:cs typeface="Proxima Nova"/>
                <a:sym typeface="Proxima Nova"/>
              </a:rPr>
              <a:t>Beneficii: Oferă flexibilitate și autonomie în alegerea proiectelor, clienților și programelor de lucru. Oferă oportunități pentru dezvoltarea competențelor, crearea de rețele și construirea unui portofoliu. Poate fi o sursă de venit suplimentar sau un loc de muncă full-time pentru cei care caută alternative la angajarea tradițională.</a:t>
            </a:r>
            <a:endParaRPr>
              <a:latin typeface="Proxima Nova"/>
              <a:ea typeface="Proxima Nova"/>
              <a:cs typeface="Proxima Nova"/>
              <a:sym typeface="Proxima Nova"/>
            </a:endParaRPr>
          </a:p>
          <a:p>
            <a:pPr marL="0" lvl="0" indent="0" algn="l" rtl="0">
              <a:spcBef>
                <a:spcPts val="800"/>
              </a:spcBef>
              <a:spcAft>
                <a:spcPts val="0"/>
              </a:spcAft>
              <a:buSzPts val="1100"/>
              <a:buNone/>
            </a:pPr>
            <a:endParaRPr>
              <a:latin typeface="Proxima Nova"/>
              <a:ea typeface="Proxima Nova"/>
              <a:cs typeface="Proxima Nova"/>
              <a:sym typeface="Proxima Nova"/>
            </a:endParaRPr>
          </a:p>
          <a:p>
            <a:pPr marL="0" lvl="0" indent="0" algn="l" rtl="0">
              <a:spcBef>
                <a:spcPts val="800"/>
              </a:spcBef>
              <a:spcAft>
                <a:spcPts val="0"/>
              </a:spcAft>
              <a:buSzPts val="1100"/>
              <a:buNone/>
            </a:pPr>
            <a:r>
              <a:rPr lang="de-DE" b="1">
                <a:latin typeface="Proxima Nova"/>
                <a:ea typeface="Proxima Nova"/>
                <a:cs typeface="Proxima Nova"/>
                <a:sym typeface="Proxima Nova"/>
              </a:rPr>
              <a:t>Redevențe:</a:t>
            </a:r>
            <a:endParaRPr b="1">
              <a:latin typeface="Proxima Nova"/>
              <a:ea typeface="Proxima Nova"/>
              <a:cs typeface="Proxima Nova"/>
              <a:sym typeface="Proxima Nova"/>
            </a:endParaRPr>
          </a:p>
          <a:p>
            <a:pPr marL="0" lvl="0" indent="0" algn="l" rtl="0">
              <a:spcBef>
                <a:spcPts val="800"/>
              </a:spcBef>
              <a:spcAft>
                <a:spcPts val="0"/>
              </a:spcAft>
              <a:buClr>
                <a:schemeClr val="dk1"/>
              </a:buClr>
              <a:buSzPts val="1100"/>
              <a:buFont typeface="Arial"/>
              <a:buNone/>
            </a:pPr>
            <a:endParaRPr b="1">
              <a:latin typeface="Proxima Nova"/>
              <a:ea typeface="Proxima Nova"/>
              <a:cs typeface="Proxima Nova"/>
              <a:sym typeface="Proxima Nova"/>
            </a:endParaRPr>
          </a:p>
          <a:p>
            <a:pPr marL="457200" lvl="0" indent="-317500" algn="l" rtl="0">
              <a:spcBef>
                <a:spcPts val="800"/>
              </a:spcBef>
              <a:spcAft>
                <a:spcPts val="0"/>
              </a:spcAft>
              <a:buSzPts val="1400"/>
              <a:buFont typeface="Proxima Nova"/>
              <a:buChar char="●"/>
            </a:pPr>
            <a:r>
              <a:rPr lang="de-DE">
                <a:latin typeface="Proxima Nova"/>
                <a:ea typeface="Proxima Nova"/>
                <a:cs typeface="Proxima Nova"/>
                <a:sym typeface="Proxima Nova"/>
              </a:rPr>
              <a:t>Definiție: Veniturile din redevențe sunt obținute de creatorii sau proprietarii de proprietate intelectuală (IP) prin licențierea lucrărilor lor sau prin acordarea permisiunii de utilizare a acestora în schimbul unor plăți.</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de-DE">
                <a:latin typeface="Proxima Nova"/>
                <a:ea typeface="Proxima Nova"/>
                <a:cs typeface="Proxima Nova"/>
                <a:sym typeface="Proxima Nova"/>
              </a:rPr>
              <a:t>Exemple: Venituri din licențierea proprietății intelectuale, cum ar fi cărți, muzică, brevete, mărci comerciale, drepturi de autor, software, opere de artă sau fotografie.</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de-DE">
                <a:latin typeface="Proxima Nova"/>
                <a:ea typeface="Proxima Nova"/>
                <a:cs typeface="Proxima Nova"/>
                <a:sym typeface="Proxima Nova"/>
              </a:rPr>
              <a:t>Beneficii: Oferă venituri pasive din utilizarea proprietății intelectuale fără implicare directă în producție sau distribuție. Permite creatorilor să-și monetizeze lucrările pe mai multe platforme și canale de distribuție. Poate fi o sursă de diversificare a veniturilor pentru artiști, autori, inventatori și alți creatori.</a:t>
            </a:r>
            <a:endParaRPr>
              <a:latin typeface="Proxima Nova"/>
              <a:ea typeface="Proxima Nova"/>
              <a:cs typeface="Proxima Nova"/>
              <a:sym typeface="Proxima Nova"/>
            </a:endParaRPr>
          </a:p>
          <a:p>
            <a:pPr marL="0" lvl="0" indent="0" algn="l" rtl="0">
              <a:spcBef>
                <a:spcPts val="800"/>
              </a:spcBef>
              <a:spcAft>
                <a:spcPts val="0"/>
              </a:spcAft>
              <a:buClr>
                <a:schemeClr val="dk1"/>
              </a:buClr>
              <a:buSzPts val="1100"/>
              <a:buFont typeface="Arial"/>
              <a:buNone/>
            </a:pPr>
            <a:endParaRPr>
              <a:latin typeface="Proxima Nova"/>
              <a:ea typeface="Proxima Nova"/>
              <a:cs typeface="Proxima Nova"/>
              <a:sym typeface="Proxima Nova"/>
            </a:endParaRPr>
          </a:p>
          <a:p>
            <a:pPr marL="0" lvl="0" indent="0" algn="l" rtl="0">
              <a:spcBef>
                <a:spcPts val="800"/>
              </a:spcBef>
              <a:spcAft>
                <a:spcPts val="0"/>
              </a:spcAft>
              <a:buClr>
                <a:schemeClr val="dk1"/>
              </a:buClr>
              <a:buSzPts val="1100"/>
              <a:buFont typeface="Arial"/>
              <a:buNone/>
            </a:pPr>
            <a:r>
              <a:rPr lang="de-DE" b="1">
                <a:latin typeface="Proxima Nova"/>
                <a:ea typeface="Proxima Nova"/>
                <a:cs typeface="Proxima Nova"/>
                <a:sym typeface="Proxima Nova"/>
              </a:rPr>
              <a:t>Venituri din marketing afiliat:</a:t>
            </a:r>
            <a:endParaRPr b="1">
              <a:latin typeface="Proxima Nova"/>
              <a:ea typeface="Proxima Nova"/>
              <a:cs typeface="Proxima Nova"/>
              <a:sym typeface="Proxima Nova"/>
            </a:endParaRPr>
          </a:p>
          <a:p>
            <a:pPr marL="0" lvl="0" indent="0" algn="l" rtl="0">
              <a:spcBef>
                <a:spcPts val="800"/>
              </a:spcBef>
              <a:spcAft>
                <a:spcPts val="0"/>
              </a:spcAft>
              <a:buClr>
                <a:schemeClr val="dk1"/>
              </a:buClr>
              <a:buSzPts val="1100"/>
              <a:buFont typeface="Arial"/>
              <a:buNone/>
            </a:pPr>
            <a:endParaRPr b="1">
              <a:latin typeface="Proxima Nova"/>
              <a:ea typeface="Proxima Nova"/>
              <a:cs typeface="Proxima Nova"/>
              <a:sym typeface="Proxima Nova"/>
            </a:endParaRPr>
          </a:p>
          <a:p>
            <a:pPr marL="457200" lvl="0" indent="-317500" algn="l" rtl="0">
              <a:spcBef>
                <a:spcPts val="800"/>
              </a:spcBef>
              <a:spcAft>
                <a:spcPts val="0"/>
              </a:spcAft>
              <a:buSzPts val="1400"/>
              <a:buFont typeface="Proxima Nova"/>
              <a:buChar char="●"/>
            </a:pPr>
            <a:r>
              <a:rPr lang="de-DE">
                <a:latin typeface="Proxima Nova"/>
                <a:ea typeface="Proxima Nova"/>
                <a:cs typeface="Proxima Nova"/>
                <a:sym typeface="Proxima Nova"/>
              </a:rPr>
              <a:t>Definiție: Veniturile din marketing afiliat sunt obținute prin promovarea și vânzarea de produse sau servicii oferite de alte companii sau indivizi, de obicei prin linkuri de referință sau programe afiliate.</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de-DE">
                <a:latin typeface="Proxima Nova"/>
                <a:ea typeface="Proxima Nova"/>
                <a:cs typeface="Proxima Nova"/>
                <a:sym typeface="Proxima Nova"/>
              </a:rPr>
              <a:t>Exemple: Comisioane obținute prin promovarea și vânzarea produselor sau serviciilor altor persoane pe site-uri web, bloguri, platforme de social media sau prin campanii de email marketing.</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de-DE">
                <a:latin typeface="Proxima Nova"/>
                <a:ea typeface="Proxima Nova"/>
                <a:cs typeface="Proxima Nova"/>
                <a:sym typeface="Proxima Nova"/>
              </a:rPr>
              <a:t>Beneficii: Oferă potențial pentru generarea de venituri pasive prin comisioane recurente din vânzări. Oferă extensibilitate și posibilitatea de a obține venituri din mai multe parteneriate afiliate în același timp.</a:t>
            </a:r>
            <a:endParaRPr>
              <a:latin typeface="Proxima Nova"/>
              <a:ea typeface="Proxima Nova"/>
              <a:cs typeface="Proxima Nova"/>
              <a:sym typeface="Proxima Nova"/>
            </a:endParaRPr>
          </a:p>
          <a:p>
            <a:pPr marL="0" lvl="0" indent="0" algn="l" rtl="0">
              <a:lnSpc>
                <a:spcPct val="100000"/>
              </a:lnSpc>
              <a:spcBef>
                <a:spcPts val="800"/>
              </a:spcBef>
              <a:spcAft>
                <a:spcPts val="0"/>
              </a:spcAft>
              <a:buSzPts val="1400"/>
              <a:buNone/>
            </a:pPr>
            <a:endParaRPr>
              <a:latin typeface="Proxima Nova"/>
              <a:ea typeface="Proxima Nova"/>
              <a:cs typeface="Proxima Nova"/>
              <a:sym typeface="Proxima Nova"/>
            </a:endParaRPr>
          </a:p>
        </p:txBody>
      </p:sp>
      <p:sp>
        <p:nvSpPr>
          <p:cNvPr id="156" name="Google Shape;1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2000"/>
              </a:spcBef>
              <a:spcAft>
                <a:spcPts val="0"/>
              </a:spcAft>
              <a:buClr>
                <a:schemeClr val="dk1"/>
              </a:buClr>
              <a:buSzPts val="1100"/>
              <a:buFont typeface="Arial"/>
              <a:buNone/>
            </a:pPr>
            <a:r>
              <a:rPr lang="de-DE" sz="1400">
                <a:solidFill>
                  <a:srgbClr val="000000"/>
                </a:solidFill>
                <a:latin typeface="Proxima Nova"/>
                <a:ea typeface="Proxima Nova"/>
                <a:cs typeface="Proxima Nova"/>
                <a:sym typeface="Proxima Nova"/>
              </a:rPr>
              <a:t>Fiecare flux de venituri are avantaje și dezavantaje specifice. Mai jos sunt prezentate.</a:t>
            </a:r>
            <a:endParaRPr sz="1400">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Clr>
                <a:schemeClr val="dk1"/>
              </a:buClr>
              <a:buSzPts val="1100"/>
              <a:buFont typeface="Arial"/>
              <a:buNone/>
            </a:pPr>
            <a:r>
              <a:rPr lang="de-DE" sz="1400" b="1">
                <a:solidFill>
                  <a:srgbClr val="000000"/>
                </a:solidFill>
                <a:latin typeface="Proxima Nova"/>
                <a:ea typeface="Proxima Nova"/>
                <a:cs typeface="Proxima Nova"/>
                <a:sym typeface="Proxima Nova"/>
              </a:rPr>
              <a:t>1. Venituri câștigate</a:t>
            </a:r>
            <a:br>
              <a:rPr lang="de-DE" sz="1400">
                <a:solidFill>
                  <a:srgbClr val="000000"/>
                </a:solidFill>
                <a:latin typeface="Proxima Nova"/>
                <a:ea typeface="Proxima Nova"/>
                <a:cs typeface="Proxima Nova"/>
                <a:sym typeface="Proxima Nova"/>
              </a:rPr>
            </a:br>
            <a:br>
              <a:rPr lang="de-DE" sz="1400">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Avantaje: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200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Stabilitate: Venituri regulate și previzibile.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Dezvoltarea competențelor: Oportunități de dezvoltare a abilităților și creștere profesională.</a:t>
            </a:r>
            <a:br>
              <a:rPr lang="de-DE" sz="1400">
                <a:solidFill>
                  <a:srgbClr val="000000"/>
                </a:solidFill>
                <a:latin typeface="Proxima Nova"/>
                <a:ea typeface="Proxima Nova"/>
                <a:cs typeface="Proxima Nova"/>
                <a:sym typeface="Proxima Nova"/>
              </a:rPr>
            </a:br>
            <a:br>
              <a:rPr lang="de-DE" sz="1400">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Dezavantaje:</a:t>
            </a:r>
            <a:br>
              <a:rPr lang="de-DE" sz="1400">
                <a:solidFill>
                  <a:srgbClr val="000000"/>
                </a:solidFill>
                <a:latin typeface="Proxima Nova"/>
                <a:ea typeface="Proxima Nova"/>
                <a:cs typeface="Proxima Nova"/>
                <a:sym typeface="Proxima Nova"/>
              </a:rPr>
            </a:b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Scalabilitate limitată: Adesea limitat de timp și efort.</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Dependență: Reliant pe un singur angajator sau sursă de venit.</a:t>
            </a:r>
            <a:endParaRPr sz="1400">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Clr>
                <a:schemeClr val="dk1"/>
              </a:buClr>
              <a:buSzPts val="1100"/>
              <a:buFont typeface="Arial"/>
              <a:buNone/>
            </a:pPr>
            <a:r>
              <a:rPr lang="de-DE" sz="1400" b="1">
                <a:solidFill>
                  <a:srgbClr val="000000"/>
                </a:solidFill>
                <a:latin typeface="Proxima Nova"/>
                <a:ea typeface="Proxima Nova"/>
                <a:cs typeface="Proxima Nova"/>
                <a:sym typeface="Proxima Nova"/>
              </a:rPr>
              <a:t>2. Venituri pasive</a:t>
            </a:r>
            <a:br>
              <a:rPr lang="de-DE" sz="1400" b="1">
                <a:solidFill>
                  <a:srgbClr val="000000"/>
                </a:solidFill>
                <a:latin typeface="Proxima Nova"/>
                <a:ea typeface="Proxima Nova"/>
                <a:cs typeface="Proxima Nova"/>
                <a:sym typeface="Proxima Nova"/>
              </a:rPr>
            </a:br>
            <a:br>
              <a:rPr lang="de-DE" sz="1400" b="1">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Avantaje: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200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Libertate financiară: Oferă venituri fără mult efort activ.</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Diversificare: Reduce dependența de veniturile câștigate.</a:t>
            </a:r>
            <a:endParaRPr sz="1400">
              <a:solidFill>
                <a:srgbClr val="000000"/>
              </a:solidFill>
              <a:latin typeface="Proxima Nova"/>
              <a:ea typeface="Proxima Nova"/>
              <a:cs typeface="Proxima Nova"/>
              <a:sym typeface="Proxima Nova"/>
            </a:endParaRPr>
          </a:p>
          <a:p>
            <a:pPr marL="457200" lvl="0" indent="0" algn="just" rtl="0">
              <a:lnSpc>
                <a:spcPct val="107000"/>
              </a:lnSpc>
              <a:spcBef>
                <a:spcPts val="2000"/>
              </a:spcBef>
              <a:spcAft>
                <a:spcPts val="0"/>
              </a:spcAft>
              <a:buNone/>
            </a:pPr>
            <a:r>
              <a:rPr lang="de-DE" sz="1400">
                <a:solidFill>
                  <a:srgbClr val="000000"/>
                </a:solidFill>
                <a:latin typeface="Proxima Nova"/>
                <a:ea typeface="Proxima Nova"/>
                <a:cs typeface="Proxima Nova"/>
                <a:sym typeface="Proxima Nova"/>
              </a:rPr>
              <a:t>Dezavantaje: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200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Investiție inițială: Necesită adesea investiții sau efort inițial.</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Risc: Nu toate sursele de venit pasiv sunt garantate sau stabile.</a:t>
            </a:r>
            <a:endParaRPr sz="1400">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Clr>
                <a:schemeClr val="dk1"/>
              </a:buClr>
              <a:buSzPts val="1100"/>
              <a:buFont typeface="Arial"/>
              <a:buNone/>
            </a:pPr>
            <a:r>
              <a:rPr lang="de-DE" sz="1400" b="1">
                <a:solidFill>
                  <a:srgbClr val="000000"/>
                </a:solidFill>
                <a:latin typeface="Proxima Nova"/>
                <a:ea typeface="Proxima Nova"/>
                <a:cs typeface="Proxima Nova"/>
                <a:sym typeface="Proxima Nova"/>
              </a:rPr>
              <a:t>3. Venituri din afaceri</a:t>
            </a:r>
            <a:br>
              <a:rPr lang="de-DE" sz="1400" b="1">
                <a:solidFill>
                  <a:srgbClr val="000000"/>
                </a:solidFill>
                <a:latin typeface="Proxima Nova"/>
                <a:ea typeface="Proxima Nova"/>
                <a:cs typeface="Proxima Nova"/>
                <a:sym typeface="Proxima Nova"/>
              </a:rPr>
            </a:br>
            <a:br>
              <a:rPr lang="de-DE" sz="1400" b="1">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Avantaje: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200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Potențial de profit: Câștiguri nelimitate cu afaceri de succes.</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Control: Independență și autoritate în luarea deciziilor.</a:t>
            </a:r>
            <a:br>
              <a:rPr lang="de-DE" sz="1400">
                <a:solidFill>
                  <a:srgbClr val="000000"/>
                </a:solidFill>
                <a:latin typeface="Proxima Nova"/>
                <a:ea typeface="Proxima Nova"/>
                <a:cs typeface="Proxima Nova"/>
                <a:sym typeface="Proxima Nova"/>
              </a:rPr>
            </a:br>
            <a:br>
              <a:rPr lang="de-DE" sz="1400">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Dezavantaje:</a:t>
            </a:r>
            <a:br>
              <a:rPr lang="de-DE" sz="1400">
                <a:solidFill>
                  <a:srgbClr val="000000"/>
                </a:solidFill>
                <a:latin typeface="Proxima Nova"/>
                <a:ea typeface="Proxima Nova"/>
                <a:cs typeface="Proxima Nova"/>
                <a:sym typeface="Proxima Nova"/>
              </a:rPr>
            </a:b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Risc de eșec: Afacerile pot eșua.</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Consumator de timp: Necesită timp și efort semnificativ.</a:t>
            </a:r>
            <a:endParaRPr sz="1400">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SzPts val="1100"/>
              <a:buNone/>
            </a:pPr>
            <a:r>
              <a:rPr lang="de-DE" sz="1400" b="1">
                <a:solidFill>
                  <a:srgbClr val="000000"/>
                </a:solidFill>
                <a:latin typeface="Proxima Nova"/>
                <a:ea typeface="Proxima Nova"/>
                <a:cs typeface="Proxima Nova"/>
                <a:sym typeface="Proxima Nova"/>
              </a:rPr>
              <a:t>4. Venituri din închiriere</a:t>
            </a:r>
            <a:br>
              <a:rPr lang="de-DE" sz="1400" b="1">
                <a:solidFill>
                  <a:srgbClr val="000000"/>
                </a:solidFill>
                <a:latin typeface="Proxima Nova"/>
                <a:ea typeface="Proxima Nova"/>
                <a:cs typeface="Proxima Nova"/>
                <a:sym typeface="Proxima Nova"/>
              </a:rPr>
            </a:br>
            <a:br>
              <a:rPr lang="de-DE" sz="1400" b="1">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Avantaje: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200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Flux de numerar constant: Venituri regulate de la chiriași.</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Apreciere: Valoarea proprietății poate crește în timp.</a:t>
            </a:r>
            <a:br>
              <a:rPr lang="de-DE" sz="1400">
                <a:solidFill>
                  <a:srgbClr val="000000"/>
                </a:solidFill>
                <a:latin typeface="Proxima Nova"/>
                <a:ea typeface="Proxima Nova"/>
                <a:cs typeface="Proxima Nova"/>
                <a:sym typeface="Proxima Nova"/>
              </a:rPr>
            </a:br>
            <a:br>
              <a:rPr lang="de-DE" sz="1400">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Dezavantaje:</a:t>
            </a:r>
            <a:br>
              <a:rPr lang="de-DE" sz="1400">
                <a:solidFill>
                  <a:srgbClr val="000000"/>
                </a:solidFill>
                <a:latin typeface="Proxima Nova"/>
                <a:ea typeface="Proxima Nova"/>
                <a:cs typeface="Proxima Nova"/>
                <a:sym typeface="Proxima Nova"/>
              </a:rPr>
            </a:b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Administrarea proprietății: Necesită timp și efort pentru întreținere și gestionarea chiriașilor.</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Dependența de piață: Valoarea imobilelor poate fi afectată de condițiile pieței.</a:t>
            </a:r>
            <a:endParaRPr sz="1400">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Clr>
                <a:schemeClr val="dk1"/>
              </a:buClr>
              <a:buSzPts val="1100"/>
              <a:buFont typeface="Arial"/>
              <a:buNone/>
            </a:pPr>
            <a:r>
              <a:rPr lang="de-DE" sz="1400" b="1">
                <a:solidFill>
                  <a:srgbClr val="000000"/>
                </a:solidFill>
                <a:latin typeface="Proxima Nova"/>
                <a:ea typeface="Proxima Nova"/>
                <a:cs typeface="Proxima Nova"/>
                <a:sym typeface="Proxima Nova"/>
              </a:rPr>
              <a:t>5. Venituri din investiții</a:t>
            </a:r>
            <a:br>
              <a:rPr lang="de-DE" sz="1400" b="1">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Avantaje: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200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Acumulare de bogăție: Potențial de apreciere a capitalului.</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Diversificarea portofoliului: Răspândirea riscurilor între diferite investiții.</a:t>
            </a:r>
            <a:br>
              <a:rPr lang="de-DE" sz="1400">
                <a:solidFill>
                  <a:srgbClr val="000000"/>
                </a:solidFill>
                <a:latin typeface="Proxima Nova"/>
                <a:ea typeface="Proxima Nova"/>
                <a:cs typeface="Proxima Nova"/>
                <a:sym typeface="Proxima Nova"/>
              </a:rPr>
            </a:br>
            <a:br>
              <a:rPr lang="de-DE" sz="1400">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Dezavantaje: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Volatilitatea pieței: Investițiile sunt supuse fluctuațiilor pieței.</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Incertitudine: Randamentele nu sunt garantate, iar pierderile pot apărea.</a:t>
            </a:r>
            <a:endParaRPr sz="1400">
              <a:solidFill>
                <a:srgbClr val="000000"/>
              </a:solidFill>
              <a:latin typeface="Proxima Nova"/>
              <a:ea typeface="Proxima Nova"/>
              <a:cs typeface="Proxima Nova"/>
              <a:sym typeface="Proxima Nova"/>
            </a:endParaRPr>
          </a:p>
          <a:p>
            <a:pPr marL="228600" lvl="0" indent="0" algn="just" rtl="0">
              <a:lnSpc>
                <a:spcPct val="107000"/>
              </a:lnSpc>
              <a:spcBef>
                <a:spcPts val="2000"/>
              </a:spcBef>
              <a:spcAft>
                <a:spcPts val="0"/>
              </a:spcAft>
              <a:buClr>
                <a:schemeClr val="dk1"/>
              </a:buClr>
              <a:buSzPts val="1100"/>
              <a:buFont typeface="Arial"/>
              <a:buNone/>
            </a:pPr>
            <a:r>
              <a:rPr lang="de-DE" sz="1400" b="1">
                <a:solidFill>
                  <a:srgbClr val="000000"/>
                </a:solidFill>
                <a:latin typeface="Proxima Nova"/>
                <a:ea typeface="Proxima Nova"/>
                <a:cs typeface="Proxima Nova"/>
                <a:sym typeface="Proxima Nova"/>
              </a:rPr>
              <a:t>6. Câștiguri de capital</a:t>
            </a:r>
            <a:br>
              <a:rPr lang="de-DE" sz="1400" b="1">
                <a:solidFill>
                  <a:srgbClr val="000000"/>
                </a:solidFill>
                <a:latin typeface="Proxima Nova"/>
                <a:ea typeface="Proxima Nova"/>
                <a:cs typeface="Proxima Nova"/>
                <a:sym typeface="Proxima Nova"/>
              </a:rPr>
            </a:br>
            <a:br>
              <a:rPr lang="de-DE" sz="1400" b="1">
                <a:solidFill>
                  <a:srgbClr val="000000"/>
                </a:solidFill>
                <a:latin typeface="Proxima Nova"/>
                <a:ea typeface="Proxima Nova"/>
                <a:cs typeface="Proxima Nova"/>
                <a:sym typeface="Proxima Nova"/>
              </a:rPr>
            </a:br>
            <a:r>
              <a:rPr lang="de-DE" sz="1400" b="1">
                <a:solidFill>
                  <a:srgbClr val="000000"/>
                </a:solidFill>
                <a:latin typeface="Proxima Nova"/>
                <a:ea typeface="Proxima Nova"/>
                <a:cs typeface="Proxima Nova"/>
                <a:sym typeface="Proxima Nova"/>
              </a:rPr>
              <a:t>	</a:t>
            </a:r>
            <a:r>
              <a:rPr lang="de-DE" sz="1400">
                <a:solidFill>
                  <a:srgbClr val="000000"/>
                </a:solidFill>
                <a:latin typeface="Proxima Nova"/>
                <a:ea typeface="Proxima Nova"/>
                <a:cs typeface="Proxima Nova"/>
                <a:sym typeface="Proxima Nova"/>
              </a:rPr>
              <a:t>Avantaje: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200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Potențial de profit: Oportunități pentru câștiguri substanțiale din investiții.</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Creșterea portofoliului: Contribuie la creșterea generală a averii.</a:t>
            </a:r>
            <a:br>
              <a:rPr lang="de-DE" sz="1400">
                <a:solidFill>
                  <a:srgbClr val="000000"/>
                </a:solidFill>
                <a:latin typeface="Proxima Nova"/>
                <a:ea typeface="Proxima Nova"/>
                <a:cs typeface="Proxima Nova"/>
                <a:sym typeface="Proxima Nova"/>
              </a:rPr>
            </a:br>
            <a:br>
              <a:rPr lang="de-DE" sz="1400">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Dezavantaje:</a:t>
            </a:r>
            <a:br>
              <a:rPr lang="de-DE" sz="1400">
                <a:solidFill>
                  <a:srgbClr val="000000"/>
                </a:solidFill>
                <a:latin typeface="Proxima Nova"/>
                <a:ea typeface="Proxima Nova"/>
                <a:cs typeface="Proxima Nova"/>
                <a:sym typeface="Proxima Nova"/>
              </a:rPr>
            </a:b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Fluctuații pe piață: Câștigurile de capital sunt influențate de volatilitatea pieței.</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Implicații fiscale: Impozitate la realizarea câștigurilor.</a:t>
            </a:r>
            <a:endParaRPr sz="1400">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Clr>
                <a:schemeClr val="dk1"/>
              </a:buClr>
              <a:buSzPts val="1100"/>
              <a:buFont typeface="Arial"/>
              <a:buNone/>
            </a:pPr>
            <a:r>
              <a:rPr lang="de-DE" sz="1400" b="1">
                <a:solidFill>
                  <a:srgbClr val="000000"/>
                </a:solidFill>
                <a:latin typeface="Proxima Nova"/>
                <a:ea typeface="Proxima Nova"/>
                <a:cs typeface="Proxima Nova"/>
                <a:sym typeface="Proxima Nova"/>
              </a:rPr>
              <a:t>7. Venituri din dividende</a:t>
            </a:r>
            <a:br>
              <a:rPr lang="de-DE" sz="1400" b="1">
                <a:solidFill>
                  <a:srgbClr val="000000"/>
                </a:solidFill>
                <a:latin typeface="Proxima Nova"/>
                <a:ea typeface="Proxima Nova"/>
                <a:cs typeface="Proxima Nova"/>
                <a:sym typeface="Proxima Nova"/>
              </a:rPr>
            </a:br>
            <a:br>
              <a:rPr lang="de-DE" sz="1400" b="1">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Avantaje: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200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Plăți regulate: Oferă un flux de venituri constant.</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Beneficii ale acționarilor: Acționarii pot avea drepturi de vot și alte avantaje.</a:t>
            </a:r>
            <a:endParaRPr sz="1400">
              <a:solidFill>
                <a:srgbClr val="000000"/>
              </a:solidFill>
              <a:latin typeface="Proxima Nova"/>
              <a:ea typeface="Proxima Nova"/>
              <a:cs typeface="Proxima Nova"/>
              <a:sym typeface="Proxima Nova"/>
            </a:endParaRPr>
          </a:p>
          <a:p>
            <a:pPr marL="457200" lvl="0" indent="0" algn="just" rtl="0">
              <a:lnSpc>
                <a:spcPct val="107000"/>
              </a:lnSpc>
              <a:spcBef>
                <a:spcPts val="2000"/>
              </a:spcBef>
              <a:spcAft>
                <a:spcPts val="0"/>
              </a:spcAft>
              <a:buNone/>
            </a:pPr>
            <a:r>
              <a:rPr lang="de-DE" sz="1400">
                <a:solidFill>
                  <a:srgbClr val="000000"/>
                </a:solidFill>
                <a:latin typeface="Proxima Nova"/>
                <a:ea typeface="Proxima Nova"/>
                <a:cs typeface="Proxima Nova"/>
                <a:sym typeface="Proxima Nova"/>
              </a:rPr>
              <a:t>Dezavantaje: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200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Dependența de piață: Dividendele pot fi afectate de condițiile pieței.</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Performanța companiei: Depinde de profitabilitatea companiilor în care s-a investit.</a:t>
            </a:r>
            <a:endParaRPr sz="1400">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Clr>
                <a:schemeClr val="dk1"/>
              </a:buClr>
              <a:buSzPts val="1100"/>
              <a:buFont typeface="Arial"/>
              <a:buNone/>
            </a:pPr>
            <a:r>
              <a:rPr lang="de-DE" sz="1400" b="1">
                <a:solidFill>
                  <a:srgbClr val="000000"/>
                </a:solidFill>
                <a:latin typeface="Proxima Nova"/>
                <a:ea typeface="Proxima Nova"/>
                <a:cs typeface="Proxima Nova"/>
                <a:sym typeface="Proxima Nova"/>
              </a:rPr>
              <a:t>8. Venituri din freelancing sau economia „gig”</a:t>
            </a:r>
            <a:br>
              <a:rPr lang="de-DE" sz="1400" b="1">
                <a:solidFill>
                  <a:srgbClr val="000000"/>
                </a:solidFill>
                <a:latin typeface="Proxima Nova"/>
                <a:ea typeface="Proxima Nova"/>
                <a:cs typeface="Proxima Nova"/>
                <a:sym typeface="Proxima Nova"/>
              </a:rPr>
            </a:br>
            <a:br>
              <a:rPr lang="de-DE" sz="1400" b="1">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Avantaje: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200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Flexibilitate: Libertatea de a alege proiectele și programul de lucru.</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Oportunități diverse: Acces la o varietate de proiecte și clienți.</a:t>
            </a:r>
            <a:endParaRPr sz="1400">
              <a:solidFill>
                <a:srgbClr val="000000"/>
              </a:solidFill>
              <a:latin typeface="Proxima Nova"/>
              <a:ea typeface="Proxima Nova"/>
              <a:cs typeface="Proxima Nova"/>
              <a:sym typeface="Proxima Nova"/>
            </a:endParaRPr>
          </a:p>
          <a:p>
            <a:pPr marL="457200" lvl="0" indent="0" algn="just" rtl="0">
              <a:lnSpc>
                <a:spcPct val="107000"/>
              </a:lnSpc>
              <a:spcBef>
                <a:spcPts val="2000"/>
              </a:spcBef>
              <a:spcAft>
                <a:spcPts val="0"/>
              </a:spcAft>
              <a:buNone/>
            </a:pPr>
            <a:r>
              <a:rPr lang="de-DE" sz="1400">
                <a:solidFill>
                  <a:srgbClr val="000000"/>
                </a:solidFill>
                <a:latin typeface="Proxima Nova"/>
                <a:ea typeface="Proxima Nova"/>
                <a:cs typeface="Proxima Nova"/>
                <a:sym typeface="Proxima Nova"/>
              </a:rPr>
              <a:t>Dezavantaje: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200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Variabilitatea veniturilor: Flux de venituri neuniform, mai ales pentru gig-uri ocazionale.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Responsabilitatea pentru beneficii: Lipsa beneficiilor</a:t>
            </a:r>
            <a:r>
              <a:rPr lang="de-DE" sz="1400">
                <a:solidFill>
                  <a:srgbClr val="000000"/>
                </a:solidFill>
                <a:highlight>
                  <a:schemeClr val="lt1"/>
                </a:highlight>
                <a:latin typeface="Proxima Nova"/>
                <a:ea typeface="Proxima Nova"/>
                <a:cs typeface="Proxima Nova"/>
                <a:sym typeface="Proxima Nova"/>
              </a:rPr>
              <a:t> tradiționale </a:t>
            </a:r>
            <a:r>
              <a:rPr lang="de-DE" sz="1400">
                <a:solidFill>
                  <a:srgbClr val="000000"/>
                </a:solidFill>
                <a:latin typeface="Proxima Nova"/>
                <a:ea typeface="Proxima Nova"/>
                <a:cs typeface="Proxima Nova"/>
                <a:sym typeface="Proxima Nova"/>
              </a:rPr>
              <a:t>ale unui angajament permanent și cu normă întreagă.</a:t>
            </a:r>
            <a:endParaRPr sz="1400">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Clr>
                <a:schemeClr val="dk1"/>
              </a:buClr>
              <a:buSzPts val="1100"/>
              <a:buFont typeface="Arial"/>
              <a:buNone/>
            </a:pPr>
            <a:r>
              <a:rPr lang="de-DE" sz="1400" b="1">
                <a:solidFill>
                  <a:srgbClr val="000000"/>
                </a:solidFill>
                <a:latin typeface="Proxima Nova"/>
                <a:ea typeface="Proxima Nova"/>
                <a:cs typeface="Proxima Nova"/>
                <a:sym typeface="Proxima Nova"/>
              </a:rPr>
              <a:t>9. Redevențe</a:t>
            </a:r>
            <a:br>
              <a:rPr lang="de-DE" sz="1400" b="1">
                <a:solidFill>
                  <a:srgbClr val="000000"/>
                </a:solidFill>
                <a:latin typeface="Proxima Nova"/>
                <a:ea typeface="Proxima Nova"/>
                <a:cs typeface="Proxima Nova"/>
                <a:sym typeface="Proxima Nova"/>
              </a:rPr>
            </a:br>
            <a:br>
              <a:rPr lang="de-DE" sz="1400" b="1">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Avantaje: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200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Venit pasiv: Venituri din proprietate intelectuală fără implicare activă.</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Oportunități de licențiere: Posibilitatea de a genera multiple fluxuri de venituri prin acorduri de licențiere.</a:t>
            </a:r>
            <a:br>
              <a:rPr lang="de-DE" sz="1400">
                <a:solidFill>
                  <a:srgbClr val="000000"/>
                </a:solidFill>
                <a:latin typeface="Proxima Nova"/>
                <a:ea typeface="Proxima Nova"/>
                <a:cs typeface="Proxima Nova"/>
                <a:sym typeface="Proxima Nova"/>
              </a:rPr>
            </a:br>
            <a:br>
              <a:rPr lang="de-DE" sz="1400">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Dezavantaje:</a:t>
            </a:r>
            <a:br>
              <a:rPr lang="de-DE" sz="1400">
                <a:solidFill>
                  <a:srgbClr val="000000"/>
                </a:solidFill>
                <a:latin typeface="Proxima Nova"/>
                <a:ea typeface="Proxima Nova"/>
                <a:cs typeface="Proxima Nova"/>
                <a:sym typeface="Proxima Nova"/>
              </a:rPr>
            </a:b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Protecție juridică: Proprietatea intelectuală trebuie protejată împotriva încălcărilor.</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Cererea pe piață: Veniturile pot fluctua în funcție de popularitatea proprietății.</a:t>
            </a:r>
            <a:endParaRPr sz="1400">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Clr>
                <a:schemeClr val="dk1"/>
              </a:buClr>
              <a:buSzPts val="1100"/>
              <a:buFont typeface="Arial"/>
              <a:buNone/>
            </a:pPr>
            <a:endParaRPr sz="1400">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Clr>
                <a:schemeClr val="dk1"/>
              </a:buClr>
              <a:buSzPts val="1100"/>
              <a:buFont typeface="Arial"/>
              <a:buNone/>
            </a:pPr>
            <a:r>
              <a:rPr lang="de-DE" sz="1400" b="1">
                <a:solidFill>
                  <a:srgbClr val="000000"/>
                </a:solidFill>
                <a:latin typeface="Proxima Nova"/>
                <a:ea typeface="Proxima Nova"/>
                <a:cs typeface="Proxima Nova"/>
                <a:sym typeface="Proxima Nova"/>
              </a:rPr>
              <a:t>10. Venituri din marketing afiliat</a:t>
            </a:r>
            <a:br>
              <a:rPr lang="de-DE" sz="1400" b="1">
                <a:solidFill>
                  <a:srgbClr val="000000"/>
                </a:solidFill>
                <a:latin typeface="Proxima Nova"/>
                <a:ea typeface="Proxima Nova"/>
                <a:cs typeface="Proxima Nova"/>
                <a:sym typeface="Proxima Nova"/>
              </a:rPr>
            </a:br>
            <a:br>
              <a:rPr lang="de-DE" sz="1400" b="1">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Avantaje: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200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Barieră de intrare scăzută: Necesită investiții inițiale minime.</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Scalabilitate: Potențial de creștere a câștigurilor cu succesul marketingului.</a:t>
            </a:r>
            <a:br>
              <a:rPr lang="de-DE" sz="1400">
                <a:solidFill>
                  <a:srgbClr val="000000"/>
                </a:solidFill>
                <a:latin typeface="Proxima Nova"/>
                <a:ea typeface="Proxima Nova"/>
                <a:cs typeface="Proxima Nova"/>
                <a:sym typeface="Proxima Nova"/>
              </a:rPr>
            </a:br>
            <a:br>
              <a:rPr lang="de-DE" sz="1400">
                <a:solidFill>
                  <a:srgbClr val="000000"/>
                </a:solidFill>
                <a:latin typeface="Proxima Nova"/>
                <a:ea typeface="Proxima Nova"/>
                <a:cs typeface="Proxima Nova"/>
                <a:sym typeface="Proxima Nova"/>
              </a:rPr>
            </a:br>
            <a:r>
              <a:rPr lang="de-DE" sz="1400">
                <a:solidFill>
                  <a:srgbClr val="000000"/>
                </a:solidFill>
                <a:latin typeface="Proxima Nova"/>
                <a:ea typeface="Proxima Nova"/>
                <a:cs typeface="Proxima Nova"/>
                <a:sym typeface="Proxima Nova"/>
              </a:rPr>
              <a:t>Dezavantaje:</a:t>
            </a:r>
            <a:br>
              <a:rPr lang="de-DE" sz="1400">
                <a:solidFill>
                  <a:srgbClr val="000000"/>
                </a:solidFill>
                <a:latin typeface="Proxima Nova"/>
                <a:ea typeface="Proxima Nova"/>
                <a:cs typeface="Proxima Nova"/>
                <a:sym typeface="Proxima Nova"/>
              </a:rPr>
            </a:b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Dependența de programe: Reliant pe programele de afiliere și termenii acestora.</a:t>
            </a:r>
            <a:endParaRPr sz="1400">
              <a:solidFill>
                <a:srgbClr val="000000"/>
              </a:solidFill>
              <a:latin typeface="Proxima Nova"/>
              <a:ea typeface="Proxima Nova"/>
              <a:cs typeface="Proxima Nova"/>
              <a:sym typeface="Proxima Nova"/>
            </a:endParaRPr>
          </a:p>
          <a:p>
            <a:pPr marL="457200" lvl="0" indent="-317500" algn="just" rtl="0">
              <a:lnSpc>
                <a:spcPct val="107000"/>
              </a:lnSpc>
              <a:spcBef>
                <a:spcPts val="0"/>
              </a:spcBef>
              <a:spcAft>
                <a:spcPts val="0"/>
              </a:spcAft>
              <a:buClr>
                <a:srgbClr val="000000"/>
              </a:buClr>
              <a:buSzPts val="1400"/>
              <a:buFont typeface="Proxima Nova"/>
              <a:buChar char="●"/>
            </a:pPr>
            <a:r>
              <a:rPr lang="de-DE" sz="1400">
                <a:solidFill>
                  <a:srgbClr val="000000"/>
                </a:solidFill>
                <a:latin typeface="Proxima Nova"/>
                <a:ea typeface="Proxima Nova"/>
                <a:cs typeface="Proxima Nova"/>
                <a:sym typeface="Proxima Nova"/>
              </a:rPr>
              <a:t>Saturația pieței: Foarte competitiv, succesul poate necesita o direcționare de nișă.</a:t>
            </a:r>
            <a:endParaRPr sz="1400">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Clr>
                <a:schemeClr val="dk1"/>
              </a:buClr>
              <a:buSzPts val="1100"/>
              <a:buFont typeface="Arial"/>
              <a:buNone/>
            </a:pPr>
            <a:endParaRPr sz="1400">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Clr>
                <a:schemeClr val="dk1"/>
              </a:buClr>
              <a:buSzPts val="1100"/>
              <a:buFont typeface="Arial"/>
              <a:buNone/>
            </a:pPr>
            <a:r>
              <a:rPr lang="de-DE" sz="1400">
                <a:solidFill>
                  <a:srgbClr val="000000"/>
                </a:solidFill>
                <a:latin typeface="Proxima Nova"/>
                <a:ea typeface="Proxima Nova"/>
                <a:cs typeface="Proxima Nova"/>
                <a:sym typeface="Proxima Nova"/>
              </a:rPr>
              <a:t>Î</a:t>
            </a:r>
            <a:r>
              <a:rPr lang="de-DE" sz="1400" i="1">
                <a:solidFill>
                  <a:srgbClr val="000000"/>
                </a:solidFill>
                <a:latin typeface="Proxima Nova"/>
                <a:ea typeface="Proxima Nova"/>
                <a:cs typeface="Proxima Nova"/>
                <a:sym typeface="Proxima Nova"/>
              </a:rPr>
              <a:t>nțelegerea avantajelor și dezavantajelor diferitelor fluxuri de venituri poate ajuta indivizii să ia decizii informate despre modul de a structura activitățile lor financiare și de a crea un portofoliu de venituri echilibrat și rezistent.</a:t>
            </a:r>
            <a:endParaRPr sz="1400" i="1">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SzPts val="1400"/>
              <a:buNone/>
            </a:pPr>
            <a:endParaRPr sz="1400">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SzPts val="1400"/>
              <a:buNone/>
            </a:pPr>
            <a:endParaRPr sz="1400" i="1">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0"/>
              </a:spcAft>
              <a:buSzPts val="1400"/>
              <a:buNone/>
            </a:pPr>
            <a:endParaRPr sz="1400" i="1">
              <a:solidFill>
                <a:srgbClr val="000000"/>
              </a:solidFill>
              <a:latin typeface="Proxima Nova"/>
              <a:ea typeface="Proxima Nova"/>
              <a:cs typeface="Proxima Nova"/>
              <a:sym typeface="Proxima Nova"/>
            </a:endParaRPr>
          </a:p>
          <a:p>
            <a:pPr marL="457200" lvl="0" indent="-228600" algn="just" rtl="0">
              <a:lnSpc>
                <a:spcPct val="107000"/>
              </a:lnSpc>
              <a:spcBef>
                <a:spcPts val="2000"/>
              </a:spcBef>
              <a:spcAft>
                <a:spcPts val="800"/>
              </a:spcAft>
              <a:buSzPts val="1400"/>
              <a:buNone/>
            </a:pPr>
            <a:endParaRPr sz="1400" i="1">
              <a:solidFill>
                <a:srgbClr val="000000"/>
              </a:solidFill>
              <a:latin typeface="Proxima Nova"/>
              <a:ea typeface="Proxima Nova"/>
              <a:cs typeface="Proxima Nova"/>
              <a:sym typeface="Proxima Nova"/>
            </a:endParaRPr>
          </a:p>
        </p:txBody>
      </p:sp>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sz="1700">
                <a:latin typeface="Proxima Nova"/>
                <a:ea typeface="Proxima Nova"/>
                <a:cs typeface="Proxima Nova"/>
                <a:sym typeface="Proxima Nova"/>
              </a:rPr>
              <a:t>Această parte este menită să testeze înțelegerea conceptelor cheie legate de salariul brut și net. Prin acest chestionar, participanții își pot îmbunătăți cunoștințele financiare și pot descoperi nuanțele veniturilor lor abordând întrebări legate de salariul brut/net, deduceri, taxe și salariul net primit.</a:t>
            </a:r>
            <a:endParaRPr sz="17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Chestionar: Cunoștințele femeilor despre salariul brut și net</a:t>
            </a: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1. Definiție:</a:t>
            </a:r>
            <a:endParaRPr sz="1100" b="1">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Definește "salariul brut" în contextul veniturilor din angajare.</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a. Salariul brut este suma totală câștigată înainte de orice deduceri.</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b. Salariul brut este suma primită după deducerea taxelor.</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c. Salariul brut este același cu salariul net.</a:t>
            </a: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2. Deduceri fiscale:</a:t>
            </a:r>
            <a:endParaRPr sz="1100" b="1">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La ce se referă "venitul impozabil" în contextul salariului?</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a. Venitul impozabil este suma totală înainte de orice deduceri.</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b. Venitul impozabil este partea din venit supusă impozitării după deduceri.</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c. Venitul impozabil include doar salariul brut.</a:t>
            </a: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3. Deduceri din salariul brut:</a:t>
            </a:r>
            <a:endParaRPr sz="1100" b="1">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Numește cel puțin trei deduceri comune din salariul brut.</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a. Asigurare de sănătate, contribuții la pensie și taxe.</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b. Plată pentru ore suplimentare, bonusuri și comisioane.</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c. Salariul brut nu este supus niciunei deduceri.</a:t>
            </a: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4. Calculul salariului net:</a:t>
            </a:r>
            <a:endParaRPr sz="1100" b="1">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Cum se calculează salariul net?</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a. Salariul net este salariul brut plus bonusuri.</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b. Salariul net este salariul brut minus deduceri precum taxe și alte rețineri.</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c. Salariul net este același cu salariul brut.</a:t>
            </a: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5. Scopul deducerilor:</a:t>
            </a:r>
            <a:endParaRPr sz="1100" b="1">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De ce se fac deduceri din salariul brut?</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a. Deducerile se fac pentru a reduce salariul total.</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b. Deducerile se fac pentru a crește salariul net.</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c. Deducerile acoperă cheltuieli necesare precum taxe și asigurări.</a:t>
            </a: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6. Salariul net primit:</a:t>
            </a:r>
            <a:endParaRPr sz="1100" b="1">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Ce este "salariul net primit"?</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a. Salariul net primit este același cu salariul brut.</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b. Salariul net primit este suma finală primită după toate deducerile.</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c. Salariul net primit include doar bonusuri și ore suplimentare.</a:t>
            </a: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7. Impactul deducerilor:</a:t>
            </a:r>
            <a:endParaRPr sz="1100" b="1">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Cum afectează deducerile pachetul salarial total?</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a. Deducerile nu au impact asupra salariului total.</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b. Deducerile reduc salariul total, dar contribuie la beneficii și taxe.</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c. Deducerile cresc salariul total.</a:t>
            </a: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8. Strategii de negociere:</a:t>
            </a:r>
            <a:endParaRPr sz="1100" b="1">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Poate negocierea salariului să afecteze atât salariul brut, cât și cel net?</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a. Negocierea salariului afectează doar salariul brut.</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b. Negocierea salariului nu are impact asupra salariului brut sau net.</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c. Negocierea salariului poate afecta atât salariul brut, cât și cel net.</a:t>
            </a: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9. Înțelegerea fluturașilor de salariu:</a:t>
            </a:r>
            <a:endParaRPr sz="1100" b="1">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De ce este important ca angajații să își revizuiască cu atenție fluturașii de salariu?</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a. Nu este necesar să revizuiești fluturașii de salariu.</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b. Revizuirea fluturașilor de salariu ajută la asigurarea acurateții și înțelegerea deducerilor.</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c. Fluturașii de salariu arată doar salariul brut.</a:t>
            </a: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10. Bugetarea cu salariul net:</a:t>
            </a:r>
            <a:endParaRPr sz="1100" b="1">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r>
              <a:rPr lang="de-DE" sz="1100">
                <a:latin typeface="Proxima Nova"/>
                <a:ea typeface="Proxima Nova"/>
                <a:cs typeface="Proxima Nova"/>
                <a:sym typeface="Proxima Nova"/>
              </a:rPr>
              <a:t>    	Când își creează un buget, ar trebui indivizii să îl bazeze pe salariul brut sau net?</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a. Bugetele ar trebui să se bazeze pe salariul net.</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b. Bugetele ar trebui să se bazeze pe salariul brut.</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    c. Nu contează; ambele sunt la fel.</a:t>
            </a: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Răspunsuri corecte: a; b; a; b; c; b; b; c; b; a</a:t>
            </a:r>
            <a:endParaRPr sz="1100" b="1">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Punctaj:</a:t>
            </a:r>
            <a:endParaRPr sz="1100" b="1">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Acordați 1 punct pentru fiecare răspuns corect.</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Punctaj total posibil: 10</a:t>
            </a:r>
            <a:endParaRPr sz="1100">
              <a:latin typeface="Proxima Nova"/>
              <a:ea typeface="Proxima Nova"/>
              <a:cs typeface="Proxima Nova"/>
              <a:sym typeface="Proxima Nova"/>
            </a:endParaRPr>
          </a:p>
          <a:p>
            <a:pPr marL="457200" lvl="0" indent="0" algn="l" rtl="0">
              <a:spcBef>
                <a:spcPts val="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de-DE" sz="1100" b="1">
                <a:latin typeface="Proxima Nova"/>
                <a:ea typeface="Proxima Nova"/>
                <a:cs typeface="Proxima Nova"/>
                <a:sym typeface="Proxima Nova"/>
              </a:rPr>
              <a:t>Interpretare:</a:t>
            </a:r>
            <a:endParaRPr sz="1100" b="1">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8-10 puncte: Cunoștințe solide despre conceptele de salariu brut și net.</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5-7 puncte: Cunoștințe moderate; luați în considerare revizuirea zonelor specifice de confuzie.</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de-DE" sz="1100">
                <a:latin typeface="Proxima Nova"/>
                <a:ea typeface="Proxima Nova"/>
                <a:cs typeface="Proxima Nova"/>
                <a:sym typeface="Proxima Nova"/>
              </a:rPr>
              <a:t>0-4 puncte: Cunoștințe limitate; căutați informații suplimentare despre conceptele de salariu brut și net.</a:t>
            </a:r>
            <a:endParaRPr sz="1100">
              <a:latin typeface="Proxima Nova"/>
              <a:ea typeface="Proxima Nova"/>
              <a:cs typeface="Proxima Nova"/>
              <a:sym typeface="Proxima Nova"/>
            </a:endParaRPr>
          </a:p>
          <a:p>
            <a:pPr marL="457200" lvl="0" indent="0" algn="l" rtl="0">
              <a:lnSpc>
                <a:spcPct val="100000"/>
              </a:lnSpc>
              <a:spcBef>
                <a:spcPts val="0"/>
              </a:spcBef>
              <a:spcAft>
                <a:spcPts val="0"/>
              </a:spcAft>
              <a:buSzPts val="1400"/>
              <a:buNone/>
            </a:pPr>
            <a:endParaRPr sz="1100">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800">
              <a:latin typeface="Proxima Nova"/>
              <a:ea typeface="Proxima Nova"/>
              <a:cs typeface="Proxima Nova"/>
              <a:sym typeface="Proxima Nova"/>
            </a:endParaRPr>
          </a:p>
          <a:p>
            <a:pPr marL="0" lvl="0" indent="0" algn="l" rtl="0">
              <a:lnSpc>
                <a:spcPct val="100000"/>
              </a:lnSpc>
              <a:spcBef>
                <a:spcPts val="0"/>
              </a:spcBef>
              <a:spcAft>
                <a:spcPts val="0"/>
              </a:spcAft>
              <a:buSzPts val="1400"/>
              <a:buNone/>
            </a:pPr>
            <a:endParaRPr>
              <a:latin typeface="Proxima Nova"/>
              <a:ea typeface="Proxima Nova"/>
              <a:cs typeface="Proxima Nova"/>
              <a:sym typeface="Proxima Nova"/>
            </a:endParaRPr>
          </a:p>
        </p:txBody>
      </p:sp>
      <p:sp>
        <p:nvSpPr>
          <p:cNvPr id="209" name="Google Shape;20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ba818bef63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7916"/>
              </a:lnSpc>
              <a:spcBef>
                <a:spcPts val="800"/>
              </a:spcBef>
              <a:spcAft>
                <a:spcPts val="0"/>
              </a:spcAft>
              <a:buClr>
                <a:schemeClr val="dk1"/>
              </a:buClr>
              <a:buSzPts val="1100"/>
              <a:buFont typeface="Arial"/>
              <a:buNone/>
            </a:pPr>
            <a:r>
              <a:rPr lang="de-DE" sz="1100">
                <a:latin typeface="Proxima Nova"/>
                <a:ea typeface="Proxima Nova"/>
                <a:cs typeface="Proxima Nova"/>
                <a:sym typeface="Proxima Nova"/>
              </a:rPr>
              <a:t>Salariul brut se referă la suma totală a veniturilor pe care o persoană o primește din angajare înainte de a fi scăzute orice deduceri. Această sumă este de obicei specificată în contractul de muncă și este plătită în mod regulat, de obicei lunar, pe parcursul unui an. Este important de menționat că salariul brut poate include, de asemenea, surse suplimentare de venit, cum ar fi plățile de dobândă sau bonusurile.</a:t>
            </a:r>
            <a:endParaRPr sz="1100">
              <a:latin typeface="Proxima Nova"/>
              <a:ea typeface="Proxima Nova"/>
              <a:cs typeface="Proxima Nova"/>
              <a:sym typeface="Proxima Nova"/>
            </a:endParaRPr>
          </a:p>
          <a:p>
            <a:pPr marL="0" lvl="0" indent="0" algn="just" rtl="0">
              <a:lnSpc>
                <a:spcPct val="107916"/>
              </a:lnSpc>
              <a:spcBef>
                <a:spcPts val="80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just" rtl="0">
              <a:lnSpc>
                <a:spcPct val="107916"/>
              </a:lnSpc>
              <a:spcBef>
                <a:spcPts val="800"/>
              </a:spcBef>
              <a:spcAft>
                <a:spcPts val="0"/>
              </a:spcAft>
              <a:buClr>
                <a:schemeClr val="dk1"/>
              </a:buClr>
              <a:buSzPts val="1100"/>
              <a:buFont typeface="Arial"/>
              <a:buNone/>
            </a:pPr>
            <a:r>
              <a:rPr lang="de-DE" sz="1100">
                <a:latin typeface="Proxima Nova"/>
                <a:ea typeface="Proxima Nova"/>
                <a:cs typeface="Proxima Nova"/>
                <a:sym typeface="Proxima Nova"/>
              </a:rPr>
              <a:t>Deducerile din salariul brut includ diverse rețineri obligatorii și opționale, cum ar fi impozitele în funcție de sistemul de impozitare al guvernului, contribuțiile la fondurile de pensii, primele de asigurare și deducerile specifice angajatului, cum ar fi cheltuielile pentru uniformă sau plățile pentru echipamente specifice.</a:t>
            </a:r>
            <a:endParaRPr sz="1100">
              <a:latin typeface="Proxima Nova"/>
              <a:ea typeface="Proxima Nova"/>
              <a:cs typeface="Proxima Nova"/>
              <a:sym typeface="Proxima Nova"/>
            </a:endParaRPr>
          </a:p>
          <a:p>
            <a:pPr marL="0" lvl="0" indent="0" algn="just" rtl="0">
              <a:lnSpc>
                <a:spcPct val="107916"/>
              </a:lnSpc>
              <a:spcBef>
                <a:spcPts val="800"/>
              </a:spcBef>
              <a:spcAft>
                <a:spcPts val="0"/>
              </a:spcAft>
              <a:buClr>
                <a:schemeClr val="dk1"/>
              </a:buClr>
              <a:buSzPts val="1100"/>
              <a:buFont typeface="Arial"/>
              <a:buNone/>
            </a:pPr>
            <a:endParaRPr sz="1100">
              <a:latin typeface="Proxima Nova"/>
              <a:ea typeface="Proxima Nova"/>
              <a:cs typeface="Proxima Nova"/>
              <a:sym typeface="Proxima Nova"/>
            </a:endParaRPr>
          </a:p>
          <a:p>
            <a:pPr marL="0" lvl="0" indent="0" algn="just" rtl="0">
              <a:lnSpc>
                <a:spcPct val="107916"/>
              </a:lnSpc>
              <a:spcBef>
                <a:spcPts val="800"/>
              </a:spcBef>
              <a:spcAft>
                <a:spcPts val="0"/>
              </a:spcAft>
              <a:buClr>
                <a:schemeClr val="dk1"/>
              </a:buClr>
              <a:buSzPts val="1100"/>
              <a:buFont typeface="Arial"/>
              <a:buNone/>
            </a:pPr>
            <a:r>
              <a:rPr lang="de-DE" sz="1100">
                <a:latin typeface="Proxima Nova"/>
                <a:ea typeface="Proxima Nova"/>
                <a:cs typeface="Proxima Nova"/>
                <a:sym typeface="Proxima Nova"/>
              </a:rPr>
              <a:t>Salariul net, pe de altă parte, reprezintă suma reală de bani pe care o persoană o primește în contul său bancar după ce toate deducerile, impozitele și alte beneficii pentru angajați au fost scăzute. Aceasta este venitul disponibil pentru bugetare și acoperirea cheltuielilor de trai. O modalitate simplă de a calcula salariul net este prin scăderea totalului deducerilor din salariul brut.</a:t>
            </a:r>
            <a:endParaRPr sz="1100">
              <a:latin typeface="Proxima Nova"/>
              <a:ea typeface="Proxima Nova"/>
              <a:cs typeface="Proxima Nova"/>
              <a:sym typeface="Proxima Nova"/>
            </a:endParaRPr>
          </a:p>
          <a:p>
            <a:pPr marL="0" lvl="0" indent="0" algn="just" rtl="0">
              <a:lnSpc>
                <a:spcPct val="107916"/>
              </a:lnSpc>
              <a:spcBef>
                <a:spcPts val="800"/>
              </a:spcBef>
              <a:spcAft>
                <a:spcPts val="0"/>
              </a:spcAft>
              <a:buClr>
                <a:schemeClr val="dk1"/>
              </a:buClr>
              <a:buSzPts val="1100"/>
              <a:buFont typeface="Arial"/>
              <a:buNone/>
            </a:pPr>
            <a:endParaRPr sz="1100">
              <a:latin typeface="Proxima Nova"/>
              <a:ea typeface="Proxima Nova"/>
              <a:cs typeface="Proxima Nova"/>
              <a:sym typeface="Proxima Nova"/>
            </a:endParaRPr>
          </a:p>
        </p:txBody>
      </p:sp>
      <p:sp>
        <p:nvSpPr>
          <p:cNvPr id="221" name="Google Shape;221;g2ba818bef63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c/Clevergirlfinance" TargetMode="External"/><Relationship Id="rId3" Type="http://schemas.openxmlformats.org/officeDocument/2006/relationships/image" Target="../media/image4.png"/><Relationship Id="rId7" Type="http://schemas.openxmlformats.org/officeDocument/2006/relationships/hyperlink" Target="https://www.booksfree.org/rich-dad-poor-dad-pdf-free-downloa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linkedin.com/pulse/5-good-reasons-read-psychology-money-morgan-housel-demola-okesola/" TargetMode="External"/><Relationship Id="rId5" Type="http://schemas.openxmlformats.org/officeDocument/2006/relationships/hyperlink" Target="https://thediamondsmine.com/files/Ebooks/Clason-RichestManInBabylon.pdf" TargetMode="External"/><Relationship Id="rId4" Type="http://schemas.openxmlformats.org/officeDocument/2006/relationships/image" Target="../media/image2.png"/><Relationship Id="rId9" Type="http://schemas.openxmlformats.org/officeDocument/2006/relationships/hyperlink" Target="https://www.coursera.org/articles/how-to-negotiate-salar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0" name="Google Shape;90;p1" descr="Logo&#10;&#10;Description automatically generated"/>
          <p:cNvPicPr preferRelativeResize="0"/>
          <p:nvPr/>
        </p:nvPicPr>
        <p:blipFill rotWithShape="1">
          <a:blip r:embed="rId4">
            <a:alphaModFix/>
          </a:blip>
          <a:srcRect/>
          <a:stretch/>
        </p:blipFill>
        <p:spPr>
          <a:xfrm>
            <a:off x="10092942" y="88900"/>
            <a:ext cx="1678519" cy="1854200"/>
          </a:xfrm>
          <a:prstGeom prst="rect">
            <a:avLst/>
          </a:prstGeom>
          <a:noFill/>
          <a:ln>
            <a:noFill/>
          </a:ln>
        </p:spPr>
      </p:pic>
      <p:sp>
        <p:nvSpPr>
          <p:cNvPr id="91" name="Google Shape;91;p1"/>
          <p:cNvSpPr txBox="1"/>
          <p:nvPr/>
        </p:nvSpPr>
        <p:spPr>
          <a:xfrm>
            <a:off x="3063585" y="4520146"/>
            <a:ext cx="6061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de-DE" sz="3600">
                <a:latin typeface="Proxima Nova"/>
                <a:ea typeface="Proxima Nova"/>
                <a:cs typeface="Proxima Nova"/>
                <a:sym typeface="Proxima Nova"/>
              </a:rPr>
              <a:t>VENITURI</a:t>
            </a:r>
            <a:endParaRPr sz="3500">
              <a:latin typeface="Proxima Nova"/>
              <a:ea typeface="Proxima Nova"/>
              <a:cs typeface="Proxima Nova"/>
              <a:sym typeface="Proxima Nova"/>
            </a:endParaRPr>
          </a:p>
        </p:txBody>
      </p:sp>
      <p:cxnSp>
        <p:nvCxnSpPr>
          <p:cNvPr id="92" name="Google Shape;92;p1"/>
          <p:cNvCxnSpPr/>
          <p:nvPr/>
        </p:nvCxnSpPr>
        <p:spPr>
          <a:xfrm>
            <a:off x="4103176" y="5242560"/>
            <a:ext cx="3982720" cy="0"/>
          </a:xfrm>
          <a:prstGeom prst="straightConnector1">
            <a:avLst/>
          </a:prstGeom>
          <a:noFill/>
          <a:ln w="9525" cap="flat" cmpd="sng">
            <a:solidFill>
              <a:srgbClr val="3E6EC2"/>
            </a:solidFill>
            <a:prstDash val="solid"/>
            <a:round/>
            <a:headEnd type="none" w="sm" len="sm"/>
            <a:tailEnd type="none" w="sm" len="sm"/>
          </a:ln>
        </p:spPr>
      </p:cxnSp>
      <p:sp>
        <p:nvSpPr>
          <p:cNvPr id="93" name="Google Shape;93;p1"/>
          <p:cNvSpPr txBox="1"/>
          <p:nvPr/>
        </p:nvSpPr>
        <p:spPr>
          <a:xfrm>
            <a:off x="4103177" y="5402590"/>
            <a:ext cx="39828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1">
                <a:latin typeface="Proxima Nova"/>
                <a:ea typeface="Proxima Nova"/>
                <a:cs typeface="Proxima Nova"/>
                <a:sym typeface="Proxima Nova"/>
              </a:rPr>
              <a:t>Autor</a:t>
            </a:r>
            <a:r>
              <a:rPr lang="de-DE" sz="1800" b="1" i="0" u="none" strike="noStrike" cap="none">
                <a:solidFill>
                  <a:srgbClr val="000000"/>
                </a:solidFill>
                <a:latin typeface="Proxima Nova"/>
                <a:ea typeface="Proxima Nova"/>
                <a:cs typeface="Proxima Nova"/>
                <a:sym typeface="Proxima Nova"/>
              </a:rPr>
              <a:t>: Innovation Education Lab</a:t>
            </a:r>
            <a:endParaRPr sz="1800" b="1" i="0" u="none" strike="noStrike" cap="none">
              <a:solidFill>
                <a:srgbClr val="000000"/>
              </a:solidFill>
              <a:latin typeface="Proxima Nova"/>
              <a:ea typeface="Proxima Nova"/>
              <a:cs typeface="Proxima Nova"/>
              <a:sym typeface="Proxima Nova"/>
            </a:endParaRPr>
          </a:p>
        </p:txBody>
      </p:sp>
      <p:pic>
        <p:nvPicPr>
          <p:cNvPr id="94" name="Google Shape;94;p1" descr="Text&#10;&#10;Description automatically generated"/>
          <p:cNvPicPr preferRelativeResize="0"/>
          <p:nvPr/>
        </p:nvPicPr>
        <p:blipFill rotWithShape="1">
          <a:blip r:embed="rId5">
            <a:alphaModFix/>
          </a:blip>
          <a:srcRect/>
          <a:stretch/>
        </p:blipFill>
        <p:spPr>
          <a:xfrm>
            <a:off x="111760" y="6008036"/>
            <a:ext cx="2951825" cy="619800"/>
          </a:xfrm>
          <a:prstGeom prst="rect">
            <a:avLst/>
          </a:prstGeom>
          <a:noFill/>
          <a:ln>
            <a:noFill/>
          </a:ln>
        </p:spPr>
      </p:pic>
      <p:sp>
        <p:nvSpPr>
          <p:cNvPr id="95" name="Google Shape;95;p1"/>
          <p:cNvSpPr txBox="1"/>
          <p:nvPr/>
        </p:nvSpPr>
        <p:spPr>
          <a:xfrm>
            <a:off x="5758350" y="4129250"/>
            <a:ext cx="827700" cy="48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600"/>
              <a:buFont typeface="Arial"/>
              <a:buNone/>
            </a:pPr>
            <a:endParaRPr sz="3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3600"/>
              <a:buFont typeface="Arial"/>
              <a:buNone/>
            </a:pPr>
            <a:br>
              <a:rPr lang="de-DE" sz="3400">
                <a:solidFill>
                  <a:schemeClr val="dk1"/>
                </a:solidFill>
                <a:latin typeface="Century Gothic"/>
                <a:ea typeface="Century Gothic"/>
                <a:cs typeface="Century Gothic"/>
                <a:sym typeface="Century Gothic"/>
              </a:rPr>
            </a:br>
            <a:endParaRPr sz="27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5"/>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5"/>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SzPts val="1400"/>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Century Gothic"/>
              <a:ea typeface="Century Gothic"/>
              <a:cs typeface="Century Gothic"/>
              <a:sym typeface="Century Gothic"/>
            </a:endParaRPr>
          </a:p>
        </p:txBody>
      </p:sp>
      <p:pic>
        <p:nvPicPr>
          <p:cNvPr id="238" name="Google Shape;238;p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39" name="Google Shape;239;p5"/>
          <p:cNvPicPr preferRelativeResize="0"/>
          <p:nvPr/>
        </p:nvPicPr>
        <p:blipFill rotWithShape="1">
          <a:blip r:embed="rId4">
            <a:alphaModFix/>
          </a:blip>
          <a:srcRect/>
          <a:stretch/>
        </p:blipFill>
        <p:spPr>
          <a:xfrm>
            <a:off x="10839179" y="182822"/>
            <a:ext cx="975018" cy="1081806"/>
          </a:xfrm>
          <a:prstGeom prst="rect">
            <a:avLst/>
          </a:prstGeom>
          <a:noFill/>
          <a:ln>
            <a:noFill/>
          </a:ln>
        </p:spPr>
      </p:pic>
      <p:sp>
        <p:nvSpPr>
          <p:cNvPr id="240" name="Google Shape;240;p5"/>
          <p:cNvSpPr/>
          <p:nvPr/>
        </p:nvSpPr>
        <p:spPr>
          <a:xfrm>
            <a:off x="-104452" y="3737"/>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200">
                <a:solidFill>
                  <a:schemeClr val="lt1"/>
                </a:solidFill>
                <a:latin typeface="Proxima Nova"/>
                <a:ea typeface="Proxima Nova"/>
                <a:cs typeface="Proxima Nova"/>
                <a:sym typeface="Proxima Nova"/>
              </a:rPr>
              <a:t>DINAMICA VENITURILOR ȘI FACTORII CARE INFLUENȚEAZĂ ACESTEA</a:t>
            </a:r>
            <a:endParaRPr sz="3200" i="0" u="none" strike="noStrike" cap="none">
              <a:solidFill>
                <a:schemeClr val="lt1"/>
              </a:solidFill>
              <a:latin typeface="Proxima Nova"/>
              <a:ea typeface="Proxima Nova"/>
              <a:cs typeface="Proxima Nova"/>
              <a:sym typeface="Proxima Nova"/>
            </a:endParaRPr>
          </a:p>
        </p:txBody>
      </p:sp>
      <p:sp>
        <p:nvSpPr>
          <p:cNvPr id="241" name="Google Shape;241;p5"/>
          <p:cNvSpPr txBox="1"/>
          <p:nvPr/>
        </p:nvSpPr>
        <p:spPr>
          <a:xfrm>
            <a:off x="435550" y="1870250"/>
            <a:ext cx="6660000" cy="2308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de-DE" sz="1800">
                <a:latin typeface="Proxima Nova"/>
                <a:ea typeface="Proxima Nova"/>
                <a:cs typeface="Proxima Nova"/>
                <a:sym typeface="Proxima Nova"/>
              </a:rPr>
              <a:t>Dinamica veniturilor cuprinde schimbările în nivelurile de venit, sursele de venit și distribuția veniturilor în cadrul populațiilor. Aceste dinamici pot fi influențate de diverși factori, inclusiv condițiile economice, tendințele de ocupare a forței de muncă, nivelurile de educație, caracteristicile demografice și politicile publice.</a:t>
            </a:r>
            <a:endParaRPr sz="1800">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endParaRPr sz="1800">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de-DE" sz="1800">
                <a:solidFill>
                  <a:srgbClr val="2F5496"/>
                </a:solidFill>
                <a:latin typeface="Proxima Nova"/>
                <a:ea typeface="Proxima Nova"/>
                <a:cs typeface="Proxima Nova"/>
                <a:sym typeface="Proxima Nova"/>
              </a:rPr>
              <a:t>Ce factori pot influența dinamica veniturilor?</a:t>
            </a:r>
            <a:endParaRPr sz="1800">
              <a:solidFill>
                <a:srgbClr val="2F5496"/>
              </a:solidFill>
              <a:latin typeface="Proxima Nova"/>
              <a:ea typeface="Proxima Nova"/>
              <a:cs typeface="Proxima Nova"/>
              <a:sym typeface="Proxima Nova"/>
            </a:endParaRPr>
          </a:p>
        </p:txBody>
      </p:sp>
      <p:pic>
        <p:nvPicPr>
          <p:cNvPr id="242" name="Google Shape;242;p5"/>
          <p:cNvPicPr preferRelativeResize="0"/>
          <p:nvPr/>
        </p:nvPicPr>
        <p:blipFill rotWithShape="1">
          <a:blip r:embed="rId5">
            <a:alphaModFix/>
          </a:blip>
          <a:srcRect l="11024"/>
          <a:stretch/>
        </p:blipFill>
        <p:spPr>
          <a:xfrm>
            <a:off x="7569425" y="1740075"/>
            <a:ext cx="4095675" cy="28538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8"/>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p8"/>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8"/>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SzPts val="1400"/>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Century Gothic"/>
              <a:ea typeface="Century Gothic"/>
              <a:cs typeface="Century Gothic"/>
              <a:sym typeface="Century Gothic"/>
            </a:endParaRPr>
          </a:p>
        </p:txBody>
      </p:sp>
      <p:pic>
        <p:nvPicPr>
          <p:cNvPr id="250" name="Google Shape;250;p8"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51" name="Google Shape;251;p8"/>
          <p:cNvPicPr preferRelativeResize="0"/>
          <p:nvPr/>
        </p:nvPicPr>
        <p:blipFill rotWithShape="1">
          <a:blip r:embed="rId4">
            <a:alphaModFix/>
          </a:blip>
          <a:srcRect/>
          <a:stretch/>
        </p:blipFill>
        <p:spPr>
          <a:xfrm>
            <a:off x="10839179" y="182822"/>
            <a:ext cx="975018" cy="1081806"/>
          </a:xfrm>
          <a:prstGeom prst="rect">
            <a:avLst/>
          </a:prstGeom>
          <a:noFill/>
          <a:ln>
            <a:noFill/>
          </a:ln>
        </p:spPr>
      </p:pic>
      <p:sp>
        <p:nvSpPr>
          <p:cNvPr id="252" name="Google Shape;252;p8"/>
          <p:cNvSpPr/>
          <p:nvPr/>
        </p:nvSpPr>
        <p:spPr>
          <a:xfrm>
            <a:off x="-104452" y="3737"/>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rgbClr val="2F5496"/>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rgbClr val="2F5496"/>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3200"/>
              <a:buFont typeface="Arial"/>
              <a:buNone/>
            </a:pPr>
            <a:r>
              <a:rPr lang="de-DE" sz="3200" i="0" u="none" strike="noStrike" cap="none">
                <a:solidFill>
                  <a:schemeClr val="lt1"/>
                </a:solidFill>
                <a:latin typeface="Proxima Nova"/>
                <a:ea typeface="Proxima Nova"/>
                <a:cs typeface="Proxima Nova"/>
                <a:sym typeface="Proxima Nova"/>
              </a:rPr>
              <a:t>S</a:t>
            </a:r>
            <a:r>
              <a:rPr lang="de-DE" sz="3200">
                <a:solidFill>
                  <a:schemeClr val="lt1"/>
                </a:solidFill>
                <a:latin typeface="Proxima Nova"/>
                <a:ea typeface="Proxima Nova"/>
                <a:cs typeface="Proxima Nova"/>
                <a:sym typeface="Proxima Nova"/>
              </a:rPr>
              <a:t>TUDIU DE CAZ</a:t>
            </a:r>
            <a:endParaRPr sz="3200" i="0" u="none" strike="noStrike" cap="none">
              <a:solidFill>
                <a:schemeClr val="lt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3400"/>
              <a:buFont typeface="Arial"/>
              <a:buNone/>
            </a:pPr>
            <a:r>
              <a:rPr lang="de-DE" sz="3400" i="0" u="none" strike="noStrike" cap="none">
                <a:solidFill>
                  <a:schemeClr val="lt1"/>
                </a:solidFill>
                <a:latin typeface="Proxima Nova"/>
                <a:ea typeface="Proxima Nova"/>
                <a:cs typeface="Proxima Nova"/>
                <a:sym typeface="Proxima Nova"/>
              </a:rPr>
              <a:t> </a:t>
            </a:r>
            <a:endParaRPr sz="1400" i="0" u="none" strike="noStrike" cap="none">
              <a:solidFill>
                <a:srgbClr val="000000"/>
              </a:solidFill>
              <a:latin typeface="Proxima Nova"/>
              <a:ea typeface="Proxima Nova"/>
              <a:cs typeface="Proxima Nova"/>
              <a:sym typeface="Proxima Nova"/>
            </a:endParaRPr>
          </a:p>
        </p:txBody>
      </p:sp>
      <p:pic>
        <p:nvPicPr>
          <p:cNvPr id="253" name="Google Shape;253;p8" descr="Ein Bild, das Tafel, Handschrift, Text, Schrift enthält.&#10;&#10;Automatisch generierte Beschreibung"/>
          <p:cNvPicPr preferRelativeResize="0"/>
          <p:nvPr/>
        </p:nvPicPr>
        <p:blipFill rotWithShape="1">
          <a:blip r:embed="rId5">
            <a:alphaModFix/>
          </a:blip>
          <a:srcRect/>
          <a:stretch/>
        </p:blipFill>
        <p:spPr>
          <a:xfrm>
            <a:off x="3833603" y="1880074"/>
            <a:ext cx="4709832" cy="3133755"/>
          </a:xfrm>
          <a:prstGeom prst="rect">
            <a:avLst/>
          </a:prstGeom>
          <a:noFill/>
          <a:ln>
            <a:noFill/>
          </a:ln>
        </p:spPr>
      </p:pic>
      <p:sp>
        <p:nvSpPr>
          <p:cNvPr id="254" name="Google Shape;254;p8"/>
          <p:cNvSpPr txBox="1"/>
          <p:nvPr/>
        </p:nvSpPr>
        <p:spPr>
          <a:xfrm>
            <a:off x="9951346" y="2356886"/>
            <a:ext cx="12618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i="0" u="none" strike="noStrike" cap="none">
                <a:solidFill>
                  <a:srgbClr val="000000"/>
                </a:solidFill>
                <a:latin typeface="Proxima Nova"/>
                <a:ea typeface="Proxima Nova"/>
                <a:cs typeface="Proxima Nova"/>
                <a:sym typeface="Proxima Nova"/>
              </a:rPr>
              <a:t>Elon Musk</a:t>
            </a:r>
            <a:endParaRPr sz="1800" i="0" u="none" strike="noStrike" cap="none">
              <a:solidFill>
                <a:srgbClr val="000000"/>
              </a:solidFill>
              <a:latin typeface="Proxima Nova"/>
              <a:ea typeface="Proxima Nova"/>
              <a:cs typeface="Proxima Nova"/>
              <a:sym typeface="Proxima Nova"/>
            </a:endParaRPr>
          </a:p>
        </p:txBody>
      </p:sp>
      <p:sp>
        <p:nvSpPr>
          <p:cNvPr id="255" name="Google Shape;255;p8"/>
          <p:cNvSpPr txBox="1"/>
          <p:nvPr/>
        </p:nvSpPr>
        <p:spPr>
          <a:xfrm>
            <a:off x="9729898" y="4187812"/>
            <a:ext cx="156004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i="0" u="none" strike="noStrike" cap="none">
                <a:solidFill>
                  <a:srgbClr val="000000"/>
                </a:solidFill>
                <a:latin typeface="Proxima Nova"/>
                <a:ea typeface="Proxima Nova"/>
                <a:cs typeface="Proxima Nova"/>
                <a:sym typeface="Proxima Nova"/>
              </a:rPr>
              <a:t>J. K. Rowling</a:t>
            </a:r>
            <a:endParaRPr sz="1800" i="0" u="none" strike="noStrike" cap="none">
              <a:solidFill>
                <a:srgbClr val="000000"/>
              </a:solidFill>
              <a:latin typeface="Proxima Nova"/>
              <a:ea typeface="Proxima Nova"/>
              <a:cs typeface="Proxima Nova"/>
              <a:sym typeface="Proxima Nova"/>
            </a:endParaRPr>
          </a:p>
        </p:txBody>
      </p:sp>
      <p:sp>
        <p:nvSpPr>
          <p:cNvPr id="256" name="Google Shape;256;p8"/>
          <p:cNvSpPr txBox="1"/>
          <p:nvPr/>
        </p:nvSpPr>
        <p:spPr>
          <a:xfrm>
            <a:off x="96388" y="3228728"/>
            <a:ext cx="179728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i="0" u="none" strike="noStrike" cap="none">
                <a:solidFill>
                  <a:srgbClr val="000000"/>
                </a:solidFill>
                <a:latin typeface="Proxima Nova"/>
                <a:ea typeface="Proxima Nova"/>
                <a:cs typeface="Proxima Nova"/>
                <a:sym typeface="Proxima Nova"/>
              </a:rPr>
              <a:t>Oprah Winfrey</a:t>
            </a:r>
            <a:endParaRPr sz="1800" i="0" u="none" strike="noStrike" cap="none">
              <a:solidFill>
                <a:srgbClr val="000000"/>
              </a:solidFill>
              <a:latin typeface="Proxima Nova"/>
              <a:ea typeface="Proxima Nova"/>
              <a:cs typeface="Proxima Nova"/>
              <a:sym typeface="Proxima Nova"/>
            </a:endParaRPr>
          </a:p>
        </p:txBody>
      </p:sp>
      <p:sp>
        <p:nvSpPr>
          <p:cNvPr id="257" name="Google Shape;257;p8"/>
          <p:cNvSpPr txBox="1"/>
          <p:nvPr/>
        </p:nvSpPr>
        <p:spPr>
          <a:xfrm>
            <a:off x="1230675" y="4341700"/>
            <a:ext cx="178286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i="0" u="none" strike="noStrike" cap="none">
                <a:solidFill>
                  <a:srgbClr val="000000"/>
                </a:solidFill>
                <a:latin typeface="Proxima Nova"/>
                <a:ea typeface="Proxima Nova"/>
                <a:cs typeface="Proxima Nova"/>
                <a:sym typeface="Proxima Nova"/>
              </a:rPr>
              <a:t>Warren Buffett</a:t>
            </a:r>
            <a:endParaRPr sz="1800" i="0" u="none" strike="noStrike" cap="none">
              <a:solidFill>
                <a:srgbClr val="000000"/>
              </a:solidFill>
              <a:latin typeface="Proxima Nova"/>
              <a:ea typeface="Proxima Nova"/>
              <a:cs typeface="Proxima Nova"/>
              <a:sym typeface="Proxima Nova"/>
            </a:endParaRPr>
          </a:p>
        </p:txBody>
      </p:sp>
      <p:sp>
        <p:nvSpPr>
          <p:cNvPr id="258" name="Google Shape;258;p8"/>
          <p:cNvSpPr txBox="1"/>
          <p:nvPr/>
        </p:nvSpPr>
        <p:spPr>
          <a:xfrm>
            <a:off x="1559333" y="2018331"/>
            <a:ext cx="11993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i="0" u="none" strike="noStrike" cap="none">
                <a:solidFill>
                  <a:srgbClr val="000000"/>
                </a:solidFill>
                <a:latin typeface="Proxima Nova"/>
                <a:ea typeface="Proxima Nova"/>
                <a:cs typeface="Proxima Nova"/>
                <a:sym typeface="Proxima Nova"/>
              </a:rPr>
              <a:t>Bill Gates</a:t>
            </a:r>
            <a:endParaRPr sz="180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6"/>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6"/>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SzPts val="1400"/>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Century Gothic"/>
              <a:ea typeface="Century Gothic"/>
              <a:cs typeface="Century Gothic"/>
              <a:sym typeface="Century Gothic"/>
            </a:endParaRPr>
          </a:p>
        </p:txBody>
      </p:sp>
      <p:pic>
        <p:nvPicPr>
          <p:cNvPr id="265" name="Google Shape;265;p6"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66" name="Google Shape;266;p6"/>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67" name="Google Shape;267;p6"/>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Proxima Nova"/>
                <a:ea typeface="Proxima Nova"/>
                <a:cs typeface="Proxima Nova"/>
                <a:sym typeface="Proxima Nova"/>
              </a:rPr>
              <a:t>MAXIMIZAREA POTENȚIALULUI DE CÂȘTIG</a:t>
            </a:r>
            <a:endParaRPr sz="1400" i="0" u="none" strike="noStrike" cap="none">
              <a:solidFill>
                <a:srgbClr val="000000"/>
              </a:solidFill>
              <a:latin typeface="Proxima Nova"/>
              <a:ea typeface="Proxima Nova"/>
              <a:cs typeface="Proxima Nova"/>
              <a:sym typeface="Proxima Nova"/>
            </a:endParaRPr>
          </a:p>
        </p:txBody>
      </p:sp>
      <p:sp>
        <p:nvSpPr>
          <p:cNvPr id="268" name="Google Shape;268;p6"/>
          <p:cNvSpPr txBox="1"/>
          <p:nvPr/>
        </p:nvSpPr>
        <p:spPr>
          <a:xfrm>
            <a:off x="335350" y="1814225"/>
            <a:ext cx="6598800" cy="36942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de-DE" sz="1800" b="1" i="1">
                <a:solidFill>
                  <a:srgbClr val="3E6EC2"/>
                </a:solidFill>
                <a:latin typeface="Proxima Nova"/>
                <a:ea typeface="Proxima Nova"/>
                <a:cs typeface="Proxima Nova"/>
                <a:sym typeface="Proxima Nova"/>
              </a:rPr>
              <a:t>Maximizarea potențialului </a:t>
            </a:r>
            <a:r>
              <a:rPr lang="de-DE" sz="1800">
                <a:solidFill>
                  <a:schemeClr val="dk1"/>
                </a:solidFill>
                <a:latin typeface="Proxima Nova"/>
                <a:ea typeface="Proxima Nova"/>
                <a:cs typeface="Proxima Nova"/>
                <a:sym typeface="Proxima Nova"/>
              </a:rPr>
              <a:t>de câștig necesită o abordare proactivă în:</a:t>
            </a:r>
            <a:endParaRPr sz="1800">
              <a:solidFill>
                <a:schemeClr val="dk1"/>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800">
              <a:solidFill>
                <a:schemeClr val="dk1"/>
              </a:solidFill>
              <a:latin typeface="Proxima Nova"/>
              <a:ea typeface="Proxima Nova"/>
              <a:cs typeface="Proxima Nova"/>
              <a:sym typeface="Proxima Nova"/>
            </a:endParaRPr>
          </a:p>
          <a:p>
            <a:pPr marL="457200" lvl="0" indent="-342900" algn="just" rtl="0">
              <a:spcBef>
                <a:spcPts val="0"/>
              </a:spcBef>
              <a:spcAft>
                <a:spcPts val="0"/>
              </a:spcAft>
              <a:buClr>
                <a:schemeClr val="dk1"/>
              </a:buClr>
              <a:buSzPts val="1800"/>
              <a:buFont typeface="Proxima Nova"/>
              <a:buChar char="●"/>
            </a:pPr>
            <a:r>
              <a:rPr lang="de-DE" sz="1800">
                <a:solidFill>
                  <a:schemeClr val="dk1"/>
                </a:solidFill>
                <a:latin typeface="Proxima Nova"/>
                <a:ea typeface="Proxima Nova"/>
                <a:cs typeface="Proxima Nova"/>
                <a:sym typeface="Proxima Nova"/>
              </a:rPr>
              <a:t>dezvoltarea carierei</a:t>
            </a:r>
            <a:endParaRPr sz="1800">
              <a:solidFill>
                <a:schemeClr val="dk1"/>
              </a:solidFill>
              <a:latin typeface="Proxima Nova"/>
              <a:ea typeface="Proxima Nova"/>
              <a:cs typeface="Proxima Nova"/>
              <a:sym typeface="Proxima Nova"/>
            </a:endParaRPr>
          </a:p>
          <a:p>
            <a:pPr marL="457200" lvl="0" indent="-342900" algn="just" rtl="0">
              <a:spcBef>
                <a:spcPts val="0"/>
              </a:spcBef>
              <a:spcAft>
                <a:spcPts val="0"/>
              </a:spcAft>
              <a:buClr>
                <a:schemeClr val="dk1"/>
              </a:buClr>
              <a:buSzPts val="1800"/>
              <a:buFont typeface="Proxima Nova"/>
              <a:buChar char="●"/>
            </a:pPr>
            <a:r>
              <a:rPr lang="de-DE" sz="1800">
                <a:solidFill>
                  <a:schemeClr val="dk1"/>
                </a:solidFill>
                <a:latin typeface="Proxima Nova"/>
                <a:ea typeface="Proxima Nova"/>
                <a:cs typeface="Proxima Nova"/>
                <a:sym typeface="Proxima Nova"/>
              </a:rPr>
              <a:t>îmbunătățirea abilităților</a:t>
            </a:r>
            <a:endParaRPr sz="1800">
              <a:solidFill>
                <a:schemeClr val="dk1"/>
              </a:solidFill>
              <a:latin typeface="Proxima Nova"/>
              <a:ea typeface="Proxima Nova"/>
              <a:cs typeface="Proxima Nova"/>
              <a:sym typeface="Proxima Nova"/>
            </a:endParaRPr>
          </a:p>
          <a:p>
            <a:pPr marL="457200" lvl="0" indent="-342900" algn="just" rtl="0">
              <a:spcBef>
                <a:spcPts val="0"/>
              </a:spcBef>
              <a:spcAft>
                <a:spcPts val="0"/>
              </a:spcAft>
              <a:buClr>
                <a:schemeClr val="dk1"/>
              </a:buClr>
              <a:buSzPts val="1800"/>
              <a:buFont typeface="Proxima Nova"/>
              <a:buChar char="●"/>
            </a:pPr>
            <a:r>
              <a:rPr lang="de-DE" sz="1800">
                <a:solidFill>
                  <a:schemeClr val="dk1"/>
                </a:solidFill>
                <a:latin typeface="Proxima Nova"/>
                <a:ea typeface="Proxima Nova"/>
                <a:cs typeface="Proxima Nova"/>
                <a:sym typeface="Proxima Nova"/>
              </a:rPr>
              <a:t>planificarea financiară.  </a:t>
            </a:r>
            <a:endParaRPr sz="1800">
              <a:solidFill>
                <a:schemeClr val="dk1"/>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1800">
              <a:solidFill>
                <a:schemeClr val="dk1"/>
              </a:solidFill>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1800">
                <a:solidFill>
                  <a:schemeClr val="dk1"/>
                </a:solidFill>
                <a:latin typeface="Proxima Nova"/>
                <a:ea typeface="Proxima Nova"/>
                <a:cs typeface="Proxima Nova"/>
                <a:sym typeface="Proxima Nova"/>
              </a:rPr>
              <a:t>Prin investirea în educație, căutarea oportunităților de avansare, explorarea diverselor surse de venit, construirea relațiilor și negocierea strategică, indivizii își pot debloca întreaga capacitate de câștig și pot atinge un succes și o stabilitate financiară mai mari.</a:t>
            </a:r>
            <a:endParaRPr sz="1800">
              <a:solidFill>
                <a:schemeClr val="dk1"/>
              </a:solidFill>
              <a:latin typeface="Proxima Nova"/>
              <a:ea typeface="Proxima Nova"/>
              <a:cs typeface="Proxima Nova"/>
              <a:sym typeface="Proxima Nova"/>
            </a:endParaRPr>
          </a:p>
          <a:p>
            <a:pPr marL="0" marR="0" lvl="0" indent="0" algn="just" rtl="0">
              <a:lnSpc>
                <a:spcPct val="100000"/>
              </a:lnSpc>
              <a:spcBef>
                <a:spcPts val="0"/>
              </a:spcBef>
              <a:spcAft>
                <a:spcPts val="0"/>
              </a:spcAft>
              <a:buClr>
                <a:srgbClr val="000000"/>
              </a:buClr>
              <a:buSzPts val="1800"/>
              <a:buFont typeface="Arial"/>
              <a:buNone/>
            </a:pPr>
            <a:endParaRPr sz="1800" b="1" i="1">
              <a:solidFill>
                <a:srgbClr val="3E6EC2"/>
              </a:solidFill>
              <a:latin typeface="Proxima Nova"/>
              <a:ea typeface="Proxima Nova"/>
              <a:cs typeface="Proxima Nova"/>
              <a:sym typeface="Proxima Nova"/>
            </a:endParaRPr>
          </a:p>
        </p:txBody>
      </p:sp>
      <p:pic>
        <p:nvPicPr>
          <p:cNvPr id="269" name="Google Shape;269;p6"/>
          <p:cNvPicPr preferRelativeResize="0"/>
          <p:nvPr/>
        </p:nvPicPr>
        <p:blipFill rotWithShape="1">
          <a:blip r:embed="rId5">
            <a:alphaModFix amt="90000"/>
          </a:blip>
          <a:srcRect/>
          <a:stretch/>
        </p:blipFill>
        <p:spPr>
          <a:xfrm>
            <a:off x="7115000" y="1740377"/>
            <a:ext cx="4423626" cy="2949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ba818bef63_0_60"/>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g2ba818bef63_0_60"/>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SzPts val="1400"/>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Century Gothic"/>
              <a:ea typeface="Century Gothic"/>
              <a:cs typeface="Century Gothic"/>
              <a:sym typeface="Century Gothic"/>
            </a:endParaRPr>
          </a:p>
        </p:txBody>
      </p:sp>
      <p:pic>
        <p:nvPicPr>
          <p:cNvPr id="276" name="Google Shape;276;g2ba818bef63_0_60"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77" name="Google Shape;277;g2ba818bef63_0_60"/>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78" name="Google Shape;278;g2ba818bef63_0_60"/>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Proxima Nova"/>
                <a:ea typeface="Proxima Nova"/>
                <a:cs typeface="Proxima Nova"/>
                <a:sym typeface="Proxima Nova"/>
              </a:rPr>
              <a:t>AVANSAREA ÎN CARIERĂ</a:t>
            </a:r>
            <a:endParaRPr sz="1400" i="0" u="none" strike="noStrike" cap="none">
              <a:solidFill>
                <a:srgbClr val="000000"/>
              </a:solidFill>
              <a:latin typeface="Proxima Nova"/>
              <a:ea typeface="Proxima Nova"/>
              <a:cs typeface="Proxima Nova"/>
              <a:sym typeface="Proxima Nova"/>
            </a:endParaRPr>
          </a:p>
        </p:txBody>
      </p:sp>
      <p:sp>
        <p:nvSpPr>
          <p:cNvPr id="279" name="Google Shape;279;g2ba818bef63_0_60"/>
          <p:cNvSpPr txBox="1"/>
          <p:nvPr/>
        </p:nvSpPr>
        <p:spPr>
          <a:xfrm>
            <a:off x="335346" y="2720128"/>
            <a:ext cx="6650100" cy="92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de-DE" sz="1800">
                <a:latin typeface="Proxima Nova"/>
                <a:ea typeface="Proxima Nova"/>
                <a:cs typeface="Proxima Nova"/>
                <a:sym typeface="Proxima Nova"/>
              </a:rPr>
              <a:t>Avansarea și creșterea în carieră necesită o abordare strategică care implică învățarea continuă, dezvoltarea abilităților, crearea de rețele și promovarea eficientă a sinelui.</a:t>
            </a:r>
            <a:endParaRPr sz="1800" i="0" u="none" strike="noStrike" cap="none">
              <a:solidFill>
                <a:srgbClr val="000000"/>
              </a:solidFill>
              <a:latin typeface="Proxima Nova"/>
              <a:ea typeface="Proxima Nova"/>
              <a:cs typeface="Proxima Nova"/>
              <a:sym typeface="Proxima Nova"/>
            </a:endParaRPr>
          </a:p>
        </p:txBody>
      </p:sp>
      <p:pic>
        <p:nvPicPr>
          <p:cNvPr id="280" name="Google Shape;280;g2ba818bef63_0_60"/>
          <p:cNvPicPr preferRelativeResize="0"/>
          <p:nvPr/>
        </p:nvPicPr>
        <p:blipFill rotWithShape="1">
          <a:blip r:embed="rId5">
            <a:alphaModFix/>
          </a:blip>
          <a:srcRect l="13918" r="14297"/>
          <a:stretch/>
        </p:blipFill>
        <p:spPr>
          <a:xfrm>
            <a:off x="7198650" y="1867350"/>
            <a:ext cx="3774126" cy="2628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9"/>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286" name="Google Shape;286;p9"/>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1"/>
              </a:buClr>
              <a:buSzPts val="1400"/>
              <a:buFont typeface="Arial"/>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Century Gothic"/>
              <a:ea typeface="Century Gothic"/>
              <a:cs typeface="Century Gothic"/>
              <a:sym typeface="Century Gothic"/>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87" name="Google Shape;287;p9"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88" name="Google Shape;288;p9"/>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89" name="Google Shape;289;p9"/>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400"/>
              <a:buFont typeface="Arial"/>
              <a:buNone/>
            </a:pPr>
            <a:r>
              <a:rPr lang="de-DE" sz="3400">
                <a:solidFill>
                  <a:schemeClr val="lt1"/>
                </a:solidFill>
                <a:latin typeface="Proxima Nova"/>
                <a:ea typeface="Proxima Nova"/>
                <a:cs typeface="Proxima Nova"/>
                <a:sym typeface="Proxima Nova"/>
              </a:rPr>
              <a:t>AVANSAREA ÎN CARIERĂ</a:t>
            </a:r>
            <a:endParaRPr sz="3400">
              <a:solidFill>
                <a:schemeClr val="lt1"/>
              </a:solidFill>
              <a:latin typeface="Proxima Nova"/>
              <a:ea typeface="Proxima Nova"/>
              <a:cs typeface="Proxima Nova"/>
              <a:sym typeface="Proxima Nova"/>
            </a:endParaRPr>
          </a:p>
        </p:txBody>
      </p:sp>
      <p:pic>
        <p:nvPicPr>
          <p:cNvPr id="290" name="Google Shape;290;p9" descr="Ein Bild, das Design, Kunst enthält.&#10;&#10;Automatisch generierte Beschreibung"/>
          <p:cNvPicPr preferRelativeResize="0"/>
          <p:nvPr/>
        </p:nvPicPr>
        <p:blipFill rotWithShape="1">
          <a:blip r:embed="rId5">
            <a:alphaModFix/>
          </a:blip>
          <a:srcRect l="17776" r="21082" b="1"/>
          <a:stretch/>
        </p:blipFill>
        <p:spPr>
          <a:xfrm>
            <a:off x="7504812" y="1113112"/>
            <a:ext cx="3955476" cy="3955476"/>
          </a:xfrm>
          <a:custGeom>
            <a:avLst/>
            <a:gdLst/>
            <a:ahLst/>
            <a:cxnLst/>
            <a:rect l="l" t="t" r="r" b="b"/>
            <a:pathLst>
              <a:path w="1838528" h="1838528" extrusionOk="0">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ln>
            <a:noFill/>
          </a:ln>
        </p:spPr>
      </p:pic>
      <p:grpSp>
        <p:nvGrpSpPr>
          <p:cNvPr id="291" name="Google Shape;291;p9"/>
          <p:cNvGrpSpPr/>
          <p:nvPr/>
        </p:nvGrpSpPr>
        <p:grpSpPr>
          <a:xfrm>
            <a:off x="331809" y="1464972"/>
            <a:ext cx="6600439" cy="4144461"/>
            <a:chOff x="1934" y="20406"/>
            <a:chExt cx="6600439" cy="4144461"/>
          </a:xfrm>
        </p:grpSpPr>
        <p:sp>
          <p:nvSpPr>
            <p:cNvPr id="292" name="Google Shape;292;p9"/>
            <p:cNvSpPr/>
            <p:nvPr/>
          </p:nvSpPr>
          <p:spPr>
            <a:xfrm>
              <a:off x="1934" y="20406"/>
              <a:ext cx="1534985" cy="920991"/>
            </a:xfrm>
            <a:prstGeom prst="rect">
              <a:avLst/>
            </a:prstGeom>
            <a:gradFill>
              <a:gsLst>
                <a:gs pos="0">
                  <a:srgbClr val="D8D8D8">
                    <a:alpha val="89411"/>
                  </a:srgbClr>
                </a:gs>
                <a:gs pos="35000">
                  <a:srgbClr val="E3E3E3">
                    <a:alpha val="89411"/>
                  </a:srgbClr>
                </a:gs>
                <a:gs pos="100000">
                  <a:srgbClr val="F4F4F4">
                    <a:alpha val="89411"/>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293" name="Google Shape;293;p9"/>
            <p:cNvSpPr txBox="1"/>
            <p:nvPr/>
          </p:nvSpPr>
          <p:spPr>
            <a:xfrm>
              <a:off x="1934" y="2040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Stabilește Obiective Clare</a:t>
              </a:r>
              <a:endParaRPr sz="1500" i="0" u="none" strike="noStrike" cap="none">
                <a:solidFill>
                  <a:schemeClr val="dk1"/>
                </a:solidFill>
                <a:latin typeface="Proxima Nova"/>
                <a:ea typeface="Proxima Nova"/>
                <a:cs typeface="Proxima Nova"/>
                <a:sym typeface="Proxima Nova"/>
              </a:endParaRPr>
            </a:p>
          </p:txBody>
        </p:sp>
        <p:sp>
          <p:nvSpPr>
            <p:cNvPr id="294" name="Google Shape;294;p9"/>
            <p:cNvSpPr/>
            <p:nvPr/>
          </p:nvSpPr>
          <p:spPr>
            <a:xfrm>
              <a:off x="1690419" y="20406"/>
              <a:ext cx="1534985" cy="920991"/>
            </a:xfrm>
            <a:prstGeom prst="rect">
              <a:avLst/>
            </a:prstGeom>
            <a:gradFill>
              <a:gsLst>
                <a:gs pos="0">
                  <a:srgbClr val="D8D8D8">
                    <a:alpha val="87058"/>
                  </a:srgbClr>
                </a:gs>
                <a:gs pos="35000">
                  <a:srgbClr val="E3E3E3">
                    <a:alpha val="87058"/>
                  </a:srgbClr>
                </a:gs>
                <a:gs pos="100000">
                  <a:srgbClr val="F4F4F4">
                    <a:alpha val="87058"/>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295" name="Google Shape;295;p9"/>
            <p:cNvSpPr txBox="1"/>
            <p:nvPr/>
          </p:nvSpPr>
          <p:spPr>
            <a:xfrm>
              <a:off x="1690419" y="2040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Învățare Continuă</a:t>
              </a:r>
              <a:endParaRPr sz="1500" i="0" u="none" strike="noStrike" cap="none">
                <a:solidFill>
                  <a:schemeClr val="dk1"/>
                </a:solidFill>
                <a:latin typeface="Proxima Nova"/>
                <a:ea typeface="Proxima Nova"/>
                <a:cs typeface="Proxima Nova"/>
                <a:sym typeface="Proxima Nova"/>
              </a:endParaRPr>
            </a:p>
          </p:txBody>
        </p:sp>
        <p:sp>
          <p:nvSpPr>
            <p:cNvPr id="296" name="Google Shape;296;p9"/>
            <p:cNvSpPr/>
            <p:nvPr/>
          </p:nvSpPr>
          <p:spPr>
            <a:xfrm>
              <a:off x="3378903" y="20406"/>
              <a:ext cx="1534985" cy="920991"/>
            </a:xfrm>
            <a:prstGeom prst="rect">
              <a:avLst/>
            </a:prstGeom>
            <a:gradFill>
              <a:gsLst>
                <a:gs pos="0">
                  <a:srgbClr val="D8D8D8">
                    <a:alpha val="84313"/>
                  </a:srgbClr>
                </a:gs>
                <a:gs pos="35000">
                  <a:srgbClr val="E3E3E3">
                    <a:alpha val="84313"/>
                  </a:srgbClr>
                </a:gs>
                <a:gs pos="100000">
                  <a:srgbClr val="F4F4F4">
                    <a:alpha val="84313"/>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297" name="Google Shape;297;p9"/>
            <p:cNvSpPr txBox="1"/>
            <p:nvPr/>
          </p:nvSpPr>
          <p:spPr>
            <a:xfrm>
              <a:off x="3378903" y="2040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Dezvoltarea Abilităților</a:t>
              </a:r>
              <a:endParaRPr sz="1500" i="0" u="none" strike="noStrike" cap="none">
                <a:solidFill>
                  <a:schemeClr val="dk1"/>
                </a:solidFill>
                <a:latin typeface="Proxima Nova"/>
                <a:ea typeface="Proxima Nova"/>
                <a:cs typeface="Proxima Nova"/>
                <a:sym typeface="Proxima Nova"/>
              </a:endParaRPr>
            </a:p>
          </p:txBody>
        </p:sp>
        <p:sp>
          <p:nvSpPr>
            <p:cNvPr id="298" name="Google Shape;298;p9"/>
            <p:cNvSpPr/>
            <p:nvPr/>
          </p:nvSpPr>
          <p:spPr>
            <a:xfrm>
              <a:off x="5067388" y="20406"/>
              <a:ext cx="1534985" cy="920991"/>
            </a:xfrm>
            <a:prstGeom prst="rect">
              <a:avLst/>
            </a:prstGeom>
            <a:gradFill>
              <a:gsLst>
                <a:gs pos="0">
                  <a:srgbClr val="D8D8D8">
                    <a:alpha val="81568"/>
                  </a:srgbClr>
                </a:gs>
                <a:gs pos="35000">
                  <a:srgbClr val="E3E3E3">
                    <a:alpha val="81568"/>
                  </a:srgbClr>
                </a:gs>
                <a:gs pos="100000">
                  <a:srgbClr val="F4F4F4">
                    <a:alpha val="81568"/>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299" name="Google Shape;299;p9"/>
            <p:cNvSpPr txBox="1"/>
            <p:nvPr/>
          </p:nvSpPr>
          <p:spPr>
            <a:xfrm>
              <a:off x="5067388" y="2040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Caută feedback</a:t>
              </a:r>
              <a:endParaRPr sz="1500" i="0" u="none" strike="noStrike" cap="none">
                <a:solidFill>
                  <a:schemeClr val="dk1"/>
                </a:solidFill>
                <a:latin typeface="Proxima Nova"/>
                <a:ea typeface="Proxima Nova"/>
                <a:cs typeface="Proxima Nova"/>
                <a:sym typeface="Proxima Nova"/>
              </a:endParaRPr>
            </a:p>
          </p:txBody>
        </p:sp>
        <p:sp>
          <p:nvSpPr>
            <p:cNvPr id="300" name="Google Shape;300;p9"/>
            <p:cNvSpPr/>
            <p:nvPr/>
          </p:nvSpPr>
          <p:spPr>
            <a:xfrm>
              <a:off x="1934" y="1094896"/>
              <a:ext cx="1534985" cy="920991"/>
            </a:xfrm>
            <a:prstGeom prst="rect">
              <a:avLst/>
            </a:prstGeom>
            <a:gradFill>
              <a:gsLst>
                <a:gs pos="0">
                  <a:srgbClr val="D8D8D8">
                    <a:alpha val="78823"/>
                  </a:srgbClr>
                </a:gs>
                <a:gs pos="35000">
                  <a:srgbClr val="E3E3E3">
                    <a:alpha val="78823"/>
                  </a:srgbClr>
                </a:gs>
                <a:gs pos="100000">
                  <a:srgbClr val="F4F4F4">
                    <a:alpha val="78823"/>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01" name="Google Shape;301;p9"/>
            <p:cNvSpPr txBox="1"/>
            <p:nvPr/>
          </p:nvSpPr>
          <p:spPr>
            <a:xfrm>
              <a:off x="1934" y="109489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i="0" u="none" strike="noStrike" cap="none">
                  <a:solidFill>
                    <a:schemeClr val="dk1"/>
                  </a:solidFill>
                  <a:latin typeface="Proxima Nova"/>
                  <a:ea typeface="Proxima Nova"/>
                  <a:cs typeface="Proxima Nova"/>
                  <a:sym typeface="Proxima Nova"/>
                </a:rPr>
                <a:t>Networking </a:t>
              </a:r>
              <a:endParaRPr sz="1500" i="0" u="none" strike="noStrike" cap="none">
                <a:solidFill>
                  <a:schemeClr val="dk1"/>
                </a:solidFill>
                <a:latin typeface="Proxima Nova"/>
                <a:ea typeface="Proxima Nova"/>
                <a:cs typeface="Proxima Nova"/>
                <a:sym typeface="Proxima Nova"/>
              </a:endParaRPr>
            </a:p>
          </p:txBody>
        </p:sp>
        <p:sp>
          <p:nvSpPr>
            <p:cNvPr id="302" name="Google Shape;302;p9"/>
            <p:cNvSpPr/>
            <p:nvPr/>
          </p:nvSpPr>
          <p:spPr>
            <a:xfrm>
              <a:off x="1690419" y="1094896"/>
              <a:ext cx="1534985" cy="920991"/>
            </a:xfrm>
            <a:prstGeom prst="rect">
              <a:avLst/>
            </a:prstGeom>
            <a:gradFill>
              <a:gsLst>
                <a:gs pos="0">
                  <a:srgbClr val="D8D8D8">
                    <a:alpha val="76470"/>
                  </a:srgbClr>
                </a:gs>
                <a:gs pos="35000">
                  <a:srgbClr val="E3E3E3">
                    <a:alpha val="76470"/>
                  </a:srgbClr>
                </a:gs>
                <a:gs pos="100000">
                  <a:srgbClr val="F4F4F4">
                    <a:alpha val="76470"/>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03" name="Google Shape;303;p9"/>
            <p:cNvSpPr txBox="1"/>
            <p:nvPr/>
          </p:nvSpPr>
          <p:spPr>
            <a:xfrm>
              <a:off x="1690419" y="109489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Mentorat</a:t>
              </a:r>
              <a:endParaRPr sz="1500" i="0" u="none" strike="noStrike" cap="none">
                <a:solidFill>
                  <a:schemeClr val="dk1"/>
                </a:solidFill>
                <a:latin typeface="Proxima Nova"/>
                <a:ea typeface="Proxima Nova"/>
                <a:cs typeface="Proxima Nova"/>
                <a:sym typeface="Proxima Nova"/>
              </a:endParaRPr>
            </a:p>
          </p:txBody>
        </p:sp>
        <p:sp>
          <p:nvSpPr>
            <p:cNvPr id="304" name="Google Shape;304;p9"/>
            <p:cNvSpPr/>
            <p:nvPr/>
          </p:nvSpPr>
          <p:spPr>
            <a:xfrm>
              <a:off x="3378903" y="1094896"/>
              <a:ext cx="1534985" cy="920991"/>
            </a:xfrm>
            <a:prstGeom prst="rect">
              <a:avLst/>
            </a:prstGeom>
            <a:gradFill>
              <a:gsLst>
                <a:gs pos="0">
                  <a:srgbClr val="D8D8D8">
                    <a:alpha val="73725"/>
                  </a:srgbClr>
                </a:gs>
                <a:gs pos="35000">
                  <a:srgbClr val="E3E3E3">
                    <a:alpha val="73725"/>
                  </a:srgbClr>
                </a:gs>
                <a:gs pos="100000">
                  <a:srgbClr val="F4F4F4">
                    <a:alpha val="73725"/>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05" name="Google Shape;305;p9"/>
            <p:cNvSpPr txBox="1"/>
            <p:nvPr/>
          </p:nvSpPr>
          <p:spPr>
            <a:xfrm>
              <a:off x="3378903" y="109489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Vizibilitate</a:t>
              </a:r>
              <a:endParaRPr sz="1500" i="0" u="none" strike="noStrike" cap="none">
                <a:solidFill>
                  <a:schemeClr val="dk1"/>
                </a:solidFill>
                <a:latin typeface="Proxima Nova"/>
                <a:ea typeface="Proxima Nova"/>
                <a:cs typeface="Proxima Nova"/>
                <a:sym typeface="Proxima Nova"/>
              </a:endParaRPr>
            </a:p>
          </p:txBody>
        </p:sp>
        <p:sp>
          <p:nvSpPr>
            <p:cNvPr id="306" name="Google Shape;306;p9"/>
            <p:cNvSpPr/>
            <p:nvPr/>
          </p:nvSpPr>
          <p:spPr>
            <a:xfrm>
              <a:off x="5067388" y="1094896"/>
              <a:ext cx="1534985" cy="920991"/>
            </a:xfrm>
            <a:prstGeom prst="rect">
              <a:avLst/>
            </a:prstGeom>
            <a:gradFill>
              <a:gsLst>
                <a:gs pos="0">
                  <a:srgbClr val="D8D8D8">
                    <a:alpha val="70980"/>
                  </a:srgbClr>
                </a:gs>
                <a:gs pos="35000">
                  <a:srgbClr val="E3E3E3">
                    <a:alpha val="70980"/>
                  </a:srgbClr>
                </a:gs>
                <a:gs pos="100000">
                  <a:srgbClr val="F4F4F4">
                    <a:alpha val="70980"/>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07" name="Google Shape;307;p9"/>
            <p:cNvSpPr txBox="1"/>
            <p:nvPr/>
          </p:nvSpPr>
          <p:spPr>
            <a:xfrm>
              <a:off x="5067388" y="109489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Ia inițiativa</a:t>
              </a:r>
              <a:endParaRPr sz="1500" i="0" u="none" strike="noStrike" cap="none">
                <a:solidFill>
                  <a:schemeClr val="dk1"/>
                </a:solidFill>
                <a:latin typeface="Proxima Nova"/>
                <a:ea typeface="Proxima Nova"/>
                <a:cs typeface="Proxima Nova"/>
                <a:sym typeface="Proxima Nova"/>
              </a:endParaRPr>
            </a:p>
          </p:txBody>
        </p:sp>
        <p:sp>
          <p:nvSpPr>
            <p:cNvPr id="308" name="Google Shape;308;p9"/>
            <p:cNvSpPr/>
            <p:nvPr/>
          </p:nvSpPr>
          <p:spPr>
            <a:xfrm>
              <a:off x="1934" y="2169386"/>
              <a:ext cx="1534985" cy="920991"/>
            </a:xfrm>
            <a:prstGeom prst="rect">
              <a:avLst/>
            </a:prstGeom>
            <a:gradFill>
              <a:gsLst>
                <a:gs pos="0">
                  <a:srgbClr val="D8D8D8">
                    <a:alpha val="68235"/>
                  </a:srgbClr>
                </a:gs>
                <a:gs pos="35000">
                  <a:srgbClr val="E3E3E3">
                    <a:alpha val="68235"/>
                  </a:srgbClr>
                </a:gs>
                <a:gs pos="100000">
                  <a:srgbClr val="F4F4F4">
                    <a:alpha val="68235"/>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09" name="Google Shape;309;p9"/>
            <p:cNvSpPr txBox="1"/>
            <p:nvPr/>
          </p:nvSpPr>
          <p:spPr>
            <a:xfrm>
              <a:off x="1934" y="216938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Construiește un Brand Personal</a:t>
              </a:r>
              <a:endParaRPr sz="1500" i="0" u="none" strike="noStrike" cap="none">
                <a:solidFill>
                  <a:schemeClr val="dk1"/>
                </a:solidFill>
                <a:latin typeface="Proxima Nova"/>
                <a:ea typeface="Proxima Nova"/>
                <a:cs typeface="Proxima Nova"/>
                <a:sym typeface="Proxima Nova"/>
              </a:endParaRPr>
            </a:p>
          </p:txBody>
        </p:sp>
        <p:sp>
          <p:nvSpPr>
            <p:cNvPr id="310" name="Google Shape;310;p9"/>
            <p:cNvSpPr/>
            <p:nvPr/>
          </p:nvSpPr>
          <p:spPr>
            <a:xfrm>
              <a:off x="1690419" y="2169386"/>
              <a:ext cx="1534985" cy="920991"/>
            </a:xfrm>
            <a:prstGeom prst="rect">
              <a:avLst/>
            </a:prstGeom>
            <a:gradFill>
              <a:gsLst>
                <a:gs pos="0">
                  <a:srgbClr val="D8D8D8">
                    <a:alpha val="65490"/>
                  </a:srgbClr>
                </a:gs>
                <a:gs pos="35000">
                  <a:srgbClr val="E3E3E3">
                    <a:alpha val="65490"/>
                  </a:srgbClr>
                </a:gs>
                <a:gs pos="100000">
                  <a:srgbClr val="F4F4F4">
                    <a:alpha val="65490"/>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11" name="Google Shape;311;p9"/>
            <p:cNvSpPr txBox="1"/>
            <p:nvPr/>
          </p:nvSpPr>
          <p:spPr>
            <a:xfrm>
              <a:off x="1690419" y="216938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Comunicare Eficientă</a:t>
              </a:r>
              <a:endParaRPr sz="1500" i="0" u="none" strike="noStrike" cap="none">
                <a:solidFill>
                  <a:schemeClr val="dk1"/>
                </a:solidFill>
                <a:latin typeface="Proxima Nova"/>
                <a:ea typeface="Proxima Nova"/>
                <a:cs typeface="Proxima Nova"/>
                <a:sym typeface="Proxima Nova"/>
              </a:endParaRPr>
            </a:p>
          </p:txBody>
        </p:sp>
        <p:sp>
          <p:nvSpPr>
            <p:cNvPr id="312" name="Google Shape;312;p9"/>
            <p:cNvSpPr/>
            <p:nvPr/>
          </p:nvSpPr>
          <p:spPr>
            <a:xfrm>
              <a:off x="3378903" y="2169386"/>
              <a:ext cx="1534985" cy="920991"/>
            </a:xfrm>
            <a:prstGeom prst="rect">
              <a:avLst/>
            </a:prstGeom>
            <a:gradFill>
              <a:gsLst>
                <a:gs pos="0">
                  <a:srgbClr val="D8D8D8">
                    <a:alpha val="62745"/>
                  </a:srgbClr>
                </a:gs>
                <a:gs pos="35000">
                  <a:srgbClr val="E3E3E3">
                    <a:alpha val="62745"/>
                  </a:srgbClr>
                </a:gs>
                <a:gs pos="100000">
                  <a:srgbClr val="F4F4F4">
                    <a:alpha val="62745"/>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13" name="Google Shape;313;p9"/>
            <p:cNvSpPr txBox="1"/>
            <p:nvPr/>
          </p:nvSpPr>
          <p:spPr>
            <a:xfrm>
              <a:off x="3378903" y="216938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Experiență Interfuncțională</a:t>
              </a:r>
              <a:endParaRPr sz="1500" i="0" u="none" strike="noStrike" cap="none">
                <a:solidFill>
                  <a:schemeClr val="dk1"/>
                </a:solidFill>
                <a:latin typeface="Proxima Nova"/>
                <a:ea typeface="Proxima Nova"/>
                <a:cs typeface="Proxima Nova"/>
                <a:sym typeface="Proxima Nova"/>
              </a:endParaRPr>
            </a:p>
          </p:txBody>
        </p:sp>
        <p:sp>
          <p:nvSpPr>
            <p:cNvPr id="314" name="Google Shape;314;p9"/>
            <p:cNvSpPr/>
            <p:nvPr/>
          </p:nvSpPr>
          <p:spPr>
            <a:xfrm>
              <a:off x="5067388" y="2169386"/>
              <a:ext cx="1534985" cy="920991"/>
            </a:xfrm>
            <a:prstGeom prst="rect">
              <a:avLst/>
            </a:prstGeom>
            <a:gradFill>
              <a:gsLst>
                <a:gs pos="0">
                  <a:srgbClr val="D8D8D8">
                    <a:alpha val="60392"/>
                  </a:srgbClr>
                </a:gs>
                <a:gs pos="35000">
                  <a:srgbClr val="E3E3E3">
                    <a:alpha val="60392"/>
                  </a:srgbClr>
                </a:gs>
                <a:gs pos="100000">
                  <a:srgbClr val="F4F4F4">
                    <a:alpha val="60392"/>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15" name="Google Shape;315;p9"/>
            <p:cNvSpPr txBox="1"/>
            <p:nvPr/>
          </p:nvSpPr>
          <p:spPr>
            <a:xfrm>
              <a:off x="5067388" y="216938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Adaptibilitate</a:t>
              </a:r>
              <a:endParaRPr sz="1500" i="0" u="none" strike="noStrike" cap="none">
                <a:solidFill>
                  <a:schemeClr val="dk1"/>
                </a:solidFill>
                <a:latin typeface="Proxima Nova"/>
                <a:ea typeface="Proxima Nova"/>
                <a:cs typeface="Proxima Nova"/>
                <a:sym typeface="Proxima Nova"/>
              </a:endParaRPr>
            </a:p>
          </p:txBody>
        </p:sp>
        <p:sp>
          <p:nvSpPr>
            <p:cNvPr id="316" name="Google Shape;316;p9"/>
            <p:cNvSpPr/>
            <p:nvPr/>
          </p:nvSpPr>
          <p:spPr>
            <a:xfrm>
              <a:off x="1934" y="3243876"/>
              <a:ext cx="1534985" cy="920991"/>
            </a:xfrm>
            <a:prstGeom prst="rect">
              <a:avLst/>
            </a:prstGeom>
            <a:gradFill>
              <a:gsLst>
                <a:gs pos="0">
                  <a:srgbClr val="D8D8D8">
                    <a:alpha val="57647"/>
                  </a:srgbClr>
                </a:gs>
                <a:gs pos="35000">
                  <a:srgbClr val="E3E3E3">
                    <a:alpha val="57647"/>
                  </a:srgbClr>
                </a:gs>
                <a:gs pos="100000">
                  <a:srgbClr val="F4F4F4">
                    <a:alpha val="57647"/>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17" name="Google Shape;317;p9"/>
            <p:cNvSpPr txBox="1"/>
            <p:nvPr/>
          </p:nvSpPr>
          <p:spPr>
            <a:xfrm>
              <a:off x="1934" y="324387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Dezvoltarea Abilităților de Leadership</a:t>
              </a:r>
              <a:endParaRPr sz="1500" i="0" u="none" strike="noStrike" cap="none">
                <a:solidFill>
                  <a:schemeClr val="dk1"/>
                </a:solidFill>
                <a:latin typeface="Proxima Nova"/>
                <a:ea typeface="Proxima Nova"/>
                <a:cs typeface="Proxima Nova"/>
                <a:sym typeface="Proxima Nova"/>
              </a:endParaRPr>
            </a:p>
          </p:txBody>
        </p:sp>
        <p:sp>
          <p:nvSpPr>
            <p:cNvPr id="318" name="Google Shape;318;p9"/>
            <p:cNvSpPr/>
            <p:nvPr/>
          </p:nvSpPr>
          <p:spPr>
            <a:xfrm>
              <a:off x="1690419" y="3243876"/>
              <a:ext cx="1534985" cy="920991"/>
            </a:xfrm>
            <a:prstGeom prst="rect">
              <a:avLst/>
            </a:prstGeom>
            <a:gradFill>
              <a:gsLst>
                <a:gs pos="0">
                  <a:srgbClr val="D8D8D8">
                    <a:alpha val="54901"/>
                  </a:srgbClr>
                </a:gs>
                <a:gs pos="35000">
                  <a:srgbClr val="E3E3E3">
                    <a:alpha val="54901"/>
                  </a:srgbClr>
                </a:gs>
                <a:gs pos="100000">
                  <a:srgbClr val="F4F4F4">
                    <a:alpha val="54901"/>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19" name="Google Shape;319;p9"/>
            <p:cNvSpPr txBox="1"/>
            <p:nvPr/>
          </p:nvSpPr>
          <p:spPr>
            <a:xfrm>
              <a:off x="1690419" y="324387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Abilități de Negociere</a:t>
              </a:r>
              <a:endParaRPr sz="1500" i="0" u="none" strike="noStrike" cap="none">
                <a:solidFill>
                  <a:schemeClr val="dk1"/>
                </a:solidFill>
                <a:latin typeface="Proxima Nova"/>
                <a:ea typeface="Proxima Nova"/>
                <a:cs typeface="Proxima Nova"/>
                <a:sym typeface="Proxima Nova"/>
              </a:endParaRPr>
            </a:p>
          </p:txBody>
        </p:sp>
        <p:sp>
          <p:nvSpPr>
            <p:cNvPr id="320" name="Google Shape;320;p9"/>
            <p:cNvSpPr/>
            <p:nvPr/>
          </p:nvSpPr>
          <p:spPr>
            <a:xfrm>
              <a:off x="3378903" y="3243876"/>
              <a:ext cx="1534985" cy="920991"/>
            </a:xfrm>
            <a:prstGeom prst="rect">
              <a:avLst/>
            </a:prstGeom>
            <a:gradFill>
              <a:gsLst>
                <a:gs pos="0">
                  <a:srgbClr val="D8D8D8">
                    <a:alpha val="52156"/>
                  </a:srgbClr>
                </a:gs>
                <a:gs pos="35000">
                  <a:srgbClr val="E3E3E3">
                    <a:alpha val="52156"/>
                  </a:srgbClr>
                </a:gs>
                <a:gs pos="100000">
                  <a:srgbClr val="F4F4F4">
                    <a:alpha val="52156"/>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21" name="Google Shape;321;p9"/>
            <p:cNvSpPr txBox="1"/>
            <p:nvPr/>
          </p:nvSpPr>
          <p:spPr>
            <a:xfrm>
              <a:off x="3378903" y="324387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Rămâi la curent cu politicile companiei</a:t>
              </a:r>
              <a:endParaRPr sz="1500" i="0" u="none" strike="noStrike" cap="none">
                <a:solidFill>
                  <a:schemeClr val="dk1"/>
                </a:solidFill>
                <a:latin typeface="Proxima Nova"/>
                <a:ea typeface="Proxima Nova"/>
                <a:cs typeface="Proxima Nova"/>
                <a:sym typeface="Proxima Nova"/>
              </a:endParaRPr>
            </a:p>
          </p:txBody>
        </p:sp>
        <p:sp>
          <p:nvSpPr>
            <p:cNvPr id="322" name="Google Shape;322;p9"/>
            <p:cNvSpPr/>
            <p:nvPr/>
          </p:nvSpPr>
          <p:spPr>
            <a:xfrm>
              <a:off x="5067388" y="3243876"/>
              <a:ext cx="1534985" cy="920991"/>
            </a:xfrm>
            <a:prstGeom prst="rect">
              <a:avLst/>
            </a:prstGeom>
            <a:gradFill>
              <a:gsLst>
                <a:gs pos="0">
                  <a:srgbClr val="D8D8D8">
                    <a:alpha val="49411"/>
                  </a:srgbClr>
                </a:gs>
                <a:gs pos="35000">
                  <a:srgbClr val="E3E3E3">
                    <a:alpha val="49411"/>
                  </a:srgbClr>
                </a:gs>
                <a:gs pos="100000">
                  <a:srgbClr val="F4F4F4">
                    <a:alpha val="49411"/>
                  </a:srgbClr>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23" name="Google Shape;323;p9"/>
            <p:cNvSpPr txBox="1"/>
            <p:nvPr/>
          </p:nvSpPr>
          <p:spPr>
            <a:xfrm>
              <a:off x="5067388" y="3243876"/>
              <a:ext cx="1534985" cy="92099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Echilibrul între viața profesională și viața personală</a:t>
              </a:r>
              <a:endParaRPr sz="1500" i="0" u="none" strike="noStrike" cap="none">
                <a:solidFill>
                  <a:schemeClr val="dk1"/>
                </a:solidFill>
                <a:latin typeface="Proxima Nova"/>
                <a:ea typeface="Proxima Nova"/>
                <a:cs typeface="Proxima Nova"/>
                <a:sym typeface="Proxima Nov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5"/>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5"/>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1"/>
              </a:buClr>
              <a:buSzPts val="1400"/>
              <a:buFont typeface="Arial"/>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400"/>
              <a:buFont typeface="Arial"/>
              <a:buNone/>
            </a:pPr>
            <a:endParaRPr sz="800">
              <a:solidFill>
                <a:schemeClr val="dk1"/>
              </a:solidFill>
              <a:latin typeface="Century Gothic"/>
              <a:ea typeface="Century Gothic"/>
              <a:cs typeface="Century Gothic"/>
              <a:sym typeface="Century Gothic"/>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30" name="Google Shape;330;p2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31" name="Google Shape;331;p25"/>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332" name="Google Shape;332;p25"/>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Proxima Nova"/>
                <a:ea typeface="Proxima Nova"/>
                <a:cs typeface="Proxima Nova"/>
                <a:sym typeface="Proxima Nova"/>
              </a:rPr>
              <a:t>NEGOCIEREA SALARIILOR ȘI BENEFICIILOR</a:t>
            </a:r>
            <a:endParaRPr sz="1400" i="0" u="none" strike="noStrike" cap="none">
              <a:solidFill>
                <a:srgbClr val="000000"/>
              </a:solidFill>
              <a:latin typeface="Proxima Nova"/>
              <a:ea typeface="Proxima Nova"/>
              <a:cs typeface="Proxima Nova"/>
              <a:sym typeface="Proxima Nova"/>
            </a:endParaRPr>
          </a:p>
        </p:txBody>
      </p:sp>
      <p:pic>
        <p:nvPicPr>
          <p:cNvPr id="333" name="Google Shape;333;p25" descr="Businesspeople in a meeting"/>
          <p:cNvPicPr preferRelativeResize="0"/>
          <p:nvPr/>
        </p:nvPicPr>
        <p:blipFill rotWithShape="1">
          <a:blip r:embed="rId5">
            <a:alphaModFix/>
          </a:blip>
          <a:srcRect/>
          <a:stretch/>
        </p:blipFill>
        <p:spPr>
          <a:xfrm>
            <a:off x="7106197" y="1685997"/>
            <a:ext cx="4772972" cy="3181208"/>
          </a:xfrm>
          <a:prstGeom prst="rect">
            <a:avLst/>
          </a:prstGeom>
          <a:noFill/>
          <a:ln>
            <a:noFill/>
          </a:ln>
        </p:spPr>
      </p:pic>
      <p:sp>
        <p:nvSpPr>
          <p:cNvPr id="334" name="Google Shape;334;p25"/>
          <p:cNvSpPr txBox="1"/>
          <p:nvPr/>
        </p:nvSpPr>
        <p:spPr>
          <a:xfrm>
            <a:off x="112295" y="2768707"/>
            <a:ext cx="6993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a:solidFill>
                  <a:srgbClr val="0F0F0F"/>
                </a:solidFill>
                <a:latin typeface="Proxima Nova"/>
                <a:ea typeface="Proxima Nova"/>
                <a:cs typeface="Proxima Nova"/>
                <a:sym typeface="Proxima Nova"/>
              </a:rPr>
              <a:t>Negocierea salariilor și beneficiilor </a:t>
            </a:r>
            <a:r>
              <a:rPr lang="de-DE" sz="2000">
                <a:solidFill>
                  <a:srgbClr val="0F0F0F"/>
                </a:solidFill>
                <a:latin typeface="Proxima Nova"/>
                <a:ea typeface="Proxima Nova"/>
                <a:cs typeface="Proxima Nova"/>
                <a:sym typeface="Proxima Nova"/>
              </a:rPr>
              <a:t>este un aspect important al procesului de angajare. Aceasta necesită pregătire, comunicare eficientă și o abordare strategică.</a:t>
            </a:r>
            <a:endParaRPr sz="200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8"/>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8"/>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SzPts val="1400"/>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Century Gothic"/>
              <a:ea typeface="Century Gothic"/>
              <a:cs typeface="Century Gothic"/>
              <a:sym typeface="Century Gothic"/>
            </a:endParaRPr>
          </a:p>
        </p:txBody>
      </p:sp>
      <p:pic>
        <p:nvPicPr>
          <p:cNvPr id="341" name="Google Shape;341;p28"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42" name="Google Shape;342;p28"/>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343" name="Google Shape;343;p28"/>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400"/>
              <a:buFont typeface="Arial"/>
              <a:buNone/>
            </a:pPr>
            <a:r>
              <a:rPr lang="de-DE" sz="3400">
                <a:solidFill>
                  <a:schemeClr val="lt1"/>
                </a:solidFill>
                <a:latin typeface="Proxima Nova"/>
                <a:ea typeface="Proxima Nova"/>
                <a:cs typeface="Proxima Nova"/>
                <a:sym typeface="Proxima Nova"/>
              </a:rPr>
              <a:t>NEGOCIEREA SALARIILOR ȘI BENEFICIILOR</a:t>
            </a:r>
            <a:endParaRPr sz="3400">
              <a:solidFill>
                <a:schemeClr val="lt1"/>
              </a:solidFill>
              <a:latin typeface="Calibri"/>
              <a:ea typeface="Calibri"/>
              <a:cs typeface="Calibri"/>
              <a:sym typeface="Calibri"/>
            </a:endParaRPr>
          </a:p>
        </p:txBody>
      </p:sp>
      <p:grpSp>
        <p:nvGrpSpPr>
          <p:cNvPr id="344" name="Google Shape;344;p28"/>
          <p:cNvGrpSpPr/>
          <p:nvPr/>
        </p:nvGrpSpPr>
        <p:grpSpPr>
          <a:xfrm>
            <a:off x="308200" y="2032732"/>
            <a:ext cx="11744626" cy="2599633"/>
            <a:chOff x="7211" y="1275123"/>
            <a:chExt cx="11744626" cy="2599633"/>
          </a:xfrm>
        </p:grpSpPr>
        <p:sp>
          <p:nvSpPr>
            <p:cNvPr id="345" name="Google Shape;345;p28"/>
            <p:cNvSpPr/>
            <p:nvPr/>
          </p:nvSpPr>
          <p:spPr>
            <a:xfrm>
              <a:off x="667016" y="1509304"/>
              <a:ext cx="527844" cy="71"/>
            </a:xfrm>
            <a:prstGeom prst="rect">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46" name="Google Shape;346;p28"/>
            <p:cNvSpPr/>
            <p:nvPr/>
          </p:nvSpPr>
          <p:spPr>
            <a:xfrm>
              <a:off x="1226531" y="1464958"/>
              <a:ext cx="60702" cy="114125"/>
            </a:xfrm>
            <a:prstGeom prst="chevron">
              <a:avLst>
                <a:gd name="adj" fmla="val 9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47" name="Google Shape;347;p28"/>
            <p:cNvSpPr/>
            <p:nvPr/>
          </p:nvSpPr>
          <p:spPr>
            <a:xfrm>
              <a:off x="366820" y="1275124"/>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48" name="Google Shape;348;p28"/>
            <p:cNvSpPr txBox="1"/>
            <p:nvPr/>
          </p:nvSpPr>
          <p:spPr>
            <a:xfrm>
              <a:off x="435420" y="1343724"/>
              <a:ext cx="331232" cy="331232"/>
            </a:xfrm>
            <a:prstGeom prst="rect">
              <a:avLst/>
            </a:prstGeom>
            <a:noFill/>
            <a:ln>
              <a:noFill/>
            </a:ln>
          </p:spPr>
          <p:txBody>
            <a:bodyPr spcFirstLastPara="1"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i="0" u="none" strike="noStrike" cap="none">
                  <a:solidFill>
                    <a:schemeClr val="lt1"/>
                  </a:solidFill>
                  <a:latin typeface="Proxima Nova"/>
                  <a:ea typeface="Proxima Nova"/>
                  <a:cs typeface="Proxima Nova"/>
                  <a:sym typeface="Proxima Nova"/>
                </a:rPr>
                <a:t>1</a:t>
              </a:r>
              <a:endParaRPr sz="1400" i="0" u="none" strike="noStrike" cap="none">
                <a:solidFill>
                  <a:srgbClr val="000000"/>
                </a:solidFill>
                <a:latin typeface="Proxima Nova"/>
                <a:ea typeface="Proxima Nova"/>
                <a:cs typeface="Proxima Nova"/>
                <a:sym typeface="Proxima Nova"/>
              </a:endParaRPr>
            </a:p>
          </p:txBody>
        </p:sp>
        <p:sp>
          <p:nvSpPr>
            <p:cNvPr id="349" name="Google Shape;349;p28"/>
            <p:cNvSpPr/>
            <p:nvPr/>
          </p:nvSpPr>
          <p:spPr>
            <a:xfrm>
              <a:off x="7211" y="1909156"/>
              <a:ext cx="1187649" cy="1965600"/>
            </a:xfrm>
            <a:prstGeom prst="upArrowCallout">
              <a:avLst>
                <a:gd name="adj1" fmla="val 50000"/>
                <a:gd name="adj2" fmla="val 20000"/>
                <a:gd name="adj3" fmla="val 20000"/>
                <a:gd name="adj4" fmla="val 10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50" name="Google Shape;350;p28"/>
            <p:cNvSpPr txBox="1"/>
            <p:nvPr/>
          </p:nvSpPr>
          <p:spPr>
            <a:xfrm>
              <a:off x="7211" y="2146686"/>
              <a:ext cx="1187649" cy="1728070"/>
            </a:xfrm>
            <a:prstGeom prst="rect">
              <a:avLst/>
            </a:prstGeom>
            <a:noFill/>
            <a:ln>
              <a:noFill/>
            </a:ln>
          </p:spPr>
          <p:txBody>
            <a:bodyPr spcFirstLastPara="1" wrap="square" lIns="93675" tIns="165100" rIns="93675" bIns="16510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Cercetează și cunoaște-ți valoarea</a:t>
              </a:r>
              <a:endParaRPr sz="1400" i="0" u="none" strike="noStrike" cap="none">
                <a:solidFill>
                  <a:srgbClr val="000000"/>
                </a:solidFill>
                <a:latin typeface="Proxima Nova"/>
                <a:ea typeface="Proxima Nova"/>
                <a:cs typeface="Proxima Nova"/>
                <a:sym typeface="Proxima Nova"/>
              </a:endParaRPr>
            </a:p>
          </p:txBody>
        </p:sp>
        <p:sp>
          <p:nvSpPr>
            <p:cNvPr id="351" name="Google Shape;351;p28"/>
            <p:cNvSpPr/>
            <p:nvPr/>
          </p:nvSpPr>
          <p:spPr>
            <a:xfrm>
              <a:off x="1326822" y="1509304"/>
              <a:ext cx="1187649" cy="71"/>
            </a:xfrm>
            <a:prstGeom prst="rect">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52" name="Google Shape;352;p28"/>
            <p:cNvSpPr/>
            <p:nvPr/>
          </p:nvSpPr>
          <p:spPr>
            <a:xfrm>
              <a:off x="2546142" y="1464957"/>
              <a:ext cx="60702" cy="114125"/>
            </a:xfrm>
            <a:prstGeom prst="chevron">
              <a:avLst>
                <a:gd name="adj" fmla="val 9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53" name="Google Shape;353;p28"/>
            <p:cNvSpPr/>
            <p:nvPr/>
          </p:nvSpPr>
          <p:spPr>
            <a:xfrm>
              <a:off x="1686430" y="1275123"/>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54" name="Google Shape;354;p28"/>
            <p:cNvSpPr txBox="1"/>
            <p:nvPr/>
          </p:nvSpPr>
          <p:spPr>
            <a:xfrm>
              <a:off x="1755030" y="1343723"/>
              <a:ext cx="331232" cy="331232"/>
            </a:xfrm>
            <a:prstGeom prst="rect">
              <a:avLst/>
            </a:prstGeom>
            <a:noFill/>
            <a:ln>
              <a:noFill/>
            </a:ln>
          </p:spPr>
          <p:txBody>
            <a:bodyPr spcFirstLastPara="1"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i="0" u="none" strike="noStrike" cap="none">
                  <a:solidFill>
                    <a:schemeClr val="lt1"/>
                  </a:solidFill>
                  <a:latin typeface="Proxima Nova"/>
                  <a:ea typeface="Proxima Nova"/>
                  <a:cs typeface="Proxima Nova"/>
                  <a:sym typeface="Proxima Nova"/>
                </a:rPr>
                <a:t>2</a:t>
              </a:r>
              <a:endParaRPr sz="1400" i="0" u="none" strike="noStrike" cap="none">
                <a:solidFill>
                  <a:srgbClr val="000000"/>
                </a:solidFill>
                <a:latin typeface="Proxima Nova"/>
                <a:ea typeface="Proxima Nova"/>
                <a:cs typeface="Proxima Nova"/>
                <a:sym typeface="Proxima Nova"/>
              </a:endParaRPr>
            </a:p>
          </p:txBody>
        </p:sp>
        <p:sp>
          <p:nvSpPr>
            <p:cNvPr id="355" name="Google Shape;355;p28"/>
            <p:cNvSpPr/>
            <p:nvPr/>
          </p:nvSpPr>
          <p:spPr>
            <a:xfrm>
              <a:off x="1326822" y="1909156"/>
              <a:ext cx="1187649" cy="1965600"/>
            </a:xfrm>
            <a:prstGeom prst="upArrowCallout">
              <a:avLst>
                <a:gd name="adj1" fmla="val 50000"/>
                <a:gd name="adj2" fmla="val 20000"/>
                <a:gd name="adj3" fmla="val 20000"/>
                <a:gd name="adj4" fmla="val 10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56" name="Google Shape;356;p28"/>
            <p:cNvSpPr txBox="1"/>
            <p:nvPr/>
          </p:nvSpPr>
          <p:spPr>
            <a:xfrm>
              <a:off x="1326822" y="2146686"/>
              <a:ext cx="1187649" cy="1728070"/>
            </a:xfrm>
            <a:prstGeom prst="rect">
              <a:avLst/>
            </a:prstGeom>
            <a:noFill/>
            <a:ln>
              <a:noFill/>
            </a:ln>
          </p:spPr>
          <p:txBody>
            <a:bodyPr spcFirstLastPara="1" wrap="square" lIns="93675" tIns="165100" rIns="93675" bIns="16510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Înțelege întregul pachet de comparație</a:t>
              </a:r>
              <a:endParaRPr sz="1400" i="0" u="none" strike="noStrike" cap="none">
                <a:solidFill>
                  <a:srgbClr val="000000"/>
                </a:solidFill>
                <a:latin typeface="Proxima Nova"/>
                <a:ea typeface="Proxima Nova"/>
                <a:cs typeface="Proxima Nova"/>
                <a:sym typeface="Proxima Nova"/>
              </a:endParaRPr>
            </a:p>
          </p:txBody>
        </p:sp>
        <p:sp>
          <p:nvSpPr>
            <p:cNvPr id="357" name="Google Shape;357;p28"/>
            <p:cNvSpPr/>
            <p:nvPr/>
          </p:nvSpPr>
          <p:spPr>
            <a:xfrm>
              <a:off x="2646433" y="1509304"/>
              <a:ext cx="1187649" cy="72"/>
            </a:xfrm>
            <a:prstGeom prst="rect">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58" name="Google Shape;358;p28"/>
            <p:cNvSpPr/>
            <p:nvPr/>
          </p:nvSpPr>
          <p:spPr>
            <a:xfrm>
              <a:off x="3865753" y="1464957"/>
              <a:ext cx="60702" cy="114125"/>
            </a:xfrm>
            <a:prstGeom prst="chevron">
              <a:avLst>
                <a:gd name="adj" fmla="val 9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59" name="Google Shape;359;p28"/>
            <p:cNvSpPr/>
            <p:nvPr/>
          </p:nvSpPr>
          <p:spPr>
            <a:xfrm>
              <a:off x="3006041" y="1275123"/>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60" name="Google Shape;360;p28"/>
            <p:cNvSpPr txBox="1"/>
            <p:nvPr/>
          </p:nvSpPr>
          <p:spPr>
            <a:xfrm>
              <a:off x="3074641" y="1343723"/>
              <a:ext cx="331232" cy="331232"/>
            </a:xfrm>
            <a:prstGeom prst="rect">
              <a:avLst/>
            </a:prstGeom>
            <a:noFill/>
            <a:ln>
              <a:noFill/>
            </a:ln>
          </p:spPr>
          <p:txBody>
            <a:bodyPr spcFirstLastPara="1"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i="0" u="none" strike="noStrike" cap="none">
                  <a:solidFill>
                    <a:schemeClr val="lt1"/>
                  </a:solidFill>
                  <a:latin typeface="Proxima Nova"/>
                  <a:ea typeface="Proxima Nova"/>
                  <a:cs typeface="Proxima Nova"/>
                  <a:sym typeface="Proxima Nova"/>
                </a:rPr>
                <a:t>3</a:t>
              </a:r>
              <a:endParaRPr sz="1400" i="0" u="none" strike="noStrike" cap="none">
                <a:solidFill>
                  <a:srgbClr val="000000"/>
                </a:solidFill>
                <a:latin typeface="Proxima Nova"/>
                <a:ea typeface="Proxima Nova"/>
                <a:cs typeface="Proxima Nova"/>
                <a:sym typeface="Proxima Nova"/>
              </a:endParaRPr>
            </a:p>
          </p:txBody>
        </p:sp>
        <p:sp>
          <p:nvSpPr>
            <p:cNvPr id="361" name="Google Shape;361;p28"/>
            <p:cNvSpPr/>
            <p:nvPr/>
          </p:nvSpPr>
          <p:spPr>
            <a:xfrm>
              <a:off x="2646433" y="1909156"/>
              <a:ext cx="1187649" cy="1965600"/>
            </a:xfrm>
            <a:prstGeom prst="upArrowCallout">
              <a:avLst>
                <a:gd name="adj1" fmla="val 50000"/>
                <a:gd name="adj2" fmla="val 20000"/>
                <a:gd name="adj3" fmla="val 20000"/>
                <a:gd name="adj4" fmla="val 10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62" name="Google Shape;362;p28"/>
            <p:cNvSpPr txBox="1"/>
            <p:nvPr/>
          </p:nvSpPr>
          <p:spPr>
            <a:xfrm>
              <a:off x="2646433" y="2146686"/>
              <a:ext cx="1187649" cy="1728070"/>
            </a:xfrm>
            <a:prstGeom prst="rect">
              <a:avLst/>
            </a:prstGeom>
            <a:noFill/>
            <a:ln>
              <a:noFill/>
            </a:ln>
          </p:spPr>
          <p:txBody>
            <a:bodyPr spcFirstLastPara="1" wrap="square" lIns="93675" tIns="165100" rIns="93675" bIns="16510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Definește-ți prioritățile</a:t>
              </a:r>
              <a:endParaRPr sz="1400" i="0" u="none" strike="noStrike" cap="none">
                <a:solidFill>
                  <a:srgbClr val="000000"/>
                </a:solidFill>
                <a:latin typeface="Proxima Nova"/>
                <a:ea typeface="Proxima Nova"/>
                <a:cs typeface="Proxima Nova"/>
                <a:sym typeface="Proxima Nova"/>
              </a:endParaRPr>
            </a:p>
          </p:txBody>
        </p:sp>
        <p:sp>
          <p:nvSpPr>
            <p:cNvPr id="363" name="Google Shape;363;p28"/>
            <p:cNvSpPr/>
            <p:nvPr/>
          </p:nvSpPr>
          <p:spPr>
            <a:xfrm>
              <a:off x="3966044" y="1509304"/>
              <a:ext cx="1187649" cy="72"/>
            </a:xfrm>
            <a:prstGeom prst="rect">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64" name="Google Shape;364;p28"/>
            <p:cNvSpPr/>
            <p:nvPr/>
          </p:nvSpPr>
          <p:spPr>
            <a:xfrm>
              <a:off x="5185364" y="1464957"/>
              <a:ext cx="60702" cy="114125"/>
            </a:xfrm>
            <a:prstGeom prst="chevron">
              <a:avLst>
                <a:gd name="adj" fmla="val 9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65" name="Google Shape;365;p28"/>
            <p:cNvSpPr/>
            <p:nvPr/>
          </p:nvSpPr>
          <p:spPr>
            <a:xfrm>
              <a:off x="4325652" y="1275123"/>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66" name="Google Shape;366;p28"/>
            <p:cNvSpPr txBox="1"/>
            <p:nvPr/>
          </p:nvSpPr>
          <p:spPr>
            <a:xfrm>
              <a:off x="4394252" y="1343723"/>
              <a:ext cx="331232" cy="331232"/>
            </a:xfrm>
            <a:prstGeom prst="rect">
              <a:avLst/>
            </a:prstGeom>
            <a:noFill/>
            <a:ln>
              <a:noFill/>
            </a:ln>
          </p:spPr>
          <p:txBody>
            <a:bodyPr spcFirstLastPara="1"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i="0" u="none" strike="noStrike" cap="none">
                  <a:solidFill>
                    <a:schemeClr val="lt1"/>
                  </a:solidFill>
                  <a:latin typeface="Proxima Nova"/>
                  <a:ea typeface="Proxima Nova"/>
                  <a:cs typeface="Proxima Nova"/>
                  <a:sym typeface="Proxima Nova"/>
                </a:rPr>
                <a:t>4</a:t>
              </a:r>
              <a:endParaRPr sz="1400" i="0" u="none" strike="noStrike" cap="none">
                <a:solidFill>
                  <a:srgbClr val="000000"/>
                </a:solidFill>
                <a:latin typeface="Proxima Nova"/>
                <a:ea typeface="Proxima Nova"/>
                <a:cs typeface="Proxima Nova"/>
                <a:sym typeface="Proxima Nova"/>
              </a:endParaRPr>
            </a:p>
          </p:txBody>
        </p:sp>
        <p:sp>
          <p:nvSpPr>
            <p:cNvPr id="367" name="Google Shape;367;p28"/>
            <p:cNvSpPr/>
            <p:nvPr/>
          </p:nvSpPr>
          <p:spPr>
            <a:xfrm>
              <a:off x="3966044" y="1909156"/>
              <a:ext cx="1187649" cy="1965600"/>
            </a:xfrm>
            <a:prstGeom prst="upArrowCallout">
              <a:avLst>
                <a:gd name="adj1" fmla="val 50000"/>
                <a:gd name="adj2" fmla="val 20000"/>
                <a:gd name="adj3" fmla="val 20000"/>
                <a:gd name="adj4" fmla="val 10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68" name="Google Shape;368;p28"/>
            <p:cNvSpPr txBox="1"/>
            <p:nvPr/>
          </p:nvSpPr>
          <p:spPr>
            <a:xfrm>
              <a:off x="3966044" y="2146686"/>
              <a:ext cx="1187649" cy="1728070"/>
            </a:xfrm>
            <a:prstGeom prst="rect">
              <a:avLst/>
            </a:prstGeom>
            <a:noFill/>
            <a:ln>
              <a:noFill/>
            </a:ln>
          </p:spPr>
          <p:txBody>
            <a:bodyPr spcFirstLastPara="1" wrap="square" lIns="93675" tIns="165100" rIns="93675" bIns="16510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Așteaptă momentul potrivit</a:t>
              </a:r>
              <a:endParaRPr sz="1400" i="0" u="none" strike="noStrike" cap="none">
                <a:solidFill>
                  <a:srgbClr val="000000"/>
                </a:solidFill>
                <a:latin typeface="Proxima Nova"/>
                <a:ea typeface="Proxima Nova"/>
                <a:cs typeface="Proxima Nova"/>
                <a:sym typeface="Proxima Nova"/>
              </a:endParaRPr>
            </a:p>
          </p:txBody>
        </p:sp>
        <p:sp>
          <p:nvSpPr>
            <p:cNvPr id="369" name="Google Shape;369;p28"/>
            <p:cNvSpPr/>
            <p:nvPr/>
          </p:nvSpPr>
          <p:spPr>
            <a:xfrm>
              <a:off x="5285655" y="1509304"/>
              <a:ext cx="1187649" cy="72"/>
            </a:xfrm>
            <a:prstGeom prst="rect">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70" name="Google Shape;370;p28"/>
            <p:cNvSpPr/>
            <p:nvPr/>
          </p:nvSpPr>
          <p:spPr>
            <a:xfrm>
              <a:off x="6504975" y="1464957"/>
              <a:ext cx="60702" cy="114125"/>
            </a:xfrm>
            <a:prstGeom prst="chevron">
              <a:avLst>
                <a:gd name="adj" fmla="val 9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71" name="Google Shape;371;p28"/>
            <p:cNvSpPr/>
            <p:nvPr/>
          </p:nvSpPr>
          <p:spPr>
            <a:xfrm>
              <a:off x="5645263" y="1275123"/>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72" name="Google Shape;372;p28"/>
            <p:cNvSpPr txBox="1"/>
            <p:nvPr/>
          </p:nvSpPr>
          <p:spPr>
            <a:xfrm>
              <a:off x="5713863" y="1343723"/>
              <a:ext cx="331232" cy="331232"/>
            </a:xfrm>
            <a:prstGeom prst="rect">
              <a:avLst/>
            </a:prstGeom>
            <a:noFill/>
            <a:ln>
              <a:noFill/>
            </a:ln>
          </p:spPr>
          <p:txBody>
            <a:bodyPr spcFirstLastPara="1"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i="0" u="none" strike="noStrike" cap="none">
                  <a:solidFill>
                    <a:schemeClr val="lt1"/>
                  </a:solidFill>
                  <a:latin typeface="Proxima Nova"/>
                  <a:ea typeface="Proxima Nova"/>
                  <a:cs typeface="Proxima Nova"/>
                  <a:sym typeface="Proxima Nova"/>
                </a:rPr>
                <a:t>5</a:t>
              </a:r>
              <a:endParaRPr sz="1400" i="0" u="none" strike="noStrike" cap="none">
                <a:solidFill>
                  <a:srgbClr val="000000"/>
                </a:solidFill>
                <a:latin typeface="Proxima Nova"/>
                <a:ea typeface="Proxima Nova"/>
                <a:cs typeface="Proxima Nova"/>
                <a:sym typeface="Proxima Nova"/>
              </a:endParaRPr>
            </a:p>
          </p:txBody>
        </p:sp>
        <p:sp>
          <p:nvSpPr>
            <p:cNvPr id="373" name="Google Shape;373;p28"/>
            <p:cNvSpPr/>
            <p:nvPr/>
          </p:nvSpPr>
          <p:spPr>
            <a:xfrm>
              <a:off x="5285655" y="1909156"/>
              <a:ext cx="1187649" cy="1965600"/>
            </a:xfrm>
            <a:prstGeom prst="upArrowCallout">
              <a:avLst>
                <a:gd name="adj1" fmla="val 50000"/>
                <a:gd name="adj2" fmla="val 20000"/>
                <a:gd name="adj3" fmla="val 20000"/>
                <a:gd name="adj4" fmla="val 10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74" name="Google Shape;374;p28"/>
            <p:cNvSpPr txBox="1"/>
            <p:nvPr/>
          </p:nvSpPr>
          <p:spPr>
            <a:xfrm>
              <a:off x="5285655" y="2146686"/>
              <a:ext cx="1187649" cy="1728070"/>
            </a:xfrm>
            <a:prstGeom prst="rect">
              <a:avLst/>
            </a:prstGeom>
            <a:noFill/>
            <a:ln>
              <a:noFill/>
            </a:ln>
          </p:spPr>
          <p:txBody>
            <a:bodyPr spcFirstLastPara="1" wrap="square" lIns="93675" tIns="165100" rIns="93675" bIns="16510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Exprima entuziasm și recunoștință</a:t>
              </a:r>
              <a:endParaRPr sz="1400" i="0" u="none" strike="noStrike" cap="none">
                <a:solidFill>
                  <a:srgbClr val="000000"/>
                </a:solidFill>
                <a:latin typeface="Proxima Nova"/>
                <a:ea typeface="Proxima Nova"/>
                <a:cs typeface="Proxima Nova"/>
                <a:sym typeface="Proxima Nova"/>
              </a:endParaRPr>
            </a:p>
          </p:txBody>
        </p:sp>
        <p:sp>
          <p:nvSpPr>
            <p:cNvPr id="375" name="Google Shape;375;p28"/>
            <p:cNvSpPr/>
            <p:nvPr/>
          </p:nvSpPr>
          <p:spPr>
            <a:xfrm>
              <a:off x="6605266" y="1509304"/>
              <a:ext cx="1187649" cy="72"/>
            </a:xfrm>
            <a:prstGeom prst="rect">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76" name="Google Shape;376;p28"/>
            <p:cNvSpPr/>
            <p:nvPr/>
          </p:nvSpPr>
          <p:spPr>
            <a:xfrm>
              <a:off x="7824586" y="1464957"/>
              <a:ext cx="60702" cy="114125"/>
            </a:xfrm>
            <a:prstGeom prst="chevron">
              <a:avLst>
                <a:gd name="adj" fmla="val 9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77" name="Google Shape;377;p28"/>
            <p:cNvSpPr/>
            <p:nvPr/>
          </p:nvSpPr>
          <p:spPr>
            <a:xfrm>
              <a:off x="6964874" y="1275123"/>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78" name="Google Shape;378;p28"/>
            <p:cNvSpPr txBox="1"/>
            <p:nvPr/>
          </p:nvSpPr>
          <p:spPr>
            <a:xfrm>
              <a:off x="7033474" y="1343723"/>
              <a:ext cx="331232" cy="331232"/>
            </a:xfrm>
            <a:prstGeom prst="rect">
              <a:avLst/>
            </a:prstGeom>
            <a:noFill/>
            <a:ln>
              <a:noFill/>
            </a:ln>
          </p:spPr>
          <p:txBody>
            <a:bodyPr spcFirstLastPara="1"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i="0" u="none" strike="noStrike" cap="none">
                  <a:solidFill>
                    <a:schemeClr val="lt1"/>
                  </a:solidFill>
                  <a:latin typeface="Proxima Nova"/>
                  <a:ea typeface="Proxima Nova"/>
                  <a:cs typeface="Proxima Nova"/>
                  <a:sym typeface="Proxima Nova"/>
                </a:rPr>
                <a:t>6</a:t>
              </a:r>
              <a:endParaRPr sz="1400" i="0" u="none" strike="noStrike" cap="none">
                <a:solidFill>
                  <a:srgbClr val="000000"/>
                </a:solidFill>
                <a:latin typeface="Proxima Nova"/>
                <a:ea typeface="Proxima Nova"/>
                <a:cs typeface="Proxima Nova"/>
                <a:sym typeface="Proxima Nova"/>
              </a:endParaRPr>
            </a:p>
          </p:txBody>
        </p:sp>
        <p:sp>
          <p:nvSpPr>
            <p:cNvPr id="379" name="Google Shape;379;p28"/>
            <p:cNvSpPr/>
            <p:nvPr/>
          </p:nvSpPr>
          <p:spPr>
            <a:xfrm>
              <a:off x="6605266" y="1909156"/>
              <a:ext cx="1187649" cy="1965600"/>
            </a:xfrm>
            <a:prstGeom prst="upArrowCallout">
              <a:avLst>
                <a:gd name="adj1" fmla="val 50000"/>
                <a:gd name="adj2" fmla="val 20000"/>
                <a:gd name="adj3" fmla="val 20000"/>
                <a:gd name="adj4" fmla="val 10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80" name="Google Shape;380;p28"/>
            <p:cNvSpPr txBox="1"/>
            <p:nvPr/>
          </p:nvSpPr>
          <p:spPr>
            <a:xfrm>
              <a:off x="6605266" y="2146686"/>
              <a:ext cx="1187649" cy="1728070"/>
            </a:xfrm>
            <a:prstGeom prst="rect">
              <a:avLst/>
            </a:prstGeom>
            <a:noFill/>
            <a:ln>
              <a:noFill/>
            </a:ln>
          </p:spPr>
          <p:txBody>
            <a:bodyPr spcFirstLastPara="1" wrap="square" lIns="93675" tIns="165100" rIns="93675" bIns="16510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Solicită timp pentru a evalua</a:t>
              </a:r>
              <a:endParaRPr sz="1400" i="0" u="none" strike="noStrike" cap="none">
                <a:solidFill>
                  <a:srgbClr val="000000"/>
                </a:solidFill>
                <a:latin typeface="Proxima Nova"/>
                <a:ea typeface="Proxima Nova"/>
                <a:cs typeface="Proxima Nova"/>
                <a:sym typeface="Proxima Nova"/>
              </a:endParaRPr>
            </a:p>
          </p:txBody>
        </p:sp>
        <p:sp>
          <p:nvSpPr>
            <p:cNvPr id="381" name="Google Shape;381;p28"/>
            <p:cNvSpPr/>
            <p:nvPr/>
          </p:nvSpPr>
          <p:spPr>
            <a:xfrm>
              <a:off x="7924876" y="1509303"/>
              <a:ext cx="1187730" cy="72"/>
            </a:xfrm>
            <a:prstGeom prst="rect">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82" name="Google Shape;382;p28"/>
            <p:cNvSpPr/>
            <p:nvPr/>
          </p:nvSpPr>
          <p:spPr>
            <a:xfrm>
              <a:off x="9144280" y="1464957"/>
              <a:ext cx="60706" cy="114125"/>
            </a:xfrm>
            <a:prstGeom prst="chevron">
              <a:avLst>
                <a:gd name="adj" fmla="val 9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83" name="Google Shape;383;p28"/>
            <p:cNvSpPr/>
            <p:nvPr/>
          </p:nvSpPr>
          <p:spPr>
            <a:xfrm>
              <a:off x="8284526" y="1275123"/>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84" name="Google Shape;384;p28"/>
            <p:cNvSpPr txBox="1"/>
            <p:nvPr/>
          </p:nvSpPr>
          <p:spPr>
            <a:xfrm>
              <a:off x="8353126" y="1343723"/>
              <a:ext cx="331232" cy="331232"/>
            </a:xfrm>
            <a:prstGeom prst="rect">
              <a:avLst/>
            </a:prstGeom>
            <a:noFill/>
            <a:ln>
              <a:noFill/>
            </a:ln>
          </p:spPr>
          <p:txBody>
            <a:bodyPr spcFirstLastPara="1"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i="0" u="none" strike="noStrike" cap="none">
                  <a:solidFill>
                    <a:schemeClr val="lt1"/>
                  </a:solidFill>
                  <a:latin typeface="Proxima Nova"/>
                  <a:ea typeface="Proxima Nova"/>
                  <a:cs typeface="Proxima Nova"/>
                  <a:sym typeface="Proxima Nova"/>
                </a:rPr>
                <a:t>7</a:t>
              </a:r>
              <a:endParaRPr sz="1400" i="0" u="none" strike="noStrike" cap="none">
                <a:solidFill>
                  <a:srgbClr val="000000"/>
                </a:solidFill>
                <a:latin typeface="Proxima Nova"/>
                <a:ea typeface="Proxima Nova"/>
                <a:cs typeface="Proxima Nova"/>
                <a:sym typeface="Proxima Nova"/>
              </a:endParaRPr>
            </a:p>
          </p:txBody>
        </p:sp>
        <p:sp>
          <p:nvSpPr>
            <p:cNvPr id="385" name="Google Shape;385;p28"/>
            <p:cNvSpPr/>
            <p:nvPr/>
          </p:nvSpPr>
          <p:spPr>
            <a:xfrm>
              <a:off x="7924876" y="1909156"/>
              <a:ext cx="1187730" cy="1965600"/>
            </a:xfrm>
            <a:prstGeom prst="upArrowCallout">
              <a:avLst>
                <a:gd name="adj1" fmla="val 50000"/>
                <a:gd name="adj2" fmla="val 20000"/>
                <a:gd name="adj3" fmla="val 20000"/>
                <a:gd name="adj4" fmla="val 10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86" name="Google Shape;386;p28"/>
            <p:cNvSpPr txBox="1"/>
            <p:nvPr/>
          </p:nvSpPr>
          <p:spPr>
            <a:xfrm>
              <a:off x="7924876" y="2146702"/>
              <a:ext cx="1187730" cy="1728054"/>
            </a:xfrm>
            <a:prstGeom prst="rect">
              <a:avLst/>
            </a:prstGeom>
            <a:noFill/>
            <a:ln>
              <a:noFill/>
            </a:ln>
          </p:spPr>
          <p:txBody>
            <a:bodyPr spcFirstLastPara="1" wrap="square" lIns="93675" tIns="165100" rIns="93675" bIns="16510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Fii pregătit să justifici cererea ta</a:t>
              </a:r>
              <a:endParaRPr sz="1400" i="0" u="none" strike="noStrike" cap="none">
                <a:solidFill>
                  <a:srgbClr val="000000"/>
                </a:solidFill>
                <a:latin typeface="Proxima Nova"/>
                <a:ea typeface="Proxima Nova"/>
                <a:cs typeface="Proxima Nova"/>
                <a:sym typeface="Proxima Nova"/>
              </a:endParaRPr>
            </a:p>
          </p:txBody>
        </p:sp>
        <p:sp>
          <p:nvSpPr>
            <p:cNvPr id="387" name="Google Shape;387;p28"/>
            <p:cNvSpPr/>
            <p:nvPr/>
          </p:nvSpPr>
          <p:spPr>
            <a:xfrm>
              <a:off x="9244577" y="1509303"/>
              <a:ext cx="1187649" cy="72"/>
            </a:xfrm>
            <a:prstGeom prst="rect">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88" name="Google Shape;388;p28"/>
            <p:cNvSpPr/>
            <p:nvPr/>
          </p:nvSpPr>
          <p:spPr>
            <a:xfrm>
              <a:off x="10463898" y="1464957"/>
              <a:ext cx="60702" cy="114125"/>
            </a:xfrm>
            <a:prstGeom prst="chevron">
              <a:avLst>
                <a:gd name="adj" fmla="val 9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89" name="Google Shape;389;p28"/>
            <p:cNvSpPr/>
            <p:nvPr/>
          </p:nvSpPr>
          <p:spPr>
            <a:xfrm>
              <a:off x="9604186" y="1275123"/>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90" name="Google Shape;390;p28"/>
            <p:cNvSpPr txBox="1"/>
            <p:nvPr/>
          </p:nvSpPr>
          <p:spPr>
            <a:xfrm>
              <a:off x="9672786" y="1343723"/>
              <a:ext cx="331232" cy="331232"/>
            </a:xfrm>
            <a:prstGeom prst="rect">
              <a:avLst/>
            </a:prstGeom>
            <a:noFill/>
            <a:ln>
              <a:noFill/>
            </a:ln>
          </p:spPr>
          <p:txBody>
            <a:bodyPr spcFirstLastPara="1"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i="0" u="none" strike="noStrike" cap="none">
                  <a:solidFill>
                    <a:schemeClr val="lt1"/>
                  </a:solidFill>
                  <a:latin typeface="Proxima Nova"/>
                  <a:ea typeface="Proxima Nova"/>
                  <a:cs typeface="Proxima Nova"/>
                  <a:sym typeface="Proxima Nova"/>
                </a:rPr>
                <a:t>8</a:t>
              </a:r>
              <a:endParaRPr sz="1400" i="0" u="none" strike="noStrike" cap="none">
                <a:solidFill>
                  <a:srgbClr val="000000"/>
                </a:solidFill>
                <a:latin typeface="Proxima Nova"/>
                <a:ea typeface="Proxima Nova"/>
                <a:cs typeface="Proxima Nova"/>
                <a:sym typeface="Proxima Nova"/>
              </a:endParaRPr>
            </a:p>
          </p:txBody>
        </p:sp>
        <p:sp>
          <p:nvSpPr>
            <p:cNvPr id="391" name="Google Shape;391;p28"/>
            <p:cNvSpPr/>
            <p:nvPr/>
          </p:nvSpPr>
          <p:spPr>
            <a:xfrm>
              <a:off x="9244577" y="1909156"/>
              <a:ext cx="1187649" cy="1965600"/>
            </a:xfrm>
            <a:prstGeom prst="upArrowCallout">
              <a:avLst>
                <a:gd name="adj1" fmla="val 50000"/>
                <a:gd name="adj2" fmla="val 20000"/>
                <a:gd name="adj3" fmla="val 20000"/>
                <a:gd name="adj4" fmla="val 10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92" name="Google Shape;392;p28"/>
            <p:cNvSpPr txBox="1"/>
            <p:nvPr/>
          </p:nvSpPr>
          <p:spPr>
            <a:xfrm>
              <a:off x="9244577" y="2146686"/>
              <a:ext cx="1187649" cy="1728070"/>
            </a:xfrm>
            <a:prstGeom prst="rect">
              <a:avLst/>
            </a:prstGeom>
            <a:noFill/>
            <a:ln>
              <a:noFill/>
            </a:ln>
          </p:spPr>
          <p:txBody>
            <a:bodyPr spcFirstLastPara="1" wrap="square" lIns="93675" tIns="165100" rIns="93675" bIns="16510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Folosește un ton pozitiv și colaborativ</a:t>
              </a:r>
              <a:endParaRPr sz="1400" i="0" u="none" strike="noStrike" cap="none">
                <a:solidFill>
                  <a:srgbClr val="000000"/>
                </a:solidFill>
                <a:latin typeface="Proxima Nova"/>
                <a:ea typeface="Proxima Nova"/>
                <a:cs typeface="Proxima Nova"/>
                <a:sym typeface="Proxima Nova"/>
              </a:endParaRPr>
            </a:p>
          </p:txBody>
        </p:sp>
        <p:sp>
          <p:nvSpPr>
            <p:cNvPr id="393" name="Google Shape;393;p28"/>
            <p:cNvSpPr/>
            <p:nvPr/>
          </p:nvSpPr>
          <p:spPr>
            <a:xfrm>
              <a:off x="10564188" y="1509303"/>
              <a:ext cx="593824" cy="72"/>
            </a:xfrm>
            <a:prstGeom prst="rect">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94" name="Google Shape;394;p28"/>
            <p:cNvSpPr/>
            <p:nvPr/>
          </p:nvSpPr>
          <p:spPr>
            <a:xfrm>
              <a:off x="10923797" y="1275123"/>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95" name="Google Shape;395;p28"/>
            <p:cNvSpPr txBox="1"/>
            <p:nvPr/>
          </p:nvSpPr>
          <p:spPr>
            <a:xfrm>
              <a:off x="10992397" y="1343723"/>
              <a:ext cx="331232" cy="331232"/>
            </a:xfrm>
            <a:prstGeom prst="rect">
              <a:avLst/>
            </a:prstGeom>
            <a:noFill/>
            <a:ln>
              <a:noFill/>
            </a:ln>
          </p:spPr>
          <p:txBody>
            <a:bodyPr spcFirstLastPara="1"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i="0" u="none" strike="noStrike" cap="none">
                  <a:solidFill>
                    <a:schemeClr val="lt1"/>
                  </a:solidFill>
                  <a:latin typeface="Proxima Nova"/>
                  <a:ea typeface="Proxima Nova"/>
                  <a:cs typeface="Proxima Nova"/>
                  <a:sym typeface="Proxima Nova"/>
                </a:rPr>
                <a:t>9</a:t>
              </a:r>
              <a:endParaRPr sz="1400" i="0" u="none" strike="noStrike" cap="none">
                <a:solidFill>
                  <a:srgbClr val="000000"/>
                </a:solidFill>
                <a:latin typeface="Proxima Nova"/>
                <a:ea typeface="Proxima Nova"/>
                <a:cs typeface="Proxima Nova"/>
                <a:sym typeface="Proxima Nova"/>
              </a:endParaRPr>
            </a:p>
          </p:txBody>
        </p:sp>
        <p:sp>
          <p:nvSpPr>
            <p:cNvPr id="396" name="Google Shape;396;p28"/>
            <p:cNvSpPr/>
            <p:nvPr/>
          </p:nvSpPr>
          <p:spPr>
            <a:xfrm>
              <a:off x="10564188" y="1909156"/>
              <a:ext cx="1187649" cy="1965600"/>
            </a:xfrm>
            <a:prstGeom prst="upArrowCallout">
              <a:avLst>
                <a:gd name="adj1" fmla="val 50000"/>
                <a:gd name="adj2" fmla="val 20000"/>
                <a:gd name="adj3" fmla="val 20000"/>
                <a:gd name="adj4" fmla="val 100000"/>
              </a:avLst>
            </a:prstGeom>
            <a:solidFill>
              <a:srgbClr val="CCD3EA">
                <a:alpha val="89411"/>
              </a:srgbClr>
            </a:solidFill>
            <a:ln w="25400" cap="flat" cmpd="sng">
              <a:solidFill>
                <a:srgbClr val="CCD3EA">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97" name="Google Shape;397;p28"/>
            <p:cNvSpPr txBox="1"/>
            <p:nvPr/>
          </p:nvSpPr>
          <p:spPr>
            <a:xfrm>
              <a:off x="10564188" y="2146686"/>
              <a:ext cx="1187649" cy="1728070"/>
            </a:xfrm>
            <a:prstGeom prst="rect">
              <a:avLst/>
            </a:prstGeom>
            <a:noFill/>
            <a:ln>
              <a:noFill/>
            </a:ln>
          </p:spPr>
          <p:txBody>
            <a:bodyPr spcFirstLastPara="1" wrap="square" lIns="93675" tIns="165100" rIns="93675" bIns="16510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Ia în considerare întregul pachet</a:t>
              </a:r>
              <a:endParaRPr sz="1400" i="0" u="none" strike="noStrike" cap="none">
                <a:solidFill>
                  <a:srgbClr val="000000"/>
                </a:solidFill>
                <a:latin typeface="Proxima Nova"/>
                <a:ea typeface="Proxima Nova"/>
                <a:cs typeface="Proxima Nova"/>
                <a:sym typeface="Proxima Nov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9"/>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9"/>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1"/>
              </a:buClr>
              <a:buSzPts val="1400"/>
              <a:buFont typeface="Arial"/>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Century Gothic"/>
              <a:ea typeface="Century Gothic"/>
              <a:cs typeface="Century Gothic"/>
              <a:sym typeface="Century Gothic"/>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404" name="Google Shape;404;p29"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405" name="Google Shape;405;p29"/>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406" name="Google Shape;406;p29"/>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Proxima Nova"/>
                <a:ea typeface="Proxima Nova"/>
                <a:cs typeface="Proxima Nova"/>
                <a:sym typeface="Proxima Nova"/>
              </a:rPr>
              <a:t>NEGOCIEREA SALARIULUI</a:t>
            </a:r>
            <a:endParaRPr sz="1400" i="0" u="none" strike="noStrike" cap="none">
              <a:solidFill>
                <a:srgbClr val="000000"/>
              </a:solidFill>
              <a:latin typeface="Proxima Nova"/>
              <a:ea typeface="Proxima Nova"/>
              <a:cs typeface="Proxima Nova"/>
              <a:sym typeface="Proxima Nova"/>
            </a:endParaRPr>
          </a:p>
        </p:txBody>
      </p:sp>
      <p:sp>
        <p:nvSpPr>
          <p:cNvPr id="407" name="Google Shape;407;p29"/>
          <p:cNvSpPr txBox="1"/>
          <p:nvPr/>
        </p:nvSpPr>
        <p:spPr>
          <a:xfrm>
            <a:off x="402146" y="2747840"/>
            <a:ext cx="62304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a:solidFill>
                  <a:srgbClr val="0F0F0F"/>
                </a:solidFill>
                <a:latin typeface="Proxima Nova"/>
                <a:ea typeface="Proxima Nova"/>
                <a:cs typeface="Proxima Nova"/>
                <a:sym typeface="Proxima Nova"/>
              </a:rPr>
              <a:t>Joc de simulare: </a:t>
            </a:r>
            <a:r>
              <a:rPr lang="de-DE" sz="2000">
                <a:solidFill>
                  <a:srgbClr val="0F0F0F"/>
                </a:solidFill>
                <a:latin typeface="Proxima Nova"/>
                <a:ea typeface="Proxima Nova"/>
                <a:cs typeface="Proxima Nova"/>
                <a:sym typeface="Proxima Nova"/>
              </a:rPr>
              <a:t>Negocierea Salariului Tău</a:t>
            </a:r>
            <a:endParaRPr sz="1400" i="0" u="none" strike="noStrike" cap="none">
              <a:solidFill>
                <a:srgbClr val="000000"/>
              </a:solidFill>
              <a:latin typeface="Proxima Nova"/>
              <a:ea typeface="Proxima Nova"/>
              <a:cs typeface="Proxima Nova"/>
              <a:sym typeface="Proxima Nova"/>
            </a:endParaRPr>
          </a:p>
        </p:txBody>
      </p:sp>
      <p:pic>
        <p:nvPicPr>
          <p:cNvPr id="408" name="Google Shape;408;p29" descr="Ein Bild, das Logo, Symbol, Grafiken, Schrift enthält.&#10;&#10;Automatisch generierte Beschreibung"/>
          <p:cNvPicPr preferRelativeResize="0"/>
          <p:nvPr/>
        </p:nvPicPr>
        <p:blipFill rotWithShape="1">
          <a:blip r:embed="rId5">
            <a:alphaModFix/>
          </a:blip>
          <a:srcRect/>
          <a:stretch/>
        </p:blipFill>
        <p:spPr>
          <a:xfrm>
            <a:off x="6440975" y="1821459"/>
            <a:ext cx="4908884" cy="24544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2ba818bef63_0_33"/>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g2ba818bef63_0_33"/>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SzPts val="1400"/>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Century Gothic"/>
              <a:ea typeface="Century Gothic"/>
              <a:cs typeface="Century Gothic"/>
              <a:sym typeface="Century Gothic"/>
            </a:endParaRPr>
          </a:p>
        </p:txBody>
      </p:sp>
      <p:pic>
        <p:nvPicPr>
          <p:cNvPr id="415" name="Google Shape;415;g2ba818bef63_0_33"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416" name="Google Shape;416;g2ba818bef63_0_33"/>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417" name="Google Shape;417;g2ba818bef63_0_33"/>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Proxima Nova"/>
                <a:ea typeface="Proxima Nova"/>
                <a:cs typeface="Proxima Nova"/>
                <a:sym typeface="Proxima Nova"/>
              </a:rPr>
              <a:t>ABILIȚĂȚI DE NEGOCIERE PENTRU SALARIU</a:t>
            </a:r>
            <a:endParaRPr sz="1400" i="0" u="none" strike="noStrike" cap="none">
              <a:solidFill>
                <a:srgbClr val="000000"/>
              </a:solidFill>
              <a:latin typeface="Proxima Nova"/>
              <a:ea typeface="Proxima Nova"/>
              <a:cs typeface="Proxima Nova"/>
              <a:sym typeface="Proxima Nova"/>
            </a:endParaRPr>
          </a:p>
        </p:txBody>
      </p:sp>
      <p:pic>
        <p:nvPicPr>
          <p:cNvPr id="418" name="Google Shape;418;g2ba818bef63_0_33"/>
          <p:cNvPicPr preferRelativeResize="0"/>
          <p:nvPr/>
        </p:nvPicPr>
        <p:blipFill rotWithShape="1">
          <a:blip r:embed="rId5">
            <a:alphaModFix/>
          </a:blip>
          <a:srcRect t="39" b="27"/>
          <a:stretch/>
        </p:blipFill>
        <p:spPr>
          <a:xfrm>
            <a:off x="7106247" y="1838397"/>
            <a:ext cx="4772972" cy="3181209"/>
          </a:xfrm>
          <a:prstGeom prst="rect">
            <a:avLst/>
          </a:prstGeom>
          <a:noFill/>
          <a:ln>
            <a:noFill/>
          </a:ln>
        </p:spPr>
      </p:pic>
      <p:sp>
        <p:nvSpPr>
          <p:cNvPr id="419" name="Google Shape;419;g2ba818bef63_0_33"/>
          <p:cNvSpPr txBox="1"/>
          <p:nvPr/>
        </p:nvSpPr>
        <p:spPr>
          <a:xfrm>
            <a:off x="312781" y="1838397"/>
            <a:ext cx="7017000" cy="2824500"/>
          </a:xfrm>
          <a:prstGeom prst="rect">
            <a:avLst/>
          </a:prstGeom>
          <a:noFill/>
          <a:ln>
            <a:noFill/>
          </a:ln>
        </p:spPr>
        <p:txBody>
          <a:bodyPr spcFirstLastPara="1" wrap="square" lIns="91425" tIns="45700" rIns="91425" bIns="45700" anchor="t" anchorCtr="0">
            <a:spAutoFit/>
          </a:bodyPr>
          <a:lstStyle/>
          <a:p>
            <a:pPr marL="0" lvl="0" indent="0" algn="l" rtl="0">
              <a:spcBef>
                <a:spcPts val="1500"/>
              </a:spcBef>
              <a:spcAft>
                <a:spcPts val="0"/>
              </a:spcAft>
              <a:buClr>
                <a:schemeClr val="dk1"/>
              </a:buClr>
              <a:buSzPts val="1100"/>
              <a:buFont typeface="Arial"/>
              <a:buNone/>
            </a:pPr>
            <a:r>
              <a:rPr lang="de-DE" sz="2000" b="1">
                <a:solidFill>
                  <a:srgbClr val="0F0F0F"/>
                </a:solidFill>
                <a:latin typeface="Proxima Nova"/>
                <a:ea typeface="Proxima Nova"/>
                <a:cs typeface="Proxima Nova"/>
                <a:sym typeface="Proxima Nova"/>
              </a:rPr>
              <a:t>Activitate: </a:t>
            </a:r>
            <a:r>
              <a:rPr lang="de-DE" sz="2000">
                <a:solidFill>
                  <a:srgbClr val="0F0F0F"/>
                </a:solidFill>
                <a:latin typeface="Proxima Nova"/>
                <a:ea typeface="Proxima Nova"/>
                <a:cs typeface="Proxima Nova"/>
                <a:sym typeface="Proxima Nova"/>
              </a:rPr>
              <a:t>Joc de Rol pentru Negocierea Salariului </a:t>
            </a:r>
            <a:r>
              <a:rPr lang="de-DE" sz="2000" b="1">
                <a:solidFill>
                  <a:srgbClr val="0F0F0F"/>
                </a:solidFill>
                <a:latin typeface="Proxima Nova"/>
                <a:ea typeface="Proxima Nova"/>
                <a:cs typeface="Proxima Nova"/>
                <a:sym typeface="Proxima Nova"/>
              </a:rPr>
              <a:t> </a:t>
            </a:r>
            <a:endParaRPr sz="2000" b="1">
              <a:solidFill>
                <a:srgbClr val="0F0F0F"/>
              </a:solidFill>
              <a:latin typeface="Proxima Nova"/>
              <a:ea typeface="Proxima Nova"/>
              <a:cs typeface="Proxima Nova"/>
              <a:sym typeface="Proxima Nova"/>
            </a:endParaRPr>
          </a:p>
          <a:p>
            <a:pPr marL="0" lvl="0" indent="0" algn="l" rtl="0">
              <a:spcBef>
                <a:spcPts val="1500"/>
              </a:spcBef>
              <a:spcAft>
                <a:spcPts val="0"/>
              </a:spcAft>
              <a:buClr>
                <a:schemeClr val="dk1"/>
              </a:buClr>
              <a:buSzPts val="1100"/>
              <a:buFont typeface="Arial"/>
              <a:buNone/>
            </a:pPr>
            <a:r>
              <a:rPr lang="de-DE" sz="2000" b="1">
                <a:solidFill>
                  <a:srgbClr val="0F0F0F"/>
                </a:solidFill>
                <a:latin typeface="Proxima Nova"/>
                <a:ea typeface="Proxima Nova"/>
                <a:cs typeface="Proxima Nova"/>
                <a:sym typeface="Proxima Nova"/>
              </a:rPr>
              <a:t>Obiectiv: </a:t>
            </a:r>
            <a:r>
              <a:rPr lang="de-DE" sz="2000">
                <a:solidFill>
                  <a:srgbClr val="0F0F0F"/>
                </a:solidFill>
                <a:latin typeface="Proxima Nova"/>
                <a:ea typeface="Proxima Nova"/>
                <a:cs typeface="Proxima Nova"/>
                <a:sym typeface="Proxima Nova"/>
              </a:rPr>
              <a:t>Practicarea abilităților de negociere într-un scenariu simulat de negociere a salariului.  </a:t>
            </a:r>
            <a:endParaRPr sz="2000">
              <a:solidFill>
                <a:srgbClr val="0F0F0F"/>
              </a:solidFill>
              <a:latin typeface="Proxima Nova"/>
              <a:ea typeface="Proxima Nova"/>
              <a:cs typeface="Proxima Nova"/>
              <a:sym typeface="Proxima Nova"/>
            </a:endParaRPr>
          </a:p>
          <a:p>
            <a:pPr marL="0" lvl="0" indent="0" algn="l" rtl="0">
              <a:spcBef>
                <a:spcPts val="1500"/>
              </a:spcBef>
              <a:spcAft>
                <a:spcPts val="0"/>
              </a:spcAft>
              <a:buClr>
                <a:schemeClr val="dk1"/>
              </a:buClr>
              <a:buSzPts val="1100"/>
              <a:buFont typeface="Arial"/>
              <a:buNone/>
            </a:pPr>
            <a:r>
              <a:rPr lang="de-DE" sz="2000" b="1">
                <a:solidFill>
                  <a:srgbClr val="2F5496"/>
                </a:solidFill>
                <a:latin typeface="Proxima Nova"/>
                <a:ea typeface="Proxima Nova"/>
                <a:cs typeface="Proxima Nova"/>
                <a:sym typeface="Proxima Nova"/>
              </a:rPr>
              <a:t>Scenariul 1</a:t>
            </a:r>
            <a:r>
              <a:rPr lang="de-DE" sz="2000" b="1">
                <a:solidFill>
                  <a:srgbClr val="0F0F0F"/>
                </a:solidFill>
                <a:latin typeface="Proxima Nova"/>
                <a:ea typeface="Proxima Nova"/>
                <a:cs typeface="Proxima Nova"/>
                <a:sym typeface="Proxima Nova"/>
              </a:rPr>
              <a:t>: </a:t>
            </a:r>
            <a:r>
              <a:rPr lang="de-DE" sz="2000">
                <a:solidFill>
                  <a:srgbClr val="0F0F0F"/>
                </a:solidFill>
                <a:latin typeface="Proxima Nova"/>
                <a:ea typeface="Proxima Nova"/>
                <a:cs typeface="Proxima Nova"/>
                <a:sym typeface="Proxima Nova"/>
              </a:rPr>
              <a:t>Angajatul a primit o ofertă de muncă și dorește să negocieze un salariu mai mare.</a:t>
            </a:r>
            <a:endParaRPr sz="2000">
              <a:solidFill>
                <a:srgbClr val="0F0F0F"/>
              </a:solidFill>
              <a:latin typeface="Proxima Nova"/>
              <a:ea typeface="Proxima Nova"/>
              <a:cs typeface="Proxima Nova"/>
              <a:sym typeface="Proxima Nova"/>
            </a:endParaRPr>
          </a:p>
          <a:p>
            <a:pPr marL="0" lvl="0" indent="0" algn="l" rtl="0">
              <a:spcBef>
                <a:spcPts val="1500"/>
              </a:spcBef>
              <a:spcAft>
                <a:spcPts val="0"/>
              </a:spcAft>
              <a:buClr>
                <a:schemeClr val="dk1"/>
              </a:buClr>
              <a:buSzPts val="1100"/>
              <a:buFont typeface="Arial"/>
              <a:buNone/>
            </a:pPr>
            <a:r>
              <a:rPr lang="de-DE" sz="2000" b="1">
                <a:solidFill>
                  <a:srgbClr val="2F5496"/>
                </a:solidFill>
                <a:latin typeface="Proxima Nova"/>
                <a:ea typeface="Proxima Nova"/>
                <a:cs typeface="Proxima Nova"/>
                <a:sym typeface="Proxima Nova"/>
              </a:rPr>
              <a:t>Scenariul 2: </a:t>
            </a:r>
            <a:r>
              <a:rPr lang="de-DE" sz="2000">
                <a:solidFill>
                  <a:srgbClr val="0F0F0F"/>
                </a:solidFill>
                <a:latin typeface="Proxima Nova"/>
                <a:ea typeface="Proxima Nova"/>
                <a:cs typeface="Proxima Nova"/>
                <a:sym typeface="Proxima Nova"/>
              </a:rPr>
              <a:t>Angajatul caută o mărire de salariu sau o promovare și trebuie să-și justifice cererea.</a:t>
            </a:r>
            <a:endParaRPr sz="2000" b="1">
              <a:solidFill>
                <a:srgbClr val="0F0F0F"/>
              </a:solidFill>
              <a:latin typeface="Century Gothic"/>
              <a:ea typeface="Century Gothic"/>
              <a:cs typeface="Century Gothic"/>
              <a:sym typeface="Century Gothic"/>
            </a:endParaRPr>
          </a:p>
        </p:txBody>
      </p:sp>
      <p:sp>
        <p:nvSpPr>
          <p:cNvPr id="420" name="Google Shape;420;g2ba818bef63_0_33"/>
          <p:cNvSpPr/>
          <p:nvPr/>
        </p:nvSpPr>
        <p:spPr>
          <a:xfrm>
            <a:off x="9116950" y="2934700"/>
            <a:ext cx="975000" cy="24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highlight>
                <a:schemeClr val="lt1"/>
              </a:highlight>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6"/>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26"/>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SzPts val="1400"/>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Century Gothic"/>
              <a:ea typeface="Century Gothic"/>
              <a:cs typeface="Century Gothic"/>
              <a:sym typeface="Century Gothic"/>
            </a:endParaRPr>
          </a:p>
        </p:txBody>
      </p:sp>
      <p:pic>
        <p:nvPicPr>
          <p:cNvPr id="427" name="Google Shape;427;p26"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428" name="Google Shape;428;p26"/>
          <p:cNvPicPr preferRelativeResize="0"/>
          <p:nvPr/>
        </p:nvPicPr>
        <p:blipFill rotWithShape="1">
          <a:blip r:embed="rId4">
            <a:alphaModFix/>
          </a:blip>
          <a:srcRect/>
          <a:stretch/>
        </p:blipFill>
        <p:spPr>
          <a:xfrm>
            <a:off x="10627679" y="198684"/>
            <a:ext cx="975018" cy="1081806"/>
          </a:xfrm>
          <a:prstGeom prst="rect">
            <a:avLst/>
          </a:prstGeom>
          <a:noFill/>
          <a:ln>
            <a:noFill/>
          </a:ln>
        </p:spPr>
      </p:pic>
      <p:sp>
        <p:nvSpPr>
          <p:cNvPr id="429" name="Google Shape;429;p26"/>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1200"/>
              </a:spcBef>
              <a:spcAft>
                <a:spcPts val="0"/>
              </a:spcAft>
              <a:buClr>
                <a:srgbClr val="000000"/>
              </a:buClr>
              <a:buSzPts val="3200"/>
              <a:buFont typeface="Arial"/>
              <a:buNone/>
            </a:pPr>
            <a:r>
              <a:rPr lang="de-DE" sz="3200">
                <a:solidFill>
                  <a:schemeClr val="lt1"/>
                </a:solidFill>
                <a:latin typeface="Proxima Nova"/>
                <a:ea typeface="Proxima Nova"/>
                <a:cs typeface="Proxima Nova"/>
                <a:sym typeface="Proxima Nova"/>
              </a:rPr>
              <a:t>MISCONCEPTII CARE ÎȚI ÎNTRERUP POTENȚIALUL DE CÂȘTIG</a:t>
            </a:r>
            <a:endParaRPr sz="3200" i="0" u="none" strike="noStrike" cap="none">
              <a:solidFill>
                <a:schemeClr val="lt1"/>
              </a:solidFill>
              <a:latin typeface="Proxima Nova"/>
              <a:ea typeface="Proxima Nova"/>
              <a:cs typeface="Proxima Nova"/>
              <a:sym typeface="Proxima Nova"/>
            </a:endParaRPr>
          </a:p>
        </p:txBody>
      </p:sp>
      <p:sp>
        <p:nvSpPr>
          <p:cNvPr id="430" name="Google Shape;430;p26"/>
          <p:cNvSpPr txBox="1"/>
          <p:nvPr/>
        </p:nvSpPr>
        <p:spPr>
          <a:xfrm>
            <a:off x="37713" y="2087683"/>
            <a:ext cx="7818000" cy="3424200"/>
          </a:xfrm>
          <a:prstGeom prst="rect">
            <a:avLst/>
          </a:prstGeom>
          <a:noFill/>
          <a:ln>
            <a:noFill/>
          </a:ln>
        </p:spPr>
        <p:txBody>
          <a:bodyPr spcFirstLastPara="1" wrap="square" lIns="91425" tIns="45700" rIns="91425" bIns="45700" anchor="t" anchorCtr="0">
            <a:spAutoFit/>
          </a:bodyPr>
          <a:lstStyle/>
          <a:p>
            <a:pPr marL="342900" lvl="0" indent="-254000" algn="l" rtl="0">
              <a:lnSpc>
                <a:spcPct val="107000"/>
              </a:lnSpc>
              <a:spcBef>
                <a:spcPts val="800"/>
              </a:spcBef>
              <a:spcAft>
                <a:spcPts val="0"/>
              </a:spcAft>
              <a:buClr>
                <a:schemeClr val="dk1"/>
              </a:buClr>
              <a:buSzPts val="1100"/>
              <a:buFont typeface="Arial"/>
              <a:buNone/>
            </a:pPr>
            <a:r>
              <a:rPr lang="de-DE" sz="2000">
                <a:latin typeface="Proxima Nova"/>
                <a:ea typeface="Proxima Nova"/>
                <a:cs typeface="Proxima Nova"/>
                <a:sym typeface="Proxima Nova"/>
              </a:rPr>
              <a:t>1. „Negocierea salariului este insistentă sau agresivă.”</a:t>
            </a:r>
            <a:endParaRPr sz="2000">
              <a:latin typeface="Proxima Nova"/>
              <a:ea typeface="Proxima Nova"/>
              <a:cs typeface="Proxima Nova"/>
              <a:sym typeface="Proxima Nova"/>
            </a:endParaRPr>
          </a:p>
          <a:p>
            <a:pPr marL="342900" lvl="0" indent="-254000" algn="l" rtl="0">
              <a:lnSpc>
                <a:spcPct val="107000"/>
              </a:lnSpc>
              <a:spcBef>
                <a:spcPts val="800"/>
              </a:spcBef>
              <a:spcAft>
                <a:spcPts val="0"/>
              </a:spcAft>
              <a:buClr>
                <a:schemeClr val="dk1"/>
              </a:buClr>
              <a:buSzPts val="1100"/>
              <a:buFont typeface="Arial"/>
              <a:buNone/>
            </a:pPr>
            <a:r>
              <a:rPr lang="de-DE" sz="2000">
                <a:latin typeface="Proxima Nova"/>
                <a:ea typeface="Proxima Nova"/>
                <a:cs typeface="Proxima Nova"/>
                <a:sym typeface="Proxima Nova"/>
              </a:rPr>
              <a:t>2. „Discuția despre bani este un subiect tabu.”</a:t>
            </a:r>
            <a:endParaRPr sz="2000">
              <a:latin typeface="Proxima Nova"/>
              <a:ea typeface="Proxima Nova"/>
              <a:cs typeface="Proxima Nova"/>
              <a:sym typeface="Proxima Nova"/>
            </a:endParaRPr>
          </a:p>
          <a:p>
            <a:pPr marL="342900" lvl="0" indent="-254000" algn="l" rtl="0">
              <a:lnSpc>
                <a:spcPct val="107000"/>
              </a:lnSpc>
              <a:spcBef>
                <a:spcPts val="800"/>
              </a:spcBef>
              <a:spcAft>
                <a:spcPts val="0"/>
              </a:spcAft>
              <a:buClr>
                <a:schemeClr val="dk1"/>
              </a:buClr>
              <a:buSzPts val="1100"/>
              <a:buFont typeface="Arial"/>
              <a:buNone/>
            </a:pPr>
            <a:r>
              <a:rPr lang="de-DE" sz="2000">
                <a:latin typeface="Proxima Nova"/>
                <a:ea typeface="Proxima Nova"/>
                <a:cs typeface="Proxima Nova"/>
                <a:sym typeface="Proxima Nova"/>
              </a:rPr>
              <a:t>3. „Ar trebui să accept prima ofertă pentru a arăta recunoștință.”  </a:t>
            </a:r>
            <a:endParaRPr sz="2000">
              <a:latin typeface="Proxima Nova"/>
              <a:ea typeface="Proxima Nova"/>
              <a:cs typeface="Proxima Nova"/>
              <a:sym typeface="Proxima Nova"/>
            </a:endParaRPr>
          </a:p>
          <a:p>
            <a:pPr marL="342900" lvl="0" indent="-254000" algn="l" rtl="0">
              <a:lnSpc>
                <a:spcPct val="107000"/>
              </a:lnSpc>
              <a:spcBef>
                <a:spcPts val="800"/>
              </a:spcBef>
              <a:spcAft>
                <a:spcPts val="0"/>
              </a:spcAft>
              <a:buClr>
                <a:schemeClr val="dk1"/>
              </a:buClr>
              <a:buSzPts val="1100"/>
              <a:buFont typeface="Arial"/>
              <a:buNone/>
            </a:pPr>
            <a:r>
              <a:rPr lang="de-DE" sz="2000">
                <a:latin typeface="Proxima Nova"/>
                <a:ea typeface="Proxima Nova"/>
                <a:cs typeface="Proxima Nova"/>
                <a:sym typeface="Proxima Nova"/>
              </a:rPr>
              <a:t>4. „Potențialul de câștig este determinat exclusiv de educație.”  </a:t>
            </a:r>
            <a:endParaRPr sz="2000">
              <a:latin typeface="Proxima Nova"/>
              <a:ea typeface="Proxima Nova"/>
              <a:cs typeface="Proxima Nova"/>
              <a:sym typeface="Proxima Nova"/>
            </a:endParaRPr>
          </a:p>
          <a:p>
            <a:pPr marL="342900" lvl="0" indent="-254000" algn="l" rtl="0">
              <a:lnSpc>
                <a:spcPct val="107000"/>
              </a:lnSpc>
              <a:spcBef>
                <a:spcPts val="800"/>
              </a:spcBef>
              <a:spcAft>
                <a:spcPts val="0"/>
              </a:spcAft>
              <a:buClr>
                <a:schemeClr val="dk1"/>
              </a:buClr>
              <a:buSzPts val="1100"/>
              <a:buFont typeface="Arial"/>
              <a:buNone/>
            </a:pPr>
            <a:r>
              <a:rPr lang="de-DE" sz="2000">
                <a:latin typeface="Proxima Nova"/>
                <a:ea typeface="Proxima Nova"/>
                <a:cs typeface="Proxima Nova"/>
                <a:sym typeface="Proxima Nova"/>
              </a:rPr>
              <a:t>5. „Diferența salarială între sexe nu mă afectează personal.”</a:t>
            </a:r>
            <a:endParaRPr sz="2000">
              <a:latin typeface="Proxima Nova"/>
              <a:ea typeface="Proxima Nova"/>
              <a:cs typeface="Proxima Nova"/>
              <a:sym typeface="Proxima Nova"/>
            </a:endParaRPr>
          </a:p>
          <a:p>
            <a:pPr marL="342900" lvl="0" indent="-254000" algn="l" rtl="0">
              <a:lnSpc>
                <a:spcPct val="107000"/>
              </a:lnSpc>
              <a:spcBef>
                <a:spcPts val="800"/>
              </a:spcBef>
              <a:spcAft>
                <a:spcPts val="0"/>
              </a:spcAft>
              <a:buClr>
                <a:schemeClr val="dk1"/>
              </a:buClr>
              <a:buSzPts val="1100"/>
              <a:buFont typeface="Arial"/>
              <a:buNone/>
            </a:pPr>
            <a:r>
              <a:rPr lang="de-DE" sz="2000">
                <a:latin typeface="Proxima Nova"/>
                <a:ea typeface="Proxima Nova"/>
                <a:cs typeface="Proxima Nova"/>
                <a:sym typeface="Proxima Nova"/>
              </a:rPr>
              <a:t>6. „Investițiile sunt doar pentru cei bogați.”</a:t>
            </a:r>
            <a:endParaRPr sz="2000">
              <a:latin typeface="Proxima Nova"/>
              <a:ea typeface="Proxima Nova"/>
              <a:cs typeface="Proxima Nova"/>
              <a:sym typeface="Proxima Nova"/>
            </a:endParaRPr>
          </a:p>
          <a:p>
            <a:pPr marL="342900" lvl="0" indent="-254000" algn="l" rtl="0">
              <a:lnSpc>
                <a:spcPct val="107000"/>
              </a:lnSpc>
              <a:spcBef>
                <a:spcPts val="800"/>
              </a:spcBef>
              <a:spcAft>
                <a:spcPts val="0"/>
              </a:spcAft>
              <a:buClr>
                <a:schemeClr val="dk1"/>
              </a:buClr>
              <a:buSzPts val="1100"/>
              <a:buFont typeface="Arial"/>
              <a:buNone/>
            </a:pPr>
            <a:r>
              <a:rPr lang="de-DE" sz="2000">
                <a:latin typeface="Proxima Nova"/>
                <a:ea typeface="Proxima Nova"/>
                <a:cs typeface="Proxima Nova"/>
                <a:sym typeface="Proxima Nova"/>
              </a:rPr>
              <a:t>7. „Potențialul de câștig este fix și nu poate fi influențat.”  </a:t>
            </a:r>
            <a:endParaRPr sz="2000">
              <a:latin typeface="Proxima Nova"/>
              <a:ea typeface="Proxima Nova"/>
              <a:cs typeface="Proxima Nova"/>
              <a:sym typeface="Proxima Nova"/>
            </a:endParaRPr>
          </a:p>
          <a:p>
            <a:pPr marL="342900" marR="0" lvl="0" indent="-254000" algn="l" rtl="0">
              <a:lnSpc>
                <a:spcPct val="107000"/>
              </a:lnSpc>
              <a:spcBef>
                <a:spcPts val="800"/>
              </a:spcBef>
              <a:spcAft>
                <a:spcPts val="0"/>
              </a:spcAft>
              <a:buClr>
                <a:srgbClr val="000000"/>
              </a:buClr>
              <a:buSzPts val="1400"/>
              <a:buFont typeface="Arial"/>
              <a:buNone/>
            </a:pPr>
            <a:endParaRPr sz="2000">
              <a:latin typeface="Proxima Nova"/>
              <a:ea typeface="Proxima Nova"/>
              <a:cs typeface="Proxima Nova"/>
              <a:sym typeface="Proxima Nova"/>
            </a:endParaRPr>
          </a:p>
        </p:txBody>
      </p:sp>
      <p:pic>
        <p:nvPicPr>
          <p:cNvPr id="431" name="Google Shape;431;p26" descr="Ein Bild, das Grafiken, Clipart, Schrift, Design enthält.&#10;&#10;Automatisch generierte Beschreibung"/>
          <p:cNvPicPr preferRelativeResize="0"/>
          <p:nvPr/>
        </p:nvPicPr>
        <p:blipFill rotWithShape="1">
          <a:blip r:embed="rId5">
            <a:alphaModFix/>
          </a:blip>
          <a:srcRect/>
          <a:stretch/>
        </p:blipFill>
        <p:spPr>
          <a:xfrm>
            <a:off x="7325544" y="1967991"/>
            <a:ext cx="5041814" cy="2016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01" name="Google Shape;101;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2" name="Google Shape;102;p3"/>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103" name="Google Shape;103;p3"/>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1"/>
              </a:buClr>
              <a:buSzPts val="1400"/>
              <a:buFont typeface="Arial"/>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Proxima Nova"/>
              <a:ea typeface="Proxima Nova"/>
              <a:cs typeface="Proxima Nova"/>
              <a:sym typeface="Proxima Nova"/>
            </a:endParaRPr>
          </a:p>
          <a:p>
            <a:pPr marL="0" lvl="0" indent="0" algn="just" rtl="0">
              <a:lnSpc>
                <a:spcPct val="100000"/>
              </a:lnSpc>
              <a:spcBef>
                <a:spcPts val="0"/>
              </a:spcBef>
              <a:spcAft>
                <a:spcPts val="0"/>
              </a:spcAft>
              <a:buSzPts val="1400"/>
              <a:buNone/>
            </a:pPr>
            <a:endParaRPr sz="800">
              <a:solidFill>
                <a:schemeClr val="dk1"/>
              </a:solidFill>
              <a:latin typeface="Proxima Nova"/>
              <a:ea typeface="Proxima Nova"/>
              <a:cs typeface="Proxima Nova"/>
              <a:sym typeface="Proxima Nova"/>
            </a:endParaRPr>
          </a:p>
        </p:txBody>
      </p:sp>
      <p:pic>
        <p:nvPicPr>
          <p:cNvPr id="104" name="Google Shape;104;p3" descr="Graphical user interface, text&#10;&#10;Description automatically generated"/>
          <p:cNvPicPr preferRelativeResize="0"/>
          <p:nvPr/>
        </p:nvPicPr>
        <p:blipFill rotWithShape="1">
          <a:blip r:embed="rId4">
            <a:alphaModFix/>
          </a:blip>
          <a:srcRect/>
          <a:stretch/>
        </p:blipFill>
        <p:spPr>
          <a:xfrm>
            <a:off x="9914971" y="5907488"/>
            <a:ext cx="2115616" cy="573861"/>
          </a:xfrm>
          <a:prstGeom prst="rect">
            <a:avLst/>
          </a:prstGeom>
          <a:noFill/>
          <a:ln>
            <a:noFill/>
          </a:ln>
        </p:spPr>
      </p:pic>
      <p:grpSp>
        <p:nvGrpSpPr>
          <p:cNvPr id="105" name="Google Shape;105;p3"/>
          <p:cNvGrpSpPr/>
          <p:nvPr/>
        </p:nvGrpSpPr>
        <p:grpSpPr>
          <a:xfrm>
            <a:off x="2819290" y="9"/>
            <a:ext cx="6403648" cy="5475981"/>
            <a:chOff x="1863614" y="45225"/>
            <a:chExt cx="6403648" cy="5475981"/>
          </a:xfrm>
        </p:grpSpPr>
        <p:sp>
          <p:nvSpPr>
            <p:cNvPr id="106" name="Google Shape;106;p3"/>
            <p:cNvSpPr/>
            <p:nvPr/>
          </p:nvSpPr>
          <p:spPr>
            <a:xfrm>
              <a:off x="3678914" y="1549446"/>
              <a:ext cx="2804700" cy="2717700"/>
            </a:xfrm>
            <a:prstGeom prst="ellipse">
              <a:avLst/>
            </a:prstGeom>
            <a:solidFill>
              <a:srgbClr val="4372C3">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07" name="Google Shape;107;p3"/>
            <p:cNvSpPr txBox="1"/>
            <p:nvPr/>
          </p:nvSpPr>
          <p:spPr>
            <a:xfrm>
              <a:off x="4013471" y="1947422"/>
              <a:ext cx="1983310" cy="192160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de-DE" sz="1600">
                  <a:solidFill>
                    <a:schemeClr val="dk1"/>
                  </a:solidFill>
                  <a:latin typeface="Proxima Nova"/>
                  <a:ea typeface="Proxima Nova"/>
                  <a:cs typeface="Proxima Nova"/>
                  <a:sym typeface="Proxima Nova"/>
                </a:rPr>
                <a:t>A CÂȘTIGA</a:t>
              </a:r>
              <a:endParaRPr sz="1600" i="0" u="none" strike="noStrike" cap="none">
                <a:solidFill>
                  <a:schemeClr val="dk1"/>
                </a:solidFill>
                <a:latin typeface="Proxima Nova"/>
                <a:ea typeface="Proxima Nova"/>
                <a:cs typeface="Proxima Nova"/>
                <a:sym typeface="Proxima Nova"/>
              </a:endParaRPr>
            </a:p>
          </p:txBody>
        </p:sp>
        <p:sp>
          <p:nvSpPr>
            <p:cNvPr id="108" name="Google Shape;108;p3"/>
            <p:cNvSpPr/>
            <p:nvPr/>
          </p:nvSpPr>
          <p:spPr>
            <a:xfrm>
              <a:off x="3881445" y="45225"/>
              <a:ext cx="2463600" cy="2208300"/>
            </a:xfrm>
            <a:prstGeom prst="ellipse">
              <a:avLst/>
            </a:prstGeom>
            <a:solidFill>
              <a:srgbClr val="4372C3">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09" name="Google Shape;109;p3"/>
            <p:cNvSpPr txBox="1"/>
            <p:nvPr/>
          </p:nvSpPr>
          <p:spPr>
            <a:xfrm>
              <a:off x="4213972" y="368636"/>
              <a:ext cx="1742100" cy="15615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de-DE" sz="1600">
                  <a:solidFill>
                    <a:schemeClr val="dk1"/>
                  </a:solidFill>
                  <a:latin typeface="Proxima Nova"/>
                  <a:ea typeface="Proxima Nova"/>
                  <a:cs typeface="Proxima Nova"/>
                  <a:sym typeface="Proxima Nova"/>
                </a:rPr>
                <a:t>A face bani</a:t>
              </a:r>
              <a:endParaRPr sz="1600" i="0" u="none" strike="noStrike" cap="none">
                <a:solidFill>
                  <a:schemeClr val="dk1"/>
                </a:solidFill>
                <a:latin typeface="Proxima Nova"/>
                <a:ea typeface="Proxima Nova"/>
                <a:cs typeface="Proxima Nova"/>
                <a:sym typeface="Proxima Nova"/>
              </a:endParaRPr>
            </a:p>
          </p:txBody>
        </p:sp>
        <p:sp>
          <p:nvSpPr>
            <p:cNvPr id="110" name="Google Shape;110;p3"/>
            <p:cNvSpPr/>
            <p:nvPr/>
          </p:nvSpPr>
          <p:spPr>
            <a:xfrm>
              <a:off x="5803662" y="1761754"/>
              <a:ext cx="2463600" cy="2208300"/>
            </a:xfrm>
            <a:prstGeom prst="ellipse">
              <a:avLst/>
            </a:prstGeom>
            <a:solidFill>
              <a:srgbClr val="4372C3">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11" name="Google Shape;111;p3"/>
            <p:cNvSpPr txBox="1"/>
            <p:nvPr/>
          </p:nvSpPr>
          <p:spPr>
            <a:xfrm>
              <a:off x="6240664" y="2085140"/>
              <a:ext cx="1742103" cy="156144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de-DE" sz="1600">
                  <a:solidFill>
                    <a:schemeClr val="dk1"/>
                  </a:solidFill>
                  <a:latin typeface="Proxima Nova"/>
                  <a:ea typeface="Proxima Nova"/>
                  <a:cs typeface="Proxima Nova"/>
                  <a:sym typeface="Proxima Nova"/>
                </a:rPr>
                <a:t>A dobândi independență</a:t>
              </a:r>
              <a:endParaRPr sz="1600">
                <a:solidFill>
                  <a:schemeClr val="dk1"/>
                </a:solidFill>
                <a:latin typeface="Proxima Nova"/>
                <a:ea typeface="Proxima Nova"/>
                <a:cs typeface="Proxima Nova"/>
                <a:sym typeface="Proxima Nova"/>
              </a:endParaRPr>
            </a:p>
          </p:txBody>
        </p:sp>
        <p:sp>
          <p:nvSpPr>
            <p:cNvPr id="112" name="Google Shape;112;p3"/>
            <p:cNvSpPr/>
            <p:nvPr/>
          </p:nvSpPr>
          <p:spPr>
            <a:xfrm>
              <a:off x="3901616" y="3312991"/>
              <a:ext cx="2463707" cy="2208215"/>
            </a:xfrm>
            <a:prstGeom prst="ellipse">
              <a:avLst/>
            </a:prstGeom>
            <a:solidFill>
              <a:srgbClr val="4372C3">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13" name="Google Shape;113;p3"/>
            <p:cNvSpPr txBox="1"/>
            <p:nvPr/>
          </p:nvSpPr>
          <p:spPr>
            <a:xfrm>
              <a:off x="4262418" y="3636377"/>
              <a:ext cx="1742103" cy="156144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i="0" u="none" strike="noStrike" cap="none">
                <a:solidFill>
                  <a:schemeClr val="dk1"/>
                </a:solidFill>
                <a:latin typeface="Proxima Nova"/>
                <a:ea typeface="Proxima Nova"/>
                <a:cs typeface="Proxima Nova"/>
                <a:sym typeface="Proxima Nova"/>
              </a:endParaRPr>
            </a:p>
            <a:p>
              <a:pPr marL="0" marR="0" lvl="0" indent="0" algn="ctr" rtl="0">
                <a:lnSpc>
                  <a:spcPct val="90000"/>
                </a:lnSpc>
                <a:spcBef>
                  <a:spcPts val="560"/>
                </a:spcBef>
                <a:spcAft>
                  <a:spcPts val="0"/>
                </a:spcAft>
                <a:buClr>
                  <a:srgbClr val="000000"/>
                </a:buClr>
                <a:buSzPts val="1600"/>
                <a:buFont typeface="Arial"/>
                <a:buNone/>
              </a:pPr>
              <a:endParaRPr sz="1600" i="0" u="none" strike="noStrike" cap="none">
                <a:solidFill>
                  <a:schemeClr val="dk1"/>
                </a:solidFill>
                <a:latin typeface="Proxima Nova"/>
                <a:ea typeface="Proxima Nova"/>
                <a:cs typeface="Proxima Nova"/>
                <a:sym typeface="Proxima Nova"/>
              </a:endParaRPr>
            </a:p>
            <a:p>
              <a:pPr marL="0" marR="0" lvl="0" indent="0" algn="ctr" rtl="0">
                <a:lnSpc>
                  <a:spcPct val="90000"/>
                </a:lnSpc>
                <a:spcBef>
                  <a:spcPts val="560"/>
                </a:spcBef>
                <a:spcAft>
                  <a:spcPts val="0"/>
                </a:spcAft>
                <a:buClr>
                  <a:srgbClr val="000000"/>
                </a:buClr>
                <a:buSzPts val="1600"/>
                <a:buFont typeface="Arial"/>
                <a:buNone/>
              </a:pPr>
              <a:r>
                <a:rPr lang="de-DE" sz="1600">
                  <a:solidFill>
                    <a:schemeClr val="dk1"/>
                  </a:solidFill>
                  <a:latin typeface="Proxima Nova"/>
                  <a:ea typeface="Proxima Nova"/>
                  <a:cs typeface="Proxima Nova"/>
                  <a:sym typeface="Proxima Nova"/>
                </a:rPr>
                <a:t>Securitate</a:t>
              </a:r>
              <a:endParaRPr sz="1600" i="0" u="none" strike="noStrike" cap="none">
                <a:solidFill>
                  <a:schemeClr val="dk1"/>
                </a:solidFill>
                <a:latin typeface="Proxima Nova"/>
                <a:ea typeface="Proxima Nova"/>
                <a:cs typeface="Proxima Nova"/>
                <a:sym typeface="Proxima Nova"/>
              </a:endParaRPr>
            </a:p>
          </p:txBody>
        </p:sp>
        <p:sp>
          <p:nvSpPr>
            <p:cNvPr id="114" name="Google Shape;114;p3"/>
            <p:cNvSpPr/>
            <p:nvPr/>
          </p:nvSpPr>
          <p:spPr>
            <a:xfrm>
              <a:off x="1863614" y="1761777"/>
              <a:ext cx="2463600" cy="2208300"/>
            </a:xfrm>
            <a:prstGeom prst="ellipse">
              <a:avLst/>
            </a:prstGeom>
            <a:solidFill>
              <a:srgbClr val="4372C3">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15" name="Google Shape;115;p3"/>
            <p:cNvSpPr txBox="1"/>
            <p:nvPr/>
          </p:nvSpPr>
          <p:spPr>
            <a:xfrm>
              <a:off x="1919616" y="2085163"/>
              <a:ext cx="1742100" cy="15615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de-DE" sz="1600">
                  <a:solidFill>
                    <a:schemeClr val="dk1"/>
                  </a:solidFill>
                  <a:latin typeface="Proxima Nova"/>
                  <a:ea typeface="Proxima Nova"/>
                  <a:cs typeface="Proxima Nova"/>
                  <a:sym typeface="Proxima Nova"/>
                </a:rPr>
                <a:t>Abilitatea de a face</a:t>
              </a:r>
              <a:r>
                <a:rPr lang="de-DE" sz="1600" i="0" u="none" strike="noStrike" cap="none">
                  <a:solidFill>
                    <a:schemeClr val="dk1"/>
                  </a:solidFill>
                  <a:latin typeface="Proxima Nova"/>
                  <a:ea typeface="Proxima Nova"/>
                  <a:cs typeface="Proxima Nova"/>
                  <a:sym typeface="Proxima Nova"/>
                </a:rPr>
                <a:t> </a:t>
              </a:r>
              <a:r>
                <a:rPr lang="de-DE" sz="1600">
                  <a:solidFill>
                    <a:schemeClr val="dk1"/>
                  </a:solidFill>
                  <a:latin typeface="Proxima Nova"/>
                  <a:ea typeface="Proxima Nova"/>
                  <a:cs typeface="Proxima Nova"/>
                  <a:sym typeface="Proxima Nova"/>
                </a:rPr>
                <a:t>alegeri care să modeleze viața cuiva</a:t>
              </a:r>
              <a:endParaRPr sz="1600" i="0" u="none" strike="noStrike" cap="none">
                <a:solidFill>
                  <a:schemeClr val="dk1"/>
                </a:solidFill>
                <a:latin typeface="Proxima Nova"/>
                <a:ea typeface="Proxima Nova"/>
                <a:cs typeface="Proxima Nova"/>
                <a:sym typeface="Proxima Nova"/>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7"/>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27"/>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SzPts val="1400"/>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Century Gothic"/>
              <a:ea typeface="Century Gothic"/>
              <a:cs typeface="Century Gothic"/>
              <a:sym typeface="Century Gothic"/>
            </a:endParaRPr>
          </a:p>
        </p:txBody>
      </p:sp>
      <p:pic>
        <p:nvPicPr>
          <p:cNvPr id="438" name="Google Shape;438;p27"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439" name="Google Shape;439;p27"/>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440" name="Google Shape;440;p27"/>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1200"/>
              </a:spcBef>
              <a:spcAft>
                <a:spcPts val="0"/>
              </a:spcAft>
              <a:buClr>
                <a:srgbClr val="000000"/>
              </a:buClr>
              <a:buSzPts val="3200"/>
              <a:buFont typeface="Arial"/>
              <a:buNone/>
            </a:pPr>
            <a:r>
              <a:rPr lang="de-DE" sz="3200">
                <a:solidFill>
                  <a:schemeClr val="lt1"/>
                </a:solidFill>
                <a:latin typeface="Proxima Nova"/>
                <a:ea typeface="Proxima Nova"/>
                <a:cs typeface="Proxima Nova"/>
                <a:sym typeface="Proxima Nova"/>
              </a:rPr>
              <a:t>EVALUARE</a:t>
            </a:r>
            <a:endParaRPr sz="3200" i="0" u="none" strike="noStrike" cap="none">
              <a:solidFill>
                <a:schemeClr val="lt1"/>
              </a:solidFill>
              <a:latin typeface="Proxima Nova"/>
              <a:ea typeface="Proxima Nova"/>
              <a:cs typeface="Proxima Nova"/>
              <a:sym typeface="Proxima Nova"/>
            </a:endParaRPr>
          </a:p>
        </p:txBody>
      </p:sp>
      <p:pic>
        <p:nvPicPr>
          <p:cNvPr id="441" name="Google Shape;441;p27" descr="Light bulb on yellow background with sketched light beams and cord"/>
          <p:cNvPicPr preferRelativeResize="0"/>
          <p:nvPr/>
        </p:nvPicPr>
        <p:blipFill rotWithShape="1">
          <a:blip r:embed="rId5">
            <a:alphaModFix/>
          </a:blip>
          <a:srcRect l="36868"/>
          <a:stretch/>
        </p:blipFill>
        <p:spPr>
          <a:xfrm>
            <a:off x="7950313" y="1832123"/>
            <a:ext cx="3509975" cy="3420500"/>
          </a:xfrm>
          <a:prstGeom prst="rect">
            <a:avLst/>
          </a:prstGeom>
          <a:noFill/>
          <a:ln>
            <a:noFill/>
          </a:ln>
        </p:spPr>
      </p:pic>
      <p:sp>
        <p:nvSpPr>
          <p:cNvPr id="442" name="Google Shape;442;p27"/>
          <p:cNvSpPr txBox="1"/>
          <p:nvPr/>
        </p:nvSpPr>
        <p:spPr>
          <a:xfrm>
            <a:off x="0" y="2751749"/>
            <a:ext cx="7828500" cy="1354500"/>
          </a:xfrm>
          <a:prstGeom prst="rect">
            <a:avLst/>
          </a:prstGeom>
          <a:noFill/>
          <a:ln>
            <a:noFill/>
          </a:ln>
        </p:spPr>
        <p:txBody>
          <a:bodyPr spcFirstLastPara="1" wrap="square" lIns="91425" tIns="91425" rIns="91425" bIns="91425" anchor="t" anchorCtr="0">
            <a:spAutoFit/>
          </a:bodyPr>
          <a:lstStyle/>
          <a:p>
            <a:pPr marL="1270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entury Gothic"/>
              <a:ea typeface="Century Gothic"/>
              <a:cs typeface="Century Gothic"/>
              <a:sym typeface="Century Gothic"/>
            </a:endParaRPr>
          </a:p>
          <a:p>
            <a:pPr marL="127000" marR="0" lvl="0" indent="0" algn="ctr" rtl="0">
              <a:lnSpc>
                <a:spcPct val="100000"/>
              </a:lnSpc>
              <a:spcBef>
                <a:spcPts val="0"/>
              </a:spcBef>
              <a:spcAft>
                <a:spcPts val="0"/>
              </a:spcAft>
              <a:buClr>
                <a:srgbClr val="000000"/>
              </a:buClr>
              <a:buSzPts val="3600"/>
              <a:buFont typeface="Arial"/>
              <a:buNone/>
            </a:pPr>
            <a:r>
              <a:rPr lang="de-DE" sz="3600">
                <a:solidFill>
                  <a:schemeClr val="dk1"/>
                </a:solidFill>
                <a:latin typeface="Proxima Nova"/>
                <a:ea typeface="Proxima Nova"/>
                <a:cs typeface="Proxima Nova"/>
                <a:sym typeface="Proxima Nova"/>
              </a:rPr>
              <a:t>Chestionar</a:t>
            </a:r>
            <a:r>
              <a:rPr lang="de-DE" sz="3600" b="0" i="0" u="none" strike="noStrike" cap="none">
                <a:solidFill>
                  <a:schemeClr val="dk1"/>
                </a:solidFill>
                <a:latin typeface="Century Gothic"/>
                <a:ea typeface="Century Gothic"/>
                <a:cs typeface="Century Gothic"/>
                <a:sym typeface="Century Gothic"/>
              </a:rPr>
              <a:t> </a:t>
            </a:r>
            <a:endParaRPr sz="36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2ba818bef63_0_86"/>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2ba818bef63_0_86"/>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1"/>
              </a:buClr>
              <a:buSzPts val="1400"/>
              <a:buFont typeface="Arial"/>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Proxima Nova"/>
              <a:ea typeface="Proxima Nova"/>
              <a:cs typeface="Proxima Nova"/>
              <a:sym typeface="Proxima Nova"/>
            </a:endParaRPr>
          </a:p>
          <a:p>
            <a:pPr marL="0" lvl="0" indent="0" algn="just" rtl="0">
              <a:lnSpc>
                <a:spcPct val="100000"/>
              </a:lnSpc>
              <a:spcBef>
                <a:spcPts val="0"/>
              </a:spcBef>
              <a:spcAft>
                <a:spcPts val="0"/>
              </a:spcAft>
              <a:buSzPts val="1400"/>
              <a:buNone/>
            </a:pPr>
            <a:endParaRPr sz="800">
              <a:solidFill>
                <a:schemeClr val="dk1"/>
              </a:solidFill>
              <a:latin typeface="Proxima Nova"/>
              <a:ea typeface="Proxima Nova"/>
              <a:cs typeface="Proxima Nova"/>
              <a:sym typeface="Proxima Nova"/>
            </a:endParaRPr>
          </a:p>
        </p:txBody>
      </p:sp>
      <p:pic>
        <p:nvPicPr>
          <p:cNvPr id="449" name="Google Shape;449;g2ba818bef63_0_86"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450" name="Google Shape;450;g2ba818bef63_0_86"/>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451" name="Google Shape;451;g2ba818bef63_0_86"/>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1200"/>
              </a:spcBef>
              <a:spcAft>
                <a:spcPts val="0"/>
              </a:spcAft>
              <a:buClr>
                <a:srgbClr val="000000"/>
              </a:buClr>
              <a:buSzPts val="3200"/>
              <a:buFont typeface="Arial"/>
              <a:buNone/>
            </a:pPr>
            <a:r>
              <a:rPr lang="de-DE" sz="3200" i="0" u="none" strike="noStrike" cap="none">
                <a:solidFill>
                  <a:schemeClr val="lt1"/>
                </a:solidFill>
                <a:latin typeface="Proxima Nova"/>
                <a:ea typeface="Proxima Nova"/>
                <a:cs typeface="Proxima Nova"/>
                <a:sym typeface="Proxima Nova"/>
              </a:rPr>
              <a:t>CONCL</a:t>
            </a:r>
            <a:r>
              <a:rPr lang="de-DE" sz="3200">
                <a:solidFill>
                  <a:schemeClr val="lt1"/>
                </a:solidFill>
                <a:latin typeface="Proxima Nova"/>
                <a:ea typeface="Proxima Nova"/>
                <a:cs typeface="Proxima Nova"/>
                <a:sym typeface="Proxima Nova"/>
              </a:rPr>
              <a:t>UZIE</a:t>
            </a:r>
            <a:endParaRPr sz="3200" i="0" u="none" strike="noStrike" cap="none">
              <a:solidFill>
                <a:schemeClr val="lt1"/>
              </a:solidFill>
              <a:latin typeface="Proxima Nova"/>
              <a:ea typeface="Proxima Nova"/>
              <a:cs typeface="Proxima Nova"/>
              <a:sym typeface="Proxima Nova"/>
            </a:endParaRPr>
          </a:p>
        </p:txBody>
      </p:sp>
      <p:sp>
        <p:nvSpPr>
          <p:cNvPr id="452" name="Google Shape;452;g2ba818bef63_0_86"/>
          <p:cNvSpPr txBox="1"/>
          <p:nvPr/>
        </p:nvSpPr>
        <p:spPr>
          <a:xfrm>
            <a:off x="529934" y="2846643"/>
            <a:ext cx="5608500" cy="1416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de-DE" sz="2000">
                <a:latin typeface="Proxima Nova"/>
                <a:ea typeface="Proxima Nova"/>
                <a:cs typeface="Proxima Nova"/>
                <a:sym typeface="Proxima Nova"/>
              </a:rPr>
              <a:t>Maximizarea Potențialului de Câștig al Femeilor</a:t>
            </a:r>
            <a:endParaRPr sz="20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endParaRPr sz="2000">
              <a:latin typeface="Proxima Nova"/>
              <a:ea typeface="Proxima Nova"/>
              <a:cs typeface="Proxima Nova"/>
              <a:sym typeface="Proxima Nova"/>
            </a:endParaRPr>
          </a:p>
          <a:p>
            <a:pPr marL="0" lvl="0" indent="0" algn="just" rtl="0">
              <a:spcBef>
                <a:spcPts val="0"/>
              </a:spcBef>
              <a:spcAft>
                <a:spcPts val="0"/>
              </a:spcAft>
              <a:buClr>
                <a:schemeClr val="dk1"/>
              </a:buClr>
              <a:buSzPts val="1100"/>
              <a:buFont typeface="Arial"/>
              <a:buNone/>
            </a:pPr>
            <a:r>
              <a:rPr lang="de-DE" sz="2000">
                <a:latin typeface="Proxima Nova"/>
                <a:ea typeface="Proxima Nova"/>
                <a:cs typeface="Proxima Nova"/>
                <a:sym typeface="Proxima Nova"/>
              </a:rPr>
              <a:t>Echiparea Femeilor pentru Încredere Financiară</a:t>
            </a:r>
            <a:endParaRPr sz="2000">
              <a:latin typeface="Proxima Nova"/>
              <a:ea typeface="Proxima Nova"/>
              <a:cs typeface="Proxima Nova"/>
              <a:sym typeface="Proxima Nova"/>
            </a:endParaRPr>
          </a:p>
          <a:p>
            <a:pPr marL="0" marR="0" lvl="0" indent="0" algn="just" rtl="0">
              <a:lnSpc>
                <a:spcPct val="100000"/>
              </a:lnSpc>
              <a:spcBef>
                <a:spcPts val="0"/>
              </a:spcBef>
              <a:spcAft>
                <a:spcPts val="0"/>
              </a:spcAft>
              <a:buClr>
                <a:srgbClr val="000000"/>
              </a:buClr>
              <a:buSzPts val="2000"/>
              <a:buFont typeface="Arial"/>
              <a:buNone/>
            </a:pPr>
            <a:endParaRPr sz="2000">
              <a:latin typeface="Proxima Nova"/>
              <a:ea typeface="Proxima Nova"/>
              <a:cs typeface="Proxima Nova"/>
              <a:sym typeface="Proxima Nova"/>
            </a:endParaRPr>
          </a:p>
        </p:txBody>
      </p:sp>
      <p:pic>
        <p:nvPicPr>
          <p:cNvPr id="453" name="Google Shape;453;g2ba818bef63_0_86"/>
          <p:cNvPicPr preferRelativeResize="0"/>
          <p:nvPr/>
        </p:nvPicPr>
        <p:blipFill rotWithShape="1">
          <a:blip r:embed="rId5">
            <a:alphaModFix/>
          </a:blip>
          <a:srcRect/>
          <a:stretch/>
        </p:blipFill>
        <p:spPr>
          <a:xfrm>
            <a:off x="6369075" y="2067061"/>
            <a:ext cx="5204901" cy="2723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2ba818bef63_0_77"/>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2ba818bef63_0_77"/>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SzPts val="1400"/>
              <a:buNone/>
            </a:pPr>
            <a:r>
              <a:rPr lang="de-DE" sz="9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900">
              <a:solidFill>
                <a:schemeClr val="dk1"/>
              </a:solidFill>
              <a:latin typeface="Proxima Nova"/>
              <a:ea typeface="Proxima Nova"/>
              <a:cs typeface="Proxima Nova"/>
              <a:sym typeface="Proxima Nova"/>
            </a:endParaRPr>
          </a:p>
        </p:txBody>
      </p:sp>
      <p:pic>
        <p:nvPicPr>
          <p:cNvPr id="460" name="Google Shape;460;g2ba818bef63_0_77"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461" name="Google Shape;461;g2ba818bef63_0_77"/>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462" name="Google Shape;462;g2ba818bef63_0_77"/>
          <p:cNvSpPr/>
          <p:nvPr/>
        </p:nvSpPr>
        <p:spPr>
          <a:xfrm>
            <a:off x="-265825" y="-159499"/>
            <a:ext cx="7200000" cy="1228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1200"/>
              </a:spcBef>
              <a:spcAft>
                <a:spcPts val="0"/>
              </a:spcAft>
              <a:buClr>
                <a:srgbClr val="000000"/>
              </a:buClr>
              <a:buSzPts val="3200"/>
              <a:buFont typeface="Arial"/>
              <a:buNone/>
            </a:pPr>
            <a:r>
              <a:rPr lang="de-DE" sz="3200">
                <a:solidFill>
                  <a:schemeClr val="lt1"/>
                </a:solidFill>
                <a:latin typeface="Proxima Nova"/>
                <a:ea typeface="Proxima Nova"/>
                <a:cs typeface="Proxima Nova"/>
                <a:sym typeface="Proxima Nova"/>
              </a:rPr>
              <a:t>REFERINȚE</a:t>
            </a:r>
            <a:endParaRPr sz="3200" i="0" u="none" strike="noStrike" cap="none">
              <a:solidFill>
                <a:schemeClr val="lt1"/>
              </a:solidFill>
              <a:latin typeface="Proxima Nova"/>
              <a:ea typeface="Proxima Nova"/>
              <a:cs typeface="Proxima Nova"/>
              <a:sym typeface="Proxima Nova"/>
            </a:endParaRPr>
          </a:p>
        </p:txBody>
      </p:sp>
      <p:sp>
        <p:nvSpPr>
          <p:cNvPr id="463" name="Google Shape;463;g2ba818bef63_0_77"/>
          <p:cNvSpPr txBox="1"/>
          <p:nvPr/>
        </p:nvSpPr>
        <p:spPr>
          <a:xfrm>
            <a:off x="161375" y="1068700"/>
            <a:ext cx="10811400" cy="4579500"/>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de-DE" b="1">
                <a:solidFill>
                  <a:schemeClr val="dk1"/>
                </a:solidFill>
                <a:latin typeface="Proxima Nova"/>
                <a:ea typeface="Proxima Nova"/>
                <a:cs typeface="Proxima Nova"/>
                <a:sym typeface="Proxima Nova"/>
              </a:rPr>
              <a:t>Cărți</a:t>
            </a:r>
            <a:endParaRPr sz="1400" b="1" i="0" u="none" strike="noStrike" cap="none">
              <a:solidFill>
                <a:schemeClr val="dk1"/>
              </a:solidFill>
              <a:latin typeface="Proxima Nova"/>
              <a:ea typeface="Proxima Nova"/>
              <a:cs typeface="Proxima Nova"/>
              <a:sym typeface="Proxima Nova"/>
            </a:endParaRPr>
          </a:p>
          <a:p>
            <a:pPr marL="0" marR="0" lvl="0" indent="0" algn="l" rtl="0">
              <a:lnSpc>
                <a:spcPct val="107916"/>
              </a:lnSpc>
              <a:spcBef>
                <a:spcPts val="800"/>
              </a:spcBef>
              <a:spcAft>
                <a:spcPts val="0"/>
              </a:spcAft>
              <a:buClr>
                <a:srgbClr val="000000"/>
              </a:buClr>
              <a:buSzPts val="1400"/>
              <a:buFont typeface="Arial"/>
              <a:buNone/>
            </a:pPr>
            <a:r>
              <a:rPr lang="de-DE" sz="1400" b="1" i="1" u="none" strike="noStrike" cap="none">
                <a:solidFill>
                  <a:schemeClr val="dk1"/>
                </a:solidFill>
                <a:latin typeface="Proxima Nova"/>
                <a:ea typeface="Proxima Nova"/>
                <a:cs typeface="Proxima Nova"/>
                <a:sym typeface="Proxima Nova"/>
              </a:rPr>
              <a:t>The Richest Man in Babylon - George Samuel Clason</a:t>
            </a:r>
            <a:r>
              <a:rPr lang="de-DE" sz="1400" i="0" u="none" strike="noStrike" cap="none">
                <a:solidFill>
                  <a:schemeClr val="dk1"/>
                </a:solidFill>
                <a:latin typeface="Proxima Nova"/>
                <a:ea typeface="Proxima Nova"/>
                <a:cs typeface="Proxima Nova"/>
                <a:sym typeface="Proxima Nova"/>
              </a:rPr>
              <a:t> - </a:t>
            </a:r>
            <a:r>
              <a:rPr lang="de-DE">
                <a:solidFill>
                  <a:schemeClr val="dk1"/>
                </a:solidFill>
                <a:latin typeface="Proxima Nova"/>
                <a:ea typeface="Proxima Nova"/>
                <a:cs typeface="Proxima Nova"/>
                <a:sym typeface="Proxima Nova"/>
              </a:rPr>
              <a:t>o carte clasică de finanțe personale care învață lecții valoroase în construirea averii prin metode simple, dar puternice. Oferă sfaturi atemporale despre gestionarea banilor și succesul financiar.</a:t>
            </a:r>
            <a:endParaRPr sz="1400" i="0" u="none" strike="noStrike" cap="none">
              <a:solidFill>
                <a:schemeClr val="dk1"/>
              </a:solidFill>
              <a:latin typeface="Proxima Nova"/>
              <a:ea typeface="Proxima Nova"/>
              <a:cs typeface="Proxima Nova"/>
              <a:sym typeface="Proxima Nova"/>
            </a:endParaRPr>
          </a:p>
          <a:p>
            <a:pPr marL="0" marR="0" lvl="0" indent="0" algn="l" rtl="0">
              <a:lnSpc>
                <a:spcPct val="107916"/>
              </a:lnSpc>
              <a:spcBef>
                <a:spcPts val="800"/>
              </a:spcBef>
              <a:spcAft>
                <a:spcPts val="0"/>
              </a:spcAft>
              <a:buClr>
                <a:srgbClr val="000000"/>
              </a:buClr>
              <a:buSzPts val="1400"/>
              <a:buFont typeface="Arial"/>
              <a:buNone/>
            </a:pPr>
            <a:r>
              <a:rPr lang="de-DE" sz="1400" i="0" u="sng" strike="noStrike" cap="none">
                <a:solidFill>
                  <a:srgbClr val="1155CC"/>
                </a:solid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https://thediamondsmine.com/files/Ebooks/Clason-RichestManInBabylon.pdf</a:t>
            </a:r>
            <a:r>
              <a:rPr lang="de-DE" sz="1400" i="0" u="none" strike="noStrike" cap="none">
                <a:solidFill>
                  <a:schemeClr val="dk1"/>
                </a:solidFill>
                <a:latin typeface="Proxima Nova"/>
                <a:ea typeface="Proxima Nova"/>
                <a:cs typeface="Proxima Nova"/>
                <a:sym typeface="Proxima Nova"/>
              </a:rPr>
              <a:t> </a:t>
            </a:r>
            <a:endParaRPr sz="1400" i="0" u="none" strike="noStrike" cap="none">
              <a:solidFill>
                <a:schemeClr val="dk1"/>
              </a:solidFill>
              <a:latin typeface="Proxima Nova"/>
              <a:ea typeface="Proxima Nova"/>
              <a:cs typeface="Proxima Nova"/>
              <a:sym typeface="Proxima Nova"/>
            </a:endParaRPr>
          </a:p>
          <a:p>
            <a:pPr marL="0" marR="0" lvl="0" indent="0" algn="l" rtl="0">
              <a:lnSpc>
                <a:spcPct val="107916"/>
              </a:lnSpc>
              <a:spcBef>
                <a:spcPts val="800"/>
              </a:spcBef>
              <a:spcAft>
                <a:spcPts val="0"/>
              </a:spcAft>
              <a:buClr>
                <a:srgbClr val="000000"/>
              </a:buClr>
              <a:buSzPts val="1400"/>
              <a:buFont typeface="Arial"/>
              <a:buNone/>
            </a:pPr>
            <a:r>
              <a:rPr lang="de-DE" sz="1400" b="1" i="0" u="none" strike="noStrike" cap="none">
                <a:solidFill>
                  <a:schemeClr val="dk1"/>
                </a:solidFill>
                <a:latin typeface="Proxima Nova"/>
                <a:ea typeface="Proxima Nova"/>
                <a:cs typeface="Proxima Nova"/>
                <a:sym typeface="Proxima Nova"/>
              </a:rPr>
              <a:t>The Psychology of Money - Morgan Housel </a:t>
            </a:r>
            <a:r>
              <a:rPr lang="de-DE" sz="1400" i="0" u="none" strike="noStrike" cap="none">
                <a:solidFill>
                  <a:schemeClr val="dk1"/>
                </a:solidFill>
                <a:latin typeface="Proxima Nova"/>
                <a:ea typeface="Proxima Nova"/>
                <a:cs typeface="Proxima Nova"/>
                <a:sym typeface="Proxima Nova"/>
              </a:rPr>
              <a:t>- </a:t>
            </a:r>
            <a:r>
              <a:rPr lang="de-DE">
                <a:solidFill>
                  <a:schemeClr val="dk1"/>
                </a:solidFill>
                <a:latin typeface="Proxima Nova"/>
                <a:ea typeface="Proxima Nova"/>
                <a:cs typeface="Proxima Nova"/>
                <a:sym typeface="Proxima Nova"/>
              </a:rPr>
              <a:t>explorează relația complexă dintre bani și comportamentul uman într-un mod accesibil. Oferă perspective asupra modului în care percepem și gestionăm finanțele noastre, precum și asupra impactului emoțiilor asupra deciziilor financiare.</a:t>
            </a:r>
            <a:endParaRPr sz="1400" i="0" u="none" strike="noStrike" cap="none">
              <a:solidFill>
                <a:schemeClr val="dk1"/>
              </a:solidFill>
              <a:latin typeface="Proxima Nova"/>
              <a:ea typeface="Proxima Nova"/>
              <a:cs typeface="Proxima Nova"/>
              <a:sym typeface="Proxima Nova"/>
            </a:endParaRPr>
          </a:p>
          <a:p>
            <a:pPr marL="0" marR="0" lvl="0" indent="0" algn="l" rtl="0">
              <a:lnSpc>
                <a:spcPct val="107916"/>
              </a:lnSpc>
              <a:spcBef>
                <a:spcPts val="800"/>
              </a:spcBef>
              <a:spcAft>
                <a:spcPts val="0"/>
              </a:spcAft>
              <a:buClr>
                <a:srgbClr val="000000"/>
              </a:buClr>
              <a:buSzPts val="1400"/>
              <a:buFont typeface="Arial"/>
              <a:buNone/>
            </a:pPr>
            <a:r>
              <a:rPr lang="de-DE" sz="1400" i="0" u="sng" strike="noStrike" cap="none">
                <a:solidFill>
                  <a:srgbClr val="1155CC"/>
                </a:solidFill>
                <a:latin typeface="Proxima Nova"/>
                <a:ea typeface="Proxima Nova"/>
                <a:cs typeface="Proxima Nova"/>
                <a:sym typeface="Proxima Nova"/>
                <a:hlinkClick r:id="rId6">
                  <a:extLst>
                    <a:ext uri="{A12FA001-AC4F-418D-AE19-62706E023703}">
                      <ahyp:hlinkClr xmlns:ahyp="http://schemas.microsoft.com/office/drawing/2018/hyperlinkcolor" val="tx"/>
                    </a:ext>
                  </a:extLst>
                </a:hlinkClick>
              </a:rPr>
              <a:t>https://www.linkedin.com/pulse/5-good-reasons-read-psychology-money-morgan-housel-demola-okesola/</a:t>
            </a:r>
            <a:r>
              <a:rPr lang="de-DE" sz="1400" i="0" u="none" strike="noStrike" cap="none">
                <a:solidFill>
                  <a:schemeClr val="dk1"/>
                </a:solidFill>
                <a:latin typeface="Proxima Nova"/>
                <a:ea typeface="Proxima Nova"/>
                <a:cs typeface="Proxima Nova"/>
                <a:sym typeface="Proxima Nova"/>
              </a:rPr>
              <a:t> </a:t>
            </a:r>
            <a:endParaRPr sz="1400" i="0" u="none" strike="noStrike" cap="none">
              <a:solidFill>
                <a:schemeClr val="dk1"/>
              </a:solidFill>
              <a:latin typeface="Proxima Nova"/>
              <a:ea typeface="Proxima Nova"/>
              <a:cs typeface="Proxima Nova"/>
              <a:sym typeface="Proxima Nova"/>
            </a:endParaRPr>
          </a:p>
          <a:p>
            <a:pPr marL="0" marR="0" lvl="0" indent="0" algn="l" rtl="0">
              <a:lnSpc>
                <a:spcPct val="107916"/>
              </a:lnSpc>
              <a:spcBef>
                <a:spcPts val="800"/>
              </a:spcBef>
              <a:spcAft>
                <a:spcPts val="0"/>
              </a:spcAft>
              <a:buClr>
                <a:srgbClr val="000000"/>
              </a:buClr>
              <a:buSzPts val="1400"/>
              <a:buFont typeface="Arial"/>
              <a:buNone/>
            </a:pPr>
            <a:r>
              <a:rPr lang="de-DE" sz="1400" b="1" i="0" u="none" strike="noStrike" cap="none">
                <a:solidFill>
                  <a:schemeClr val="dk1"/>
                </a:solidFill>
                <a:latin typeface="Proxima Nova"/>
                <a:ea typeface="Proxima Nova"/>
                <a:cs typeface="Proxima Nova"/>
                <a:sym typeface="Proxima Nova"/>
              </a:rPr>
              <a:t>Rich Dad Poor Dad - Robert Kiyosaki and Sharon Lechter - </a:t>
            </a:r>
            <a:r>
              <a:rPr lang="de-DE">
                <a:solidFill>
                  <a:schemeClr val="dk1"/>
                </a:solidFill>
                <a:latin typeface="Proxima Nova"/>
                <a:ea typeface="Proxima Nova"/>
                <a:cs typeface="Proxima Nova"/>
                <a:sym typeface="Proxima Nova"/>
              </a:rPr>
              <a:t>Demontează mitul că trebuie să câștigi un venit ridicat pentru a deveni bogat. Provoacă credința că locuința ta este un activ. </a:t>
            </a:r>
            <a:endParaRPr>
              <a:solidFill>
                <a:schemeClr val="dk1"/>
              </a:solidFill>
              <a:latin typeface="Proxima Nova"/>
              <a:ea typeface="Proxima Nova"/>
              <a:cs typeface="Proxima Nova"/>
              <a:sym typeface="Proxima Nova"/>
            </a:endParaRPr>
          </a:p>
          <a:p>
            <a:pPr marL="0" marR="0" lvl="0" indent="0" algn="l" rtl="0">
              <a:lnSpc>
                <a:spcPct val="107916"/>
              </a:lnSpc>
              <a:spcBef>
                <a:spcPts val="800"/>
              </a:spcBef>
              <a:spcAft>
                <a:spcPts val="0"/>
              </a:spcAft>
              <a:buClr>
                <a:srgbClr val="000000"/>
              </a:buClr>
              <a:buSzPts val="1400"/>
              <a:buFont typeface="Arial"/>
              <a:buNone/>
            </a:pPr>
            <a:r>
              <a:rPr lang="de-DE" sz="1400" i="0" u="sng" strike="noStrike" cap="none">
                <a:solidFill>
                  <a:srgbClr val="1155CC"/>
                </a:solidFill>
                <a:latin typeface="Proxima Nova"/>
                <a:ea typeface="Proxima Nova"/>
                <a:cs typeface="Proxima Nova"/>
                <a:sym typeface="Proxima Nova"/>
                <a:hlinkClick r:id="rId7">
                  <a:extLst>
                    <a:ext uri="{A12FA001-AC4F-418D-AE19-62706E023703}">
                      <ahyp:hlinkClr xmlns:ahyp="http://schemas.microsoft.com/office/drawing/2018/hyperlinkcolor" val="tx"/>
                    </a:ext>
                  </a:extLst>
                </a:hlinkClick>
              </a:rPr>
              <a:t>https://www.booksfree.org/rich-dad-poor-dad-pdf-free-download/</a:t>
            </a:r>
            <a:r>
              <a:rPr lang="de-DE" sz="1400" i="0" u="none" strike="noStrike" cap="none">
                <a:solidFill>
                  <a:schemeClr val="dk1"/>
                </a:solidFill>
                <a:latin typeface="Proxima Nova"/>
                <a:ea typeface="Proxima Nova"/>
                <a:cs typeface="Proxima Nova"/>
                <a:sym typeface="Proxima Nova"/>
              </a:rPr>
              <a:t> </a:t>
            </a:r>
            <a:endParaRPr sz="1400" i="0" u="none" strike="noStrike" cap="none">
              <a:solidFill>
                <a:schemeClr val="dk1"/>
              </a:solidFill>
              <a:latin typeface="Proxima Nova"/>
              <a:ea typeface="Proxima Nova"/>
              <a:cs typeface="Proxima Nova"/>
              <a:sym typeface="Proxima Nova"/>
            </a:endParaRPr>
          </a:p>
          <a:p>
            <a:pPr marL="0" marR="0" lvl="0" indent="0" algn="l" rtl="0">
              <a:lnSpc>
                <a:spcPct val="107916"/>
              </a:lnSpc>
              <a:spcBef>
                <a:spcPts val="800"/>
              </a:spcBef>
              <a:spcAft>
                <a:spcPts val="0"/>
              </a:spcAft>
              <a:buClr>
                <a:srgbClr val="000000"/>
              </a:buClr>
              <a:buSzPts val="1400"/>
              <a:buFont typeface="Arial"/>
              <a:buNone/>
            </a:pPr>
            <a:r>
              <a:rPr lang="de-DE" b="1">
                <a:solidFill>
                  <a:schemeClr val="dk1"/>
                </a:solidFill>
                <a:latin typeface="Proxima Nova"/>
                <a:ea typeface="Proxima Nova"/>
                <a:cs typeface="Proxima Nova"/>
                <a:sym typeface="Proxima Nova"/>
              </a:rPr>
              <a:t>Website-uri / Conturi</a:t>
            </a:r>
            <a:endParaRPr sz="1400" b="1" i="0" u="none" strike="noStrike" cap="none">
              <a:solidFill>
                <a:schemeClr val="dk1"/>
              </a:solidFill>
              <a:latin typeface="Proxima Nova"/>
              <a:ea typeface="Proxima Nova"/>
              <a:cs typeface="Proxima Nova"/>
              <a:sym typeface="Proxima Nova"/>
            </a:endParaRPr>
          </a:p>
          <a:p>
            <a:pPr marL="0" marR="0" lvl="0" indent="0" algn="l" rtl="0">
              <a:lnSpc>
                <a:spcPct val="107916"/>
              </a:lnSpc>
              <a:spcBef>
                <a:spcPts val="800"/>
              </a:spcBef>
              <a:spcAft>
                <a:spcPts val="0"/>
              </a:spcAft>
              <a:buClr>
                <a:srgbClr val="000000"/>
              </a:buClr>
              <a:buSzPts val="1400"/>
              <a:buFont typeface="Arial"/>
              <a:buNone/>
            </a:pPr>
            <a:r>
              <a:rPr lang="de-DE" sz="1400" i="0" u="sng" strike="noStrike" cap="none">
                <a:solidFill>
                  <a:srgbClr val="1155CC"/>
                </a:solidFill>
                <a:latin typeface="Proxima Nova"/>
                <a:ea typeface="Proxima Nova"/>
                <a:cs typeface="Proxima Nova"/>
                <a:sym typeface="Proxima Nova"/>
                <a:hlinkClick r:id="rId8">
                  <a:extLst>
                    <a:ext uri="{A12FA001-AC4F-418D-AE19-62706E023703}">
                      <ahyp:hlinkClr xmlns:ahyp="http://schemas.microsoft.com/office/drawing/2018/hyperlinkcolor" val="tx"/>
                    </a:ext>
                  </a:extLst>
                </a:hlinkClick>
              </a:rPr>
              <a:t>https://www.youtube.com/c/Clevergirlfinance</a:t>
            </a:r>
            <a:r>
              <a:rPr lang="de-DE" sz="1400" i="0" u="none" strike="noStrike" cap="none">
                <a:solidFill>
                  <a:schemeClr val="dk1"/>
                </a:solidFill>
                <a:latin typeface="Proxima Nova"/>
                <a:ea typeface="Proxima Nova"/>
                <a:cs typeface="Proxima Nova"/>
                <a:sym typeface="Proxima Nova"/>
              </a:rPr>
              <a:t> - </a:t>
            </a:r>
            <a:r>
              <a:rPr lang="de-DE">
                <a:solidFill>
                  <a:schemeClr val="dk1"/>
                </a:solidFill>
                <a:latin typeface="Proxima Nova"/>
                <a:ea typeface="Proxima Nova"/>
                <a:cs typeface="Proxima Nova"/>
                <a:sym typeface="Proxima Nova"/>
              </a:rPr>
              <a:t>Împuternicirea femeilor să scape de datorii, să economisească bani și să construiască o adevărată avere!</a:t>
            </a:r>
            <a:endParaRPr sz="1400" i="0" u="none" strike="noStrike" cap="none">
              <a:solidFill>
                <a:schemeClr val="dk1"/>
              </a:solidFill>
              <a:latin typeface="Proxima Nova"/>
              <a:ea typeface="Proxima Nova"/>
              <a:cs typeface="Proxima Nova"/>
              <a:sym typeface="Proxima Nova"/>
            </a:endParaRPr>
          </a:p>
          <a:p>
            <a:pPr marL="0" marR="0" lvl="0" indent="0" algn="l" rtl="0">
              <a:lnSpc>
                <a:spcPct val="107916"/>
              </a:lnSpc>
              <a:spcBef>
                <a:spcPts val="800"/>
              </a:spcBef>
              <a:spcAft>
                <a:spcPts val="800"/>
              </a:spcAft>
              <a:buClr>
                <a:srgbClr val="000000"/>
              </a:buClr>
              <a:buSzPts val="1400"/>
              <a:buFont typeface="Arial"/>
              <a:buNone/>
            </a:pPr>
            <a:r>
              <a:rPr lang="de-DE" sz="1400" i="0" u="sng" strike="noStrike" cap="none">
                <a:solidFill>
                  <a:schemeClr val="hlink"/>
                </a:solidFill>
                <a:latin typeface="Proxima Nova"/>
                <a:ea typeface="Proxima Nova"/>
                <a:cs typeface="Proxima Nova"/>
                <a:sym typeface="Proxima Nova"/>
                <a:hlinkClick r:id="rId9"/>
              </a:rPr>
              <a:t>https://www.coursera.org/articles/how-to-negotiate-salary</a:t>
            </a:r>
            <a:r>
              <a:rPr lang="de-DE" sz="1400" i="0" u="none" strike="noStrike" cap="none">
                <a:solidFill>
                  <a:schemeClr val="dk1"/>
                </a:solidFill>
                <a:latin typeface="Proxima Nova"/>
                <a:ea typeface="Proxima Nova"/>
                <a:cs typeface="Proxima Nova"/>
                <a:sym typeface="Proxima Nova"/>
              </a:rPr>
              <a:t> - </a:t>
            </a:r>
            <a:r>
              <a:rPr lang="de-DE">
                <a:solidFill>
                  <a:schemeClr val="dk1"/>
                </a:solidFill>
                <a:latin typeface="Proxima Nova"/>
                <a:ea typeface="Proxima Nova"/>
                <a:cs typeface="Proxima Nova"/>
                <a:sym typeface="Proxima Nova"/>
              </a:rPr>
              <a:t>Cum să îți negociezi salariul</a:t>
            </a:r>
            <a:endParaRPr sz="1400" i="0" u="none" strike="noStrike" cap="none">
              <a:solidFill>
                <a:schemeClr val="dk1"/>
              </a:solidFill>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469" name="Google Shape;469;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rgbClr val="2F5496"/>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70" name="Google Shape;470;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71" name="Google Shape;471;p10" descr="Logo&#10;&#10;Description automatically generated"/>
          <p:cNvPicPr preferRelativeResize="0"/>
          <p:nvPr/>
        </p:nvPicPr>
        <p:blipFill rotWithShape="1">
          <a:blip r:embed="rId4">
            <a:alphaModFix/>
          </a:blip>
          <a:srcRect/>
          <a:stretch/>
        </p:blipFill>
        <p:spPr>
          <a:xfrm>
            <a:off x="154113" y="187068"/>
            <a:ext cx="1339599" cy="1479808"/>
          </a:xfrm>
          <a:prstGeom prst="rect">
            <a:avLst/>
          </a:prstGeom>
          <a:noFill/>
          <a:ln>
            <a:noFill/>
          </a:ln>
        </p:spPr>
      </p:pic>
      <p:sp>
        <p:nvSpPr>
          <p:cNvPr id="472" name="Google Shape;472;p10"/>
          <p:cNvSpPr txBox="1"/>
          <p:nvPr/>
        </p:nvSpPr>
        <p:spPr>
          <a:xfrm>
            <a:off x="428625" y="2114550"/>
            <a:ext cx="559117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de-DE" sz="4400" b="1">
                <a:latin typeface="Proxima Nova"/>
                <a:ea typeface="Proxima Nova"/>
                <a:cs typeface="Proxima Nova"/>
                <a:sym typeface="Proxima Nova"/>
              </a:rPr>
              <a:t>Mulțumim!</a:t>
            </a:r>
            <a:endParaRPr sz="4400" b="1" i="0" u="none" strike="noStrike" cap="none">
              <a:solidFill>
                <a:srgbClr val="000000"/>
              </a:solidFill>
              <a:latin typeface="Proxima Nova"/>
              <a:ea typeface="Proxima Nova"/>
              <a:cs typeface="Proxima Nova"/>
              <a:sym typeface="Proxima Nova"/>
            </a:endParaRPr>
          </a:p>
        </p:txBody>
      </p:sp>
      <p:pic>
        <p:nvPicPr>
          <p:cNvPr id="473" name="Google Shape;473;p10" descr="Text&#10;&#10;Description automatically generated"/>
          <p:cNvPicPr preferRelativeResize="0"/>
          <p:nvPr/>
        </p:nvPicPr>
        <p:blipFill rotWithShape="1">
          <a:blip r:embed="rId5">
            <a:alphaModFix/>
          </a:blip>
          <a:srcRect/>
          <a:stretch/>
        </p:blipFill>
        <p:spPr>
          <a:xfrm>
            <a:off x="154113" y="6021075"/>
            <a:ext cx="1417512" cy="297638"/>
          </a:xfrm>
          <a:prstGeom prst="rect">
            <a:avLst/>
          </a:prstGeom>
          <a:noFill/>
          <a:ln>
            <a:noFill/>
          </a:ln>
        </p:spPr>
      </p:pic>
      <p:pic>
        <p:nvPicPr>
          <p:cNvPr id="474" name="Google Shape;474;p10"/>
          <p:cNvPicPr preferRelativeResize="0"/>
          <p:nvPr/>
        </p:nvPicPr>
        <p:blipFill rotWithShape="1">
          <a:blip r:embed="rId6">
            <a:alphaModFix/>
          </a:blip>
          <a:srcRect/>
          <a:stretch/>
        </p:blipFill>
        <p:spPr>
          <a:xfrm>
            <a:off x="226801" y="3049940"/>
            <a:ext cx="6133178" cy="1063557"/>
          </a:xfrm>
          <a:prstGeom prst="rect">
            <a:avLst/>
          </a:prstGeom>
          <a:noFill/>
          <a:ln>
            <a:noFill/>
          </a:ln>
        </p:spPr>
      </p:pic>
      <p:sp>
        <p:nvSpPr>
          <p:cNvPr id="475" name="Google Shape;475;p10"/>
          <p:cNvSpPr txBox="1"/>
          <p:nvPr/>
        </p:nvSpPr>
        <p:spPr>
          <a:xfrm>
            <a:off x="-72258" y="6598701"/>
            <a:ext cx="1226425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a:solidFill>
                  <a:schemeClr val="dk1"/>
                </a:solidFill>
                <a:latin typeface="Century Gothic"/>
                <a:ea typeface="Century Gothic"/>
                <a:cs typeface="Century Gothic"/>
                <a:sym typeface="Century Gothic"/>
              </a:rPr>
              <a:t>Numărul proiectului</a:t>
            </a:r>
            <a:r>
              <a:rPr lang="de-DE" sz="1400" b="0" i="0" u="none" strike="noStrike" cap="none">
                <a:solidFill>
                  <a:schemeClr val="dk1"/>
                </a:solidFill>
                <a:latin typeface="Century Gothic"/>
                <a:ea typeface="Century Gothic"/>
                <a:cs typeface="Century Gothic"/>
                <a:sym typeface="Century Gothic"/>
              </a:rPr>
              <a:t>: 2022-1-AT01-KA220-ADU-000087985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Proxima Nova"/>
                <a:ea typeface="Proxima Nova"/>
                <a:cs typeface="Proxima Nova"/>
                <a:sym typeface="Proxima Nova"/>
              </a:rPr>
              <a:t>OBIECTIVE DE ÎNVĂȚARE</a:t>
            </a:r>
            <a:endParaRPr sz="3400" i="0" u="none" strike="noStrike" cap="none">
              <a:solidFill>
                <a:schemeClr val="lt1"/>
              </a:solidFill>
              <a:latin typeface="Proxima Nova"/>
              <a:ea typeface="Proxima Nova"/>
              <a:cs typeface="Proxima Nova"/>
              <a:sym typeface="Proxima Nova"/>
            </a:endParaRPr>
          </a:p>
        </p:txBody>
      </p:sp>
      <p:sp>
        <p:nvSpPr>
          <p:cNvPr id="121" name="Google Shape;121;p23"/>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3" name="Google Shape;123;p23"/>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124" name="Google Shape;124;p23"/>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Proxima Nova"/>
              <a:ea typeface="Proxima Nova"/>
              <a:cs typeface="Proxima Nova"/>
              <a:sym typeface="Proxima Nova"/>
            </a:endParaRPr>
          </a:p>
        </p:txBody>
      </p:sp>
      <p:pic>
        <p:nvPicPr>
          <p:cNvPr id="125" name="Google Shape;125;p23" descr="Graphical user interface, text&#10;&#10;Description automatically generated"/>
          <p:cNvPicPr preferRelativeResize="0"/>
          <p:nvPr/>
        </p:nvPicPr>
        <p:blipFill rotWithShape="1">
          <a:blip r:embed="rId4">
            <a:alphaModFix/>
          </a:blip>
          <a:srcRect/>
          <a:stretch/>
        </p:blipFill>
        <p:spPr>
          <a:xfrm>
            <a:off x="9914971" y="5907488"/>
            <a:ext cx="2115616" cy="573861"/>
          </a:xfrm>
          <a:prstGeom prst="rect">
            <a:avLst/>
          </a:prstGeom>
          <a:noFill/>
          <a:ln>
            <a:noFill/>
          </a:ln>
        </p:spPr>
      </p:pic>
      <p:sp>
        <p:nvSpPr>
          <p:cNvPr id="126" name="Google Shape;126;p23"/>
          <p:cNvSpPr txBox="1"/>
          <p:nvPr/>
        </p:nvSpPr>
        <p:spPr>
          <a:xfrm>
            <a:off x="335346" y="1886228"/>
            <a:ext cx="6062100" cy="25860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1800"/>
              <a:buFont typeface="Proxima Nova"/>
              <a:buChar char="o"/>
            </a:pPr>
            <a:r>
              <a:rPr lang="de-DE" sz="1800">
                <a:latin typeface="Proxima Nova"/>
                <a:ea typeface="Proxima Nova"/>
                <a:cs typeface="Proxima Nova"/>
                <a:sym typeface="Proxima Nova"/>
              </a:rPr>
              <a:t>pentru a înțelege factorii care influențează potențialul de câștig (educație, competențe, experiență, trenduri din industrie etc.).</a:t>
            </a:r>
            <a:endParaRPr sz="1400" i="0" u="none" strike="noStrike" cap="none">
              <a:solidFill>
                <a:srgbClr val="000000"/>
              </a:solidFill>
              <a:latin typeface="Proxima Nova"/>
              <a:ea typeface="Proxima Nova"/>
              <a:cs typeface="Proxima Nova"/>
              <a:sym typeface="Proxima Nova"/>
            </a:endParaRPr>
          </a:p>
          <a:p>
            <a:pPr marL="342900" marR="0" lvl="0" indent="-342900" algn="just" rtl="0">
              <a:lnSpc>
                <a:spcPct val="100000"/>
              </a:lnSpc>
              <a:spcBef>
                <a:spcPts val="0"/>
              </a:spcBef>
              <a:spcAft>
                <a:spcPts val="0"/>
              </a:spcAft>
              <a:buClr>
                <a:srgbClr val="000000"/>
              </a:buClr>
              <a:buSzPts val="1800"/>
              <a:buFont typeface="Proxima Nova"/>
              <a:buChar char="o"/>
            </a:pPr>
            <a:r>
              <a:rPr lang="de-DE" sz="1800">
                <a:latin typeface="Proxima Nova"/>
                <a:ea typeface="Proxima Nova"/>
                <a:cs typeface="Proxima Nova"/>
                <a:sym typeface="Proxima Nova"/>
              </a:rPr>
              <a:t>să explorezi diverse surse de venit.</a:t>
            </a:r>
            <a:endParaRPr sz="1800" i="0" u="none" strike="noStrike" cap="none">
              <a:solidFill>
                <a:srgbClr val="000000"/>
              </a:solidFill>
              <a:latin typeface="Proxima Nova"/>
              <a:ea typeface="Proxima Nova"/>
              <a:cs typeface="Proxima Nova"/>
              <a:sym typeface="Proxima Nova"/>
            </a:endParaRPr>
          </a:p>
          <a:p>
            <a:pPr marL="342900" marR="0" lvl="0" indent="-342900" algn="just" rtl="0">
              <a:lnSpc>
                <a:spcPct val="100000"/>
              </a:lnSpc>
              <a:spcBef>
                <a:spcPts val="0"/>
              </a:spcBef>
              <a:spcAft>
                <a:spcPts val="0"/>
              </a:spcAft>
              <a:buClr>
                <a:srgbClr val="000000"/>
              </a:buClr>
              <a:buSzPts val="1800"/>
              <a:buFont typeface="Proxima Nova"/>
              <a:buChar char="o"/>
            </a:pPr>
            <a:r>
              <a:rPr lang="de-DE" sz="1800">
                <a:latin typeface="Proxima Nova"/>
                <a:ea typeface="Proxima Nova"/>
                <a:cs typeface="Proxima Nova"/>
                <a:sym typeface="Proxima Nova"/>
              </a:rPr>
              <a:t>să înțeleagă cum să își crească veniturile, inclusiv  strategii pentru avansare în carieră și dezvoltare.</a:t>
            </a:r>
            <a:r>
              <a:rPr lang="de-DE" sz="1800" i="0" u="none" strike="noStrike" cap="none">
                <a:solidFill>
                  <a:srgbClr val="000000"/>
                </a:solidFill>
                <a:latin typeface="Proxima Nova"/>
                <a:ea typeface="Proxima Nova"/>
                <a:cs typeface="Proxima Nova"/>
                <a:sym typeface="Proxima Nova"/>
              </a:rPr>
              <a:t> </a:t>
            </a:r>
            <a:endParaRPr sz="1800" i="0" u="none" strike="noStrike" cap="none">
              <a:solidFill>
                <a:srgbClr val="000000"/>
              </a:solidFill>
              <a:latin typeface="Proxima Nova"/>
              <a:ea typeface="Proxima Nova"/>
              <a:cs typeface="Proxima Nova"/>
              <a:sym typeface="Proxima Nova"/>
            </a:endParaRPr>
          </a:p>
          <a:p>
            <a:pPr marL="342900" marR="0" lvl="0" indent="-342900" algn="just" rtl="0">
              <a:lnSpc>
                <a:spcPct val="100000"/>
              </a:lnSpc>
              <a:spcBef>
                <a:spcPts val="0"/>
              </a:spcBef>
              <a:spcAft>
                <a:spcPts val="0"/>
              </a:spcAft>
              <a:buClr>
                <a:srgbClr val="000000"/>
              </a:buClr>
              <a:buSzPts val="1800"/>
              <a:buFont typeface="Proxima Nova"/>
              <a:buChar char="o"/>
            </a:pPr>
            <a:r>
              <a:rPr lang="de-DE" sz="1800">
                <a:latin typeface="Proxima Nova"/>
                <a:ea typeface="Proxima Nova"/>
                <a:cs typeface="Proxima Nova"/>
                <a:sym typeface="Proxima Nova"/>
              </a:rPr>
              <a:t>să își dezvolte abilități de gândire critică.</a:t>
            </a:r>
            <a:endParaRPr sz="1400" i="0" u="none" strike="noStrike" cap="none">
              <a:solidFill>
                <a:srgbClr val="000000"/>
              </a:solidFill>
              <a:latin typeface="Proxima Nova"/>
              <a:ea typeface="Proxima Nova"/>
              <a:cs typeface="Proxima Nova"/>
              <a:sym typeface="Proxima Nova"/>
            </a:endParaRPr>
          </a:p>
          <a:p>
            <a:pPr marL="342900" marR="0" lvl="0" indent="-342900" algn="just" rtl="0">
              <a:lnSpc>
                <a:spcPct val="100000"/>
              </a:lnSpc>
              <a:spcBef>
                <a:spcPts val="0"/>
              </a:spcBef>
              <a:spcAft>
                <a:spcPts val="0"/>
              </a:spcAft>
              <a:buClr>
                <a:srgbClr val="000000"/>
              </a:buClr>
              <a:buSzPts val="1800"/>
              <a:buFont typeface="Proxima Nova"/>
              <a:buChar char="o"/>
            </a:pPr>
            <a:r>
              <a:rPr lang="de-DE" sz="1800">
                <a:latin typeface="Proxima Nova"/>
                <a:ea typeface="Proxima Nova"/>
                <a:cs typeface="Proxima Nova"/>
                <a:sym typeface="Proxima Nova"/>
              </a:rPr>
              <a:t>să poată dezvolta o mentalitate flexibilă în ceea ce privește potențialul de câștig.</a:t>
            </a:r>
            <a:r>
              <a:rPr lang="de-DE" sz="1800" i="0" u="none" strike="noStrike" cap="none">
                <a:solidFill>
                  <a:srgbClr val="000000"/>
                </a:solidFill>
                <a:latin typeface="Proxima Nova"/>
                <a:ea typeface="Proxima Nova"/>
                <a:cs typeface="Proxima Nova"/>
                <a:sym typeface="Proxima Nova"/>
              </a:rPr>
              <a:t> </a:t>
            </a:r>
            <a:endParaRPr sz="1800" i="0" u="none" strike="noStrike" cap="none">
              <a:solidFill>
                <a:srgbClr val="000000"/>
              </a:solidFill>
              <a:latin typeface="Proxima Nova"/>
              <a:ea typeface="Proxima Nova"/>
              <a:cs typeface="Proxima Nova"/>
              <a:sym typeface="Proxima Nova"/>
            </a:endParaRPr>
          </a:p>
        </p:txBody>
      </p:sp>
      <p:pic>
        <p:nvPicPr>
          <p:cNvPr id="127" name="Google Shape;127;p23" descr="Learning objectives Vectors &amp; Illustrations for Free Download | Freepik"/>
          <p:cNvPicPr preferRelativeResize="0"/>
          <p:nvPr/>
        </p:nvPicPr>
        <p:blipFill rotWithShape="1">
          <a:blip r:embed="rId5">
            <a:alphaModFix/>
          </a:blip>
          <a:srcRect l="10863" r="10587"/>
          <a:stretch/>
        </p:blipFill>
        <p:spPr>
          <a:xfrm>
            <a:off x="7142925" y="1489200"/>
            <a:ext cx="4312001" cy="3656925"/>
          </a:xfrm>
          <a:prstGeom prst="rect">
            <a:avLst/>
          </a:prstGeom>
          <a:noFill/>
          <a:ln>
            <a:noFill/>
          </a:ln>
        </p:spPr>
      </p:pic>
      <p:sp>
        <p:nvSpPr>
          <p:cNvPr id="128" name="Google Shape;128;p23"/>
          <p:cNvSpPr txBox="1"/>
          <p:nvPr/>
        </p:nvSpPr>
        <p:spPr>
          <a:xfrm>
            <a:off x="4519450" y="417775"/>
            <a:ext cx="1116600" cy="63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lt1"/>
              </a:solidFill>
              <a:latin typeface="Calibri"/>
              <a:ea typeface="Calibri"/>
              <a:cs typeface="Calibri"/>
              <a:sym typeface="Calibri"/>
            </a:endParaRPr>
          </a:p>
        </p:txBody>
      </p:sp>
      <p:sp>
        <p:nvSpPr>
          <p:cNvPr id="129" name="Google Shape;129;p23"/>
          <p:cNvSpPr txBox="1"/>
          <p:nvPr/>
        </p:nvSpPr>
        <p:spPr>
          <a:xfrm rot="-5402860">
            <a:off x="4138294" y="-212484"/>
            <a:ext cx="721200" cy="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p:nvPr/>
        </p:nvSpPr>
        <p:spPr>
          <a:xfrm>
            <a:off x="-229816" y="-141113"/>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Proxima Nova"/>
                <a:ea typeface="Proxima Nova"/>
                <a:cs typeface="Proxima Nova"/>
                <a:sym typeface="Proxima Nova"/>
              </a:rPr>
              <a:t>Despre sursele de venit</a:t>
            </a:r>
            <a:endParaRPr sz="3400" i="0" u="none" strike="noStrike" cap="none">
              <a:solidFill>
                <a:schemeClr val="lt1"/>
              </a:solidFill>
              <a:latin typeface="Proxima Nova"/>
              <a:ea typeface="Proxima Nova"/>
              <a:cs typeface="Proxima Nova"/>
              <a:sym typeface="Proxima Nova"/>
            </a:endParaRPr>
          </a:p>
        </p:txBody>
      </p:sp>
      <p:sp>
        <p:nvSpPr>
          <p:cNvPr id="135" name="Google Shape;135;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1"/>
              </a:buClr>
              <a:buSzPts val="1400"/>
              <a:buFont typeface="Arial"/>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Proxima Nova"/>
              <a:ea typeface="Proxima Nova"/>
              <a:cs typeface="Proxima Nova"/>
              <a:sym typeface="Proxima Nova"/>
            </a:endParaRPr>
          </a:p>
          <a:p>
            <a:pPr marL="0" lvl="0" indent="0" algn="just" rtl="0">
              <a:lnSpc>
                <a:spcPct val="100000"/>
              </a:lnSpc>
              <a:spcBef>
                <a:spcPts val="0"/>
              </a:spcBef>
              <a:spcAft>
                <a:spcPts val="0"/>
              </a:spcAft>
              <a:buSzPts val="1400"/>
              <a:buNone/>
            </a:pPr>
            <a:endParaRPr sz="800">
              <a:solidFill>
                <a:schemeClr val="dk1"/>
              </a:solidFill>
              <a:latin typeface="Proxima Nova"/>
              <a:ea typeface="Proxima Nova"/>
              <a:cs typeface="Proxima Nova"/>
              <a:sym typeface="Proxima Nova"/>
            </a:endParaRPr>
          </a:p>
        </p:txBody>
      </p:sp>
      <p:pic>
        <p:nvPicPr>
          <p:cNvPr id="138" name="Google Shape;138;p4"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39" name="Google Shape;139;p4"/>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40" name="Google Shape;140;p4"/>
          <p:cNvSpPr txBox="1"/>
          <p:nvPr/>
        </p:nvSpPr>
        <p:spPr>
          <a:xfrm>
            <a:off x="335346" y="1642250"/>
            <a:ext cx="6402300" cy="41631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900"/>
              <a:buFont typeface="Arial"/>
              <a:buNone/>
            </a:pPr>
            <a:r>
              <a:rPr lang="de-DE" sz="1900">
                <a:latin typeface="Proxima Nova"/>
                <a:ea typeface="Proxima Nova"/>
                <a:cs typeface="Proxima Nova"/>
                <a:sym typeface="Proxima Nova"/>
              </a:rPr>
              <a:t>Sursele de venit se referă la diversele modalități prin care o persoană sau o afacere câștigă bani.</a:t>
            </a:r>
            <a:endParaRPr sz="1900" i="0" u="none" strike="noStrike" cap="none">
              <a:solidFill>
                <a:srgbClr val="000000"/>
              </a:solidFill>
              <a:latin typeface="Proxima Nova"/>
              <a:ea typeface="Proxima Nova"/>
              <a:cs typeface="Proxima Nova"/>
              <a:sym typeface="Proxima Nova"/>
            </a:endParaRPr>
          </a:p>
          <a:p>
            <a:pPr marL="0" lvl="0" indent="0" algn="just" rtl="0">
              <a:lnSpc>
                <a:spcPct val="107000"/>
              </a:lnSpc>
              <a:spcBef>
                <a:spcPts val="1500"/>
              </a:spcBef>
              <a:spcAft>
                <a:spcPts val="0"/>
              </a:spcAft>
              <a:buClr>
                <a:schemeClr val="dk1"/>
              </a:buClr>
              <a:buSzPts val="1100"/>
              <a:buFont typeface="Arial"/>
              <a:buNone/>
            </a:pPr>
            <a:r>
              <a:rPr lang="de-DE" sz="1900">
                <a:latin typeface="Proxima Nova"/>
                <a:ea typeface="Proxima Nova"/>
                <a:cs typeface="Proxima Nova"/>
                <a:sym typeface="Proxima Nova"/>
              </a:rPr>
              <a:t>Înțelegerea surselor de venit implică recunoașterea celor două tipuri principale de venit: activ și pasiv.  </a:t>
            </a:r>
            <a:endParaRPr sz="1900">
              <a:latin typeface="Proxima Nova"/>
              <a:ea typeface="Proxima Nova"/>
              <a:cs typeface="Proxima Nova"/>
              <a:sym typeface="Proxima Nova"/>
            </a:endParaRPr>
          </a:p>
          <a:p>
            <a:pPr marL="0" lvl="0" indent="0" algn="just" rtl="0">
              <a:lnSpc>
                <a:spcPct val="107000"/>
              </a:lnSpc>
              <a:spcBef>
                <a:spcPts val="1500"/>
              </a:spcBef>
              <a:spcAft>
                <a:spcPts val="0"/>
              </a:spcAft>
              <a:buClr>
                <a:schemeClr val="dk1"/>
              </a:buClr>
              <a:buSzPts val="1100"/>
              <a:buFont typeface="Arial"/>
              <a:buNone/>
            </a:pPr>
            <a:r>
              <a:rPr lang="de-DE" sz="1900" b="1">
                <a:latin typeface="Proxima Nova"/>
                <a:ea typeface="Proxima Nova"/>
                <a:cs typeface="Proxima Nova"/>
                <a:sym typeface="Proxima Nova"/>
              </a:rPr>
              <a:t>Venitul activ</a:t>
            </a:r>
            <a:r>
              <a:rPr lang="de-DE" sz="1900">
                <a:latin typeface="Proxima Nova"/>
                <a:ea typeface="Proxima Nova"/>
                <a:cs typeface="Proxima Nova"/>
                <a:sym typeface="Proxima Nova"/>
              </a:rPr>
              <a:t> este câștigat prin participarea directă în activități de muncă sau de afaceri.  </a:t>
            </a:r>
            <a:endParaRPr sz="1900">
              <a:latin typeface="Proxima Nova"/>
              <a:ea typeface="Proxima Nova"/>
              <a:cs typeface="Proxima Nova"/>
              <a:sym typeface="Proxima Nova"/>
            </a:endParaRPr>
          </a:p>
          <a:p>
            <a:pPr marL="0" lvl="0" indent="0" algn="just" rtl="0">
              <a:lnSpc>
                <a:spcPct val="107000"/>
              </a:lnSpc>
              <a:spcBef>
                <a:spcPts val="1500"/>
              </a:spcBef>
              <a:spcAft>
                <a:spcPts val="0"/>
              </a:spcAft>
              <a:buClr>
                <a:schemeClr val="dk1"/>
              </a:buClr>
              <a:buSzPts val="1100"/>
              <a:buFont typeface="Arial"/>
              <a:buNone/>
            </a:pPr>
            <a:r>
              <a:rPr lang="de-DE" sz="1900" b="1">
                <a:latin typeface="Proxima Nova"/>
                <a:ea typeface="Proxima Nova"/>
                <a:cs typeface="Proxima Nova"/>
                <a:sym typeface="Proxima Nova"/>
              </a:rPr>
              <a:t>Venitul pasiv</a:t>
            </a:r>
            <a:r>
              <a:rPr lang="de-DE" sz="1900">
                <a:latin typeface="Proxima Nova"/>
                <a:ea typeface="Proxima Nova"/>
                <a:cs typeface="Proxima Nova"/>
                <a:sym typeface="Proxima Nova"/>
              </a:rPr>
              <a:t> este câștigat cu un efort minim continuu și implică adesea valorificarea investițiilor sau a activelor.</a:t>
            </a:r>
            <a:endParaRPr sz="1900">
              <a:latin typeface="Proxima Nova"/>
              <a:ea typeface="Proxima Nova"/>
              <a:cs typeface="Proxima Nova"/>
              <a:sym typeface="Proxima Nova"/>
            </a:endParaRPr>
          </a:p>
          <a:p>
            <a:pPr marL="0" marR="0" lvl="0" indent="0" algn="just" rtl="0">
              <a:lnSpc>
                <a:spcPct val="107000"/>
              </a:lnSpc>
              <a:spcBef>
                <a:spcPts val="1500"/>
              </a:spcBef>
              <a:spcAft>
                <a:spcPts val="0"/>
              </a:spcAft>
              <a:buClr>
                <a:srgbClr val="000000"/>
              </a:buClr>
              <a:buSzPts val="1900"/>
              <a:buFont typeface="Arial"/>
              <a:buNone/>
            </a:pPr>
            <a:endParaRPr sz="1900">
              <a:latin typeface="Proxima Nova"/>
              <a:ea typeface="Proxima Nova"/>
              <a:cs typeface="Proxima Nova"/>
              <a:sym typeface="Proxima Nova"/>
            </a:endParaRPr>
          </a:p>
          <a:p>
            <a:pPr marL="0" marR="0" lvl="0" indent="0" algn="just" rtl="0">
              <a:lnSpc>
                <a:spcPct val="107000"/>
              </a:lnSpc>
              <a:spcBef>
                <a:spcPts val="1500"/>
              </a:spcBef>
              <a:spcAft>
                <a:spcPts val="0"/>
              </a:spcAft>
              <a:buClr>
                <a:srgbClr val="000000"/>
              </a:buClr>
              <a:buSzPts val="1900"/>
              <a:buFont typeface="Arial"/>
              <a:buNone/>
            </a:pPr>
            <a:endParaRPr sz="1900" i="0" u="none" strike="noStrike" cap="none">
              <a:solidFill>
                <a:srgbClr val="000000"/>
              </a:solidFill>
              <a:latin typeface="Proxima Nova"/>
              <a:ea typeface="Proxima Nova"/>
              <a:cs typeface="Proxima Nova"/>
              <a:sym typeface="Proxima Nova"/>
            </a:endParaRPr>
          </a:p>
        </p:txBody>
      </p:sp>
      <p:pic>
        <p:nvPicPr>
          <p:cNvPr id="141" name="Google Shape;141;p4"/>
          <p:cNvPicPr preferRelativeResize="0"/>
          <p:nvPr/>
        </p:nvPicPr>
        <p:blipFill rotWithShape="1">
          <a:blip r:embed="rId5">
            <a:alphaModFix/>
          </a:blip>
          <a:srcRect t="12348" b="10856"/>
          <a:stretch/>
        </p:blipFill>
        <p:spPr>
          <a:xfrm>
            <a:off x="6939604" y="2382069"/>
            <a:ext cx="4917050" cy="2123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ba818bef63_0_4"/>
          <p:cNvSpPr/>
          <p:nvPr/>
        </p:nvSpPr>
        <p:spPr>
          <a:xfrm>
            <a:off x="-229816" y="-141113"/>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Proxima Nova"/>
                <a:ea typeface="Proxima Nova"/>
                <a:cs typeface="Proxima Nova"/>
                <a:sym typeface="Proxima Nova"/>
              </a:rPr>
              <a:t>Explorarea diverselor surse de venit</a:t>
            </a:r>
            <a:endParaRPr sz="3400" i="0" u="none" strike="noStrike" cap="none">
              <a:solidFill>
                <a:schemeClr val="lt1"/>
              </a:solidFill>
              <a:latin typeface="Proxima Nova"/>
              <a:ea typeface="Proxima Nova"/>
              <a:cs typeface="Proxima Nova"/>
              <a:sym typeface="Proxima Nova"/>
            </a:endParaRPr>
          </a:p>
        </p:txBody>
      </p:sp>
      <p:sp>
        <p:nvSpPr>
          <p:cNvPr id="147" name="Google Shape;147;g2ba818bef63_0_4"/>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g2ba818bef63_0_4"/>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2ba818bef63_0_4"/>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1"/>
              </a:buClr>
              <a:buSzPts val="1400"/>
              <a:buFont typeface="Arial"/>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Proxima Nova"/>
              <a:ea typeface="Proxima Nova"/>
              <a:cs typeface="Proxima Nova"/>
              <a:sym typeface="Proxima Nova"/>
            </a:endParaRPr>
          </a:p>
          <a:p>
            <a:pPr marL="0" lvl="0" indent="0" algn="just" rtl="0">
              <a:spcBef>
                <a:spcPts val="0"/>
              </a:spcBef>
              <a:spcAft>
                <a:spcPts val="0"/>
              </a:spcAft>
              <a:buClr>
                <a:schemeClr val="dk1"/>
              </a:buClr>
              <a:buSzPts val="1400"/>
              <a:buFont typeface="Arial"/>
              <a:buNone/>
            </a:pPr>
            <a:endParaRPr sz="800">
              <a:solidFill>
                <a:schemeClr val="dk1"/>
              </a:solidFill>
              <a:latin typeface="Proxima Nova"/>
              <a:ea typeface="Proxima Nova"/>
              <a:cs typeface="Proxima Nova"/>
              <a:sym typeface="Proxima Nova"/>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50" name="Google Shape;150;g2ba818bef63_0_4"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51" name="Google Shape;151;g2ba818bef63_0_4"/>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152" name="Google Shape;152;g2ba818bef63_0_4"/>
          <p:cNvSpPr txBox="1"/>
          <p:nvPr/>
        </p:nvSpPr>
        <p:spPr>
          <a:xfrm>
            <a:off x="5752575" y="3236525"/>
            <a:ext cx="1553700" cy="91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graphicFrame>
        <p:nvGraphicFramePr>
          <p:cNvPr id="153" name="Google Shape;153;g2ba818bef63_0_4"/>
          <p:cNvGraphicFramePr/>
          <p:nvPr/>
        </p:nvGraphicFramePr>
        <p:xfrm>
          <a:off x="131727" y="1790356"/>
          <a:ext cx="11609150" cy="2800475"/>
        </p:xfrm>
        <a:graphic>
          <a:graphicData uri="http://schemas.openxmlformats.org/drawingml/2006/table">
            <a:tbl>
              <a:tblPr>
                <a:noFill/>
                <a:tableStyleId>{DAB742F7-E3D1-494B-A6A9-6B1C1A5784F4}</a:tableStyleId>
              </a:tblPr>
              <a:tblGrid>
                <a:gridCol w="2330000">
                  <a:extLst>
                    <a:ext uri="{9D8B030D-6E8A-4147-A177-3AD203B41FA5}">
                      <a16:colId xmlns:a16="http://schemas.microsoft.com/office/drawing/2014/main" val="20000"/>
                    </a:ext>
                  </a:extLst>
                </a:gridCol>
                <a:gridCol w="9279150">
                  <a:extLst>
                    <a:ext uri="{9D8B030D-6E8A-4147-A177-3AD203B41FA5}">
                      <a16:colId xmlns:a16="http://schemas.microsoft.com/office/drawing/2014/main" val="20001"/>
                    </a:ext>
                  </a:extLst>
                </a:gridCol>
              </a:tblGrid>
              <a:tr h="468875">
                <a:tc>
                  <a:txBody>
                    <a:bodyPr/>
                    <a:lstStyle/>
                    <a:p>
                      <a:pPr marL="0" marR="0" lvl="0" indent="0" algn="ctr" rtl="0">
                        <a:lnSpc>
                          <a:spcPct val="100000"/>
                        </a:lnSpc>
                        <a:spcBef>
                          <a:spcPts val="0"/>
                        </a:spcBef>
                        <a:spcAft>
                          <a:spcPts val="0"/>
                        </a:spcAft>
                        <a:buClr>
                          <a:schemeClr val="dk1"/>
                        </a:buClr>
                        <a:buSzPts val="1100"/>
                        <a:buFont typeface="Arial"/>
                        <a:buNone/>
                      </a:pPr>
                      <a:r>
                        <a:rPr lang="de-DE" sz="1500">
                          <a:solidFill>
                            <a:schemeClr val="lt1"/>
                          </a:solidFill>
                          <a:latin typeface="Proxima Nova"/>
                          <a:ea typeface="Proxima Nova"/>
                          <a:cs typeface="Proxima Nova"/>
                          <a:sym typeface="Proxima Nova"/>
                        </a:rPr>
                        <a:t>Venit câștigat</a:t>
                      </a:r>
                      <a:endParaRPr sz="1500">
                        <a:solidFill>
                          <a:schemeClr val="lt1"/>
                        </a:solidFill>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Bani câștigați prin intermediul jobului.</a:t>
                      </a:r>
                      <a:endParaRPr sz="1500" u="none" strike="noStrike" cap="none">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0"/>
                  </a:ext>
                </a:extLst>
              </a:tr>
              <a:tr h="408100">
                <a:tc>
                  <a:txBody>
                    <a:bodyPr/>
                    <a:lstStyle/>
                    <a:p>
                      <a:pPr marL="0" marR="0" lvl="0" indent="0" algn="ctr" rtl="0">
                        <a:lnSpc>
                          <a:spcPct val="100000"/>
                        </a:lnSpc>
                        <a:spcBef>
                          <a:spcPts val="0"/>
                        </a:spcBef>
                        <a:spcAft>
                          <a:spcPts val="0"/>
                        </a:spcAft>
                        <a:buClr>
                          <a:srgbClr val="000000"/>
                        </a:buClr>
                        <a:buSzPts val="1500"/>
                        <a:buFont typeface="Arial"/>
                        <a:buNone/>
                      </a:pPr>
                      <a:r>
                        <a:rPr lang="de-DE" sz="1500">
                          <a:solidFill>
                            <a:schemeClr val="lt1"/>
                          </a:solidFill>
                          <a:latin typeface="Proxima Nova"/>
                          <a:ea typeface="Proxima Nova"/>
                          <a:cs typeface="Proxima Nova"/>
                          <a:sym typeface="Proxima Nova"/>
                        </a:rPr>
                        <a:t>Venit pasiv</a:t>
                      </a:r>
                      <a:endParaRPr sz="1500" u="none" strike="noStrike" cap="none">
                        <a:solidFill>
                          <a:schemeClr val="lt1"/>
                        </a:solidFill>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Banii pe care îi câștigi cu un efort minim sau cu o implicare continuă.</a:t>
                      </a:r>
                      <a:endParaRPr sz="1500" u="none" strike="noStrike" cap="none">
                        <a:solidFill>
                          <a:schemeClr val="dk1"/>
                        </a:solidFill>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1"/>
                  </a:ext>
                </a:extLst>
              </a:tr>
              <a:tr h="627875">
                <a:tc>
                  <a:txBody>
                    <a:bodyPr/>
                    <a:lstStyle/>
                    <a:p>
                      <a:pPr marL="0" marR="0" lvl="0" indent="0" algn="ctr" rtl="0">
                        <a:lnSpc>
                          <a:spcPct val="100000"/>
                        </a:lnSpc>
                        <a:spcBef>
                          <a:spcPts val="0"/>
                        </a:spcBef>
                        <a:spcAft>
                          <a:spcPts val="0"/>
                        </a:spcAft>
                        <a:buClr>
                          <a:srgbClr val="000000"/>
                        </a:buClr>
                        <a:buSzPts val="1500"/>
                        <a:buFont typeface="Arial"/>
                        <a:buNone/>
                      </a:pPr>
                      <a:r>
                        <a:rPr lang="de-DE" sz="1500">
                          <a:solidFill>
                            <a:schemeClr val="lt1"/>
                          </a:solidFill>
                          <a:latin typeface="Proxima Nova"/>
                          <a:ea typeface="Proxima Nova"/>
                          <a:cs typeface="Proxima Nova"/>
                          <a:sym typeface="Proxima Nova"/>
                        </a:rPr>
                        <a:t>Venit din afaceri </a:t>
                      </a:r>
                      <a:endParaRPr sz="1500" u="none" strike="noStrike" cap="none">
                        <a:solidFill>
                          <a:schemeClr val="lt1"/>
                        </a:solidFill>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1" indent="0" algn="l" rtl="0">
                        <a:lnSpc>
                          <a:spcPct val="100000"/>
                        </a:lnSpc>
                        <a:spcBef>
                          <a:spcPts val="0"/>
                        </a:spcBef>
                        <a:spcAft>
                          <a:spcPts val="0"/>
                        </a:spcAft>
                        <a:buClr>
                          <a:srgbClr val="000000"/>
                        </a:buClr>
                        <a:buSzPts val="1500"/>
                        <a:buFont typeface="Arial"/>
                        <a:buNone/>
                      </a:pPr>
                      <a:r>
                        <a:rPr lang="de-DE" sz="1500">
                          <a:solidFill>
                            <a:schemeClr val="dk1"/>
                          </a:solidFill>
                          <a:latin typeface="Proxima Nova"/>
                          <a:ea typeface="Proxima Nova"/>
                          <a:cs typeface="Proxima Nova"/>
                          <a:sym typeface="Proxima Nova"/>
                        </a:rPr>
                        <a:t>Banii generați prin deținerea și operarea unei afaceri. Suma primită de la clienții tăi pentru bunurile sau serviciile pe care le-ai vândut acestora.</a:t>
                      </a:r>
                      <a:endParaRPr sz="1500" i="0" u="none" strike="noStrike" cap="none">
                        <a:solidFill>
                          <a:schemeClr val="dk1"/>
                        </a:solidFill>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2"/>
                  </a:ext>
                </a:extLst>
              </a:tr>
              <a:tr h="627875">
                <a:tc>
                  <a:txBody>
                    <a:bodyPr/>
                    <a:lstStyle/>
                    <a:p>
                      <a:pPr marL="0" marR="0" lvl="0" indent="0" algn="ctr" rtl="0">
                        <a:lnSpc>
                          <a:spcPct val="100000"/>
                        </a:lnSpc>
                        <a:spcBef>
                          <a:spcPts val="0"/>
                        </a:spcBef>
                        <a:spcAft>
                          <a:spcPts val="0"/>
                        </a:spcAft>
                        <a:buClr>
                          <a:srgbClr val="000000"/>
                        </a:buClr>
                        <a:buSzPts val="1500"/>
                        <a:buFont typeface="Arial"/>
                        <a:buNone/>
                      </a:pPr>
                      <a:r>
                        <a:rPr lang="de-DE" sz="1500">
                          <a:solidFill>
                            <a:schemeClr val="lt1"/>
                          </a:solidFill>
                          <a:latin typeface="Proxima Nova"/>
                          <a:ea typeface="Proxima Nova"/>
                          <a:cs typeface="Proxima Nova"/>
                          <a:sym typeface="Proxima Nova"/>
                        </a:rPr>
                        <a:t>Venituri din chirie</a:t>
                      </a:r>
                      <a:endParaRPr sz="1500" u="none" strike="noStrike" cap="none">
                        <a:solidFill>
                          <a:schemeClr val="lt1"/>
                        </a:solidFill>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de-DE" sz="1500">
                          <a:latin typeface="Proxima Nova"/>
                          <a:ea typeface="Proxima Nova"/>
                          <a:cs typeface="Proxima Nova"/>
                          <a:sym typeface="Proxima Nova"/>
                        </a:rPr>
                        <a:t>Generat prin închirierea proprietăților imobiliare către chiriași în schimbul unor plăți regulate, de obicei lunare. Afacerile pot genera venituri din închiriere prin închirierea echipamentelor sau a altor active.</a:t>
                      </a:r>
                      <a:endParaRPr sz="1500" u="none" strike="noStrike" cap="none">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3"/>
                  </a:ext>
                </a:extLst>
              </a:tr>
              <a:tr h="581800">
                <a:tc>
                  <a:txBody>
                    <a:bodyPr/>
                    <a:lstStyle/>
                    <a:p>
                      <a:pPr marL="0" marR="0" lvl="0" indent="0" algn="ctr" rtl="0">
                        <a:lnSpc>
                          <a:spcPct val="100000"/>
                        </a:lnSpc>
                        <a:spcBef>
                          <a:spcPts val="0"/>
                        </a:spcBef>
                        <a:spcAft>
                          <a:spcPts val="0"/>
                        </a:spcAft>
                        <a:buClr>
                          <a:srgbClr val="000000"/>
                        </a:buClr>
                        <a:buSzPts val="1500"/>
                        <a:buFont typeface="Arial"/>
                        <a:buNone/>
                      </a:pPr>
                      <a:r>
                        <a:rPr lang="de-DE" sz="1500">
                          <a:solidFill>
                            <a:schemeClr val="lt1"/>
                          </a:solidFill>
                          <a:latin typeface="Proxima Nova"/>
                          <a:ea typeface="Proxima Nova"/>
                          <a:cs typeface="Proxima Nova"/>
                          <a:sym typeface="Proxima Nova"/>
                        </a:rPr>
                        <a:t>Venituri din investiții</a:t>
                      </a:r>
                      <a:endParaRPr sz="1500" u="none" strike="noStrike" cap="none">
                        <a:solidFill>
                          <a:schemeClr val="lt1"/>
                        </a:solidFill>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de-DE" sz="1500">
                          <a:latin typeface="Proxima Nova"/>
                          <a:ea typeface="Proxima Nova"/>
                          <a:cs typeface="Proxima Nova"/>
                          <a:sym typeface="Proxima Nova"/>
                        </a:rPr>
                        <a:t>Câștigat prin intermediul diferitelor instrumente și vehicule financiare, cum ar fi acțiunile, imobiliarele și fondurile mutuale.</a:t>
                      </a:r>
                      <a:endParaRPr sz="1500" u="none" strike="noStrike" cap="none">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p:nvPr/>
        </p:nvSpPr>
        <p:spPr>
          <a:xfrm>
            <a:off x="-229816" y="-141113"/>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Proxima Nova"/>
                <a:ea typeface="Proxima Nova"/>
                <a:cs typeface="Proxima Nova"/>
                <a:sym typeface="Proxima Nova"/>
              </a:rPr>
              <a:t>Explorarea diverselor surse de venit.</a:t>
            </a:r>
            <a:endParaRPr sz="3400" i="0" u="none" strike="noStrike" cap="none">
              <a:solidFill>
                <a:schemeClr val="lt1"/>
              </a:solidFill>
              <a:latin typeface="Proxima Nova"/>
              <a:ea typeface="Proxima Nova"/>
              <a:cs typeface="Proxima Nova"/>
              <a:sym typeface="Proxima Nova"/>
            </a:endParaRPr>
          </a:p>
        </p:txBody>
      </p:sp>
      <p:sp>
        <p:nvSpPr>
          <p:cNvPr id="159" name="Google Shape;159;p2"/>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2"/>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1"/>
              </a:buClr>
              <a:buSzPts val="1400"/>
              <a:buFont typeface="Arial"/>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Proxima Nova"/>
              <a:ea typeface="Proxima Nova"/>
              <a:cs typeface="Proxima Nova"/>
              <a:sym typeface="Proxima Nova"/>
            </a:endParaRPr>
          </a:p>
          <a:p>
            <a:pPr marL="0" lvl="0" indent="0" algn="just" rtl="0">
              <a:spcBef>
                <a:spcPts val="0"/>
              </a:spcBef>
              <a:spcAft>
                <a:spcPts val="0"/>
              </a:spcAft>
              <a:buClr>
                <a:schemeClr val="dk1"/>
              </a:buClr>
              <a:buSzPts val="1400"/>
              <a:buFont typeface="Arial"/>
              <a:buNone/>
            </a:pPr>
            <a:endParaRPr sz="800">
              <a:solidFill>
                <a:schemeClr val="dk1"/>
              </a:solidFill>
              <a:latin typeface="Proxima Nova"/>
              <a:ea typeface="Proxima Nova"/>
              <a:cs typeface="Proxima Nova"/>
              <a:sym typeface="Proxima Nova"/>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62" name="Google Shape;162;p2"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63" name="Google Shape;163;p2"/>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164" name="Google Shape;164;p2"/>
          <p:cNvSpPr txBox="1"/>
          <p:nvPr/>
        </p:nvSpPr>
        <p:spPr>
          <a:xfrm>
            <a:off x="5752575" y="3236525"/>
            <a:ext cx="1553700" cy="91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graphicFrame>
        <p:nvGraphicFramePr>
          <p:cNvPr id="165" name="Google Shape;165;p2"/>
          <p:cNvGraphicFramePr/>
          <p:nvPr/>
        </p:nvGraphicFramePr>
        <p:xfrm>
          <a:off x="107170" y="1944185"/>
          <a:ext cx="11923400" cy="3200250"/>
        </p:xfrm>
        <a:graphic>
          <a:graphicData uri="http://schemas.openxmlformats.org/drawingml/2006/table">
            <a:tbl>
              <a:tblPr>
                <a:noFill/>
                <a:tableStyleId>{DAB742F7-E3D1-494B-A6A9-6B1C1A5784F4}</a:tableStyleId>
              </a:tblPr>
              <a:tblGrid>
                <a:gridCol w="2393075">
                  <a:extLst>
                    <a:ext uri="{9D8B030D-6E8A-4147-A177-3AD203B41FA5}">
                      <a16:colId xmlns:a16="http://schemas.microsoft.com/office/drawing/2014/main" val="20000"/>
                    </a:ext>
                  </a:extLst>
                </a:gridCol>
                <a:gridCol w="9530325">
                  <a:extLst>
                    <a:ext uri="{9D8B030D-6E8A-4147-A177-3AD203B41FA5}">
                      <a16:colId xmlns:a16="http://schemas.microsoft.com/office/drawing/2014/main" val="20001"/>
                    </a:ext>
                  </a:extLst>
                </a:gridCol>
              </a:tblGrid>
              <a:tr h="627875">
                <a:tc>
                  <a:txBody>
                    <a:bodyPr/>
                    <a:lstStyle/>
                    <a:p>
                      <a:pPr marL="0" lvl="0" indent="0" algn="ctr" rtl="0">
                        <a:spcBef>
                          <a:spcPts val="0"/>
                        </a:spcBef>
                        <a:spcAft>
                          <a:spcPts val="0"/>
                        </a:spcAft>
                        <a:buClr>
                          <a:schemeClr val="dk1"/>
                        </a:buClr>
                        <a:buSzPts val="1100"/>
                        <a:buFont typeface="Arial"/>
                        <a:buNone/>
                      </a:pPr>
                      <a:r>
                        <a:rPr lang="de-DE" sz="1500">
                          <a:solidFill>
                            <a:schemeClr val="lt1"/>
                          </a:solidFill>
                          <a:latin typeface="Proxima Nova"/>
                          <a:ea typeface="Proxima Nova"/>
                          <a:cs typeface="Proxima Nova"/>
                          <a:sym typeface="Proxima Nova"/>
                        </a:rPr>
                        <a:t>Venit din câștiguri de capital  </a:t>
                      </a:r>
                      <a:endParaRPr sz="1500">
                        <a:solidFill>
                          <a:schemeClr val="lt1"/>
                        </a:solidFill>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de-DE" sz="1500">
                          <a:latin typeface="Proxima Nova"/>
                          <a:ea typeface="Proxima Nova"/>
                          <a:cs typeface="Proxima Nova"/>
                          <a:sym typeface="Proxima Nova"/>
                        </a:rPr>
                        <a:t>Profiturile realizate din vânzarea activelor de investiții la un preț mai mare decât prețul de achiziție.</a:t>
                      </a:r>
                      <a:endParaRPr sz="1500" u="none" strike="noStrike" cap="none">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0"/>
                  </a:ext>
                </a:extLst>
              </a:tr>
              <a:tr h="408100">
                <a:tc>
                  <a:txBody>
                    <a:bodyPr/>
                    <a:lstStyle/>
                    <a:p>
                      <a:pPr marL="0" lvl="0" indent="0" algn="ctr" rtl="0">
                        <a:spcBef>
                          <a:spcPts val="0"/>
                        </a:spcBef>
                        <a:spcAft>
                          <a:spcPts val="0"/>
                        </a:spcAft>
                        <a:buClr>
                          <a:schemeClr val="dk1"/>
                        </a:buClr>
                        <a:buSzPts val="1100"/>
                        <a:buFont typeface="Arial"/>
                        <a:buNone/>
                      </a:pPr>
                      <a:r>
                        <a:rPr lang="de-DE" sz="1500">
                          <a:solidFill>
                            <a:schemeClr val="lt1"/>
                          </a:solidFill>
                          <a:latin typeface="Proxima Nova"/>
                          <a:ea typeface="Proxima Nova"/>
                          <a:cs typeface="Proxima Nova"/>
                          <a:sym typeface="Proxima Nova"/>
                        </a:rPr>
                        <a:t>Venit din dividende </a:t>
                      </a:r>
                      <a:endParaRPr sz="1500" u="none" strike="noStrike" cap="none">
                        <a:solidFill>
                          <a:schemeClr val="lt1"/>
                        </a:solidFill>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de-DE" sz="1500">
                          <a:latin typeface="Proxima Nova"/>
                          <a:ea typeface="Proxima Nova"/>
                          <a:cs typeface="Proxima Nova"/>
                          <a:sym typeface="Proxima Nova"/>
                        </a:rPr>
                        <a:t>Venitul primit din dividende plătite de companie deținătorilor de acțiuni.</a:t>
                      </a:r>
                      <a:endParaRPr sz="1500" u="none" strike="noStrike" cap="none">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1"/>
                  </a:ext>
                </a:extLst>
              </a:tr>
              <a:tr h="627875">
                <a:tc>
                  <a:txBody>
                    <a:bodyPr/>
                    <a:lstStyle/>
                    <a:p>
                      <a:pPr marL="0" lvl="0" indent="0" algn="ctr" rtl="0">
                        <a:spcBef>
                          <a:spcPts val="0"/>
                        </a:spcBef>
                        <a:spcAft>
                          <a:spcPts val="0"/>
                        </a:spcAft>
                        <a:buClr>
                          <a:schemeClr val="dk1"/>
                        </a:buClr>
                        <a:buSzPts val="1100"/>
                        <a:buFont typeface="Arial"/>
                        <a:buNone/>
                      </a:pPr>
                      <a:r>
                        <a:rPr lang="de-DE" sz="1500">
                          <a:solidFill>
                            <a:schemeClr val="lt1"/>
                          </a:solidFill>
                          <a:latin typeface="Proxima Nova"/>
                          <a:ea typeface="Proxima Nova"/>
                          <a:cs typeface="Proxima Nova"/>
                          <a:sym typeface="Proxima Nova"/>
                        </a:rPr>
                        <a:t>Venit din activități freelance sau din economia de tip gig  </a:t>
                      </a:r>
                      <a:endParaRPr sz="1500" u="none" strike="noStrike" cap="none">
                        <a:solidFill>
                          <a:schemeClr val="lt1"/>
                        </a:solidFill>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de-DE" sz="1500">
                          <a:latin typeface="Proxima Nova"/>
                          <a:ea typeface="Proxima Nova"/>
                          <a:cs typeface="Proxima Nova"/>
                          <a:sym typeface="Proxima Nova"/>
                        </a:rPr>
                        <a:t>Câștigat prin muncă cu normă parțială sau prin contracte în afara aranjamentelor tradiționale de angajare.</a:t>
                      </a:r>
                      <a:endParaRPr sz="1500" u="none" strike="noStrike" cap="none">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2"/>
                  </a:ext>
                </a:extLst>
              </a:tr>
              <a:tr h="627875">
                <a:tc>
                  <a:txBody>
                    <a:bodyPr/>
                    <a:lstStyle/>
                    <a:p>
                      <a:pPr marL="0" lvl="0" indent="0" algn="ctr" rtl="0">
                        <a:spcBef>
                          <a:spcPts val="0"/>
                        </a:spcBef>
                        <a:spcAft>
                          <a:spcPts val="0"/>
                        </a:spcAft>
                        <a:buClr>
                          <a:schemeClr val="dk1"/>
                        </a:buClr>
                        <a:buSzPts val="1100"/>
                        <a:buFont typeface="Arial"/>
                        <a:buNone/>
                      </a:pPr>
                      <a:r>
                        <a:rPr lang="de-DE" sz="1500">
                          <a:solidFill>
                            <a:schemeClr val="lt1"/>
                          </a:solidFill>
                          <a:latin typeface="Proxima Nova"/>
                          <a:ea typeface="Proxima Nova"/>
                          <a:cs typeface="Proxima Nova"/>
                          <a:sym typeface="Proxima Nova"/>
                        </a:rPr>
                        <a:t>Drepturi de autor</a:t>
                      </a:r>
                      <a:endParaRPr sz="1500" u="none" strike="noStrike" cap="none">
                        <a:solidFill>
                          <a:schemeClr val="lt1"/>
                        </a:solidFill>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de-DE" sz="1500">
                          <a:latin typeface="Proxima Nova"/>
                          <a:ea typeface="Proxima Nova"/>
                          <a:cs typeface="Proxima Nova"/>
                          <a:sym typeface="Proxima Nova"/>
                        </a:rPr>
                        <a:t>Venitul câștigat de creatorii sau deținătorii proprietății intelectuale (PI) prin licențierea lucrării lor sau acordarea permisiunii pentru utilizarea acesteia în schimbul unor plăți.</a:t>
                      </a:r>
                      <a:endParaRPr sz="1500" i="0" u="none" strike="noStrike" cap="none">
                        <a:solidFill>
                          <a:srgbClr val="000000"/>
                        </a:solidFill>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3"/>
                  </a:ext>
                </a:extLst>
              </a:tr>
              <a:tr h="627875">
                <a:tc>
                  <a:txBody>
                    <a:bodyPr/>
                    <a:lstStyle/>
                    <a:p>
                      <a:pPr marL="0" lvl="0" indent="0" algn="ctr" rtl="0">
                        <a:spcBef>
                          <a:spcPts val="0"/>
                        </a:spcBef>
                        <a:spcAft>
                          <a:spcPts val="0"/>
                        </a:spcAft>
                        <a:buClr>
                          <a:schemeClr val="dk1"/>
                        </a:buClr>
                        <a:buSzPts val="1100"/>
                        <a:buFont typeface="Arial"/>
                        <a:buNone/>
                      </a:pPr>
                      <a:r>
                        <a:rPr lang="de-DE" sz="1500">
                          <a:solidFill>
                            <a:schemeClr val="lt1"/>
                          </a:solidFill>
                          <a:latin typeface="Proxima Nova"/>
                          <a:ea typeface="Proxima Nova"/>
                          <a:cs typeface="Proxima Nova"/>
                          <a:sym typeface="Proxima Nova"/>
                        </a:rPr>
                        <a:t>Venit din marketing afiliat  </a:t>
                      </a:r>
                      <a:endParaRPr sz="1500" u="none" strike="noStrike" cap="none">
                        <a:solidFill>
                          <a:schemeClr val="lt1"/>
                        </a:solidFill>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de-DE" sz="1500">
                          <a:latin typeface="Proxima Nova"/>
                          <a:ea typeface="Proxima Nova"/>
                          <a:cs typeface="Proxima Nova"/>
                          <a:sym typeface="Proxima Nova"/>
                        </a:rPr>
                        <a:t>Venitul câștigat prin promovarea și vânzarea produselor sau serviciilor oferite de alte companii sau persoane, de obicei prin linkuri de recomandare sau programe de afiliere.</a:t>
                      </a:r>
                      <a:endParaRPr sz="1600" i="0" u="none" strike="noStrike" cap="none">
                        <a:solidFill>
                          <a:srgbClr val="000000"/>
                        </a:solidFill>
                        <a:latin typeface="Proxima Nova"/>
                        <a:ea typeface="Proxima Nova"/>
                        <a:cs typeface="Proxima Nova"/>
                        <a:sym typeface="Proxima Nova"/>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p:nvPr/>
        </p:nvSpPr>
        <p:spPr>
          <a:xfrm>
            <a:off x="-229816" y="-141113"/>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Proxima Nova"/>
                <a:ea typeface="Proxima Nova"/>
                <a:cs typeface="Proxima Nova"/>
                <a:sym typeface="Proxima Nova"/>
              </a:rPr>
              <a:t>Avantajele și dezavantajele fiecărei surse de venit.</a:t>
            </a:r>
            <a:endParaRPr sz="3400" i="0" u="none" strike="noStrike" cap="none">
              <a:solidFill>
                <a:schemeClr val="lt1"/>
              </a:solidFill>
              <a:latin typeface="Proxima Nova"/>
              <a:ea typeface="Proxima Nova"/>
              <a:cs typeface="Proxima Nova"/>
              <a:sym typeface="Proxima Nova"/>
            </a:endParaRPr>
          </a:p>
        </p:txBody>
      </p:sp>
      <p:sp>
        <p:nvSpPr>
          <p:cNvPr id="171" name="Google Shape;171;p7"/>
          <p:cNvSpPr txBox="1"/>
          <p:nvPr/>
        </p:nvSpPr>
        <p:spPr>
          <a:xfrm>
            <a:off x="2120586" y="1521156"/>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i="0" u="none" strike="noStrike" cap="none">
              <a:solidFill>
                <a:schemeClr val="dk1"/>
              </a:solidFill>
              <a:latin typeface="Proxima Nova"/>
              <a:ea typeface="Proxima Nova"/>
              <a:cs typeface="Proxima Nova"/>
              <a:sym typeface="Proxima Nova"/>
            </a:endParaRPr>
          </a:p>
        </p:txBody>
      </p:sp>
      <p:sp>
        <p:nvSpPr>
          <p:cNvPr id="172" name="Google Shape;172;p7"/>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7"/>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SzPts val="1400"/>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Proxima Nova"/>
              <a:ea typeface="Proxima Nova"/>
              <a:cs typeface="Proxima Nova"/>
              <a:sym typeface="Proxima Nova"/>
            </a:endParaRPr>
          </a:p>
          <a:p>
            <a:pPr marL="0" lvl="0" indent="0" algn="just" rtl="0">
              <a:spcBef>
                <a:spcPts val="0"/>
              </a:spcBef>
              <a:spcAft>
                <a:spcPts val="0"/>
              </a:spcAft>
              <a:buSzPts val="1400"/>
              <a:buNone/>
            </a:pPr>
            <a:endParaRPr sz="800">
              <a:solidFill>
                <a:schemeClr val="dk1"/>
              </a:solidFill>
              <a:latin typeface="Proxima Nova"/>
              <a:ea typeface="Proxima Nova"/>
              <a:cs typeface="Proxima Nova"/>
              <a:sym typeface="Proxima Nova"/>
            </a:endParaRPr>
          </a:p>
          <a:p>
            <a:pPr marL="0" lvl="0" indent="0" algn="just" rtl="0">
              <a:spcBef>
                <a:spcPts val="0"/>
              </a:spcBef>
              <a:spcAft>
                <a:spcPts val="0"/>
              </a:spcAft>
              <a:buSzPts val="1400"/>
              <a:buNone/>
            </a:pPr>
            <a:endParaRPr sz="800">
              <a:solidFill>
                <a:schemeClr val="dk1"/>
              </a:solidFill>
              <a:latin typeface="Century Gothic"/>
              <a:ea typeface="Century Gothic"/>
              <a:cs typeface="Century Gothic"/>
              <a:sym typeface="Century Gothic"/>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74" name="Google Shape;174;p7"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75" name="Google Shape;175;p7"/>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176" name="Google Shape;176;p7"/>
          <p:cNvSpPr txBox="1"/>
          <p:nvPr/>
        </p:nvSpPr>
        <p:spPr>
          <a:xfrm>
            <a:off x="5985288" y="4417501"/>
            <a:ext cx="1687800" cy="95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chemeClr val="dk1"/>
              </a:solidFill>
              <a:latin typeface="Proxima Nova"/>
              <a:ea typeface="Proxima Nova"/>
              <a:cs typeface="Proxima Nova"/>
              <a:sym typeface="Proxima Nova"/>
            </a:endParaRPr>
          </a:p>
        </p:txBody>
      </p:sp>
      <p:sp>
        <p:nvSpPr>
          <p:cNvPr id="177" name="Google Shape;177;p7"/>
          <p:cNvSpPr/>
          <p:nvPr/>
        </p:nvSpPr>
        <p:spPr>
          <a:xfrm>
            <a:off x="1425500" y="1521139"/>
            <a:ext cx="1417200" cy="9510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78" name="Google Shape;178;p7"/>
          <p:cNvSpPr/>
          <p:nvPr/>
        </p:nvSpPr>
        <p:spPr>
          <a:xfrm>
            <a:off x="1574679" y="1663067"/>
            <a:ext cx="1342800" cy="853500"/>
          </a:xfrm>
          <a:prstGeom prst="roundRect">
            <a:avLst>
              <a:gd name="adj" fmla="val 10000"/>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79" name="Google Shape;179;p7"/>
          <p:cNvSpPr txBox="1"/>
          <p:nvPr/>
        </p:nvSpPr>
        <p:spPr>
          <a:xfrm>
            <a:off x="1599650" y="1688073"/>
            <a:ext cx="1292700" cy="8040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500">
                <a:latin typeface="Proxima Nova"/>
                <a:ea typeface="Proxima Nova"/>
                <a:cs typeface="Proxima Nova"/>
                <a:sym typeface="Proxima Nova"/>
              </a:rPr>
              <a:t>Venit câștigat</a:t>
            </a:r>
            <a:endParaRPr sz="1500" i="0" u="none" strike="noStrike" cap="none">
              <a:solidFill>
                <a:srgbClr val="000000"/>
              </a:solidFill>
              <a:latin typeface="Proxima Nova"/>
              <a:ea typeface="Proxima Nova"/>
              <a:cs typeface="Proxima Nova"/>
              <a:sym typeface="Proxima Nova"/>
            </a:endParaRPr>
          </a:p>
        </p:txBody>
      </p:sp>
      <p:sp>
        <p:nvSpPr>
          <p:cNvPr id="180" name="Google Shape;180;p7"/>
          <p:cNvSpPr/>
          <p:nvPr/>
        </p:nvSpPr>
        <p:spPr>
          <a:xfrm>
            <a:off x="3707529" y="1521139"/>
            <a:ext cx="1402800" cy="8934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81" name="Google Shape;181;p7"/>
          <p:cNvSpPr/>
          <p:nvPr/>
        </p:nvSpPr>
        <p:spPr>
          <a:xfrm>
            <a:off x="3863382" y="1669662"/>
            <a:ext cx="1402800" cy="893400"/>
          </a:xfrm>
          <a:prstGeom prst="roundRect">
            <a:avLst>
              <a:gd name="adj" fmla="val 10000"/>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82" name="Google Shape;182;p7"/>
          <p:cNvSpPr txBox="1"/>
          <p:nvPr/>
        </p:nvSpPr>
        <p:spPr>
          <a:xfrm>
            <a:off x="3889469" y="1695830"/>
            <a:ext cx="1350300" cy="841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500">
                <a:latin typeface="Proxima Nova"/>
                <a:ea typeface="Proxima Nova"/>
                <a:cs typeface="Proxima Nova"/>
                <a:sym typeface="Proxima Nova"/>
              </a:rPr>
              <a:t>Venit pasiv</a:t>
            </a:r>
            <a:endParaRPr sz="1500" i="0" u="none" strike="noStrike" cap="none">
              <a:solidFill>
                <a:srgbClr val="000000"/>
              </a:solidFill>
              <a:latin typeface="Proxima Nova"/>
              <a:ea typeface="Proxima Nova"/>
              <a:cs typeface="Proxima Nova"/>
              <a:sym typeface="Proxima Nova"/>
            </a:endParaRPr>
          </a:p>
        </p:txBody>
      </p:sp>
      <p:sp>
        <p:nvSpPr>
          <p:cNvPr id="183" name="Google Shape;183;p7"/>
          <p:cNvSpPr/>
          <p:nvPr/>
        </p:nvSpPr>
        <p:spPr>
          <a:xfrm>
            <a:off x="6170447" y="1521139"/>
            <a:ext cx="1324800" cy="8934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84" name="Google Shape;184;p7"/>
          <p:cNvSpPr/>
          <p:nvPr/>
        </p:nvSpPr>
        <p:spPr>
          <a:xfrm>
            <a:off x="6317673" y="1669668"/>
            <a:ext cx="1324800" cy="893400"/>
          </a:xfrm>
          <a:prstGeom prst="roundRect">
            <a:avLst>
              <a:gd name="adj" fmla="val 10000"/>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85" name="Google Shape;185;p7"/>
          <p:cNvSpPr txBox="1"/>
          <p:nvPr/>
        </p:nvSpPr>
        <p:spPr>
          <a:xfrm>
            <a:off x="6342316" y="1695838"/>
            <a:ext cx="1275300" cy="841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500">
                <a:latin typeface="Proxima Nova"/>
                <a:ea typeface="Proxima Nova"/>
                <a:cs typeface="Proxima Nova"/>
                <a:sym typeface="Proxima Nova"/>
              </a:rPr>
              <a:t>Venit din afaceri</a:t>
            </a:r>
            <a:endParaRPr sz="1500" i="0" u="none" strike="noStrike" cap="none">
              <a:solidFill>
                <a:srgbClr val="000000"/>
              </a:solidFill>
              <a:latin typeface="Proxima Nova"/>
              <a:ea typeface="Proxima Nova"/>
              <a:cs typeface="Proxima Nova"/>
              <a:sym typeface="Proxima Nova"/>
            </a:endParaRPr>
          </a:p>
        </p:txBody>
      </p:sp>
      <p:sp>
        <p:nvSpPr>
          <p:cNvPr id="186" name="Google Shape;186;p7"/>
          <p:cNvSpPr/>
          <p:nvPr/>
        </p:nvSpPr>
        <p:spPr>
          <a:xfrm>
            <a:off x="2758713" y="3028193"/>
            <a:ext cx="12744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87" name="Google Shape;187;p7"/>
          <p:cNvSpPr/>
          <p:nvPr/>
        </p:nvSpPr>
        <p:spPr>
          <a:xfrm>
            <a:off x="2900307" y="3156222"/>
            <a:ext cx="1274400" cy="769800"/>
          </a:xfrm>
          <a:prstGeom prst="roundRect">
            <a:avLst>
              <a:gd name="adj" fmla="val 10000"/>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88" name="Google Shape;188;p7"/>
          <p:cNvSpPr txBox="1"/>
          <p:nvPr/>
        </p:nvSpPr>
        <p:spPr>
          <a:xfrm>
            <a:off x="2924008" y="3178779"/>
            <a:ext cx="1227000" cy="7254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Venit din chirie</a:t>
            </a:r>
            <a:endParaRPr sz="1400" i="0" u="none" strike="noStrike" cap="none">
              <a:solidFill>
                <a:srgbClr val="000000"/>
              </a:solidFill>
              <a:latin typeface="Proxima Nova"/>
              <a:ea typeface="Proxima Nova"/>
              <a:cs typeface="Proxima Nova"/>
              <a:sym typeface="Proxima Nova"/>
            </a:endParaRPr>
          </a:p>
        </p:txBody>
      </p:sp>
      <p:sp>
        <p:nvSpPr>
          <p:cNvPr id="189" name="Google Shape;189;p7"/>
          <p:cNvSpPr/>
          <p:nvPr/>
        </p:nvSpPr>
        <p:spPr>
          <a:xfrm>
            <a:off x="5376151" y="3007825"/>
            <a:ext cx="14160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90" name="Google Shape;190;p7"/>
          <p:cNvSpPr/>
          <p:nvPr/>
        </p:nvSpPr>
        <p:spPr>
          <a:xfrm>
            <a:off x="5517746" y="3135854"/>
            <a:ext cx="1416000" cy="769800"/>
          </a:xfrm>
          <a:prstGeom prst="roundRect">
            <a:avLst>
              <a:gd name="adj" fmla="val 10000"/>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91" name="Google Shape;191;p7"/>
          <p:cNvSpPr txBox="1"/>
          <p:nvPr/>
        </p:nvSpPr>
        <p:spPr>
          <a:xfrm>
            <a:off x="5541447" y="3158411"/>
            <a:ext cx="1368300" cy="7254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Venit din investiții</a:t>
            </a:r>
            <a:endParaRPr sz="1400" i="0" u="none" strike="noStrike" cap="none">
              <a:solidFill>
                <a:srgbClr val="000000"/>
              </a:solidFill>
              <a:latin typeface="Proxima Nova"/>
              <a:ea typeface="Proxima Nova"/>
              <a:cs typeface="Proxima Nova"/>
              <a:sym typeface="Proxima Nova"/>
            </a:endParaRPr>
          </a:p>
        </p:txBody>
      </p:sp>
      <p:sp>
        <p:nvSpPr>
          <p:cNvPr id="192" name="Google Shape;192;p7"/>
          <p:cNvSpPr/>
          <p:nvPr/>
        </p:nvSpPr>
        <p:spPr>
          <a:xfrm>
            <a:off x="8017290" y="3028193"/>
            <a:ext cx="12744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93" name="Google Shape;193;p7"/>
          <p:cNvSpPr/>
          <p:nvPr/>
        </p:nvSpPr>
        <p:spPr>
          <a:xfrm>
            <a:off x="8158885" y="3156222"/>
            <a:ext cx="1274400" cy="769800"/>
          </a:xfrm>
          <a:prstGeom prst="roundRect">
            <a:avLst>
              <a:gd name="adj" fmla="val 10000"/>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94" name="Google Shape;194;p7"/>
          <p:cNvSpPr txBox="1"/>
          <p:nvPr/>
        </p:nvSpPr>
        <p:spPr>
          <a:xfrm>
            <a:off x="8182585" y="3178779"/>
            <a:ext cx="1227000" cy="7254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Câștiguri de capital</a:t>
            </a:r>
            <a:endParaRPr sz="1400" i="0" u="none" strike="noStrike" cap="none">
              <a:solidFill>
                <a:srgbClr val="000000"/>
              </a:solidFill>
              <a:latin typeface="Proxima Nova"/>
              <a:ea typeface="Proxima Nova"/>
              <a:cs typeface="Proxima Nova"/>
              <a:sym typeface="Proxima Nova"/>
            </a:endParaRPr>
          </a:p>
        </p:txBody>
      </p:sp>
      <p:sp>
        <p:nvSpPr>
          <p:cNvPr id="195" name="Google Shape;195;p7"/>
          <p:cNvSpPr/>
          <p:nvPr/>
        </p:nvSpPr>
        <p:spPr>
          <a:xfrm>
            <a:off x="8520382" y="1521139"/>
            <a:ext cx="1429800" cy="9183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96" name="Google Shape;196;p7"/>
          <p:cNvSpPr/>
          <p:nvPr/>
        </p:nvSpPr>
        <p:spPr>
          <a:xfrm>
            <a:off x="8679244" y="1673796"/>
            <a:ext cx="1429800" cy="918300"/>
          </a:xfrm>
          <a:prstGeom prst="roundRect">
            <a:avLst>
              <a:gd name="adj" fmla="val 10000"/>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97" name="Google Shape;197;p7"/>
          <p:cNvSpPr txBox="1"/>
          <p:nvPr/>
        </p:nvSpPr>
        <p:spPr>
          <a:xfrm>
            <a:off x="8705834" y="1700693"/>
            <a:ext cx="1376400" cy="864600"/>
          </a:xfrm>
          <a:prstGeom prst="rect">
            <a:avLst/>
          </a:prstGeom>
          <a:noFill/>
          <a:ln>
            <a:noFill/>
          </a:ln>
        </p:spPr>
        <p:txBody>
          <a:bodyPr spcFirstLastPara="1" wrap="square" lIns="53325" tIns="53325" rIns="53325" bIns="53325" anchor="ctr" anchorCtr="0">
            <a:noAutofit/>
          </a:bodyPr>
          <a:lstStyle/>
          <a:p>
            <a:pPr marL="0" lvl="0" indent="0" algn="ctr" rtl="0">
              <a:spcBef>
                <a:spcPts val="0"/>
              </a:spcBef>
              <a:spcAft>
                <a:spcPts val="0"/>
              </a:spcAft>
              <a:buClr>
                <a:schemeClr val="dk1"/>
              </a:buClr>
              <a:buSzPts val="1100"/>
              <a:buFont typeface="Arial"/>
              <a:buNone/>
            </a:pPr>
            <a:r>
              <a:rPr lang="de-DE" sz="1500">
                <a:solidFill>
                  <a:schemeClr val="dk1"/>
                </a:solidFill>
                <a:latin typeface="Proxima Nova"/>
                <a:ea typeface="Proxima Nova"/>
                <a:cs typeface="Proxima Nova"/>
                <a:sym typeface="Proxima Nova"/>
              </a:rPr>
              <a:t>Venit din dividende </a:t>
            </a:r>
            <a:endParaRPr sz="1500">
              <a:solidFill>
                <a:schemeClr val="dk1"/>
              </a:solidFill>
              <a:latin typeface="Proxima Nova"/>
              <a:ea typeface="Proxima Nova"/>
              <a:cs typeface="Proxima Nova"/>
              <a:sym typeface="Proxima Nova"/>
            </a:endParaRPr>
          </a:p>
          <a:p>
            <a:pPr marL="0" marR="0" lvl="0" indent="0" algn="ctr" rtl="0">
              <a:lnSpc>
                <a:spcPct val="90000"/>
              </a:lnSpc>
              <a:spcBef>
                <a:spcPts val="0"/>
              </a:spcBef>
              <a:spcAft>
                <a:spcPts val="0"/>
              </a:spcAft>
              <a:buClr>
                <a:srgbClr val="000000"/>
              </a:buClr>
              <a:buSzPts val="1400"/>
              <a:buFont typeface="Arial"/>
              <a:buNone/>
            </a:pPr>
            <a:endParaRPr>
              <a:solidFill>
                <a:schemeClr val="dk1"/>
              </a:solidFill>
              <a:latin typeface="Proxima Nova"/>
              <a:ea typeface="Proxima Nova"/>
              <a:cs typeface="Proxima Nova"/>
              <a:sym typeface="Proxima Nova"/>
            </a:endParaRPr>
          </a:p>
        </p:txBody>
      </p:sp>
      <p:sp>
        <p:nvSpPr>
          <p:cNvPr id="198" name="Google Shape;198;p7"/>
          <p:cNvSpPr/>
          <p:nvPr/>
        </p:nvSpPr>
        <p:spPr>
          <a:xfrm>
            <a:off x="3897362" y="4452774"/>
            <a:ext cx="1082700" cy="664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99" name="Google Shape;199;p7"/>
          <p:cNvSpPr/>
          <p:nvPr/>
        </p:nvSpPr>
        <p:spPr>
          <a:xfrm>
            <a:off x="4017649" y="4563318"/>
            <a:ext cx="1082700" cy="664800"/>
          </a:xfrm>
          <a:prstGeom prst="roundRect">
            <a:avLst>
              <a:gd name="adj" fmla="val 10000"/>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200" name="Google Shape;200;p7"/>
          <p:cNvSpPr txBox="1"/>
          <p:nvPr/>
        </p:nvSpPr>
        <p:spPr>
          <a:xfrm>
            <a:off x="4037784" y="4582795"/>
            <a:ext cx="1042200" cy="6261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Venit din liber profesionist</a:t>
            </a:r>
            <a:endParaRPr sz="1400" i="0" u="none" strike="noStrike" cap="none">
              <a:solidFill>
                <a:srgbClr val="000000"/>
              </a:solidFill>
              <a:latin typeface="Proxima Nova"/>
              <a:ea typeface="Proxima Nova"/>
              <a:cs typeface="Proxima Nova"/>
              <a:sym typeface="Proxima Nova"/>
            </a:endParaRPr>
          </a:p>
        </p:txBody>
      </p:sp>
      <p:sp>
        <p:nvSpPr>
          <p:cNvPr id="201" name="Google Shape;201;p7"/>
          <p:cNvSpPr/>
          <p:nvPr/>
        </p:nvSpPr>
        <p:spPr>
          <a:xfrm>
            <a:off x="5573790" y="4468747"/>
            <a:ext cx="1082700" cy="664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202" name="Google Shape;202;p7"/>
          <p:cNvSpPr/>
          <p:nvPr/>
        </p:nvSpPr>
        <p:spPr>
          <a:xfrm>
            <a:off x="5694077" y="4579292"/>
            <a:ext cx="1082700" cy="664800"/>
          </a:xfrm>
          <a:prstGeom prst="roundRect">
            <a:avLst>
              <a:gd name="adj" fmla="val 10000"/>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203" name="Google Shape;203;p7"/>
          <p:cNvSpPr txBox="1"/>
          <p:nvPr/>
        </p:nvSpPr>
        <p:spPr>
          <a:xfrm>
            <a:off x="5714212" y="4598769"/>
            <a:ext cx="1042200" cy="6261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Roialități</a:t>
            </a:r>
            <a:endParaRPr sz="1400" i="0" u="none" strike="noStrike" cap="none">
              <a:solidFill>
                <a:srgbClr val="000000"/>
              </a:solidFill>
              <a:latin typeface="Proxima Nova"/>
              <a:ea typeface="Proxima Nova"/>
              <a:cs typeface="Proxima Nova"/>
              <a:sym typeface="Proxima Nova"/>
            </a:endParaRPr>
          </a:p>
        </p:txBody>
      </p:sp>
      <p:sp>
        <p:nvSpPr>
          <p:cNvPr id="204" name="Google Shape;204;p7"/>
          <p:cNvSpPr/>
          <p:nvPr/>
        </p:nvSpPr>
        <p:spPr>
          <a:xfrm>
            <a:off x="7370500" y="4468745"/>
            <a:ext cx="1065000" cy="6987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205" name="Google Shape;205;p7"/>
          <p:cNvSpPr/>
          <p:nvPr/>
        </p:nvSpPr>
        <p:spPr>
          <a:xfrm>
            <a:off x="7488844" y="4584893"/>
            <a:ext cx="1065000" cy="698700"/>
          </a:xfrm>
          <a:prstGeom prst="roundRect">
            <a:avLst>
              <a:gd name="adj" fmla="val 10000"/>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206" name="Google Shape;206;p7"/>
          <p:cNvSpPr txBox="1"/>
          <p:nvPr/>
        </p:nvSpPr>
        <p:spPr>
          <a:xfrm>
            <a:off x="7508653" y="4605358"/>
            <a:ext cx="1025400" cy="6579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a:latin typeface="Proxima Nova"/>
                <a:ea typeface="Proxima Nova"/>
                <a:cs typeface="Proxima Nova"/>
                <a:sym typeface="Proxima Nova"/>
              </a:rPr>
              <a:t>Venit din marketing afiliat</a:t>
            </a:r>
            <a:endParaRPr sz="140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p:nvPr/>
        </p:nvSpPr>
        <p:spPr>
          <a:xfrm>
            <a:off x="-179296" y="0"/>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Proxima Nova"/>
                <a:ea typeface="Proxima Nova"/>
                <a:cs typeface="Proxima Nova"/>
                <a:sym typeface="Proxima Nova"/>
              </a:rPr>
              <a:t>SALARIU BRUT ȘI SALARIU NET</a:t>
            </a:r>
            <a:endParaRPr sz="1400" i="0" u="none" strike="noStrike" cap="none">
              <a:solidFill>
                <a:srgbClr val="000000"/>
              </a:solidFill>
              <a:latin typeface="Proxima Nova"/>
              <a:ea typeface="Proxima Nova"/>
              <a:cs typeface="Proxima Nova"/>
              <a:sym typeface="Proxima Nova"/>
            </a:endParaRPr>
          </a:p>
        </p:txBody>
      </p:sp>
      <p:sp>
        <p:nvSpPr>
          <p:cNvPr id="212" name="Google Shape;212;p2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p2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4"/>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SzPts val="1400"/>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Century Gothic"/>
              <a:ea typeface="Century Gothic"/>
              <a:cs typeface="Century Gothic"/>
              <a:sym typeface="Century Gothic"/>
            </a:endParaRPr>
          </a:p>
        </p:txBody>
      </p:sp>
      <p:pic>
        <p:nvPicPr>
          <p:cNvPr id="215" name="Google Shape;215;p24"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16" name="Google Shape;216;p24"/>
          <p:cNvPicPr preferRelativeResize="0"/>
          <p:nvPr/>
        </p:nvPicPr>
        <p:blipFill rotWithShape="1">
          <a:blip r:embed="rId4">
            <a:alphaModFix/>
          </a:blip>
          <a:srcRect/>
          <a:stretch/>
        </p:blipFill>
        <p:spPr>
          <a:xfrm>
            <a:off x="10972779" y="176984"/>
            <a:ext cx="975018" cy="1081805"/>
          </a:xfrm>
          <a:prstGeom prst="rect">
            <a:avLst/>
          </a:prstGeom>
          <a:noFill/>
          <a:ln>
            <a:noFill/>
          </a:ln>
        </p:spPr>
      </p:pic>
      <p:pic>
        <p:nvPicPr>
          <p:cNvPr id="218" name="Google Shape;218;p24"/>
          <p:cNvPicPr preferRelativeResize="0"/>
          <p:nvPr/>
        </p:nvPicPr>
        <p:blipFill rotWithShape="1">
          <a:blip r:embed="rId5">
            <a:alphaModFix/>
          </a:blip>
          <a:srcRect/>
          <a:stretch/>
        </p:blipFill>
        <p:spPr>
          <a:xfrm>
            <a:off x="2883300" y="2346726"/>
            <a:ext cx="6425400" cy="3044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ba818bef63_0_43"/>
          <p:cNvSpPr/>
          <p:nvPr/>
        </p:nvSpPr>
        <p:spPr>
          <a:xfrm>
            <a:off x="-179296" y="0"/>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Proxima Nova"/>
                <a:ea typeface="Proxima Nova"/>
                <a:cs typeface="Proxima Nova"/>
                <a:sym typeface="Proxima Nova"/>
              </a:rPr>
              <a:t>DEFINIȚIA SALARIULUI BRUT ȘI SALARIULUI NET</a:t>
            </a:r>
            <a:endParaRPr sz="1400" i="0" u="none" strike="noStrike" cap="none">
              <a:solidFill>
                <a:srgbClr val="000000"/>
              </a:solidFill>
              <a:latin typeface="Proxima Nova"/>
              <a:ea typeface="Proxima Nova"/>
              <a:cs typeface="Proxima Nova"/>
              <a:sym typeface="Proxima Nova"/>
            </a:endParaRPr>
          </a:p>
        </p:txBody>
      </p:sp>
      <p:sp>
        <p:nvSpPr>
          <p:cNvPr id="224" name="Google Shape;224;g2ba818bef63_0_43"/>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g2ba818bef63_0_43"/>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2ba818bef63_0_43"/>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1"/>
              </a:buClr>
              <a:buSzPts val="1400"/>
              <a:buFont typeface="Arial"/>
              <a:buNone/>
            </a:pPr>
            <a:r>
              <a:rPr lang="de-DE" sz="800">
                <a:solidFill>
                  <a:schemeClr val="dk1"/>
                </a:solidFill>
                <a:latin typeface="Proxima Nova"/>
                <a:ea typeface="Proxima Nova"/>
                <a:cs typeface="Proxima Nova"/>
                <a:sym typeface="Proxima Nova"/>
              </a:rPr>
              <a:t>Finanțat de Uniunea Europeană. Opiniile și punctele de vedere exprimate aparțin însă exclusiv autorului/autorilor și nu reflectă neapărat pe cele ale Uniunii Europene sau ale Agenției Executive pentru Educație și Cultură (EACEA). Nici Uniunea Europeană, nici EACEA nu pot fi considerate responsabile pentru acestea. Număr proiect: 2022-1-AT01-KA220-ADU-000087985.</a:t>
            </a:r>
            <a:endParaRPr sz="800">
              <a:solidFill>
                <a:schemeClr val="dk1"/>
              </a:solidFill>
              <a:latin typeface="Proxima Nova"/>
              <a:ea typeface="Proxima Nova"/>
              <a:cs typeface="Proxima Nova"/>
              <a:sym typeface="Proxima Nova"/>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27" name="Google Shape;227;g2ba818bef63_0_43"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28" name="Google Shape;228;g2ba818bef63_0_43"/>
          <p:cNvPicPr preferRelativeResize="0"/>
          <p:nvPr/>
        </p:nvPicPr>
        <p:blipFill rotWithShape="1">
          <a:blip r:embed="rId4">
            <a:alphaModFix/>
          </a:blip>
          <a:srcRect/>
          <a:stretch/>
        </p:blipFill>
        <p:spPr>
          <a:xfrm>
            <a:off x="10972779" y="176984"/>
            <a:ext cx="975018" cy="1081806"/>
          </a:xfrm>
          <a:prstGeom prst="rect">
            <a:avLst/>
          </a:prstGeom>
          <a:noFill/>
          <a:ln>
            <a:noFill/>
          </a:ln>
        </p:spPr>
      </p:pic>
      <p:pic>
        <p:nvPicPr>
          <p:cNvPr id="229" name="Google Shape;229;g2ba818bef63_0_43"/>
          <p:cNvPicPr preferRelativeResize="0"/>
          <p:nvPr/>
        </p:nvPicPr>
        <p:blipFill rotWithShape="1">
          <a:blip r:embed="rId5">
            <a:alphaModFix/>
          </a:blip>
          <a:srcRect/>
          <a:stretch/>
        </p:blipFill>
        <p:spPr>
          <a:xfrm>
            <a:off x="7173104" y="1411190"/>
            <a:ext cx="4144448" cy="4066251"/>
          </a:xfrm>
          <a:prstGeom prst="rect">
            <a:avLst/>
          </a:prstGeom>
          <a:noFill/>
          <a:ln>
            <a:noFill/>
          </a:ln>
        </p:spPr>
      </p:pic>
      <p:sp>
        <p:nvSpPr>
          <p:cNvPr id="230" name="Google Shape;230;g2ba818bef63_0_43"/>
          <p:cNvSpPr txBox="1"/>
          <p:nvPr/>
        </p:nvSpPr>
        <p:spPr>
          <a:xfrm>
            <a:off x="128337" y="2202924"/>
            <a:ext cx="6892367" cy="2738043"/>
          </a:xfrm>
          <a:prstGeom prst="rect">
            <a:avLst/>
          </a:prstGeom>
          <a:noFill/>
          <a:ln>
            <a:noFill/>
          </a:ln>
        </p:spPr>
        <p:txBody>
          <a:bodyPr spcFirstLastPara="1" wrap="square" lIns="91425" tIns="91425" rIns="91425" bIns="91425" anchor="t" anchorCtr="0">
            <a:noAutofit/>
          </a:bodyPr>
          <a:lstStyle/>
          <a:p>
            <a:pPr marL="457200" marR="0" lvl="0" indent="-323850" algn="just" rtl="0">
              <a:lnSpc>
                <a:spcPct val="100000"/>
              </a:lnSpc>
              <a:spcBef>
                <a:spcPts val="0"/>
              </a:spcBef>
              <a:spcAft>
                <a:spcPts val="0"/>
              </a:spcAft>
              <a:buClr>
                <a:schemeClr val="dk1"/>
              </a:buClr>
              <a:buSzPts val="1500"/>
              <a:buFont typeface="Century Gothic"/>
              <a:buChar char="●"/>
            </a:pPr>
            <a:r>
              <a:rPr lang="de-DE" sz="1800" b="1">
                <a:solidFill>
                  <a:srgbClr val="F38D92"/>
                </a:solidFill>
                <a:latin typeface="Proxima Nova"/>
                <a:ea typeface="Proxima Nova"/>
                <a:cs typeface="Proxima Nova"/>
                <a:sym typeface="Proxima Nova"/>
              </a:rPr>
              <a:t>Salariul brut - </a:t>
            </a:r>
            <a:r>
              <a:rPr lang="de-DE" sz="1800">
                <a:solidFill>
                  <a:schemeClr val="dk1"/>
                </a:solidFill>
                <a:latin typeface="Proxima Nova"/>
                <a:ea typeface="Proxima Nova"/>
                <a:cs typeface="Proxima Nova"/>
                <a:sym typeface="Proxima Nova"/>
              </a:rPr>
              <a:t>este suma totală de bani pe care o câștigi la un loc de muncă înainte de a fi efectuate deduceri. Este suma fixă menționată în contractul tău de muncă, plătită, de obicei, lunar pe parcursul unui an.</a:t>
            </a:r>
            <a:endParaRPr sz="1800" i="0" u="none" strike="noStrike" cap="none">
              <a:solidFill>
                <a:schemeClr val="dk1"/>
              </a:solidFill>
              <a:latin typeface="Proxima Nova"/>
              <a:ea typeface="Proxima Nova"/>
              <a:cs typeface="Proxima Nova"/>
              <a:sym typeface="Proxima Nova"/>
            </a:endParaRPr>
          </a:p>
          <a:p>
            <a:pPr marL="0" marR="0" lvl="0" indent="0" algn="just" rtl="0">
              <a:lnSpc>
                <a:spcPct val="100000"/>
              </a:lnSpc>
              <a:spcBef>
                <a:spcPts val="0"/>
              </a:spcBef>
              <a:spcAft>
                <a:spcPts val="0"/>
              </a:spcAft>
              <a:buClr>
                <a:srgbClr val="000000"/>
              </a:buClr>
              <a:buSzPts val="1800"/>
              <a:buFont typeface="Arial"/>
              <a:buNone/>
            </a:pPr>
            <a:endParaRPr sz="1800" i="0" u="none" strike="noStrike" cap="none">
              <a:solidFill>
                <a:schemeClr val="dk1"/>
              </a:solidFill>
              <a:latin typeface="Proxima Nova"/>
              <a:ea typeface="Proxima Nova"/>
              <a:cs typeface="Proxima Nova"/>
              <a:sym typeface="Proxima Nova"/>
            </a:endParaRPr>
          </a:p>
          <a:p>
            <a:pPr marL="457200" marR="0" lvl="0" indent="-330200" algn="just" rtl="0">
              <a:lnSpc>
                <a:spcPct val="100000"/>
              </a:lnSpc>
              <a:spcBef>
                <a:spcPts val="0"/>
              </a:spcBef>
              <a:spcAft>
                <a:spcPts val="0"/>
              </a:spcAft>
              <a:buClr>
                <a:schemeClr val="dk1"/>
              </a:buClr>
              <a:buSzPts val="1600"/>
              <a:buFont typeface="Century Gothic"/>
              <a:buChar char="●"/>
            </a:pPr>
            <a:r>
              <a:rPr lang="de-DE" sz="1800" b="1">
                <a:solidFill>
                  <a:srgbClr val="F38D92"/>
                </a:solidFill>
                <a:latin typeface="Proxima Nova"/>
                <a:ea typeface="Proxima Nova"/>
                <a:cs typeface="Proxima Nova"/>
                <a:sym typeface="Proxima Nova"/>
              </a:rPr>
              <a:t>Salariul net - </a:t>
            </a:r>
            <a:r>
              <a:rPr lang="de-DE" sz="1800">
                <a:solidFill>
                  <a:schemeClr val="dk1"/>
                </a:solidFill>
                <a:latin typeface="Proxima Nova"/>
                <a:ea typeface="Proxima Nova"/>
                <a:cs typeface="Proxima Nova"/>
                <a:sym typeface="Proxima Nova"/>
              </a:rPr>
              <a:t>este suma pe care o primești efectiv în contul tău bancar după ce au fost deduse toate impozitele și celelalte beneficii pentru angajați.</a:t>
            </a:r>
            <a:endParaRPr sz="1800" i="0" u="none" strike="noStrike" cap="none">
              <a:solidFill>
                <a:schemeClr val="dk1"/>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Ein neues Dokument erstellen." ma:contentTypeScope="" ma:versionID="42108f1d358fe95a681a9a35bcef714f">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aa23ea6662f1b662080f03e34606dffe"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6AC887-CBB6-442E-A0BA-C9FFAD8E17B7}"/>
</file>

<file path=customXml/itemProps2.xml><?xml version="1.0" encoding="utf-8"?>
<ds:datastoreItem xmlns:ds="http://schemas.openxmlformats.org/officeDocument/2006/customXml" ds:itemID="{19B7E475-D169-46F5-B1C2-2660C5AE0BCE}">
  <ds:schemaRefs>
    <ds:schemaRef ds:uri="http://schemas.microsoft.com/office/2006/metadata/properties"/>
    <ds:schemaRef ds:uri="http://schemas.microsoft.com/office/infopath/2007/PartnerControls"/>
    <ds:schemaRef ds:uri="c0074f12-bfdc-41d8-b838-b193552acce8"/>
    <ds:schemaRef ds:uri="86cb58b5-1153-41b1-b5f9-2f3fec42a658"/>
  </ds:schemaRefs>
</ds:datastoreItem>
</file>

<file path=customXml/itemProps3.xml><?xml version="1.0" encoding="utf-8"?>
<ds:datastoreItem xmlns:ds="http://schemas.openxmlformats.org/officeDocument/2006/customXml" ds:itemID="{17C74C69-FCB2-4826-96DA-FB780EB156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9685</Words>
  <Application>Microsoft Office PowerPoint</Application>
  <PresentationFormat>Breitbild</PresentationFormat>
  <Paragraphs>697</Paragraphs>
  <Slides>23</Slides>
  <Notes>23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Calibri</vt:lpstr>
      <vt:lpstr>Open Sans</vt:lpstr>
      <vt:lpstr>Century Gothic</vt:lpstr>
      <vt:lpstr>Arial</vt:lpstr>
      <vt:lpstr>Proxima Nova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Macek Anita</dc:creator>
  <cp:lastModifiedBy>Macek Anita</cp:lastModifiedBy>
  <cp:revision>1</cp:revision>
  <dcterms:created xsi:type="dcterms:W3CDTF">2022-11-21T10:01:51Z</dcterms:created>
  <dcterms:modified xsi:type="dcterms:W3CDTF">2025-01-17T09:33:19Z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