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23.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4.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7099300" cy="10234613"/>
  <p:embeddedFontLst>
    <p:embeddedFont>
      <p:font typeface="Aptos Light" panose="020B0004020202020204" pitchFamily="34" charset="0"/>
      <p:regular r:id="rId36"/>
      <p:italic r:id="rId37"/>
    </p:embeddedFont>
    <p:embeddedFont>
      <p:font typeface="Century Gothic" panose="020B0502020202020204" pitchFamily="34" charset="0"/>
      <p:regular r:id="rId38"/>
      <p:bold r:id="rId39"/>
      <p:italic r:id="rId40"/>
      <p:boldItalic r:id="rId41"/>
    </p:embeddedFont>
    <p:embeddedFont>
      <p:font typeface="Open Sans" panose="020B060603050402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gvWf6Gs/FmtYXkbmQVT9VCgnKbH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E4F46C1-EB7C-4234-89E5-E03EA6790293}">
  <a:tblStyle styleId="{9E4F46C1-EB7C-4234-89E5-E03EA6790293}"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092" autoAdjust="0"/>
  </p:normalViewPr>
  <p:slideViewPr>
    <p:cSldViewPr snapToGrid="0">
      <p:cViewPr varScale="1">
        <p:scale>
          <a:sx n="78" d="100"/>
          <a:sy n="78" d="100"/>
        </p:scale>
        <p:origin x="175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customXml" Target="../customXml/item2.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6363" cy="513508"/>
          </a:xfrm>
          <a:prstGeom prst="rect">
            <a:avLst/>
          </a:prstGeom>
          <a:noFill/>
          <a:ln>
            <a:noFill/>
          </a:ln>
        </p:spPr>
        <p:txBody>
          <a:bodyPr spcFirstLastPara="1" wrap="square" lIns="99025" tIns="49500" rIns="99025" bIns="49500"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1294" y="0"/>
            <a:ext cx="3076363" cy="513508"/>
          </a:xfrm>
          <a:prstGeom prst="rect">
            <a:avLst/>
          </a:prstGeom>
          <a:noFill/>
          <a:ln>
            <a:noFill/>
          </a:ln>
        </p:spPr>
        <p:txBody>
          <a:bodyPr spcFirstLastPara="1" wrap="square" lIns="99025" tIns="49500" rIns="99025" bIns="49500"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9930" y="4925407"/>
            <a:ext cx="5679440" cy="4029879"/>
          </a:xfrm>
          <a:prstGeom prst="rect">
            <a:avLst/>
          </a:prstGeom>
          <a:noFill/>
          <a:ln>
            <a:noFill/>
          </a:ln>
        </p:spPr>
        <p:txBody>
          <a:bodyPr spcFirstLastPara="1" wrap="square" lIns="99025" tIns="49500" rIns="99025" bIns="495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7"/>
            <a:ext cx="3076363" cy="513507"/>
          </a:xfrm>
          <a:prstGeom prst="rect">
            <a:avLst/>
          </a:prstGeom>
          <a:noFill/>
          <a:ln>
            <a:noFill/>
          </a:ln>
        </p:spPr>
        <p:txBody>
          <a:bodyPr spcFirstLastPara="1" wrap="square" lIns="99025" tIns="49500" rIns="99025" bIns="49500"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1294" y="9721107"/>
            <a:ext cx="3076363" cy="513507"/>
          </a:xfrm>
          <a:prstGeom prst="rect">
            <a:avLst/>
          </a:prstGeom>
          <a:noFill/>
          <a:ln>
            <a:noFill/>
          </a:ln>
        </p:spPr>
        <p:txBody>
          <a:bodyPr spcFirstLastPara="1" wrap="square" lIns="99025" tIns="49500" rIns="99025" bIns="49500" anchor="b" anchorCtr="0">
            <a:noAutofit/>
          </a:bodyPr>
          <a:lstStyle/>
          <a:p>
            <a:pPr marL="0" marR="0" lvl="0" indent="0" algn="r" rtl="0">
              <a:lnSpc>
                <a:spcPct val="100000"/>
              </a:lnSpc>
              <a:spcBef>
                <a:spcPts val="0"/>
              </a:spcBef>
              <a:spcAft>
                <a:spcPts val="0"/>
              </a:spcAft>
              <a:buNone/>
            </a:pPr>
            <a:fld id="{00000000-1234-1234-1234-123412341234}" type="slidenum">
              <a:rPr lang="de-DE" sz="1300" b="0" i="0" u="none" strike="noStrike" cap="none">
                <a:solidFill>
                  <a:schemeClr val="dk1"/>
                </a:solidFill>
                <a:latin typeface="Calibri"/>
                <a:ea typeface="Calibri"/>
                <a:cs typeface="Calibri"/>
                <a:sym typeface="Calibri"/>
              </a:rPr>
              <a:t>‹nº›</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709930" y="4925407"/>
            <a:ext cx="5679440" cy="4029879"/>
          </a:xfrm>
          <a:prstGeom prst="rect">
            <a:avLst/>
          </a:prstGeom>
          <a:noFill/>
          <a:ln>
            <a:noFill/>
          </a:ln>
        </p:spPr>
        <p:txBody>
          <a:bodyPr spcFirstLastPara="1" wrap="square" lIns="99025" tIns="49500" rIns="99025" bIns="495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800" dirty="0">
                <a:solidFill>
                  <a:srgbClr val="000000"/>
                </a:solidFill>
                <a:latin typeface="Century Gothic"/>
                <a:ea typeface="Century Gothic"/>
                <a:cs typeface="Century Gothic"/>
                <a:sym typeface="Century Gothic"/>
              </a:rPr>
              <a:t>A maior parte de nós encontra-se numa situação em que necessita de ajuda financeira em algum momento das nossas vidas. Quer seja para comprar uma casa, para fazer face a uma emergência financeira ou para gerir períodos em que as nossas despesas excedem o nosso rendimento, o empréstimo oferece uma solução conveniente para aceder a fundos hoje, que podem ser reembolsados ao longo de dias, meses ou mesmo anos. O empréstimo em si não é intrinsecamente problemático, desde que seja feito a uma taxa de juro razoável e dentro das nossas possibilidades financeiras. As dificuldades podem surgir quando se exagera ou se pede emprestado a taxas de juro exorbitantes. </a:t>
            </a:r>
            <a:endParaRPr dirty="0"/>
          </a:p>
        </p:txBody>
      </p:sp>
      <p:sp>
        <p:nvSpPr>
          <p:cNvPr id="86" name="Google Shape;86;p1: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29:notes"/>
          <p:cNvSpPr txBox="1">
            <a:spLocks noGrp="1"/>
          </p:cNvSpPr>
          <p:nvPr>
            <p:ph type="body" idx="1"/>
          </p:nvPr>
        </p:nvSpPr>
        <p:spPr>
          <a:xfrm>
            <a:off x="709930" y="4925407"/>
            <a:ext cx="5679440" cy="4029879"/>
          </a:xfrm>
          <a:prstGeom prst="rect">
            <a:avLst/>
          </a:prstGeom>
          <a:noFill/>
          <a:ln>
            <a:noFill/>
          </a:ln>
        </p:spPr>
        <p:txBody>
          <a:bodyPr spcFirstLastPara="1" wrap="square" lIns="99025" tIns="49500" rIns="99025" bIns="49500" anchor="t" anchorCtr="0">
            <a:noAutofit/>
          </a:bodyPr>
          <a:lstStyle/>
          <a:p>
            <a:pPr marL="457200" lvl="0" indent="-228600" algn="just" rtl="0">
              <a:lnSpc>
                <a:spcPct val="100000"/>
              </a:lnSpc>
              <a:spcBef>
                <a:spcPts val="0"/>
              </a:spcBef>
              <a:spcAft>
                <a:spcPts val="0"/>
              </a:spcAft>
              <a:buSzPts val="1400"/>
              <a:buNone/>
            </a:pPr>
            <a:r>
              <a:rPr lang="de-DE" sz="1800">
                <a:solidFill>
                  <a:srgbClr val="000000"/>
                </a:solidFill>
                <a:latin typeface="Century Gothic"/>
                <a:ea typeface="Century Gothic"/>
                <a:cs typeface="Century Gothic"/>
                <a:sym typeface="Century Gothic"/>
              </a:rPr>
              <a:t>Vamos pô-lo em prática. Imagine que contraiu um empréstimo de 5 000 euros a 3 anos com uma taxa de juro de 5%. O capital emprestado é de 5 000 euros, a taxa de juro é de 5% e o prazo do empréstimo é de 3 anos. </a:t>
            </a:r>
            <a:endParaRPr/>
          </a:p>
          <a:p>
            <a:pPr marL="457200" lvl="0" indent="-228600" algn="just" rtl="0">
              <a:lnSpc>
                <a:spcPct val="100000"/>
              </a:lnSpc>
              <a:spcBef>
                <a:spcPts val="0"/>
              </a:spcBef>
              <a:spcAft>
                <a:spcPts val="0"/>
              </a:spcAft>
              <a:buSzPts val="1400"/>
              <a:buNone/>
            </a:pPr>
            <a:endParaRPr sz="1800">
              <a:solidFill>
                <a:srgbClr val="000000"/>
              </a:solidFill>
              <a:latin typeface="Century Gothic"/>
              <a:ea typeface="Century Gothic"/>
              <a:cs typeface="Century Gothic"/>
              <a:sym typeface="Century Gothic"/>
            </a:endParaRPr>
          </a:p>
          <a:p>
            <a:pPr marL="457200" lvl="0" indent="-228600" algn="just" rtl="0">
              <a:lnSpc>
                <a:spcPct val="100000"/>
              </a:lnSpc>
              <a:spcBef>
                <a:spcPts val="0"/>
              </a:spcBef>
              <a:spcAft>
                <a:spcPts val="0"/>
              </a:spcAft>
              <a:buSzPts val="1400"/>
              <a:buNone/>
            </a:pPr>
            <a:r>
              <a:rPr lang="de-DE" sz="1800">
                <a:solidFill>
                  <a:srgbClr val="000000"/>
                </a:solidFill>
                <a:latin typeface="Century Gothic"/>
                <a:ea typeface="Century Gothic"/>
                <a:cs typeface="Century Gothic"/>
                <a:sym typeface="Century Gothic"/>
              </a:rPr>
              <a:t>Vamos calcular: </a:t>
            </a:r>
            <a:endParaRPr/>
          </a:p>
          <a:p>
            <a:pPr marL="457200" marR="0" lvl="0" indent="-228600" algn="l" rtl="0">
              <a:lnSpc>
                <a:spcPct val="100000"/>
              </a:lnSpc>
              <a:spcBef>
                <a:spcPts val="0"/>
              </a:spcBef>
              <a:spcAft>
                <a:spcPts val="0"/>
              </a:spcAft>
              <a:buSzPts val="1400"/>
              <a:buNone/>
            </a:pPr>
            <a:r>
              <a:rPr lang="de-DE" sz="1800">
                <a:latin typeface="Century Gothic"/>
                <a:ea typeface="Century Gothic"/>
                <a:cs typeface="Century Gothic"/>
                <a:sym typeface="Century Gothic"/>
              </a:rPr>
              <a:t>Quanto é que vai pagar? </a:t>
            </a:r>
            <a:endParaRPr/>
          </a:p>
          <a:p>
            <a:pPr marL="457200" marR="0" lvl="0" indent="-228600" algn="l" rtl="0">
              <a:lnSpc>
                <a:spcPct val="100000"/>
              </a:lnSpc>
              <a:spcBef>
                <a:spcPts val="0"/>
              </a:spcBef>
              <a:spcAft>
                <a:spcPts val="0"/>
              </a:spcAft>
              <a:buSzPts val="1400"/>
              <a:buNone/>
            </a:pPr>
            <a:r>
              <a:rPr lang="de-DE" sz="1800">
                <a:latin typeface="Century Gothic"/>
                <a:ea typeface="Century Gothic"/>
                <a:cs typeface="Century Gothic"/>
                <a:sym typeface="Century Gothic"/>
              </a:rPr>
              <a:t>Qual é o montante do capital? </a:t>
            </a:r>
            <a:endParaRPr/>
          </a:p>
          <a:p>
            <a:pPr marL="457200" marR="0" lvl="0" indent="-228600" algn="l" rtl="0">
              <a:lnSpc>
                <a:spcPct val="100000"/>
              </a:lnSpc>
              <a:spcBef>
                <a:spcPts val="0"/>
              </a:spcBef>
              <a:spcAft>
                <a:spcPts val="0"/>
              </a:spcAft>
              <a:buSzPts val="1400"/>
              <a:buNone/>
            </a:pPr>
            <a:r>
              <a:rPr lang="de-DE" sz="1800">
                <a:latin typeface="Century Gothic"/>
                <a:ea typeface="Century Gothic"/>
                <a:cs typeface="Century Gothic"/>
                <a:sym typeface="Century Gothic"/>
              </a:rPr>
              <a:t>Qual é o montante total dos juros pagos? </a:t>
            </a:r>
            <a:endParaRPr/>
          </a:p>
          <a:p>
            <a:pPr marL="457200" lvl="0" indent="-228600" algn="just" rtl="0">
              <a:lnSpc>
                <a:spcPct val="100000"/>
              </a:lnSpc>
              <a:spcBef>
                <a:spcPts val="0"/>
              </a:spcBef>
              <a:spcAft>
                <a:spcPts val="0"/>
              </a:spcAft>
              <a:buSzPts val="1400"/>
              <a:buNone/>
            </a:pPr>
            <a:endParaRPr sz="1800">
              <a:solidFill>
                <a:srgbClr val="000000"/>
              </a:solidFill>
              <a:latin typeface="Century Gothic"/>
              <a:ea typeface="Century Gothic"/>
              <a:cs typeface="Century Gothic"/>
              <a:sym typeface="Century Gothic"/>
            </a:endParaRPr>
          </a:p>
          <a:p>
            <a:pPr marL="457200" lvl="0" indent="-228600" algn="just" rtl="0">
              <a:lnSpc>
                <a:spcPct val="100000"/>
              </a:lnSpc>
              <a:spcBef>
                <a:spcPts val="0"/>
              </a:spcBef>
              <a:spcAft>
                <a:spcPts val="0"/>
              </a:spcAft>
              <a:buSzPts val="1400"/>
              <a:buNone/>
            </a:pPr>
            <a:r>
              <a:rPr lang="de-DE" sz="1800">
                <a:solidFill>
                  <a:srgbClr val="000000"/>
                </a:solidFill>
                <a:latin typeface="Century Gothic"/>
                <a:ea typeface="Century Gothic"/>
                <a:cs typeface="Century Gothic"/>
                <a:sym typeface="Century Gothic"/>
              </a:rPr>
              <a:t>Se pagar 150 euros por mês durante três anos, pagará um total de 5 395 euros pelo empréstimo. Deste montante, 5 000 euros são o capital emprestado e 395 euros são os juros pagos. </a:t>
            </a:r>
            <a:endParaRPr/>
          </a:p>
          <a:p>
            <a:pPr marL="457200" lvl="0" indent="-228600" algn="just" rtl="0">
              <a:lnSpc>
                <a:spcPct val="100000"/>
              </a:lnSpc>
              <a:spcBef>
                <a:spcPts val="0"/>
              </a:spcBef>
              <a:spcAft>
                <a:spcPts val="0"/>
              </a:spcAft>
              <a:buSzPts val="1400"/>
              <a:buNone/>
            </a:pPr>
            <a:endParaRPr sz="1800">
              <a:solidFill>
                <a:srgbClr val="000000"/>
              </a:solidFill>
              <a:latin typeface="Century Gothic"/>
              <a:ea typeface="Century Gothic"/>
              <a:cs typeface="Century Gothic"/>
              <a:sym typeface="Century Gothic"/>
            </a:endParaRPr>
          </a:p>
          <a:p>
            <a:pPr marL="457200" lvl="0" indent="-228600" algn="just" rtl="0">
              <a:lnSpc>
                <a:spcPct val="100000"/>
              </a:lnSpc>
              <a:spcBef>
                <a:spcPts val="0"/>
              </a:spcBef>
              <a:spcAft>
                <a:spcPts val="0"/>
              </a:spcAft>
              <a:buSzPts val="1400"/>
              <a:buNone/>
            </a:pPr>
            <a:r>
              <a:rPr lang="de-DE" sz="1800">
                <a:solidFill>
                  <a:srgbClr val="000000"/>
                </a:solidFill>
                <a:latin typeface="Century Gothic"/>
                <a:ea typeface="Century Gothic"/>
                <a:cs typeface="Century Gothic"/>
                <a:sym typeface="Century Gothic"/>
              </a:rPr>
              <a:t>Normalmente, os reembolsos dos empréstimos são efectuados mensalmente ou semanalmente, sendo cada pagamento claramente comunicado com antecedência. Cada pagamento cobre os juros e uma parte do capital. Esta coerência permite-lhe fazer um planeamento adequado. O seu mutuante informá-lo-á da data de vencimento e do montante em dívida, garantindo-lhe o pagamento do capital e dos juros no final do prazo. Se desejar pagar o seu empréstimo mais rapidamente, considere a possibilidade de pagar mais do que o mínimo exigido, reduzindo assim o custo global dos juros. </a:t>
            </a:r>
            <a:endParaRPr sz="1800">
              <a:latin typeface="Times New Roman"/>
              <a:ea typeface="Times New Roman"/>
              <a:cs typeface="Times New Roman"/>
              <a:sym typeface="Times New Roman"/>
            </a:endParaRPr>
          </a:p>
        </p:txBody>
      </p:sp>
      <p:sp>
        <p:nvSpPr>
          <p:cNvPr id="439" name="Google Shape;439;p29: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30:notes"/>
          <p:cNvSpPr txBox="1">
            <a:spLocks noGrp="1"/>
          </p:cNvSpPr>
          <p:nvPr>
            <p:ph type="body" idx="1"/>
          </p:nvPr>
        </p:nvSpPr>
        <p:spPr>
          <a:xfrm>
            <a:off x="709930" y="4925407"/>
            <a:ext cx="5679440" cy="4029879"/>
          </a:xfrm>
          <a:prstGeom prst="rect">
            <a:avLst/>
          </a:prstGeom>
          <a:noFill/>
          <a:ln>
            <a:noFill/>
          </a:ln>
        </p:spPr>
        <p:txBody>
          <a:bodyPr spcFirstLastPara="1" wrap="square" lIns="99025" tIns="49500" rIns="99025" bIns="49500" anchor="t" anchorCtr="0">
            <a:noAutofit/>
          </a:bodyPr>
          <a:lstStyle/>
          <a:p>
            <a:pPr marL="457200" marR="0" lvl="0" indent="-228600" algn="just" rtl="0">
              <a:lnSpc>
                <a:spcPct val="100000"/>
              </a:lnSpc>
              <a:spcBef>
                <a:spcPts val="0"/>
              </a:spcBef>
              <a:spcAft>
                <a:spcPts val="0"/>
              </a:spcAft>
              <a:buClr>
                <a:srgbClr val="000000"/>
              </a:buClr>
              <a:buSzPts val="1400"/>
              <a:buFont typeface="Arial"/>
              <a:buNone/>
            </a:pPr>
            <a:r>
              <a:rPr lang="de-DE" sz="1800">
                <a:solidFill>
                  <a:srgbClr val="000000"/>
                </a:solidFill>
                <a:latin typeface="Century Gothic"/>
                <a:ea typeface="Century Gothic"/>
                <a:cs typeface="Century Gothic"/>
                <a:sym typeface="Century Gothic"/>
              </a:rPr>
              <a:t>Dissemos que as taxas de juro variáveis, como o nome sugere, flutuam com base nas condições do mercado. Normalmente, estão ligadas a taxas de referência como a EURIBOR ou a taxa de referência. Por outro lado, as taxas de juro fixas mantêm-se constantes durante todo o prazo do empréstimo, proporcionando aos mutuários previsibilidade e estabilidade nos seus pagamentos mensais.</a:t>
            </a:r>
            <a:endParaRPr/>
          </a:p>
          <a:p>
            <a:pPr marL="457200" marR="0" lvl="0" indent="-228600" algn="just" rtl="0">
              <a:lnSpc>
                <a:spcPct val="100000"/>
              </a:lnSpc>
              <a:spcBef>
                <a:spcPts val="0"/>
              </a:spcBef>
              <a:spcAft>
                <a:spcPts val="0"/>
              </a:spcAft>
              <a:buClr>
                <a:srgbClr val="000000"/>
              </a:buClr>
              <a:buSzPts val="1400"/>
              <a:buFont typeface="Arial"/>
              <a:buNone/>
            </a:pPr>
            <a:endParaRPr sz="1800">
              <a:solidFill>
                <a:srgbClr val="000000"/>
              </a:solidFill>
              <a:latin typeface="Century Gothic"/>
              <a:ea typeface="Century Gothic"/>
              <a:cs typeface="Century Gothic"/>
              <a:sym typeface="Century Gothic"/>
            </a:endParaRPr>
          </a:p>
          <a:p>
            <a:pPr marL="457200" marR="0" lvl="0" indent="-228600" algn="just" rtl="0">
              <a:lnSpc>
                <a:spcPct val="100000"/>
              </a:lnSpc>
              <a:spcBef>
                <a:spcPts val="0"/>
              </a:spcBef>
              <a:spcAft>
                <a:spcPts val="0"/>
              </a:spcAft>
              <a:buClr>
                <a:srgbClr val="000000"/>
              </a:buClr>
              <a:buSzPts val="1400"/>
              <a:buFont typeface="Arial"/>
              <a:buNone/>
            </a:pPr>
            <a:r>
              <a:rPr lang="de-DE" sz="1800">
                <a:solidFill>
                  <a:srgbClr val="000000"/>
                </a:solidFill>
                <a:latin typeface="Century Gothic"/>
                <a:ea typeface="Century Gothic"/>
                <a:cs typeface="Century Gothic"/>
                <a:sym typeface="Century Gothic"/>
              </a:rPr>
              <a:t>Quando se trata de chegar a acordo sobre a taxa de juro, há vários elementos fundamentais que devemos compreender. Em primeiro lugar, temos a taxa de juro de referência. Esta serve de base e é frequentemente influenciada por factores económicos mais amplos. Depois, temos a margem, que é a percentagem adicional adicionada à taxa de referência para determinar a taxa de juro final. Temos também a especificação das percentagens de ponderação, as disposições relativas ao arredondamento, a periodicidade da correção da taxa de juro e a data da primeira correção da taxa de juro, que desempenham um papel crucial na definição da taxa de juro acordada. A especificação das percentagens de ponderação refere-se à atribuição de pesos a diferentes componentes que contribuem para a determinação da taxa de juro global. Por exemplo, num empréstimo de taxa de juro variável, as percentagens de ponderação podem atribuir mais importância à taxa de juro de referência do que à margem. Estas especificações definem a influência de cada fator no cálculo final da taxa de juro. As disposições relativas ao arredondamento determinam a forma como a taxa de juro calculada é arredondada para um dígito ou intervalo específico. Isto garante clareza e consistência na representação da taxa de juro. Por exemplo, as cláusulas de arredondamento podem especificar o arredondamento para o décimo mais próximo de um ponto percentual ou o arredondamento para o número inteiro mais próximo. A periodicidade de ajustamento da taxa de juro refere-se à frequência com que a taxa de juro pode ser ajustada, particularmente em empréstimos de taxa de juro variável. Determina a frequência com que a taxa de juro pode ser alterada com base em flutuações na taxa de referência ou noutras condições de mercado. As periodicidades comuns incluem mensal, trimestral, semestral ou anual. E a data da primeira correção da taxa de juro marca o ponto inicial em que a taxa de juro pode ser modificada após o contrato de empréstimo ter sido estabelecido. Estabelece o calendário para potenciais ajustamentos da taxa de juro, especialmente em empréstimos de taxa variável. Esta data é crucial, pois determina quando é que os mutuários podem sofrer alterações nos seus pagamentos mensais com base em mudanças nas condições de mercado.</a:t>
            </a:r>
            <a:endParaRPr/>
          </a:p>
          <a:p>
            <a:pPr marL="457200" marR="0" lvl="0" indent="-228600" algn="just" rtl="0">
              <a:lnSpc>
                <a:spcPct val="100000"/>
              </a:lnSpc>
              <a:spcBef>
                <a:spcPts val="0"/>
              </a:spcBef>
              <a:spcAft>
                <a:spcPts val="0"/>
              </a:spcAft>
              <a:buClr>
                <a:srgbClr val="000000"/>
              </a:buClr>
              <a:buSzPts val="1400"/>
              <a:buFont typeface="Arial"/>
              <a:buNone/>
            </a:pPr>
            <a:endParaRPr sz="1800">
              <a:solidFill>
                <a:srgbClr val="000000"/>
              </a:solidFill>
              <a:latin typeface="Century Gothic"/>
              <a:ea typeface="Century Gothic"/>
              <a:cs typeface="Century Gothic"/>
              <a:sym typeface="Century Gothic"/>
            </a:endParaRPr>
          </a:p>
          <a:p>
            <a:pPr marL="457200" marR="0" lvl="0" indent="-228600" algn="just" rtl="0">
              <a:lnSpc>
                <a:spcPct val="100000"/>
              </a:lnSpc>
              <a:spcBef>
                <a:spcPts val="0"/>
              </a:spcBef>
              <a:spcAft>
                <a:spcPts val="0"/>
              </a:spcAft>
              <a:buClr>
                <a:srgbClr val="000000"/>
              </a:buClr>
              <a:buSzPts val="1400"/>
              <a:buFont typeface="Arial"/>
              <a:buNone/>
            </a:pPr>
            <a:r>
              <a:rPr lang="de-DE" sz="1800">
                <a:solidFill>
                  <a:srgbClr val="000000"/>
                </a:solidFill>
                <a:latin typeface="Century Gothic"/>
                <a:ea typeface="Century Gothic"/>
                <a:cs typeface="Century Gothic"/>
                <a:sym typeface="Century Gothic"/>
              </a:rPr>
              <a:t>A compreensão destes aspectos é vital para os mutuários, pois permite-lhes compreender as nuances dos seus contratos de empréstimo e antecipar o impacto que as alterações das taxas de juro podem ter nas suas obrigações financeiras.</a:t>
            </a:r>
            <a:endParaRPr/>
          </a:p>
          <a:p>
            <a:pPr marL="457200" marR="0" lvl="0" indent="-228600" algn="just" rtl="0">
              <a:lnSpc>
                <a:spcPct val="100000"/>
              </a:lnSpc>
              <a:spcBef>
                <a:spcPts val="0"/>
              </a:spcBef>
              <a:spcAft>
                <a:spcPts val="0"/>
              </a:spcAft>
              <a:buClr>
                <a:srgbClr val="000000"/>
              </a:buClr>
              <a:buSzPts val="1400"/>
              <a:buFont typeface="Arial"/>
              <a:buNone/>
            </a:pPr>
            <a:endParaRPr sz="1800">
              <a:solidFill>
                <a:srgbClr val="000000"/>
              </a:solidFill>
              <a:latin typeface="Century Gothic"/>
              <a:ea typeface="Century Gothic"/>
              <a:cs typeface="Century Gothic"/>
              <a:sym typeface="Century Gothic"/>
            </a:endParaRPr>
          </a:p>
          <a:p>
            <a:pPr marL="457200" marR="0" lvl="0" indent="-228600" algn="just" rtl="0">
              <a:lnSpc>
                <a:spcPct val="100000"/>
              </a:lnSpc>
              <a:spcBef>
                <a:spcPts val="0"/>
              </a:spcBef>
              <a:spcAft>
                <a:spcPts val="0"/>
              </a:spcAft>
              <a:buClr>
                <a:srgbClr val="000000"/>
              </a:buClr>
              <a:buSzPts val="1400"/>
              <a:buFont typeface="Arial"/>
              <a:buNone/>
            </a:pPr>
            <a:r>
              <a:rPr lang="de-DE" sz="1800">
                <a:solidFill>
                  <a:srgbClr val="000000"/>
                </a:solidFill>
                <a:latin typeface="Century Gothic"/>
                <a:ea typeface="Century Gothic"/>
                <a:cs typeface="Century Gothic"/>
                <a:sym typeface="Century Gothic"/>
              </a:rPr>
              <a:t>As taxas de juro de referência desempenham um papel fundamental no panorama financeiro mundial, influenciando vários aspectos da contração e concessão de empréstimos e da política monetária. Três das principais taxas de referência incluem a EURIBOR, a taxa de juro directora do BCE e as taxas de swap. A compreensão destas taxas é essencial tanto para os particulares como para as empresas, uma vez que têm impacto em tudo, desde as taxas hipotecárias às decisões de investimento. Vamos explorar cada uma destas taxas em mais pormenor para compreender o seu significado no mundo financeiro.</a:t>
            </a:r>
            <a:endParaRPr/>
          </a:p>
          <a:p>
            <a:pPr marL="457200" marR="0" lvl="0" indent="-228600" algn="just" rtl="0">
              <a:lnSpc>
                <a:spcPct val="100000"/>
              </a:lnSpc>
              <a:spcBef>
                <a:spcPts val="0"/>
              </a:spcBef>
              <a:spcAft>
                <a:spcPts val="0"/>
              </a:spcAft>
              <a:buClr>
                <a:srgbClr val="000000"/>
              </a:buClr>
              <a:buSzPts val="1400"/>
              <a:buFont typeface="Arial"/>
              <a:buNone/>
            </a:pPr>
            <a:r>
              <a:rPr lang="de-DE" sz="1800" b="1">
                <a:solidFill>
                  <a:srgbClr val="000000"/>
                </a:solidFill>
                <a:latin typeface="Century Gothic"/>
                <a:ea typeface="Century Gothic"/>
                <a:cs typeface="Century Gothic"/>
                <a:sym typeface="Century Gothic"/>
              </a:rPr>
              <a:t>A EURIBOR (Euro Interbank Offered Rate) </a:t>
            </a:r>
            <a:r>
              <a:rPr lang="de-DE" sz="1800">
                <a:solidFill>
                  <a:srgbClr val="000000"/>
                </a:solidFill>
                <a:latin typeface="Century Gothic"/>
                <a:ea typeface="Century Gothic"/>
                <a:cs typeface="Century Gothic"/>
                <a:sym typeface="Century Gothic"/>
              </a:rPr>
              <a:t>é uma taxa de juro de referência amplamente utilizada na zona euro para determinar as taxas de juro de vários produtos financeiros, incluindo empréstimos, hipotecas e derivados. Representa a taxa de juro média a que um grande painel de bancos europeus concedem empréstimos entre si no mercado interbancário, denominados em euros. As taxas EURIBOR são publicadas diariamente para vários prazos (por exemplo, 1 semana, 1 mês, 3 meses, 6 meses e 1 ano) pelo Instituto Europeu dos Mercados Monetários (EMMI). A EURIBOR serve de taxa de referência para milhões de contratos, influenciando os custos de empréstimos para consumidores e empresas em toda a zona euro. É importante compreender que as taxas EURIBOR são influenciadas por factores como a política monetária do Banco Central Europeu (BCE), a procura de crédito no mercado e as condições económicas gerais na zona euro.</a:t>
            </a:r>
            <a:endParaRPr/>
          </a:p>
          <a:p>
            <a:pPr marL="457200" marR="0" lvl="0" indent="-228600" algn="just" rtl="0">
              <a:lnSpc>
                <a:spcPct val="100000"/>
              </a:lnSpc>
              <a:spcBef>
                <a:spcPts val="0"/>
              </a:spcBef>
              <a:spcAft>
                <a:spcPts val="0"/>
              </a:spcAft>
              <a:buClr>
                <a:srgbClr val="000000"/>
              </a:buClr>
              <a:buSzPts val="1400"/>
              <a:buFont typeface="Arial"/>
              <a:buNone/>
            </a:pPr>
            <a:r>
              <a:rPr lang="de-DE" sz="1800" b="1">
                <a:solidFill>
                  <a:srgbClr val="000000"/>
                </a:solidFill>
                <a:latin typeface="Century Gothic"/>
                <a:ea typeface="Century Gothic"/>
                <a:cs typeface="Century Gothic"/>
                <a:sym typeface="Century Gothic"/>
              </a:rPr>
              <a:t>A taxa de juro directora do BCE</a:t>
            </a:r>
            <a:r>
              <a:rPr lang="de-DE" sz="1800">
                <a:solidFill>
                  <a:srgbClr val="000000"/>
                </a:solidFill>
                <a:latin typeface="Century Gothic"/>
                <a:ea typeface="Century Gothic"/>
                <a:cs typeface="Century Gothic"/>
                <a:sym typeface="Century Gothic"/>
              </a:rPr>
              <a:t>, também conhecida como a taxa principal de refinanciamento, é a taxa de juro à qual o Banco Central Europeu (BCE) fornece liquidez a curto prazo aos bancos comerciais da zona euro. </a:t>
            </a:r>
            <a:r>
              <a:rPr lang="de-DE" sz="2800" b="0" i="0">
                <a:solidFill>
                  <a:srgbClr val="0D0D0D"/>
                </a:solidFill>
                <a:latin typeface="Arial"/>
                <a:ea typeface="Arial"/>
                <a:cs typeface="Arial"/>
                <a:sym typeface="Arial"/>
              </a:rPr>
              <a:t>Refere-se</a:t>
            </a:r>
            <a:r>
              <a:rPr lang="de-DE" sz="1800">
                <a:solidFill>
                  <a:srgbClr val="000000"/>
                </a:solidFill>
                <a:latin typeface="Century Gothic"/>
                <a:ea typeface="Century Gothic"/>
                <a:cs typeface="Century Gothic"/>
                <a:sym typeface="Century Gothic"/>
              </a:rPr>
              <a:t>, portanto, </a:t>
            </a:r>
            <a:r>
              <a:rPr lang="de-DE" sz="2800" b="0" i="0">
                <a:solidFill>
                  <a:srgbClr val="0D0D0D"/>
                </a:solidFill>
                <a:latin typeface="Arial"/>
                <a:ea typeface="Arial"/>
                <a:cs typeface="Arial"/>
                <a:sym typeface="Arial"/>
              </a:rPr>
              <a:t>à taxa de juro fixada pelo Banco Central Europeu (BCE) para a condução da política monetária na zona euro. Influencia os custos de empréstimo para os bancos e, por sua vez, afecta as taxas de juro para os consumidores e empresas em toda a zona euro. </a:t>
            </a:r>
            <a:r>
              <a:rPr lang="de-DE" sz="1800">
                <a:solidFill>
                  <a:srgbClr val="000000"/>
                </a:solidFill>
                <a:latin typeface="Century Gothic"/>
                <a:ea typeface="Century Gothic"/>
                <a:cs typeface="Century Gothic"/>
                <a:sym typeface="Century Gothic"/>
              </a:rPr>
              <a:t>As alterações na taxa de juro directora do BCE podem ter efeitos significativos nos mercados financeiros, incluindo os rendimentos das obrigações, as taxas de câmbio e os preços das acções. Os alunos devem estar cientes de que a taxa de juro de referência do BCE é anunciada pelo Conselho do BCE em reuniões regulares de política monetária e que quaisquer alterações reflectem a avaliação do BCE das condições económicas e das pressões inflacionistas. Compreender a taxa de juro directora do BCE é crucial para os mutuários, uma vez que afecta indiretamente as taxas de juro que pagam sobre empréstimos e hipotecas, tornando-a um fator essencial a considerar na gestão das finanças pessoais.</a:t>
            </a:r>
            <a:endParaRPr/>
          </a:p>
          <a:p>
            <a:pPr marL="457200" marR="0" lvl="0" indent="-228600" algn="just" rtl="0">
              <a:lnSpc>
                <a:spcPct val="100000"/>
              </a:lnSpc>
              <a:spcBef>
                <a:spcPts val="0"/>
              </a:spcBef>
              <a:spcAft>
                <a:spcPts val="0"/>
              </a:spcAft>
              <a:buClr>
                <a:srgbClr val="000000"/>
              </a:buClr>
              <a:buSzPts val="1400"/>
              <a:buFont typeface="Arial"/>
              <a:buNone/>
            </a:pPr>
            <a:r>
              <a:rPr lang="de-DE" sz="2800" b="1" i="0">
                <a:solidFill>
                  <a:srgbClr val="0D0D0D"/>
                </a:solidFill>
                <a:latin typeface="Arial"/>
                <a:ea typeface="Arial"/>
                <a:cs typeface="Arial"/>
                <a:sym typeface="Arial"/>
              </a:rPr>
              <a:t>Taxas de swap (para acordos de taxa fixa)</a:t>
            </a:r>
            <a:r>
              <a:rPr lang="de-DE" sz="2800" b="0" i="0">
                <a:solidFill>
                  <a:srgbClr val="0D0D0D"/>
                </a:solidFill>
                <a:latin typeface="Arial"/>
                <a:ea typeface="Arial"/>
                <a:cs typeface="Arial"/>
                <a:sym typeface="Arial"/>
              </a:rPr>
              <a:t>: As taxas de swap representam as taxas de juro utilizadas em swaps de taxa de juro, em que as partes trocam pagamentos de taxas de juro. Para acordos de taxa fixa, as taxas swap indicam a taxa à qual uma parte concorda em pagar uma taxa de juro fixa em troca de receber uma taxa de juro variável baseada numa taxa de referência como a EURIBOR. Estas taxas são cruciais para determinar o custo do financiamento a taxa fixa.</a:t>
            </a:r>
            <a:endParaRPr/>
          </a:p>
          <a:p>
            <a:pPr marL="457200" marR="0" lvl="0" indent="-228600" algn="just" rtl="0">
              <a:lnSpc>
                <a:spcPct val="100000"/>
              </a:lnSpc>
              <a:spcBef>
                <a:spcPts val="0"/>
              </a:spcBef>
              <a:spcAft>
                <a:spcPts val="0"/>
              </a:spcAft>
              <a:buClr>
                <a:srgbClr val="000000"/>
              </a:buClr>
              <a:buSzPts val="1400"/>
              <a:buFont typeface="Arial"/>
              <a:buNone/>
            </a:pPr>
            <a:endParaRPr sz="1800">
              <a:solidFill>
                <a:srgbClr val="000000"/>
              </a:solidFill>
              <a:latin typeface="Century Gothic"/>
              <a:ea typeface="Century Gothic"/>
              <a:cs typeface="Century Gothic"/>
              <a:sym typeface="Century Gothic"/>
            </a:endParaRPr>
          </a:p>
          <a:p>
            <a:pPr marL="457200" marR="0" lvl="0" indent="-228600" algn="just" rtl="0">
              <a:lnSpc>
                <a:spcPct val="100000"/>
              </a:lnSpc>
              <a:spcBef>
                <a:spcPts val="0"/>
              </a:spcBef>
              <a:spcAft>
                <a:spcPts val="0"/>
              </a:spcAft>
              <a:buClr>
                <a:srgbClr val="000000"/>
              </a:buClr>
              <a:buSzPts val="1400"/>
              <a:buFont typeface="Arial"/>
              <a:buNone/>
            </a:pPr>
            <a:endParaRPr sz="1800">
              <a:solidFill>
                <a:srgbClr val="000000"/>
              </a:solidFill>
              <a:latin typeface="Century Gothic"/>
              <a:ea typeface="Century Gothic"/>
              <a:cs typeface="Century Gothic"/>
              <a:sym typeface="Century Gothic"/>
            </a:endParaRPr>
          </a:p>
        </p:txBody>
      </p:sp>
      <p:sp>
        <p:nvSpPr>
          <p:cNvPr id="454" name="Google Shape;454;p30: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31:notes"/>
          <p:cNvSpPr txBox="1">
            <a:spLocks noGrp="1"/>
          </p:cNvSpPr>
          <p:nvPr>
            <p:ph type="body" idx="1"/>
          </p:nvPr>
        </p:nvSpPr>
        <p:spPr>
          <a:xfrm>
            <a:off x="709930" y="4925407"/>
            <a:ext cx="5679440" cy="4029879"/>
          </a:xfrm>
          <a:prstGeom prst="rect">
            <a:avLst/>
          </a:prstGeom>
          <a:noFill/>
          <a:ln>
            <a:noFill/>
          </a:ln>
        </p:spPr>
        <p:txBody>
          <a:bodyPr spcFirstLastPara="1" wrap="square" lIns="99025" tIns="49500" rIns="99025" bIns="49500" anchor="t" anchorCtr="0">
            <a:noAutofit/>
          </a:bodyPr>
          <a:lstStyle/>
          <a:p>
            <a:pPr marL="457200" lvl="0" indent="-228600" algn="just" rtl="0">
              <a:lnSpc>
                <a:spcPct val="100000"/>
              </a:lnSpc>
              <a:spcBef>
                <a:spcPts val="0"/>
              </a:spcBef>
              <a:spcAft>
                <a:spcPts val="0"/>
              </a:spcAft>
              <a:buSzPts val="1400"/>
              <a:buNone/>
            </a:pPr>
            <a:r>
              <a:rPr lang="de-DE" sz="1800">
                <a:solidFill>
                  <a:srgbClr val="000000"/>
                </a:solidFill>
                <a:latin typeface="Century Gothic"/>
                <a:ea typeface="Century Gothic"/>
                <a:cs typeface="Century Gothic"/>
                <a:sym typeface="Century Gothic"/>
              </a:rPr>
              <a:t>Para determinar se se deve optar por um empréstimo com taxa fixa ou variável, há que ter em conta vários factores:</a:t>
            </a:r>
            <a:endParaRPr sz="1800">
              <a:latin typeface="Times New Roman"/>
              <a:ea typeface="Times New Roman"/>
              <a:cs typeface="Times New Roman"/>
              <a:sym typeface="Times New Roman"/>
            </a:endParaRPr>
          </a:p>
          <a:p>
            <a:pPr marL="457200" lvl="0" indent="-228600" algn="just" rtl="0">
              <a:lnSpc>
                <a:spcPct val="100000"/>
              </a:lnSpc>
              <a:spcBef>
                <a:spcPts val="0"/>
              </a:spcBef>
              <a:spcAft>
                <a:spcPts val="0"/>
              </a:spcAft>
              <a:buSzPts val="1400"/>
              <a:buNone/>
            </a:pPr>
            <a:r>
              <a:rPr lang="de-DE" sz="1800">
                <a:solidFill>
                  <a:srgbClr val="000000"/>
                </a:solidFill>
                <a:latin typeface="Century Gothic"/>
                <a:ea typeface="Century Gothic"/>
                <a:cs typeface="Century Gothic"/>
                <a:sym typeface="Century Gothic"/>
              </a:rPr>
              <a:t> </a:t>
            </a:r>
            <a:endParaRPr sz="1800">
              <a:latin typeface="Times New Roman"/>
              <a:ea typeface="Times New Roman"/>
              <a:cs typeface="Times New Roman"/>
              <a:sym typeface="Times New Roman"/>
            </a:endParaRPr>
          </a:p>
          <a:p>
            <a:pPr marL="342900" lvl="0" indent="-342900" algn="just" rtl="0">
              <a:lnSpc>
                <a:spcPct val="100000"/>
              </a:lnSpc>
              <a:spcBef>
                <a:spcPts val="0"/>
              </a:spcBef>
              <a:spcAft>
                <a:spcPts val="0"/>
              </a:spcAft>
              <a:buSzPts val="1400"/>
              <a:buFont typeface="Noto Sans Symbols"/>
              <a:buChar char="∙"/>
            </a:pPr>
            <a:r>
              <a:rPr lang="de-DE" sz="1800">
                <a:solidFill>
                  <a:srgbClr val="000000"/>
                </a:solidFill>
                <a:latin typeface="Century Gothic"/>
                <a:ea typeface="Century Gothic"/>
                <a:cs typeface="Century Gothic"/>
                <a:sym typeface="Century Gothic"/>
              </a:rPr>
              <a:t>Em primeiro lugar, é essencial compreender a diferença fundamental entre taxas de juro fixas e variáveis. Uma taxa de juro fixa mantém-se constante durante todo o prazo do empréstimo, assegurando pagamentos mensais consistentes. Pelo contrário, uma taxa de juro variável flutua ao longo do tempo, podendo levar a alterações nos pagamentos mensais com base nas condições do mercado.</a:t>
            </a:r>
            <a:endParaRPr sz="1800">
              <a:latin typeface="Times New Roman"/>
              <a:ea typeface="Times New Roman"/>
              <a:cs typeface="Times New Roman"/>
              <a:sym typeface="Times New Roman"/>
            </a:endParaRPr>
          </a:p>
          <a:p>
            <a:pPr marL="342900" lvl="0" indent="-342900" algn="just" rtl="0">
              <a:lnSpc>
                <a:spcPct val="100000"/>
              </a:lnSpc>
              <a:spcBef>
                <a:spcPts val="0"/>
              </a:spcBef>
              <a:spcAft>
                <a:spcPts val="0"/>
              </a:spcAft>
              <a:buSzPts val="1400"/>
              <a:buFont typeface="Noto Sans Symbols"/>
              <a:buChar char="∙"/>
            </a:pPr>
            <a:r>
              <a:rPr lang="de-DE" sz="1800">
                <a:solidFill>
                  <a:srgbClr val="000000"/>
                </a:solidFill>
                <a:latin typeface="Century Gothic"/>
                <a:ea typeface="Century Gothic"/>
                <a:cs typeface="Century Gothic"/>
                <a:sym typeface="Century Gothic"/>
              </a:rPr>
              <a:t>Em seguida, é necessário efetuar uma avaliação exaustiva dos riscos. Os empréstimos a taxa fixa proporcionam estabilidade, mas podem ter taxas iniciais ligeiramente mais elevadas. No entanto, protegem os mutuários de futuros aumentos das taxas. Por outro lado, os empréstimos de taxa variável começam frequentemente com taxas iniciais mais baixas, mas acarretam o risco de futuras subidas das taxas, o que pode levar a aumentos significativos dos pagamentos mensais.</a:t>
            </a:r>
            <a:endParaRPr sz="1800">
              <a:latin typeface="Times New Roman"/>
              <a:ea typeface="Times New Roman"/>
              <a:cs typeface="Times New Roman"/>
              <a:sym typeface="Times New Roman"/>
            </a:endParaRPr>
          </a:p>
          <a:p>
            <a:pPr marL="342900" lvl="0" indent="-342900" algn="just" rtl="0">
              <a:lnSpc>
                <a:spcPct val="100000"/>
              </a:lnSpc>
              <a:spcBef>
                <a:spcPts val="0"/>
              </a:spcBef>
              <a:spcAft>
                <a:spcPts val="0"/>
              </a:spcAft>
              <a:buSzPts val="1400"/>
              <a:buFont typeface="Noto Sans Symbols"/>
              <a:buChar char="∙"/>
            </a:pPr>
            <a:r>
              <a:rPr lang="de-DE" sz="1800">
                <a:solidFill>
                  <a:srgbClr val="000000"/>
                </a:solidFill>
                <a:latin typeface="Century Gothic"/>
                <a:ea typeface="Century Gothic"/>
                <a:cs typeface="Century Gothic"/>
                <a:sym typeface="Century Gothic"/>
              </a:rPr>
              <a:t>As circunstâncias pessoais desempenham um papel importante no processo de decisão. Os indivíduos devem avaliar a sua situação financeira, os seus planos futuros e a sua tolerância ao risco. Se a estabilidade e a previsibilidade forem fundamentais, um empréstimo a taxa fixa pode ser a escolha preferida. Por outro lado, se os mutuários se sentirem confortáveis com potenciais flutuações de pagamento e anteciparem taxas de juro favoráveis ou decrescentes, um empréstimo a taxa variável poderá ser mais adequado.</a:t>
            </a:r>
            <a:endParaRPr sz="1800">
              <a:latin typeface="Times New Roman"/>
              <a:ea typeface="Times New Roman"/>
              <a:cs typeface="Times New Roman"/>
              <a:sym typeface="Times New Roman"/>
            </a:endParaRPr>
          </a:p>
          <a:p>
            <a:pPr marL="342900" lvl="0" indent="-342900" algn="just" rtl="0">
              <a:lnSpc>
                <a:spcPct val="100000"/>
              </a:lnSpc>
              <a:spcBef>
                <a:spcPts val="0"/>
              </a:spcBef>
              <a:spcAft>
                <a:spcPts val="0"/>
              </a:spcAft>
              <a:buSzPts val="1400"/>
              <a:buFont typeface="Noto Sans Symbols"/>
              <a:buChar char="∙"/>
            </a:pPr>
            <a:r>
              <a:rPr lang="de-DE" sz="1800">
                <a:solidFill>
                  <a:srgbClr val="000000"/>
                </a:solidFill>
                <a:latin typeface="Century Gothic"/>
                <a:ea typeface="Century Gothic"/>
                <a:cs typeface="Century Gothic"/>
                <a:sym typeface="Century Gothic"/>
              </a:rPr>
              <a:t>Por último, é aconselhável procurar aconselhamento profissional. A consulta de um consultor financeiro ou de um mutuante pode proporcionar uma orientação personalizada adaptada às circunstâncias individuais e às condições actuais do mercado.</a:t>
            </a:r>
            <a:endParaRPr sz="1800">
              <a:latin typeface="Times New Roman"/>
              <a:ea typeface="Times New Roman"/>
              <a:cs typeface="Times New Roman"/>
              <a:sym typeface="Times New Roman"/>
            </a:endParaRPr>
          </a:p>
          <a:p>
            <a:pPr marL="457200" lvl="0" indent="-228600" algn="just" rtl="0">
              <a:lnSpc>
                <a:spcPct val="100000"/>
              </a:lnSpc>
              <a:spcBef>
                <a:spcPts val="0"/>
              </a:spcBef>
              <a:spcAft>
                <a:spcPts val="0"/>
              </a:spcAft>
              <a:buSzPts val="1400"/>
              <a:buNone/>
            </a:pPr>
            <a:r>
              <a:rPr lang="de-DE" sz="1800">
                <a:solidFill>
                  <a:srgbClr val="000000"/>
                </a:solidFill>
                <a:latin typeface="Century Gothic"/>
                <a:ea typeface="Century Gothic"/>
                <a:cs typeface="Century Gothic"/>
                <a:sym typeface="Century Gothic"/>
              </a:rPr>
              <a:t> </a:t>
            </a:r>
            <a:endParaRPr sz="1800">
              <a:latin typeface="Times New Roman"/>
              <a:ea typeface="Times New Roman"/>
              <a:cs typeface="Times New Roman"/>
              <a:sym typeface="Times New Roman"/>
            </a:endParaRPr>
          </a:p>
          <a:p>
            <a:pPr marL="457200" lvl="0" indent="-228600" algn="just" rtl="0">
              <a:lnSpc>
                <a:spcPct val="100000"/>
              </a:lnSpc>
              <a:spcBef>
                <a:spcPts val="0"/>
              </a:spcBef>
              <a:spcAft>
                <a:spcPts val="0"/>
              </a:spcAft>
              <a:buSzPts val="1400"/>
              <a:buNone/>
            </a:pPr>
            <a:r>
              <a:rPr lang="de-DE" sz="1800">
                <a:solidFill>
                  <a:srgbClr val="000000"/>
                </a:solidFill>
                <a:latin typeface="Century Gothic"/>
                <a:ea typeface="Century Gothic"/>
                <a:cs typeface="Century Gothic"/>
                <a:sym typeface="Century Gothic"/>
              </a:rPr>
              <a:t>Em resumo, a decisão entre um empréstimo a taxa fixa e um empréstimo a taxa variável depende da compreensão dos riscos, da consideração das circunstâncias pessoais e da procura de aconselhamento especializado para fazer uma escolha informada.</a:t>
            </a:r>
            <a:endParaRPr sz="1800">
              <a:latin typeface="Times New Roman"/>
              <a:ea typeface="Times New Roman"/>
              <a:cs typeface="Times New Roman"/>
              <a:sym typeface="Times New Roman"/>
            </a:endParaRPr>
          </a:p>
          <a:p>
            <a:pPr marL="342900" lvl="0" indent="-266700" algn="just" rtl="0">
              <a:lnSpc>
                <a:spcPct val="100000"/>
              </a:lnSpc>
              <a:spcBef>
                <a:spcPts val="0"/>
              </a:spcBef>
              <a:spcAft>
                <a:spcPts val="0"/>
              </a:spcAft>
              <a:buClr>
                <a:srgbClr val="000000"/>
              </a:buClr>
              <a:buSzPts val="1200"/>
              <a:buFont typeface="Century Gothic"/>
              <a:buNone/>
            </a:pPr>
            <a:endParaRPr sz="1800">
              <a:latin typeface="Times New Roman"/>
              <a:ea typeface="Times New Roman"/>
              <a:cs typeface="Times New Roman"/>
              <a:sym typeface="Times New Roman"/>
            </a:endParaRPr>
          </a:p>
        </p:txBody>
      </p:sp>
      <p:sp>
        <p:nvSpPr>
          <p:cNvPr id="516" name="Google Shape;516;p31: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32:notes"/>
          <p:cNvSpPr txBox="1">
            <a:spLocks noGrp="1"/>
          </p:cNvSpPr>
          <p:nvPr>
            <p:ph type="body" idx="1"/>
          </p:nvPr>
        </p:nvSpPr>
        <p:spPr>
          <a:xfrm>
            <a:off x="709930" y="4925407"/>
            <a:ext cx="5679440" cy="4029879"/>
          </a:xfrm>
          <a:prstGeom prst="rect">
            <a:avLst/>
          </a:prstGeom>
          <a:noFill/>
          <a:ln>
            <a:noFill/>
          </a:ln>
        </p:spPr>
        <p:txBody>
          <a:bodyPr spcFirstLastPara="1" wrap="square" lIns="99025" tIns="49500" rIns="99025" bIns="49500" anchor="t" anchorCtr="0">
            <a:noAutofit/>
          </a:bodyPr>
          <a:lstStyle/>
          <a:p>
            <a:pPr marL="457200" marR="0" lvl="0" indent="-228600" algn="l" rtl="0">
              <a:lnSpc>
                <a:spcPct val="100000"/>
              </a:lnSpc>
              <a:spcBef>
                <a:spcPts val="0"/>
              </a:spcBef>
              <a:spcAft>
                <a:spcPts val="0"/>
              </a:spcAft>
              <a:buSzPts val="1400"/>
              <a:buNone/>
            </a:pPr>
            <a:r>
              <a:rPr lang="de-DE" sz="1800">
                <a:solidFill>
                  <a:srgbClr val="000000"/>
                </a:solidFill>
                <a:latin typeface="Times New Roman"/>
                <a:ea typeface="Times New Roman"/>
                <a:cs typeface="Times New Roman"/>
                <a:sym typeface="Times New Roman"/>
              </a:rPr>
              <a:t>Eis algumas diferenças entre a taxa fixa e a taxa variável de um empréstimo:</a:t>
            </a:r>
            <a:endParaRPr/>
          </a:p>
          <a:p>
            <a:pPr marL="457200" marR="0" lvl="0" indent="-228600" algn="l" rtl="0">
              <a:lnSpc>
                <a:spcPct val="100000"/>
              </a:lnSpc>
              <a:spcBef>
                <a:spcPts val="0"/>
              </a:spcBef>
              <a:spcAft>
                <a:spcPts val="0"/>
              </a:spcAft>
              <a:buSzPts val="1400"/>
              <a:buNone/>
            </a:pPr>
            <a:r>
              <a:rPr lang="de-DE" sz="1800" b="1">
                <a:solidFill>
                  <a:srgbClr val="000000"/>
                </a:solidFill>
                <a:latin typeface="Times New Roman"/>
                <a:ea typeface="Times New Roman"/>
                <a:cs typeface="Times New Roman"/>
                <a:sym typeface="Times New Roman"/>
              </a:rPr>
              <a:t>Taxa de juro fixa</a:t>
            </a:r>
            <a:r>
              <a:rPr lang="de-DE" sz="1800">
                <a:solidFill>
                  <a:srgbClr val="000000"/>
                </a:solidFill>
                <a:latin typeface="Times New Roman"/>
                <a:ea typeface="Times New Roman"/>
                <a:cs typeface="Times New Roman"/>
                <a:sym typeface="Times New Roman"/>
              </a:rPr>
              <a:t>: </a:t>
            </a:r>
            <a:endParaRPr sz="1800">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de-DE" sz="1800">
                <a:solidFill>
                  <a:srgbClr val="000000"/>
                </a:solidFill>
                <a:latin typeface="Times New Roman"/>
                <a:ea typeface="Times New Roman"/>
                <a:cs typeface="Times New Roman"/>
                <a:sym typeface="Times New Roman"/>
              </a:rPr>
              <a:t>A escolha de um empréstimo a taxa fixa significa que os seus pagamentos permanecerão consistentes durante todo o prazo do empréstimo, facilitando o planeamento das suas finanças. Isto é benéfico se tiver um orçamento apertado ou se preferir saber exatamente quanto vai pagar todos os meses. Quando opta por um empréstimo com uma taxa de juro fixa, está essencialmente a fixar a sua taxa de juro para toda a duração do empréstimo.</a:t>
            </a:r>
            <a:endParaRPr sz="1800">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de-DE" sz="1800">
                <a:solidFill>
                  <a:srgbClr val="000000"/>
                </a:solidFill>
                <a:latin typeface="Times New Roman"/>
                <a:ea typeface="Times New Roman"/>
                <a:cs typeface="Times New Roman"/>
                <a:sym typeface="Times New Roman"/>
              </a:rPr>
              <a:t> </a:t>
            </a:r>
            <a:endParaRPr sz="1800">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de-DE" sz="1800">
                <a:solidFill>
                  <a:srgbClr val="000000"/>
                </a:solidFill>
                <a:latin typeface="Times New Roman"/>
                <a:ea typeface="Times New Roman"/>
                <a:cs typeface="Times New Roman"/>
                <a:sym typeface="Times New Roman"/>
              </a:rPr>
              <a:t>Uma das principais vantagens de um empréstimo a taxa fixa é a proteção contra futuras subidas das taxas de juro. Mesmo que as taxas de juro do mercado subam, a sua taxa de juro e os seus pagamentos mensais manter-se-ão inalterados, proporcionando paz de espírito e estabilidade financeira.</a:t>
            </a:r>
            <a:endParaRPr sz="1800">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de-DE" sz="1800">
                <a:solidFill>
                  <a:srgbClr val="000000"/>
                </a:solidFill>
                <a:latin typeface="Times New Roman"/>
                <a:ea typeface="Times New Roman"/>
                <a:cs typeface="Times New Roman"/>
                <a:sym typeface="Times New Roman"/>
              </a:rPr>
              <a:t> </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r>
              <a:rPr lang="de-DE" sz="1800">
                <a:solidFill>
                  <a:srgbClr val="000000"/>
                </a:solidFill>
                <a:latin typeface="Century Gothic"/>
                <a:ea typeface="Century Gothic"/>
                <a:cs typeface="Century Gothic"/>
                <a:sym typeface="Century Gothic"/>
              </a:rPr>
              <a:t>A escolha de um empréstimo a taxa fixa oferece uma vantagem significativa no planeamento do fluxo de caixa devido à previsibilidade dos pagamentos mensais. Uma vez que a taxa de juro permanece constante durante todo o prazo do empréstimo, os mutuários podem prever com exatidão os seus compromissos financeiros ao longo do tempo. Esta estabilidade permite uma orçamentação precisa, facilitando a afetação de fundos a outras despesas e investimentos. Quer se trate de gerir as finanças pessoais ou de gerir uma empresa, saber exatamente quanto é necessário reservar todos os meses proporciona uma sensação de controlo e confiança no planeamento financeiro.</a:t>
            </a:r>
            <a:endParaRPr/>
          </a:p>
          <a:p>
            <a:pPr marL="457200" marR="0" lvl="0" indent="-228600" algn="l" rtl="0">
              <a:lnSpc>
                <a:spcPct val="100000"/>
              </a:lnSpc>
              <a:spcBef>
                <a:spcPts val="0"/>
              </a:spcBef>
              <a:spcAft>
                <a:spcPts val="0"/>
              </a:spcAft>
              <a:buClr>
                <a:srgbClr val="000000"/>
              </a:buClr>
              <a:buSzPts val="1400"/>
              <a:buFont typeface="Arial"/>
              <a:buNone/>
            </a:pPr>
            <a:endParaRPr sz="2800" b="0" i="0">
              <a:solidFill>
                <a:srgbClr val="0D0D0D"/>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r>
              <a:rPr lang="de-DE" sz="2800" b="0" i="0">
                <a:solidFill>
                  <a:srgbClr val="0D0D0D"/>
                </a:solidFill>
                <a:latin typeface="Arial"/>
                <a:ea typeface="Arial"/>
                <a:cs typeface="Arial"/>
                <a:sym typeface="Arial"/>
              </a:rPr>
              <a:t>Embora os empréstimos a taxa fixa ofereçam previsibilidade nos pagamentos mensais e proteção contra aumentos das taxas, o reembolso antecipado pode resultar em custos mais elevados. Os mutuantes cobram frequentemente penalizações ou taxas pelo reembolso antecipado, compensando as potenciais poupanças de juros para os mutuários. Por conseguinte, os mutuários devem considerar cuidadosamente os termos e condições relacionados com o reembolso antecipado antes de tomarem qualquer decisão.</a:t>
            </a:r>
            <a:endParaRPr sz="1800">
              <a:latin typeface="Times New Roman"/>
              <a:ea typeface="Times New Roman"/>
              <a:cs typeface="Times New Roman"/>
              <a:sym typeface="Times New Roman"/>
            </a:endParaRPr>
          </a:p>
          <a:p>
            <a:pPr marL="457200" marR="0" lvl="0" indent="-228600" algn="l" rtl="0">
              <a:lnSpc>
                <a:spcPct val="100000"/>
              </a:lnSpc>
              <a:spcBef>
                <a:spcPts val="0"/>
              </a:spcBef>
              <a:spcAft>
                <a:spcPts val="0"/>
              </a:spcAft>
              <a:buSzPts val="1400"/>
              <a:buNone/>
            </a:pPr>
            <a:endParaRPr sz="1800">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de-DE" sz="1800" b="1">
                <a:solidFill>
                  <a:srgbClr val="000000"/>
                </a:solidFill>
                <a:latin typeface="Times New Roman"/>
                <a:ea typeface="Times New Roman"/>
                <a:cs typeface="Times New Roman"/>
                <a:sym typeface="Times New Roman"/>
              </a:rPr>
              <a:t> Taxa de juro variável</a:t>
            </a:r>
            <a:r>
              <a:rPr lang="de-DE" sz="1800">
                <a:solidFill>
                  <a:srgbClr val="000000"/>
                </a:solidFill>
                <a:latin typeface="Times New Roman"/>
                <a:ea typeface="Times New Roman"/>
                <a:cs typeface="Times New Roman"/>
                <a:sym typeface="Times New Roman"/>
              </a:rPr>
              <a:t>: Por outro lado, se acredita que as taxas de juro podem baixar no futuro ou se planeia pagar o empréstimo com relativa rapidez, um empréstimo de taxa variável pode oferecer taxas iniciais mais baixas e potencialmente poupar dinheiro ao longo do tempo. No entanto, é importante ter em conta que, se as taxas de juro subirem, os seus pagamentos mensais também podem aumentar, o que pode ser difícil de prever no orçamento.</a:t>
            </a:r>
            <a:endParaRPr sz="1800">
              <a:solidFill>
                <a:srgbClr val="000000"/>
              </a:solidFill>
              <a:latin typeface="Times New Roman"/>
              <a:ea typeface="Times New Roman"/>
              <a:cs typeface="Times New Roman"/>
              <a:sym typeface="Times New Roman"/>
            </a:endParaRPr>
          </a:p>
          <a:p>
            <a:pPr marL="457200" marR="0" lvl="0" indent="-228600" algn="l" rtl="0">
              <a:lnSpc>
                <a:spcPct val="100000"/>
              </a:lnSpc>
              <a:spcBef>
                <a:spcPts val="0"/>
              </a:spcBef>
              <a:spcAft>
                <a:spcPts val="0"/>
              </a:spcAft>
              <a:buSzPts val="1400"/>
              <a:buNone/>
            </a:pPr>
            <a:r>
              <a:rPr lang="de-DE" sz="1800">
                <a:solidFill>
                  <a:srgbClr val="000000"/>
                </a:solidFill>
                <a:latin typeface="Times New Roman"/>
                <a:ea typeface="Times New Roman"/>
                <a:cs typeface="Times New Roman"/>
                <a:sym typeface="Times New Roman"/>
              </a:rPr>
              <a:t> </a:t>
            </a:r>
            <a:endParaRPr sz="1800">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de-DE" sz="1800">
                <a:solidFill>
                  <a:srgbClr val="000000"/>
                </a:solidFill>
                <a:latin typeface="Times New Roman"/>
                <a:ea typeface="Times New Roman"/>
                <a:cs typeface="Times New Roman"/>
                <a:sym typeface="Times New Roman"/>
              </a:rPr>
              <a:t>Escolher um empréstimo com uma taxa de juro variável significa que a sua taxa de juro pode flutuar ao longo do tempo com base nas alterações do mercado. </a:t>
            </a:r>
            <a:endParaRPr sz="1800">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de-DE" sz="1800">
                <a:solidFill>
                  <a:srgbClr val="000000"/>
                </a:solidFill>
                <a:latin typeface="Times New Roman"/>
                <a:ea typeface="Times New Roman"/>
                <a:cs typeface="Times New Roman"/>
                <a:sym typeface="Times New Roman"/>
              </a:rPr>
              <a:t> </a:t>
            </a:r>
            <a:endParaRPr sz="180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de-DE" sz="1800">
                <a:solidFill>
                  <a:srgbClr val="000000"/>
                </a:solidFill>
                <a:latin typeface="Times New Roman"/>
                <a:ea typeface="Times New Roman"/>
                <a:cs typeface="Times New Roman"/>
                <a:sym typeface="Times New Roman"/>
              </a:rPr>
              <a:t>Os empréstimos a taxa variável começam frequentemente com taxas de juro iniciais mais baixas em comparação com os empréstimos a taxa fixa. Isto pode resultar em pagamentos mensais iniciais mais baixos, potencialmente poupando-lhe dinheiro nas fases iniciais do empréstimo.</a:t>
            </a:r>
            <a:endParaRPr sz="1800">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de-DE" sz="1800">
                <a:solidFill>
                  <a:srgbClr val="000000"/>
                </a:solidFill>
                <a:latin typeface="Times New Roman"/>
                <a:ea typeface="Times New Roman"/>
                <a:cs typeface="Times New Roman"/>
                <a:sym typeface="Times New Roman"/>
              </a:rPr>
              <a:t> Se as taxas de juro do mercado descerem ao longo do tempo, os mutuários com empréstimos a taxa variável podem beneficiar de pagamentos de juros mais baixos, resultando em pagamentos mensais e custos de juros globais reduzidos.</a:t>
            </a:r>
            <a:endParaRPr sz="1800">
              <a:solidFill>
                <a:srgbClr val="000000"/>
              </a:solidFill>
              <a:latin typeface="Times New Roman"/>
              <a:ea typeface="Times New Roman"/>
              <a:cs typeface="Times New Roman"/>
              <a:sym typeface="Times New Roman"/>
            </a:endParaRPr>
          </a:p>
          <a:p>
            <a:pPr marL="457200" marR="0" lvl="0" indent="-228600" algn="l" rtl="0">
              <a:lnSpc>
                <a:spcPct val="100000"/>
              </a:lnSpc>
              <a:spcBef>
                <a:spcPts val="0"/>
              </a:spcBef>
              <a:spcAft>
                <a:spcPts val="0"/>
              </a:spcAft>
              <a:buSzPts val="1400"/>
              <a:buNone/>
            </a:pPr>
            <a:r>
              <a:rPr lang="de-DE" sz="1800">
                <a:solidFill>
                  <a:srgbClr val="000000"/>
                </a:solidFill>
                <a:latin typeface="Times New Roman"/>
                <a:ea typeface="Times New Roman"/>
                <a:cs typeface="Times New Roman"/>
                <a:sym typeface="Times New Roman"/>
              </a:rPr>
              <a:t>Os empréstimos a taxa variável podem oferecer flexibilidade aos mutuários que esperam que a sua situação financeira melhore ou que planeiam pagar o empréstimo rapidamente. Além disso, alguns empréstimos de taxa variável têm limites que limitam o aumento da taxa de juro ao longo do tempo, proporcionando um grau de proteção contra aumentos significativos das taxas.</a:t>
            </a:r>
            <a:endParaRPr sz="1800">
              <a:solidFill>
                <a:srgbClr val="000000"/>
              </a:solidFill>
              <a:latin typeface="Times New Roman"/>
              <a:ea typeface="Times New Roman"/>
              <a:cs typeface="Times New Roman"/>
              <a:sym typeface="Times New Roman"/>
            </a:endParaRPr>
          </a:p>
          <a:p>
            <a:pPr marL="457200" marR="0" lvl="0" indent="-228600" algn="l" rtl="0">
              <a:lnSpc>
                <a:spcPct val="100000"/>
              </a:lnSpc>
              <a:spcBef>
                <a:spcPts val="0"/>
              </a:spcBef>
              <a:spcAft>
                <a:spcPts val="0"/>
              </a:spcAft>
              <a:buSzPts val="1400"/>
              <a:buNone/>
            </a:pPr>
            <a:r>
              <a:rPr lang="de-DE" sz="1800" b="0" i="0" u="none" strike="noStrike" cap="none">
                <a:solidFill>
                  <a:srgbClr val="000000"/>
                </a:solidFill>
                <a:latin typeface="Times New Roman"/>
                <a:ea typeface="Times New Roman"/>
                <a:cs typeface="Times New Roman"/>
                <a:sym typeface="Times New Roman"/>
              </a:rPr>
              <a:t>Os empréstimos a taxa variável apresentam desafios no planeamento do fluxo de caixa devido à incerteza em torno dos pagamentos mensais. Com as taxas de juro sujeitas às flutuações do mercado, os mutuários enfrentam o risco de alterações imprevisíveis nas suas obrigações de reembolso. Embora as taxas iniciais mais baixas possam oferecer poupanças a curto prazo, o potencial de aumento das taxas introduz volatilidade nas projecções do fluxo de caixa. Esta incerteza dificulta a elaboração de um orçamento exato para as despesas futuras e pode levar a tensões financeiras se os pagamentos mensais aumentarem inesperadamente. Consequentemente, os particulares e as empresas que dependem de empréstimos a taxa variável devem adotar uma abordagem mais flexível à gestão do fluxo de caixa, ajustando constantemente os seus orçamentos para acomodar as flutuações das taxas de juro.</a:t>
            </a:r>
            <a:endParaRPr/>
          </a:p>
          <a:p>
            <a:pPr marL="457200" marR="0" lvl="0" indent="-228600" algn="l" rtl="0">
              <a:lnSpc>
                <a:spcPct val="100000"/>
              </a:lnSpc>
              <a:spcBef>
                <a:spcPts val="0"/>
              </a:spcBef>
              <a:spcAft>
                <a:spcPts val="0"/>
              </a:spcAft>
              <a:buSzPts val="1400"/>
              <a:buNone/>
            </a:pPr>
            <a:endParaRPr sz="1800" b="0" i="0" u="none" strike="noStrike" cap="none">
              <a:solidFill>
                <a:srgbClr val="000000"/>
              </a:solidFill>
              <a:latin typeface="Times New Roman"/>
              <a:ea typeface="Times New Roman"/>
              <a:cs typeface="Times New Roman"/>
              <a:sym typeface="Times New Roman"/>
            </a:endParaRPr>
          </a:p>
          <a:p>
            <a:pPr marL="457200" marR="0" lvl="0" indent="-228600" algn="l" rtl="0">
              <a:lnSpc>
                <a:spcPct val="100000"/>
              </a:lnSpc>
              <a:spcBef>
                <a:spcPts val="0"/>
              </a:spcBef>
              <a:spcAft>
                <a:spcPts val="0"/>
              </a:spcAft>
              <a:buClr>
                <a:srgbClr val="000000"/>
              </a:buClr>
              <a:buSzPts val="1400"/>
              <a:buFont typeface="Arial"/>
              <a:buNone/>
            </a:pPr>
            <a:r>
              <a:rPr lang="de-DE" sz="1800">
                <a:solidFill>
                  <a:srgbClr val="0D0D0D"/>
                </a:solidFill>
                <a:latin typeface="Century Gothic"/>
                <a:ea typeface="Century Gothic"/>
                <a:cs typeface="Century Gothic"/>
                <a:sym typeface="Century Gothic"/>
              </a:rPr>
              <a:t>Em resumo, os empréstimos a taxa fixa proporcionam estabilidade, previsibilidade e facilidade de planeamento financeiro, enquanto os empréstimos a taxa variável oferecem poupanças de custos iniciais, potenciais benefícios a longo prazo decorrentes da descida das taxas e flexibilidade. A escolha entre os dois depende das preferências individuais, da tolerância ao risco e dos objectivos financeiros.</a:t>
            </a:r>
            <a:endParaRPr sz="1800">
              <a:latin typeface="Times New Roman"/>
              <a:ea typeface="Times New Roman"/>
              <a:cs typeface="Times New Roman"/>
              <a:sym typeface="Times New Roman"/>
            </a:endParaRPr>
          </a:p>
          <a:p>
            <a:pPr marL="457200" marR="0" lvl="0" indent="-228600" algn="l" rtl="0">
              <a:lnSpc>
                <a:spcPct val="100000"/>
              </a:lnSpc>
              <a:spcBef>
                <a:spcPts val="0"/>
              </a:spcBef>
              <a:spcAft>
                <a:spcPts val="0"/>
              </a:spcAft>
              <a:buSzPts val="1400"/>
              <a:buNone/>
            </a:pPr>
            <a:endParaRPr sz="1800">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de-DE" sz="1800">
                <a:solidFill>
                  <a:srgbClr val="000000"/>
                </a:solidFill>
                <a:latin typeface="Times New Roman"/>
                <a:ea typeface="Times New Roman"/>
                <a:cs typeface="Times New Roman"/>
                <a:sym typeface="Times New Roman"/>
              </a:rPr>
              <a:t> </a:t>
            </a:r>
            <a:endParaRPr sz="1800">
              <a:latin typeface="Calibri"/>
              <a:ea typeface="Calibri"/>
              <a:cs typeface="Calibri"/>
              <a:sym typeface="Calibri"/>
            </a:endParaRPr>
          </a:p>
        </p:txBody>
      </p:sp>
      <p:sp>
        <p:nvSpPr>
          <p:cNvPr id="543" name="Google Shape;543;p32: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33:notes"/>
          <p:cNvSpPr txBox="1">
            <a:spLocks noGrp="1"/>
          </p:cNvSpPr>
          <p:nvPr>
            <p:ph type="body" idx="1"/>
          </p:nvPr>
        </p:nvSpPr>
        <p:spPr>
          <a:xfrm>
            <a:off x="709930" y="4925407"/>
            <a:ext cx="5679440" cy="4029879"/>
          </a:xfrm>
          <a:prstGeom prst="rect">
            <a:avLst/>
          </a:prstGeom>
          <a:noFill/>
          <a:ln>
            <a:noFill/>
          </a:ln>
        </p:spPr>
        <p:txBody>
          <a:bodyPr spcFirstLastPara="1" wrap="square" lIns="99025" tIns="49500" rIns="99025" bIns="49500" anchor="t" anchorCtr="0">
            <a:noAutofit/>
          </a:bodyPr>
          <a:lstStyle/>
          <a:p>
            <a:pPr marL="457200" lvl="0" indent="-228600" algn="l" rtl="0">
              <a:lnSpc>
                <a:spcPct val="100000"/>
              </a:lnSpc>
              <a:spcBef>
                <a:spcPts val="0"/>
              </a:spcBef>
              <a:spcAft>
                <a:spcPts val="0"/>
              </a:spcAft>
              <a:buSzPts val="1400"/>
              <a:buNone/>
            </a:pPr>
            <a:r>
              <a:rPr lang="de-DE" sz="1800">
                <a:solidFill>
                  <a:srgbClr val="000000"/>
                </a:solidFill>
                <a:latin typeface="Times New Roman"/>
                <a:ea typeface="Times New Roman"/>
                <a:cs typeface="Times New Roman"/>
                <a:sym typeface="Times New Roman"/>
              </a:rPr>
              <a:t>Seguem-se alguns cenários da vida real em que os alunos devem ponderar se devem escolher um empréstimo com uma taxa fixa ou variável.</a:t>
            </a:r>
            <a:endParaRPr/>
          </a:p>
          <a:p>
            <a:pPr marL="457200" lvl="0" indent="-228600" algn="l" rtl="0">
              <a:lnSpc>
                <a:spcPct val="100000"/>
              </a:lnSpc>
              <a:spcBef>
                <a:spcPts val="0"/>
              </a:spcBef>
              <a:spcAft>
                <a:spcPts val="0"/>
              </a:spcAft>
              <a:buSzPts val="1400"/>
              <a:buNone/>
            </a:pPr>
            <a:endParaRPr sz="1800">
              <a:solidFill>
                <a:srgbClr val="000000"/>
              </a:solidFill>
              <a:latin typeface="Times New Roman"/>
              <a:ea typeface="Times New Roman"/>
              <a:cs typeface="Times New Roman"/>
              <a:sym typeface="Times New Roman"/>
            </a:endParaRPr>
          </a:p>
          <a:p>
            <a:pPr marL="457200" lvl="0" indent="-228600" algn="l" rtl="0">
              <a:lnSpc>
                <a:spcPct val="100000"/>
              </a:lnSpc>
              <a:spcBef>
                <a:spcPts val="0"/>
              </a:spcBef>
              <a:spcAft>
                <a:spcPts val="0"/>
              </a:spcAft>
              <a:buSzPts val="1400"/>
              <a:buNone/>
            </a:pPr>
            <a:r>
              <a:rPr lang="de-DE" sz="1800">
                <a:solidFill>
                  <a:srgbClr val="000000"/>
                </a:solidFill>
                <a:latin typeface="Times New Roman"/>
                <a:ea typeface="Times New Roman"/>
                <a:cs typeface="Times New Roman"/>
                <a:sym typeface="Times New Roman"/>
              </a:rPr>
              <a:t>Cenário 1: Financiar a compra de uma casa</a:t>
            </a:r>
            <a:endParaRPr sz="180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de-DE" sz="1800">
                <a:solidFill>
                  <a:srgbClr val="000000"/>
                </a:solidFill>
                <a:latin typeface="Times New Roman"/>
                <a:ea typeface="Times New Roman"/>
                <a:cs typeface="Times New Roman"/>
                <a:sym typeface="Times New Roman"/>
              </a:rPr>
              <a:t>Considerações:</a:t>
            </a:r>
            <a:endParaRPr sz="1800">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de-DE" sz="1800">
                <a:solidFill>
                  <a:srgbClr val="000000"/>
                </a:solidFill>
                <a:latin typeface="Times New Roman"/>
                <a:ea typeface="Times New Roman"/>
                <a:cs typeface="Times New Roman"/>
                <a:sym typeface="Times New Roman"/>
              </a:rPr>
              <a:t>  - Está a comprar uma casa e planeia ficar nela a longo prazo.</a:t>
            </a:r>
            <a:endParaRPr sz="1800">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de-DE" sz="1800">
                <a:solidFill>
                  <a:srgbClr val="000000"/>
                </a:solidFill>
                <a:latin typeface="Times New Roman"/>
                <a:ea typeface="Times New Roman"/>
                <a:cs typeface="Times New Roman"/>
                <a:sym typeface="Times New Roman"/>
              </a:rPr>
              <a:t>  - A estabilidade e a previsibilidade dos pagamentos mensais são cruciais para a elaboração do orçamento.</a:t>
            </a:r>
            <a:endParaRPr sz="1800">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de-DE" sz="1800">
                <a:solidFill>
                  <a:srgbClr val="000000"/>
                </a:solidFill>
                <a:latin typeface="Times New Roman"/>
                <a:ea typeface="Times New Roman"/>
                <a:cs typeface="Times New Roman"/>
                <a:sym typeface="Times New Roman"/>
              </a:rPr>
              <a:t>  - As taxas de juro estão atualmente a níveis moderados, mas podem flutuar no futuro.</a:t>
            </a:r>
            <a:endParaRPr sz="1800">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de-DE" sz="1800">
                <a:solidFill>
                  <a:srgbClr val="000000"/>
                </a:solidFill>
                <a:latin typeface="Times New Roman"/>
                <a:ea typeface="Times New Roman"/>
                <a:cs typeface="Times New Roman"/>
                <a:sym typeface="Times New Roman"/>
              </a:rPr>
              <a:t>  </a:t>
            </a:r>
            <a:endParaRPr sz="1800">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de-DE" sz="1800">
                <a:solidFill>
                  <a:srgbClr val="000000"/>
                </a:solidFill>
                <a:latin typeface="Times New Roman"/>
                <a:ea typeface="Times New Roman"/>
                <a:cs typeface="Times New Roman"/>
                <a:sym typeface="Times New Roman"/>
              </a:rPr>
              <a:t>Decida se quer financiar a compra da casa com uma hipoteca de taxa fixa ou de taxa variável. Explique o seu raciocínio com base na estabilidade dos pagamentos fixos versus o potencial de taxas iniciais mais baixas e a flexibilidade das taxas variáveis.</a:t>
            </a:r>
            <a:endParaRPr sz="1800">
              <a:latin typeface="Calibri"/>
              <a:ea typeface="Calibri"/>
              <a:cs typeface="Calibri"/>
              <a:sym typeface="Calibri"/>
            </a:endParaRPr>
          </a:p>
          <a:p>
            <a:pPr marL="457200" marR="0" lvl="0" indent="-228600" algn="l" rtl="0">
              <a:lnSpc>
                <a:spcPct val="100000"/>
              </a:lnSpc>
              <a:spcBef>
                <a:spcPts val="0"/>
              </a:spcBef>
              <a:spcAft>
                <a:spcPts val="0"/>
              </a:spcAft>
              <a:buSzPts val="1400"/>
              <a:buNone/>
            </a:pPr>
            <a:endParaRPr sz="1800">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de-DE" sz="1800">
                <a:latin typeface="Calibri"/>
                <a:ea typeface="Calibri"/>
                <a:cs typeface="Calibri"/>
                <a:sym typeface="Calibri"/>
              </a:rPr>
              <a:t>Solução: Neste cenário, optar por uma hipoteca de taxa fixa seria a escolha mais adequada. Uma vez que o mutuário planeia ficar na casa a longo prazo e valoriza a estabilidade e a previsibilidade dos pagamentos mensais, um empréstimo com taxa fixa garante que a taxa de juro e os pagamentos mensais permanecerão constantes durante todo o prazo do empréstimo. Isto protege o mutuário de potenciais aumentos futuros das taxas de juro e permite um orçamento e um planeamento financeiro mais fáceis.</a:t>
            </a:r>
            <a:endParaRPr/>
          </a:p>
          <a:p>
            <a:pPr marL="457200" marR="0" lvl="0" indent="-228600" algn="l" rtl="0">
              <a:lnSpc>
                <a:spcPct val="100000"/>
              </a:lnSpc>
              <a:spcBef>
                <a:spcPts val="0"/>
              </a:spcBef>
              <a:spcAft>
                <a:spcPts val="0"/>
              </a:spcAft>
              <a:buSzPts val="1400"/>
              <a:buNone/>
            </a:pPr>
            <a:r>
              <a:rPr lang="de-DE" sz="1800">
                <a:latin typeface="Calibri"/>
                <a:ea typeface="Calibri"/>
                <a:cs typeface="Calibri"/>
                <a:sym typeface="Calibri"/>
              </a:rPr>
              <a:t> </a:t>
            </a:r>
            <a:endParaRPr/>
          </a:p>
          <a:p>
            <a:pPr marL="457200" marR="0" lvl="0" indent="-228600" algn="l" rtl="0">
              <a:lnSpc>
                <a:spcPct val="100000"/>
              </a:lnSpc>
              <a:spcBef>
                <a:spcPts val="0"/>
              </a:spcBef>
              <a:spcAft>
                <a:spcPts val="0"/>
              </a:spcAft>
              <a:buSzPts val="1400"/>
              <a:buNone/>
            </a:pPr>
            <a:endParaRPr sz="1800">
              <a:latin typeface="Calibri"/>
              <a:ea typeface="Calibri"/>
              <a:cs typeface="Calibri"/>
              <a:sym typeface="Calibri"/>
            </a:endParaRPr>
          </a:p>
        </p:txBody>
      </p:sp>
      <p:sp>
        <p:nvSpPr>
          <p:cNvPr id="562" name="Google Shape;562;p33: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34:notes"/>
          <p:cNvSpPr txBox="1">
            <a:spLocks noGrp="1"/>
          </p:cNvSpPr>
          <p:nvPr>
            <p:ph type="body" idx="1"/>
          </p:nvPr>
        </p:nvSpPr>
        <p:spPr>
          <a:xfrm>
            <a:off x="709930" y="4925407"/>
            <a:ext cx="5679440" cy="4029879"/>
          </a:xfrm>
          <a:prstGeom prst="rect">
            <a:avLst/>
          </a:prstGeom>
          <a:noFill/>
          <a:ln>
            <a:noFill/>
          </a:ln>
        </p:spPr>
        <p:txBody>
          <a:bodyPr spcFirstLastPara="1" wrap="square" lIns="99025" tIns="49500" rIns="99025" bIns="49500" anchor="t" anchorCtr="0">
            <a:noAutofit/>
          </a:bodyPr>
          <a:lstStyle/>
          <a:p>
            <a:pPr marL="457200" marR="0" lvl="0" indent="-228600" algn="l" rtl="0">
              <a:lnSpc>
                <a:spcPct val="100000"/>
              </a:lnSpc>
              <a:spcBef>
                <a:spcPts val="0"/>
              </a:spcBef>
              <a:spcAft>
                <a:spcPts val="0"/>
              </a:spcAft>
              <a:buSzPts val="1400"/>
              <a:buNone/>
            </a:pPr>
            <a:r>
              <a:rPr lang="de-DE" sz="1800">
                <a:solidFill>
                  <a:srgbClr val="000000"/>
                </a:solidFill>
                <a:latin typeface="Times New Roman"/>
                <a:ea typeface="Times New Roman"/>
                <a:cs typeface="Times New Roman"/>
                <a:sym typeface="Times New Roman"/>
              </a:rPr>
              <a:t>Cenário 2: Financiamento de um curso superior</a:t>
            </a:r>
            <a:endParaRPr sz="1800">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de-DE" sz="1800">
                <a:solidFill>
                  <a:srgbClr val="000000"/>
                </a:solidFill>
                <a:latin typeface="Times New Roman"/>
                <a:ea typeface="Times New Roman"/>
                <a:cs typeface="Times New Roman"/>
                <a:sym typeface="Times New Roman"/>
              </a:rPr>
              <a:t> </a:t>
            </a:r>
            <a:endParaRPr sz="1800">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de-DE" sz="1800">
                <a:solidFill>
                  <a:srgbClr val="000000"/>
                </a:solidFill>
                <a:latin typeface="Times New Roman"/>
                <a:ea typeface="Times New Roman"/>
                <a:cs typeface="Times New Roman"/>
                <a:sym typeface="Times New Roman"/>
              </a:rPr>
              <a:t>Considerações:</a:t>
            </a:r>
            <a:endParaRPr sz="1800">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de-DE" sz="1800">
                <a:solidFill>
                  <a:srgbClr val="000000"/>
                </a:solidFill>
                <a:latin typeface="Times New Roman"/>
                <a:ea typeface="Times New Roman"/>
                <a:cs typeface="Times New Roman"/>
                <a:sym typeface="Times New Roman"/>
              </a:rPr>
              <a:t>  - Está a financiar a educação universitária do seu filho.</a:t>
            </a:r>
            <a:endParaRPr sz="1800">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de-DE" sz="1800">
                <a:solidFill>
                  <a:srgbClr val="000000"/>
                </a:solidFill>
                <a:latin typeface="Times New Roman"/>
                <a:ea typeface="Times New Roman"/>
                <a:cs typeface="Times New Roman"/>
                <a:sym typeface="Times New Roman"/>
              </a:rPr>
              <a:t>  - Prevê-se que os fundos sejam necessários ao longo de vários anos.</a:t>
            </a:r>
            <a:endParaRPr sz="1800">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de-DE" sz="1800">
                <a:solidFill>
                  <a:srgbClr val="000000"/>
                </a:solidFill>
                <a:latin typeface="Times New Roman"/>
                <a:ea typeface="Times New Roman"/>
                <a:cs typeface="Times New Roman"/>
                <a:sym typeface="Times New Roman"/>
              </a:rPr>
              <a:t>  - As taxas de juro são atualmente baixas, mas podem aumentar durante o prazo do empréstimo.</a:t>
            </a:r>
            <a:endParaRPr sz="1800">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de-DE" sz="1800">
                <a:solidFill>
                  <a:srgbClr val="000000"/>
                </a:solidFill>
                <a:latin typeface="Times New Roman"/>
                <a:ea typeface="Times New Roman"/>
                <a:cs typeface="Times New Roman"/>
                <a:sym typeface="Times New Roman"/>
              </a:rPr>
              <a:t>  </a:t>
            </a:r>
            <a:endParaRPr sz="1800">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de-DE" sz="1800">
                <a:solidFill>
                  <a:srgbClr val="000000"/>
                </a:solidFill>
                <a:latin typeface="Times New Roman"/>
                <a:ea typeface="Times New Roman"/>
                <a:cs typeface="Times New Roman"/>
                <a:sym typeface="Times New Roman"/>
              </a:rPr>
              <a:t>Decidir se deve financiar os estudos universitários com um empréstimo para estudantes a taxa fixa ou a taxa variável. Justifique a sua decisão tendo em conta a natureza de longo prazo do empréstimo e as potenciais alterações das taxas de juro.</a:t>
            </a:r>
            <a:endParaRPr/>
          </a:p>
          <a:p>
            <a:pPr marL="457200" marR="0" lvl="0" indent="-228600" algn="l" rtl="0">
              <a:lnSpc>
                <a:spcPct val="100000"/>
              </a:lnSpc>
              <a:spcBef>
                <a:spcPts val="0"/>
              </a:spcBef>
              <a:spcAft>
                <a:spcPts val="0"/>
              </a:spcAft>
              <a:buSzPts val="1400"/>
              <a:buNone/>
            </a:pPr>
            <a:endParaRPr sz="1800">
              <a:solidFill>
                <a:srgbClr val="000000"/>
              </a:solidFill>
              <a:latin typeface="Times New Roman"/>
              <a:ea typeface="Times New Roman"/>
              <a:cs typeface="Times New Roman"/>
              <a:sym typeface="Times New Roman"/>
            </a:endParaRPr>
          </a:p>
          <a:p>
            <a:pPr marL="457200" marR="0" lvl="0" indent="-228600" algn="l" rtl="0">
              <a:lnSpc>
                <a:spcPct val="100000"/>
              </a:lnSpc>
              <a:spcBef>
                <a:spcPts val="0"/>
              </a:spcBef>
              <a:spcAft>
                <a:spcPts val="0"/>
              </a:spcAft>
              <a:buClr>
                <a:srgbClr val="000000"/>
              </a:buClr>
              <a:buSzPts val="1400"/>
              <a:buFont typeface="Arial"/>
              <a:buNone/>
            </a:pPr>
            <a:r>
              <a:rPr lang="de-DE" sz="1800">
                <a:latin typeface="Calibri"/>
                <a:ea typeface="Calibri"/>
                <a:cs typeface="Calibri"/>
                <a:sym typeface="Calibri"/>
              </a:rPr>
              <a:t>Solução: Para financiar uma educação universitária, um empréstimo a taxa fixa para estudantes seria a opção recomendada. Dada a natureza de longo prazo do empréstimo e a incerteza quanto a futuras alterações das taxas de juro, um empréstimo a taxa fixa proporciona tranquilidade e estabilidade tanto para o mutuário como para o estudante. Os pagamentos mensais consistentes facilitam o planeamento e a gestão das despesas durante o período de estudos.</a:t>
            </a:r>
            <a:endParaRPr/>
          </a:p>
          <a:p>
            <a:pPr marL="457200" marR="0" lvl="0" indent="-228600" algn="l" rtl="0">
              <a:lnSpc>
                <a:spcPct val="100000"/>
              </a:lnSpc>
              <a:spcBef>
                <a:spcPts val="0"/>
              </a:spcBef>
              <a:spcAft>
                <a:spcPts val="0"/>
              </a:spcAft>
              <a:buSzPts val="1400"/>
              <a:buNone/>
            </a:pPr>
            <a:endParaRPr sz="1800">
              <a:latin typeface="Calibri"/>
              <a:ea typeface="Calibri"/>
              <a:cs typeface="Calibri"/>
              <a:sym typeface="Calibri"/>
            </a:endParaRPr>
          </a:p>
          <a:p>
            <a:pPr marL="457200" marR="0" lvl="0" indent="-228600" algn="l" rtl="0">
              <a:lnSpc>
                <a:spcPct val="100000"/>
              </a:lnSpc>
              <a:spcBef>
                <a:spcPts val="0"/>
              </a:spcBef>
              <a:spcAft>
                <a:spcPts val="0"/>
              </a:spcAft>
              <a:buSzPts val="1400"/>
              <a:buNone/>
            </a:pPr>
            <a:endParaRPr sz="1800">
              <a:latin typeface="Calibri"/>
              <a:ea typeface="Calibri"/>
              <a:cs typeface="Calibri"/>
              <a:sym typeface="Calibri"/>
            </a:endParaRPr>
          </a:p>
        </p:txBody>
      </p:sp>
      <p:sp>
        <p:nvSpPr>
          <p:cNvPr id="575" name="Google Shape;575;p34: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35:notes"/>
          <p:cNvSpPr txBox="1">
            <a:spLocks noGrp="1"/>
          </p:cNvSpPr>
          <p:nvPr>
            <p:ph type="body" idx="1"/>
          </p:nvPr>
        </p:nvSpPr>
        <p:spPr>
          <a:xfrm>
            <a:off x="709930" y="4925407"/>
            <a:ext cx="5679440" cy="4029879"/>
          </a:xfrm>
          <a:prstGeom prst="rect">
            <a:avLst/>
          </a:prstGeom>
          <a:noFill/>
          <a:ln>
            <a:noFill/>
          </a:ln>
        </p:spPr>
        <p:txBody>
          <a:bodyPr spcFirstLastPara="1" wrap="square" lIns="99025" tIns="49500" rIns="99025" bIns="49500" anchor="t" anchorCtr="0">
            <a:noAutofit/>
          </a:bodyPr>
          <a:lstStyle/>
          <a:p>
            <a:pPr marL="457200" marR="0" lvl="0" indent="-228600" algn="l" rtl="0">
              <a:lnSpc>
                <a:spcPct val="100000"/>
              </a:lnSpc>
              <a:spcBef>
                <a:spcPts val="0"/>
              </a:spcBef>
              <a:spcAft>
                <a:spcPts val="0"/>
              </a:spcAft>
              <a:buSzPts val="1400"/>
              <a:buNone/>
            </a:pPr>
            <a:r>
              <a:rPr lang="de-DE" sz="1800">
                <a:solidFill>
                  <a:srgbClr val="000000"/>
                </a:solidFill>
                <a:latin typeface="Times New Roman"/>
                <a:ea typeface="Times New Roman"/>
                <a:cs typeface="Times New Roman"/>
                <a:sym typeface="Times New Roman"/>
              </a:rPr>
              <a:t>Cenário 3: Renovação de uma casa</a:t>
            </a:r>
            <a:endParaRPr sz="1800">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de-DE" sz="1800">
                <a:solidFill>
                  <a:srgbClr val="000000"/>
                </a:solidFill>
                <a:latin typeface="Times New Roman"/>
                <a:ea typeface="Times New Roman"/>
                <a:cs typeface="Times New Roman"/>
                <a:sym typeface="Times New Roman"/>
              </a:rPr>
              <a:t> </a:t>
            </a:r>
            <a:endParaRPr sz="1800">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de-DE" sz="1800">
                <a:solidFill>
                  <a:srgbClr val="000000"/>
                </a:solidFill>
                <a:latin typeface="Times New Roman"/>
                <a:ea typeface="Times New Roman"/>
                <a:cs typeface="Times New Roman"/>
                <a:sym typeface="Times New Roman"/>
              </a:rPr>
              <a:t>- Considerações:</a:t>
            </a:r>
            <a:endParaRPr sz="1800">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de-DE" sz="1800">
                <a:solidFill>
                  <a:srgbClr val="000000"/>
                </a:solidFill>
                <a:latin typeface="Times New Roman"/>
                <a:ea typeface="Times New Roman"/>
                <a:cs typeface="Times New Roman"/>
                <a:sym typeface="Times New Roman"/>
              </a:rPr>
              <a:t>  - Está a renovar a sua casa para aumentar o seu valor e melhorar o seu espaço de vida.</a:t>
            </a:r>
            <a:endParaRPr sz="1800">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de-DE" sz="1800">
                <a:solidFill>
                  <a:srgbClr val="000000"/>
                </a:solidFill>
                <a:latin typeface="Times New Roman"/>
                <a:ea typeface="Times New Roman"/>
                <a:cs typeface="Times New Roman"/>
                <a:sym typeface="Times New Roman"/>
              </a:rPr>
              <a:t>  - Prevê-se que o projeto de renovação esteja concluído dentro de um ano.</a:t>
            </a:r>
            <a:endParaRPr sz="1800">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de-DE" sz="1800">
                <a:solidFill>
                  <a:srgbClr val="000000"/>
                </a:solidFill>
                <a:latin typeface="Times New Roman"/>
                <a:ea typeface="Times New Roman"/>
                <a:cs typeface="Times New Roman"/>
                <a:sym typeface="Times New Roman"/>
              </a:rPr>
              <a:t>  - As taxas de juro são atualmente baixas, mas podem flutuar durante o período de renovação.</a:t>
            </a:r>
            <a:endParaRPr sz="1800">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de-DE" sz="1800">
                <a:solidFill>
                  <a:srgbClr val="000000"/>
                </a:solidFill>
                <a:latin typeface="Times New Roman"/>
                <a:ea typeface="Times New Roman"/>
                <a:cs typeface="Times New Roman"/>
                <a:sym typeface="Times New Roman"/>
              </a:rPr>
              <a:t>  </a:t>
            </a:r>
            <a:endParaRPr sz="1800">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de-DE" sz="1800">
                <a:solidFill>
                  <a:srgbClr val="000000"/>
                </a:solidFill>
                <a:latin typeface="Times New Roman"/>
                <a:ea typeface="Times New Roman"/>
                <a:cs typeface="Times New Roman"/>
                <a:sym typeface="Times New Roman"/>
              </a:rPr>
              <a:t>Escolha entre um empréstimo a taxa fixa ou a taxa variável para financiar a renovação da casa. Discuta as vantagens de cada opção, tendo em conta a natureza de curto prazo do empréstimo e as potenciais flutuações das taxas de juro.</a:t>
            </a:r>
            <a:endParaRPr/>
          </a:p>
          <a:p>
            <a:pPr marL="457200" marR="0" lvl="0" indent="-228600" algn="l" rtl="0">
              <a:lnSpc>
                <a:spcPct val="100000"/>
              </a:lnSpc>
              <a:spcBef>
                <a:spcPts val="0"/>
              </a:spcBef>
              <a:spcAft>
                <a:spcPts val="0"/>
              </a:spcAft>
              <a:buSzPts val="1400"/>
              <a:buNone/>
            </a:pPr>
            <a:endParaRPr sz="1800">
              <a:solidFill>
                <a:srgbClr val="000000"/>
              </a:solidFill>
              <a:latin typeface="Times New Roman"/>
              <a:ea typeface="Times New Roman"/>
              <a:cs typeface="Times New Roman"/>
              <a:sym typeface="Times New Roman"/>
            </a:endParaRPr>
          </a:p>
          <a:p>
            <a:pPr marL="457200" marR="0" lvl="0" indent="-228600" algn="l" rtl="0">
              <a:lnSpc>
                <a:spcPct val="100000"/>
              </a:lnSpc>
              <a:spcBef>
                <a:spcPts val="0"/>
              </a:spcBef>
              <a:spcAft>
                <a:spcPts val="0"/>
              </a:spcAft>
              <a:buSzPts val="1400"/>
              <a:buNone/>
            </a:pPr>
            <a:r>
              <a:rPr lang="de-DE" sz="1800">
                <a:latin typeface="Calibri"/>
                <a:ea typeface="Calibri"/>
                <a:cs typeface="Calibri"/>
                <a:sym typeface="Calibri"/>
              </a:rPr>
              <a:t>Solução: Neste cenário, um empréstimo a taxa variável pode ser a escolha mais adequada para financiar o projeto de renovação da casa. Uma vez que se espera que a renovação seja concluída num período relativamente curto, o mutuário pode beneficiar das taxas de juro iniciais mais baixas oferecidas pelos empréstimos de taxa variável. Além disso, a flexibilidade das taxas variáveis pode ser vantajosa, especialmente se o mutuário antecipar o pagamento rápido do empréstimo ou acreditar que as taxas de juro se manterão favoráveis durante o período de renovação.</a:t>
            </a:r>
            <a:endParaRPr/>
          </a:p>
          <a:p>
            <a:pPr marL="457200" marR="0" lvl="0" indent="-228600" algn="l" rtl="0">
              <a:lnSpc>
                <a:spcPct val="100000"/>
              </a:lnSpc>
              <a:spcBef>
                <a:spcPts val="0"/>
              </a:spcBef>
              <a:spcAft>
                <a:spcPts val="0"/>
              </a:spcAft>
              <a:buSzPts val="1400"/>
              <a:buNone/>
            </a:pPr>
            <a:r>
              <a:rPr lang="de-DE" sz="1800">
                <a:latin typeface="Calibri"/>
                <a:ea typeface="Calibri"/>
                <a:cs typeface="Calibri"/>
                <a:sym typeface="Calibri"/>
              </a:rPr>
              <a:t> </a:t>
            </a:r>
            <a:endParaRPr/>
          </a:p>
          <a:p>
            <a:pPr marL="457200" marR="0" lvl="0" indent="-228600" algn="l" rtl="0">
              <a:lnSpc>
                <a:spcPct val="100000"/>
              </a:lnSpc>
              <a:spcBef>
                <a:spcPts val="0"/>
              </a:spcBef>
              <a:spcAft>
                <a:spcPts val="0"/>
              </a:spcAft>
              <a:buSzPts val="1400"/>
              <a:buNone/>
            </a:pPr>
            <a:endParaRPr sz="1800">
              <a:latin typeface="Calibri"/>
              <a:ea typeface="Calibri"/>
              <a:cs typeface="Calibri"/>
              <a:sym typeface="Calibri"/>
            </a:endParaRPr>
          </a:p>
        </p:txBody>
      </p:sp>
      <p:sp>
        <p:nvSpPr>
          <p:cNvPr id="588" name="Google Shape;588;p35: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36:notes"/>
          <p:cNvSpPr txBox="1">
            <a:spLocks noGrp="1"/>
          </p:cNvSpPr>
          <p:nvPr>
            <p:ph type="body" idx="1"/>
          </p:nvPr>
        </p:nvSpPr>
        <p:spPr>
          <a:xfrm>
            <a:off x="709930" y="4925407"/>
            <a:ext cx="5679440" cy="4029879"/>
          </a:xfrm>
          <a:prstGeom prst="rect">
            <a:avLst/>
          </a:prstGeom>
          <a:noFill/>
          <a:ln>
            <a:noFill/>
          </a:ln>
        </p:spPr>
        <p:txBody>
          <a:bodyPr spcFirstLastPara="1" wrap="square" lIns="99025" tIns="49500" rIns="99025" bIns="49500" anchor="t" anchorCtr="0">
            <a:noAutofit/>
          </a:bodyPr>
          <a:lstStyle/>
          <a:p>
            <a:pPr marL="457200" marR="0" lvl="0" indent="-228600" algn="l" rtl="0">
              <a:lnSpc>
                <a:spcPct val="100000"/>
              </a:lnSpc>
              <a:spcBef>
                <a:spcPts val="0"/>
              </a:spcBef>
              <a:spcAft>
                <a:spcPts val="0"/>
              </a:spcAft>
              <a:buSzPts val="1400"/>
              <a:buNone/>
            </a:pPr>
            <a:r>
              <a:rPr lang="de-DE" sz="1800">
                <a:solidFill>
                  <a:srgbClr val="000000"/>
                </a:solidFill>
                <a:latin typeface="Times New Roman"/>
                <a:ea typeface="Times New Roman"/>
                <a:cs typeface="Times New Roman"/>
                <a:sym typeface="Times New Roman"/>
              </a:rPr>
              <a:t>Cenário 4: Consolidar a dívida</a:t>
            </a:r>
            <a:endParaRPr sz="1800">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de-DE" sz="1800">
                <a:solidFill>
                  <a:srgbClr val="000000"/>
                </a:solidFill>
                <a:latin typeface="Times New Roman"/>
                <a:ea typeface="Times New Roman"/>
                <a:cs typeface="Times New Roman"/>
                <a:sym typeface="Times New Roman"/>
              </a:rPr>
              <a:t> </a:t>
            </a:r>
            <a:endParaRPr sz="180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de-DE" sz="1800">
                <a:solidFill>
                  <a:srgbClr val="000000"/>
                </a:solidFill>
                <a:latin typeface="Times New Roman"/>
                <a:ea typeface="Times New Roman"/>
                <a:cs typeface="Times New Roman"/>
                <a:sym typeface="Times New Roman"/>
              </a:rPr>
              <a:t>Considerações:</a:t>
            </a:r>
            <a:endParaRPr sz="1800">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de-DE" sz="1800">
                <a:solidFill>
                  <a:srgbClr val="000000"/>
                </a:solidFill>
                <a:latin typeface="Times New Roman"/>
                <a:ea typeface="Times New Roman"/>
                <a:cs typeface="Times New Roman"/>
                <a:sym typeface="Times New Roman"/>
              </a:rPr>
              <a:t>  - Está a consolidar dívidas de cartões de crédito com juros elevados num único empréstimo.</a:t>
            </a:r>
            <a:endParaRPr sz="1800">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de-DE" sz="1800">
                <a:solidFill>
                  <a:srgbClr val="000000"/>
                </a:solidFill>
                <a:latin typeface="Times New Roman"/>
                <a:ea typeface="Times New Roman"/>
                <a:cs typeface="Times New Roman"/>
                <a:sym typeface="Times New Roman"/>
              </a:rPr>
              <a:t>  - O objetivo é pagar a dívida o mais rapidamente possível.</a:t>
            </a:r>
            <a:endParaRPr sz="1800">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de-DE" sz="1800">
                <a:solidFill>
                  <a:srgbClr val="000000"/>
                </a:solidFill>
                <a:latin typeface="Times New Roman"/>
                <a:ea typeface="Times New Roman"/>
                <a:cs typeface="Times New Roman"/>
                <a:sym typeface="Times New Roman"/>
              </a:rPr>
              <a:t>  - As taxas de juro encontram-se em mínimos históricos, mas poderão aumentar no futuro.</a:t>
            </a:r>
            <a:endParaRPr sz="1800">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de-DE" sz="1800">
                <a:solidFill>
                  <a:srgbClr val="000000"/>
                </a:solidFill>
                <a:latin typeface="Times New Roman"/>
                <a:ea typeface="Times New Roman"/>
                <a:cs typeface="Times New Roman"/>
                <a:sym typeface="Times New Roman"/>
              </a:rPr>
              <a:t>  </a:t>
            </a:r>
            <a:endParaRPr sz="1800">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de-DE" sz="1800">
                <a:solidFill>
                  <a:srgbClr val="000000"/>
                </a:solidFill>
                <a:latin typeface="Times New Roman"/>
                <a:ea typeface="Times New Roman"/>
                <a:cs typeface="Times New Roman"/>
                <a:sym typeface="Times New Roman"/>
              </a:rPr>
              <a:t>Determinar se deve utilizar um empréstimo a taxa fixa ou variável para a consolidação de dívidas. Explique a sua decisão tendo em conta o objetivo de pagar a dívida rapidamente e as potenciais alterações da taxa de juro.</a:t>
            </a:r>
            <a:endParaRPr/>
          </a:p>
          <a:p>
            <a:pPr marL="457200" marR="0" lvl="0" indent="-228600" algn="l" rtl="0">
              <a:lnSpc>
                <a:spcPct val="100000"/>
              </a:lnSpc>
              <a:spcBef>
                <a:spcPts val="0"/>
              </a:spcBef>
              <a:spcAft>
                <a:spcPts val="0"/>
              </a:spcAft>
              <a:buSzPts val="1400"/>
              <a:buNone/>
            </a:pPr>
            <a:endParaRPr sz="1800">
              <a:solidFill>
                <a:srgbClr val="000000"/>
              </a:solidFill>
              <a:latin typeface="Times New Roman"/>
              <a:ea typeface="Times New Roman"/>
              <a:cs typeface="Times New Roman"/>
              <a:sym typeface="Times New Roman"/>
            </a:endParaRPr>
          </a:p>
          <a:p>
            <a:pPr marL="457200" marR="0" lvl="0" indent="-228600" algn="l" rtl="0">
              <a:lnSpc>
                <a:spcPct val="100000"/>
              </a:lnSpc>
              <a:spcBef>
                <a:spcPts val="0"/>
              </a:spcBef>
              <a:spcAft>
                <a:spcPts val="0"/>
              </a:spcAft>
              <a:buClr>
                <a:srgbClr val="000000"/>
              </a:buClr>
              <a:buSzPts val="1400"/>
              <a:buFont typeface="Arial"/>
              <a:buNone/>
            </a:pPr>
            <a:r>
              <a:rPr lang="de-DE" sz="1800">
                <a:latin typeface="Calibri"/>
                <a:ea typeface="Calibri"/>
                <a:cs typeface="Calibri"/>
                <a:sym typeface="Calibri"/>
              </a:rPr>
              <a:t>Solução: Ao consolidar dívidas de cartões de crédito com juros elevados num único empréstimo, é aconselhável optar por um empréstimo a taxa fixa. O principal objetivo da consolidação de dívidas é, normalmente, pagar a dívida o mais rapidamente possível e evitar mais dificuldades financeiras. Com um empréstimo a taxa fixa, o mutuário pode fixar uma taxa de juro estável, o que facilita a previsão e a gestão dos pagamentos mensais. Este facto proporciona segurança e ajuda a evitar potenciais aumentos das taxas de juro que poderiam dificultar os esforços de pagamento da dívida.</a:t>
            </a:r>
            <a:endParaRPr/>
          </a:p>
          <a:p>
            <a:pPr marL="457200" marR="0" lvl="0" indent="-228600" algn="l" rtl="0">
              <a:lnSpc>
                <a:spcPct val="100000"/>
              </a:lnSpc>
              <a:spcBef>
                <a:spcPts val="0"/>
              </a:spcBef>
              <a:spcAft>
                <a:spcPts val="0"/>
              </a:spcAft>
              <a:buSzPts val="1400"/>
              <a:buNone/>
            </a:pPr>
            <a:endParaRPr sz="1800">
              <a:latin typeface="Calibri"/>
              <a:ea typeface="Calibri"/>
              <a:cs typeface="Calibri"/>
              <a:sym typeface="Calibri"/>
            </a:endParaRPr>
          </a:p>
          <a:p>
            <a:pPr marL="457200" marR="0" lvl="0" indent="-228600" algn="l" rtl="0">
              <a:lnSpc>
                <a:spcPct val="100000"/>
              </a:lnSpc>
              <a:spcBef>
                <a:spcPts val="0"/>
              </a:spcBef>
              <a:spcAft>
                <a:spcPts val="0"/>
              </a:spcAft>
              <a:buSzPts val="1400"/>
              <a:buNone/>
            </a:pPr>
            <a:endParaRPr sz="1800">
              <a:latin typeface="Calibri"/>
              <a:ea typeface="Calibri"/>
              <a:cs typeface="Calibri"/>
              <a:sym typeface="Calibri"/>
            </a:endParaRPr>
          </a:p>
        </p:txBody>
      </p:sp>
      <p:sp>
        <p:nvSpPr>
          <p:cNvPr id="601" name="Google Shape;601;p36: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37:notes"/>
          <p:cNvSpPr txBox="1">
            <a:spLocks noGrp="1"/>
          </p:cNvSpPr>
          <p:nvPr>
            <p:ph type="body" idx="1"/>
          </p:nvPr>
        </p:nvSpPr>
        <p:spPr>
          <a:xfrm>
            <a:off x="709930" y="4925407"/>
            <a:ext cx="5679440" cy="4029879"/>
          </a:xfrm>
          <a:prstGeom prst="rect">
            <a:avLst/>
          </a:prstGeom>
          <a:noFill/>
          <a:ln>
            <a:noFill/>
          </a:ln>
        </p:spPr>
        <p:txBody>
          <a:bodyPr spcFirstLastPara="1" wrap="square" lIns="99025" tIns="49500" rIns="99025" bIns="49500" anchor="t" anchorCtr="0">
            <a:noAutofit/>
          </a:bodyPr>
          <a:lstStyle/>
          <a:p>
            <a:pPr marL="457200" marR="0" lvl="0" indent="-228600" algn="just" rtl="0">
              <a:lnSpc>
                <a:spcPct val="100000"/>
              </a:lnSpc>
              <a:spcBef>
                <a:spcPts val="0"/>
              </a:spcBef>
              <a:spcAft>
                <a:spcPts val="0"/>
              </a:spcAft>
              <a:buClr>
                <a:srgbClr val="000000"/>
              </a:buClr>
              <a:buSzPts val="1400"/>
              <a:buFont typeface="Arial"/>
              <a:buNone/>
            </a:pPr>
            <a:r>
              <a:rPr lang="de-DE" sz="1800" b="0" i="0" u="none" strike="noStrike" cap="none">
                <a:solidFill>
                  <a:srgbClr val="000000"/>
                </a:solidFill>
                <a:latin typeface="Century Gothic"/>
                <a:ea typeface="Century Gothic"/>
                <a:cs typeface="Century Gothic"/>
                <a:sym typeface="Century Gothic"/>
              </a:rPr>
              <a:t>Existem vários </a:t>
            </a:r>
            <a:r>
              <a:rPr lang="de-DE" sz="1200">
                <a:solidFill>
                  <a:srgbClr val="000000"/>
                </a:solidFill>
                <a:latin typeface="Century Gothic"/>
                <a:ea typeface="Century Gothic"/>
                <a:cs typeface="Century Gothic"/>
                <a:sym typeface="Century Gothic"/>
              </a:rPr>
              <a:t>tipos de empréstimos disponíveis para os mutuários, cada um deles para responder a diferentes necessidades e circunstâncias. </a:t>
            </a:r>
            <a:r>
              <a:rPr lang="de-DE" sz="1800">
                <a:solidFill>
                  <a:srgbClr val="000000"/>
                </a:solidFill>
                <a:latin typeface="Century Gothic"/>
                <a:ea typeface="Century Gothic"/>
                <a:cs typeface="Century Gothic"/>
                <a:sym typeface="Century Gothic"/>
              </a:rPr>
              <a:t>Apresentamos de seguida alguns dos mais típicos. </a:t>
            </a:r>
            <a:endParaRPr sz="1800">
              <a:latin typeface="Times New Roman"/>
              <a:ea typeface="Times New Roman"/>
              <a:cs typeface="Times New Roman"/>
              <a:sym typeface="Times New Roman"/>
            </a:endParaRPr>
          </a:p>
          <a:p>
            <a:pPr marL="457200" marR="0" lvl="0" indent="-228600" algn="just" rtl="0">
              <a:lnSpc>
                <a:spcPct val="100000"/>
              </a:lnSpc>
              <a:spcBef>
                <a:spcPts val="0"/>
              </a:spcBef>
              <a:spcAft>
                <a:spcPts val="0"/>
              </a:spcAft>
              <a:buClr>
                <a:srgbClr val="000000"/>
              </a:buClr>
              <a:buSzPts val="1400"/>
              <a:buFont typeface="Arial"/>
              <a:buNone/>
            </a:pPr>
            <a:endParaRPr sz="1200">
              <a:solidFill>
                <a:srgbClr val="000000"/>
              </a:solidFill>
              <a:latin typeface="Century Gothic"/>
              <a:ea typeface="Century Gothic"/>
              <a:cs typeface="Century Gothic"/>
              <a:sym typeface="Century Gothic"/>
            </a:endParaRPr>
          </a:p>
          <a:p>
            <a:pPr marL="457200" marR="0" lvl="0" indent="-228600" algn="just" rtl="0">
              <a:lnSpc>
                <a:spcPct val="100000"/>
              </a:lnSpc>
              <a:spcBef>
                <a:spcPts val="0"/>
              </a:spcBef>
              <a:spcAft>
                <a:spcPts val="0"/>
              </a:spcAft>
              <a:buClr>
                <a:srgbClr val="000000"/>
              </a:buClr>
              <a:buSzPts val="1400"/>
              <a:buFont typeface="Arial"/>
              <a:buNone/>
            </a:pPr>
            <a:r>
              <a:rPr lang="de-DE" sz="1200">
                <a:solidFill>
                  <a:srgbClr val="000000"/>
                </a:solidFill>
                <a:latin typeface="Century Gothic"/>
                <a:ea typeface="Century Gothic"/>
                <a:cs typeface="Century Gothic"/>
                <a:sym typeface="Century Gothic"/>
              </a:rPr>
              <a:t>Os empréstimos pessoais são produtos financeiros fornecidos por bancos, cooperativas de crédito ou prestamistas online a indivíduos para várias despesas pessoais. Estes empréstimos são normalmente não garantidos, o que significa que não requerem garantias, e podem ser utilizados para fins como a consolidação de dívidas, melhorias na casa ou despesas inesperadas.</a:t>
            </a:r>
            <a:endParaRPr/>
          </a:p>
          <a:p>
            <a:pPr marL="457200" marR="0" lvl="0" indent="-228600" algn="just" rtl="0">
              <a:lnSpc>
                <a:spcPct val="100000"/>
              </a:lnSpc>
              <a:spcBef>
                <a:spcPts val="0"/>
              </a:spcBef>
              <a:spcAft>
                <a:spcPts val="0"/>
              </a:spcAft>
              <a:buClr>
                <a:srgbClr val="000000"/>
              </a:buClr>
              <a:buSzPts val="1400"/>
              <a:buFont typeface="Arial"/>
              <a:buNone/>
            </a:pPr>
            <a:r>
              <a:rPr lang="de-DE" sz="1200">
                <a:solidFill>
                  <a:srgbClr val="000000"/>
                </a:solidFill>
                <a:latin typeface="Century Gothic"/>
                <a:ea typeface="Century Gothic"/>
                <a:cs typeface="Century Gothic"/>
                <a:sym typeface="Century Gothic"/>
              </a:rPr>
              <a:t>Os empréstimos hipotecários são empréstimos a longo prazo utilizados para financiar a compra de bens imóveis, normalmente casas ou propriedades de investimento. Estes empréstimos são garantidos pela propriedade que está a ser adquirida, servindo de garantia para o empréstimo. Se o mutuário não pagar o empréstimo, o mutuante pode executar a hipoteca do imóvel.</a:t>
            </a:r>
            <a:endParaRPr/>
          </a:p>
          <a:p>
            <a:pPr marL="457200" marR="0" lvl="0" indent="-228600" algn="just" rtl="0">
              <a:lnSpc>
                <a:spcPct val="100000"/>
              </a:lnSpc>
              <a:spcBef>
                <a:spcPts val="0"/>
              </a:spcBef>
              <a:spcAft>
                <a:spcPts val="0"/>
              </a:spcAft>
              <a:buClr>
                <a:srgbClr val="000000"/>
              </a:buClr>
              <a:buSzPts val="1400"/>
              <a:buFont typeface="Arial"/>
              <a:buNone/>
            </a:pPr>
            <a:r>
              <a:rPr lang="de-DE" sz="1200">
                <a:solidFill>
                  <a:srgbClr val="000000"/>
                </a:solidFill>
                <a:latin typeface="Century Gothic"/>
                <a:ea typeface="Century Gothic"/>
                <a:cs typeface="Century Gothic"/>
                <a:sym typeface="Century Gothic"/>
              </a:rPr>
              <a:t>Os empréstimos para automóveis são empréstimos concedidos por instituições financeiras ou concessionários para financiar a compra de um veículo, como um carro, um camião ou um motociclo. Estes empréstimos podem ser garantidos ou não garantidos, dependendo da capacidade de crédito do credor e do devedor. Os empréstimos garantidos utilizam o veículo como garantia.</a:t>
            </a:r>
            <a:endParaRPr/>
          </a:p>
          <a:p>
            <a:pPr marL="457200" marR="0" lvl="0" indent="-228600" algn="just" rtl="0">
              <a:lnSpc>
                <a:spcPct val="100000"/>
              </a:lnSpc>
              <a:spcBef>
                <a:spcPts val="0"/>
              </a:spcBef>
              <a:spcAft>
                <a:spcPts val="0"/>
              </a:spcAft>
              <a:buClr>
                <a:srgbClr val="000000"/>
              </a:buClr>
              <a:buSzPts val="1400"/>
              <a:buFont typeface="Arial"/>
              <a:buNone/>
            </a:pPr>
            <a:r>
              <a:rPr lang="de-DE" sz="1200">
                <a:solidFill>
                  <a:srgbClr val="000000"/>
                </a:solidFill>
                <a:latin typeface="Century Gothic"/>
                <a:ea typeface="Century Gothic"/>
                <a:cs typeface="Century Gothic"/>
                <a:sym typeface="Century Gothic"/>
              </a:rPr>
              <a:t>Os empréstimos às empresas são empréstimos concedidos a empresas para diversos fins, incluindo custos de arranque, expansão, fundo de maneio ou aquisição de equipamento.</a:t>
            </a:r>
            <a:endParaRPr/>
          </a:p>
          <a:p>
            <a:pPr marL="457200" marR="0" lvl="0" indent="-228600" algn="just" rtl="0">
              <a:lnSpc>
                <a:spcPct val="100000"/>
              </a:lnSpc>
              <a:spcBef>
                <a:spcPts val="0"/>
              </a:spcBef>
              <a:spcAft>
                <a:spcPts val="0"/>
              </a:spcAft>
              <a:buClr>
                <a:srgbClr val="000000"/>
              </a:buClr>
              <a:buSzPts val="1400"/>
              <a:buFont typeface="Arial"/>
              <a:buNone/>
            </a:pPr>
            <a:r>
              <a:rPr lang="de-DE" sz="1200">
                <a:solidFill>
                  <a:srgbClr val="000000"/>
                </a:solidFill>
                <a:latin typeface="Century Gothic"/>
                <a:ea typeface="Century Gothic"/>
                <a:cs typeface="Century Gothic"/>
                <a:sym typeface="Century Gothic"/>
              </a:rPr>
              <a:t>Os empréstimos para estudantes destinam-se especificamente a financiar as despesas de educação, incluindo as propinas, os livros e as despesas de subsistência dos estudantes que frequentam a faculdade ou universidade.</a:t>
            </a:r>
            <a:endParaRPr/>
          </a:p>
          <a:p>
            <a:pPr marL="457200" marR="0" lvl="0" indent="-228600" algn="just" rtl="0">
              <a:lnSpc>
                <a:spcPct val="100000"/>
              </a:lnSpc>
              <a:spcBef>
                <a:spcPts val="0"/>
              </a:spcBef>
              <a:spcAft>
                <a:spcPts val="0"/>
              </a:spcAft>
              <a:buClr>
                <a:srgbClr val="000000"/>
              </a:buClr>
              <a:buSzPts val="1400"/>
              <a:buFont typeface="Arial"/>
              <a:buNone/>
            </a:pPr>
            <a:r>
              <a:rPr lang="de-DE" sz="1200">
                <a:solidFill>
                  <a:srgbClr val="000000"/>
                </a:solidFill>
                <a:latin typeface="Century Gothic"/>
                <a:ea typeface="Century Gothic"/>
                <a:cs typeface="Century Gothic"/>
                <a:sym typeface="Century Gothic"/>
              </a:rPr>
              <a:t>Os empréstimos do dia de pagamento são empréstimos de curto prazo que vencem normalmente no dia de pagamento seguinte do mutuário, muitas vezes com taxas de juro e comissões elevadas. Estes empréstimos são normalmente utilizados para despesas de emergência.</a:t>
            </a:r>
            <a:endParaRPr/>
          </a:p>
          <a:p>
            <a:pPr marL="457200" marR="0" lvl="0" indent="-228600" algn="just" rtl="0">
              <a:lnSpc>
                <a:spcPct val="100000"/>
              </a:lnSpc>
              <a:spcBef>
                <a:spcPts val="0"/>
              </a:spcBef>
              <a:spcAft>
                <a:spcPts val="0"/>
              </a:spcAft>
              <a:buClr>
                <a:srgbClr val="000000"/>
              </a:buClr>
              <a:buSzPts val="1400"/>
              <a:buFont typeface="Arial"/>
              <a:buNone/>
            </a:pPr>
            <a:r>
              <a:rPr lang="de-DE" sz="1200">
                <a:solidFill>
                  <a:srgbClr val="000000"/>
                </a:solidFill>
                <a:latin typeface="Century Gothic"/>
                <a:ea typeface="Century Gothic"/>
                <a:cs typeface="Century Gothic"/>
                <a:sym typeface="Century Gothic"/>
              </a:rPr>
              <a:t>Os empréstimos de consolidação são utilizados para combinar várias dívidas num único empréstimo, muitas vezes com uma taxa de juro ou um pagamento mensal mais baixos. Isto pode simplificar a gestão da dívida e potencialmente poupar dinheiro em juros.</a:t>
            </a:r>
            <a:endParaRPr/>
          </a:p>
          <a:p>
            <a:pPr marL="457200" marR="0" lvl="0" indent="-228600" algn="just" rtl="0">
              <a:lnSpc>
                <a:spcPct val="100000"/>
              </a:lnSpc>
              <a:spcBef>
                <a:spcPts val="0"/>
              </a:spcBef>
              <a:spcAft>
                <a:spcPts val="0"/>
              </a:spcAft>
              <a:buClr>
                <a:srgbClr val="000000"/>
              </a:buClr>
              <a:buSzPts val="1400"/>
              <a:buFont typeface="Arial"/>
              <a:buNone/>
            </a:pPr>
            <a:r>
              <a:rPr lang="de-DE" sz="1200">
                <a:solidFill>
                  <a:srgbClr val="000000"/>
                </a:solidFill>
                <a:latin typeface="Century Gothic"/>
                <a:ea typeface="Century Gothic"/>
                <a:cs typeface="Century Gothic"/>
                <a:sym typeface="Century Gothic"/>
              </a:rPr>
              <a:t>Os empréstimos para aquisição de habitação própria permitem que os proprietários contraiam empréstimos contra o património da sua casa, utilizando a casa como garantia. Estes empréstimos são frequentemente utilizados para grandes despesas, como renovações da casa ou consolidação de dívidas.</a:t>
            </a:r>
            <a:endParaRPr/>
          </a:p>
          <a:p>
            <a:pPr marL="457200" marR="0" lvl="0" indent="-228600" algn="just" rtl="0">
              <a:lnSpc>
                <a:spcPct val="100000"/>
              </a:lnSpc>
              <a:spcBef>
                <a:spcPts val="0"/>
              </a:spcBef>
              <a:spcAft>
                <a:spcPts val="0"/>
              </a:spcAft>
              <a:buClr>
                <a:srgbClr val="000000"/>
              </a:buClr>
              <a:buSzPts val="1400"/>
              <a:buFont typeface="Arial"/>
              <a:buNone/>
            </a:pPr>
            <a:endParaRPr sz="1200">
              <a:solidFill>
                <a:srgbClr val="000000"/>
              </a:solidFill>
              <a:latin typeface="Century Gothic"/>
              <a:ea typeface="Century Gothic"/>
              <a:cs typeface="Century Gothic"/>
              <a:sym typeface="Century Gothic"/>
            </a:endParaRPr>
          </a:p>
          <a:p>
            <a:pPr marL="457200" marR="0" lvl="0" indent="-228600" algn="just" rtl="0">
              <a:lnSpc>
                <a:spcPct val="100000"/>
              </a:lnSpc>
              <a:spcBef>
                <a:spcPts val="0"/>
              </a:spcBef>
              <a:spcAft>
                <a:spcPts val="0"/>
              </a:spcAft>
              <a:buClr>
                <a:srgbClr val="000000"/>
              </a:buClr>
              <a:buSzPts val="1400"/>
              <a:buFont typeface="Arial"/>
              <a:buNone/>
            </a:pPr>
            <a:r>
              <a:rPr lang="de-DE" sz="1200">
                <a:solidFill>
                  <a:srgbClr val="000000"/>
                </a:solidFill>
                <a:latin typeface="Century Gothic"/>
                <a:ea typeface="Century Gothic"/>
                <a:cs typeface="Century Gothic"/>
                <a:sym typeface="Century Gothic"/>
              </a:rPr>
              <a:t>Os empréstimos podem ser garantidos ou não garantidos, consoante a solvabilidade e a estabilidade financeira do mutuante e do mutuário.</a:t>
            </a:r>
            <a:endParaRPr/>
          </a:p>
          <a:p>
            <a:pPr marL="457200" marR="0" lvl="0" indent="-228600" algn="just" rtl="0">
              <a:lnSpc>
                <a:spcPct val="100000"/>
              </a:lnSpc>
              <a:spcBef>
                <a:spcPts val="0"/>
              </a:spcBef>
              <a:spcAft>
                <a:spcPts val="0"/>
              </a:spcAft>
              <a:buClr>
                <a:srgbClr val="000000"/>
              </a:buClr>
              <a:buSzPts val="1400"/>
              <a:buFont typeface="Arial"/>
              <a:buNone/>
            </a:pPr>
            <a:endParaRPr sz="1200">
              <a:solidFill>
                <a:srgbClr val="000000"/>
              </a:solidFill>
              <a:latin typeface="Century Gothic"/>
              <a:ea typeface="Century Gothic"/>
              <a:cs typeface="Century Gothic"/>
              <a:sym typeface="Century Gothic"/>
            </a:endParaRPr>
          </a:p>
          <a:p>
            <a:pPr marL="457200" marR="0" lvl="0" indent="-228600" algn="just" rtl="0">
              <a:lnSpc>
                <a:spcPct val="100000"/>
              </a:lnSpc>
              <a:spcBef>
                <a:spcPts val="0"/>
              </a:spcBef>
              <a:spcAft>
                <a:spcPts val="0"/>
              </a:spcAft>
              <a:buClr>
                <a:srgbClr val="000000"/>
              </a:buClr>
              <a:buSzPts val="1400"/>
              <a:buFont typeface="Arial"/>
              <a:buNone/>
            </a:pPr>
            <a:r>
              <a:rPr lang="de-DE" b="0" i="0">
                <a:solidFill>
                  <a:srgbClr val="0D0D0D"/>
                </a:solidFill>
                <a:latin typeface="Arial"/>
                <a:ea typeface="Arial"/>
                <a:cs typeface="Arial"/>
                <a:sym typeface="Arial"/>
              </a:rPr>
              <a:t>Como explicado, o panorama dos empréstimos engloba um vasto leque de opções adaptadas às diversas necessidades financeiras. Quer se trate de um empréstimo pessoal para despesas inesperadas, de um empréstimo hipotecário para a compra de uma casa, de um empréstimo automóvel para um veículo ou de um empréstimo comercial para empreendimentos empresariais, as ofertas variam não só de país para país, mas também de instituição financeira para instituição financeira.</a:t>
            </a:r>
            <a:endParaRPr/>
          </a:p>
          <a:p>
            <a:pPr marL="457200" marR="0" lvl="0" indent="-228600" algn="just" rtl="0">
              <a:lnSpc>
                <a:spcPct val="100000"/>
              </a:lnSpc>
              <a:spcBef>
                <a:spcPts val="0"/>
              </a:spcBef>
              <a:spcAft>
                <a:spcPts val="0"/>
              </a:spcAft>
              <a:buClr>
                <a:srgbClr val="000000"/>
              </a:buClr>
              <a:buSzPts val="1400"/>
              <a:buFont typeface="Arial"/>
              <a:buNone/>
            </a:pPr>
            <a:endParaRPr sz="1200" b="0" i="0">
              <a:solidFill>
                <a:srgbClr val="0D0D0D"/>
              </a:solidFill>
              <a:latin typeface="Arial"/>
              <a:ea typeface="Arial"/>
              <a:cs typeface="Arial"/>
              <a:sym typeface="Arial"/>
            </a:endParaRPr>
          </a:p>
          <a:p>
            <a:pPr marL="457200" marR="0" lvl="0" indent="-228600" algn="just" rtl="0">
              <a:lnSpc>
                <a:spcPct val="100000"/>
              </a:lnSpc>
              <a:spcBef>
                <a:spcPts val="0"/>
              </a:spcBef>
              <a:spcAft>
                <a:spcPts val="0"/>
              </a:spcAft>
              <a:buClr>
                <a:srgbClr val="000000"/>
              </a:buClr>
              <a:buSzPts val="1400"/>
              <a:buFont typeface="Arial"/>
              <a:buNone/>
            </a:pPr>
            <a:r>
              <a:rPr lang="de-DE" b="0" i="0">
                <a:solidFill>
                  <a:srgbClr val="0D0D0D"/>
                </a:solidFill>
                <a:latin typeface="Arial"/>
                <a:ea typeface="Arial"/>
                <a:cs typeface="Arial"/>
                <a:sym typeface="Arial"/>
              </a:rPr>
              <a:t>Esta diversidade realça a importância de uma investigação exaustiva e de uma ponderação cuidadosa quando se procura financiamento. Os mutuários devem ponderar factores como as taxas de juro, os termos do empréstimo, as comissões e os planos de amortização para garantir que escolhem o empréstimo que melhor se adequa aos seus objectivos e circunstâncias financeiras. Além disso, os mutuários devem estar atentos à sua solvabilidade e estabilidade financeira, uma vez que estes factores desempenham um papel crucial no processo de aprovação do empréstimo.</a:t>
            </a:r>
            <a:endParaRPr sz="1200">
              <a:solidFill>
                <a:srgbClr val="000000"/>
              </a:solidFill>
              <a:latin typeface="Century Gothic"/>
              <a:ea typeface="Century Gothic"/>
              <a:cs typeface="Century Gothic"/>
              <a:sym typeface="Century Gothic"/>
            </a:endParaRPr>
          </a:p>
        </p:txBody>
      </p:sp>
      <p:sp>
        <p:nvSpPr>
          <p:cNvPr id="614" name="Google Shape;614;p37: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38:notes"/>
          <p:cNvSpPr txBox="1">
            <a:spLocks noGrp="1"/>
          </p:cNvSpPr>
          <p:nvPr>
            <p:ph type="body" idx="1"/>
          </p:nvPr>
        </p:nvSpPr>
        <p:spPr>
          <a:xfrm>
            <a:off x="709930" y="4925407"/>
            <a:ext cx="5679440" cy="4029879"/>
          </a:xfrm>
          <a:prstGeom prst="rect">
            <a:avLst/>
          </a:prstGeom>
          <a:noFill/>
          <a:ln>
            <a:noFill/>
          </a:ln>
        </p:spPr>
        <p:txBody>
          <a:bodyPr spcFirstLastPara="1" wrap="square" lIns="99025" tIns="49500" rIns="99025" bIns="49500" anchor="t" anchorCtr="0">
            <a:noAutofit/>
          </a:bodyPr>
          <a:lstStyle/>
          <a:p>
            <a:pPr marL="457200" lvl="0" indent="-228600" algn="l" rtl="0">
              <a:lnSpc>
                <a:spcPct val="100000"/>
              </a:lnSpc>
              <a:spcBef>
                <a:spcPts val="0"/>
              </a:spcBef>
              <a:spcAft>
                <a:spcPts val="0"/>
              </a:spcAft>
              <a:buSzPts val="1400"/>
              <a:buNone/>
            </a:pPr>
            <a:r>
              <a:rPr lang="de-DE" sz="2800" b="0" i="0">
                <a:solidFill>
                  <a:srgbClr val="0D0D0D"/>
                </a:solidFill>
                <a:latin typeface="Arial"/>
                <a:ea typeface="Arial"/>
                <a:cs typeface="Arial"/>
                <a:sym typeface="Arial"/>
              </a:rPr>
              <a:t>Outros termos importantes que devem ser compreendidos são: garantia bancária, crédito de responsabilidade civil, contrato de locação financeira e avaliação de crédito.</a:t>
            </a:r>
            <a:endParaRPr/>
          </a:p>
          <a:p>
            <a:pPr marL="457200" lvl="0" indent="-228600" algn="l" rtl="0">
              <a:lnSpc>
                <a:spcPct val="100000"/>
              </a:lnSpc>
              <a:spcBef>
                <a:spcPts val="0"/>
              </a:spcBef>
              <a:spcAft>
                <a:spcPts val="0"/>
              </a:spcAft>
              <a:buSzPts val="1400"/>
              <a:buNone/>
            </a:pPr>
            <a:endParaRPr sz="2800" b="0" i="0">
              <a:solidFill>
                <a:srgbClr val="0D0D0D"/>
              </a:solidFill>
              <a:latin typeface="Arial"/>
              <a:ea typeface="Arial"/>
              <a:cs typeface="Arial"/>
              <a:sym typeface="Arial"/>
            </a:endParaRPr>
          </a:p>
          <a:p>
            <a:pPr marL="457200" lvl="0" indent="-228600" algn="l" rtl="0">
              <a:lnSpc>
                <a:spcPct val="100000"/>
              </a:lnSpc>
              <a:spcBef>
                <a:spcPts val="0"/>
              </a:spcBef>
              <a:spcAft>
                <a:spcPts val="0"/>
              </a:spcAft>
              <a:buSzPts val="1400"/>
              <a:buNone/>
            </a:pPr>
            <a:r>
              <a:rPr lang="de-DE" sz="2800" b="0" i="0">
                <a:solidFill>
                  <a:srgbClr val="0D0D0D"/>
                </a:solidFill>
                <a:latin typeface="Arial"/>
                <a:ea typeface="Arial"/>
                <a:cs typeface="Arial"/>
                <a:sym typeface="Arial"/>
              </a:rPr>
              <a:t>Uma garantia bancária é um compromisso assumido por um banco, em nome de um cliente, de cumprir uma obrigação contratual se o cliente não o fizer. Serve como uma forma de garantia para o beneficiário (por exemplo, um fornecedor ou empreiteiro) de que receberá o pagamento ou o desempenho especificado no contrato, mesmo que o cliente não cumpra. As garantias bancárias são frequentemente utilizadas no comércio internacional, em projectos de construção e noutras transacções comerciais para reduzir os riscos e criar confiança entre as partes.</a:t>
            </a:r>
            <a:endParaRPr/>
          </a:p>
          <a:p>
            <a:pPr marL="457200" lvl="0" indent="-228600" algn="l" rtl="0">
              <a:lnSpc>
                <a:spcPct val="100000"/>
              </a:lnSpc>
              <a:spcBef>
                <a:spcPts val="0"/>
              </a:spcBef>
              <a:spcAft>
                <a:spcPts val="0"/>
              </a:spcAft>
              <a:buSzPts val="1400"/>
              <a:buNone/>
            </a:pPr>
            <a:r>
              <a:rPr lang="de-DE" sz="2800" b="0" i="0">
                <a:solidFill>
                  <a:srgbClr val="0D0D0D"/>
                </a:solidFill>
                <a:latin typeface="Arial"/>
                <a:ea typeface="Arial"/>
                <a:cs typeface="Arial"/>
                <a:sym typeface="Arial"/>
              </a:rPr>
              <a:t>Um crédito de responsabilidade, também conhecido como carta de crédito standby ou crédito de garantia, é um instrumento financeiro emitido por um banco para garantir o pagamento ou o desempenho em nome de um cliente. Semelhante a uma garantia bancária, um crédito de responsabilidade serve de garantia a um beneficiário de que receberá uma indemnização ou o cumprimento de obrigações contratuais em caso de incumprimento do cliente. Os créditos de garantia são normalmente utilizados em transacções comerciais, projectos imobiliários e acordos legais para garantir o desempenho e facilitar as transacções.</a:t>
            </a:r>
            <a:endParaRPr/>
          </a:p>
          <a:p>
            <a:pPr marL="457200" lvl="0" indent="-228600" algn="l" rtl="0">
              <a:lnSpc>
                <a:spcPct val="100000"/>
              </a:lnSpc>
              <a:spcBef>
                <a:spcPts val="0"/>
              </a:spcBef>
              <a:spcAft>
                <a:spcPts val="0"/>
              </a:spcAft>
              <a:buSzPts val="1400"/>
              <a:buNone/>
            </a:pPr>
            <a:r>
              <a:rPr lang="de-DE" sz="2800" b="0" i="0">
                <a:solidFill>
                  <a:srgbClr val="0D0D0D"/>
                </a:solidFill>
                <a:latin typeface="Arial"/>
                <a:ea typeface="Arial"/>
                <a:cs typeface="Arial"/>
                <a:sym typeface="Arial"/>
              </a:rPr>
              <a:t>Ao oferecerem garantias bancárias e créditos de responsabilidade, os bancos desempenham um papel crucial na facilitação do comércio, do investimento e dos acordos contratuais, proporcionando segurança financeira e confiança às partes envolvidas nas transacções.</a:t>
            </a:r>
            <a:endParaRPr/>
          </a:p>
          <a:p>
            <a:pPr marL="457200" lvl="0" indent="-228600" algn="just" rtl="0">
              <a:lnSpc>
                <a:spcPct val="100000"/>
              </a:lnSpc>
              <a:spcBef>
                <a:spcPts val="0"/>
              </a:spcBef>
              <a:spcAft>
                <a:spcPts val="0"/>
              </a:spcAft>
              <a:buSzPts val="1400"/>
              <a:buNone/>
            </a:pPr>
            <a:endParaRPr sz="1800">
              <a:latin typeface="Times New Roman"/>
              <a:ea typeface="Times New Roman"/>
              <a:cs typeface="Times New Roman"/>
              <a:sym typeface="Times New Roman"/>
            </a:endParaRPr>
          </a:p>
        </p:txBody>
      </p:sp>
      <p:sp>
        <p:nvSpPr>
          <p:cNvPr id="635" name="Google Shape;635;p38: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709930" y="4925407"/>
            <a:ext cx="5679440" cy="4029879"/>
          </a:xfrm>
          <a:prstGeom prst="rect">
            <a:avLst/>
          </a:prstGeom>
          <a:noFill/>
          <a:ln>
            <a:noFill/>
          </a:ln>
        </p:spPr>
        <p:txBody>
          <a:bodyPr spcFirstLastPara="1" wrap="square" lIns="99025" tIns="49500" rIns="99025" bIns="49500" anchor="t" anchorCtr="0">
            <a:noAutofit/>
          </a:bodyPr>
          <a:lstStyle/>
          <a:p>
            <a:pPr marL="0" marR="0" lvl="0" indent="0" algn="l" rtl="0">
              <a:lnSpc>
                <a:spcPct val="107916"/>
              </a:lnSpc>
              <a:spcBef>
                <a:spcPts val="0"/>
              </a:spcBef>
              <a:spcAft>
                <a:spcPts val="0"/>
              </a:spcAft>
              <a:buClr>
                <a:schemeClr val="dk1"/>
              </a:buClr>
              <a:buSzPts val="1100"/>
              <a:buFont typeface="Arial"/>
              <a:buNone/>
            </a:pPr>
            <a:r>
              <a:rPr lang="de-DE" sz="2000" b="0" i="0" u="none" strike="noStrike" cap="none">
                <a:solidFill>
                  <a:srgbClr val="0070C0"/>
                </a:solidFill>
                <a:latin typeface="Calibri"/>
                <a:ea typeface="Calibri"/>
                <a:cs typeface="Calibri"/>
                <a:sym typeface="Calibri"/>
              </a:rPr>
              <a:t>Os objectivos de aprendizagem deste módulo são: conhecer os diferentes tipos de empréstimo e as noções básicas de empréstimo, compreender as taxas de juro e os custos, conhecer estratégias de empréstimo responsáveis e manter hábitos de empréstimo responsáveis.</a:t>
            </a:r>
            <a:endParaRPr sz="2000" b="0" i="0" u="none" strike="noStrike" cap="none">
              <a:solidFill>
                <a:srgbClr val="0070C0"/>
              </a:solidFill>
              <a:latin typeface="Calibri"/>
              <a:ea typeface="Calibri"/>
              <a:cs typeface="Calibri"/>
              <a:sym typeface="Calibri"/>
            </a:endParaRPr>
          </a:p>
        </p:txBody>
      </p:sp>
      <p:sp>
        <p:nvSpPr>
          <p:cNvPr id="97" name="Google Shape;97;p2: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39:notes"/>
          <p:cNvSpPr txBox="1">
            <a:spLocks noGrp="1"/>
          </p:cNvSpPr>
          <p:nvPr>
            <p:ph type="body" idx="1"/>
          </p:nvPr>
        </p:nvSpPr>
        <p:spPr>
          <a:xfrm>
            <a:off x="709930" y="4925407"/>
            <a:ext cx="5679440" cy="4029879"/>
          </a:xfrm>
          <a:prstGeom prst="rect">
            <a:avLst/>
          </a:prstGeom>
          <a:noFill/>
          <a:ln>
            <a:noFill/>
          </a:ln>
        </p:spPr>
        <p:txBody>
          <a:bodyPr spcFirstLastPara="1" wrap="square" lIns="99025" tIns="49500" rIns="99025" bIns="49500" anchor="t" anchorCtr="0">
            <a:noAutofit/>
          </a:bodyPr>
          <a:lstStyle/>
          <a:p>
            <a:pPr marL="457200" lvl="0" indent="-228600" algn="l" rtl="0">
              <a:lnSpc>
                <a:spcPct val="100000"/>
              </a:lnSpc>
              <a:spcBef>
                <a:spcPts val="0"/>
              </a:spcBef>
              <a:spcAft>
                <a:spcPts val="0"/>
              </a:spcAft>
              <a:buSzPts val="1400"/>
              <a:buNone/>
            </a:pPr>
            <a:r>
              <a:rPr lang="de-DE" sz="2800" b="0" i="0">
                <a:solidFill>
                  <a:srgbClr val="0D0D0D"/>
                </a:solidFill>
                <a:latin typeface="Arial"/>
                <a:ea typeface="Arial"/>
                <a:cs typeface="Arial"/>
                <a:sym typeface="Arial"/>
              </a:rPr>
              <a:t>Uma transação de locação financeira é definida pela transferência extensiva do risco de propriedade para o locatário (o cliente) e engloba o reembolso do preço de compra, incluindo os custos de financiamento e os juros.</a:t>
            </a:r>
            <a:endParaRPr/>
          </a:p>
          <a:p>
            <a:pPr marL="457200" lvl="0" indent="-228600" algn="l" rtl="0">
              <a:lnSpc>
                <a:spcPct val="100000"/>
              </a:lnSpc>
              <a:spcBef>
                <a:spcPts val="0"/>
              </a:spcBef>
              <a:spcAft>
                <a:spcPts val="0"/>
              </a:spcAft>
              <a:buSzPts val="1400"/>
              <a:buNone/>
            </a:pPr>
            <a:endParaRPr sz="2800" b="0" i="0">
              <a:solidFill>
                <a:srgbClr val="0D0D0D"/>
              </a:solidFill>
              <a:latin typeface="Arial"/>
              <a:ea typeface="Arial"/>
              <a:cs typeface="Arial"/>
              <a:sym typeface="Arial"/>
            </a:endParaRPr>
          </a:p>
          <a:p>
            <a:pPr marL="457200" lvl="0" indent="-228600" algn="l" rtl="0">
              <a:lnSpc>
                <a:spcPct val="100000"/>
              </a:lnSpc>
              <a:spcBef>
                <a:spcPts val="0"/>
              </a:spcBef>
              <a:spcAft>
                <a:spcPts val="0"/>
              </a:spcAft>
              <a:buSzPts val="1400"/>
              <a:buNone/>
            </a:pPr>
            <a:r>
              <a:rPr lang="de-DE" sz="2800" b="0" i="0">
                <a:solidFill>
                  <a:srgbClr val="0D0D0D"/>
                </a:solidFill>
                <a:latin typeface="Arial"/>
                <a:ea typeface="Arial"/>
                <a:cs typeface="Arial"/>
                <a:sym typeface="Arial"/>
              </a:rPr>
              <a:t>Uma transação de locação financeira envolve a transferência do direito de utilização de um ativo (tal como equipamento, maquinaria, veículos ou imóveis) do locador (o proprietário ou financiador) para o locatário (o cliente) em troca de pagamentos periódicos durante um prazo de locação especificado. Ao contrário dos acordos de financiamento tradicionais, a locação financeira normalmente não envolve a transferência da propriedade do ativo para o locatário no final do prazo da locação. Em vez disso, o locatário ganha o direito de usar o ativo durante o período da locação, assumindo a responsabilidade pela manutenção, seguros e outras despesas operacionais. O locador mantém a propriedade do bem e pode oferecer várias estruturas de locação, como a locação operacional ou a locação financeira, para satisfazer as necessidades e preferências específicas do locatário. As transacções de locação financeira são normalmente utilizadas pelas empresas para aceder a equipamento ou instalações sem incorrer nos custos iniciais associados à compra definitiva, proporcionando flexibilidade e preservando o capital para outros investimentos ou necessidades operacionais.</a:t>
            </a:r>
            <a:endParaRPr/>
          </a:p>
          <a:p>
            <a:pPr marL="457200" lvl="0" indent="-228600" algn="l" rtl="0">
              <a:lnSpc>
                <a:spcPct val="100000"/>
              </a:lnSpc>
              <a:spcBef>
                <a:spcPts val="0"/>
              </a:spcBef>
              <a:spcAft>
                <a:spcPts val="0"/>
              </a:spcAft>
              <a:buSzPts val="1400"/>
              <a:buNone/>
            </a:pPr>
            <a:endParaRPr sz="2800" b="0" i="0">
              <a:solidFill>
                <a:srgbClr val="0D0D0D"/>
              </a:solidFill>
              <a:latin typeface="Arial"/>
              <a:ea typeface="Arial"/>
              <a:cs typeface="Arial"/>
              <a:sym typeface="Arial"/>
            </a:endParaRPr>
          </a:p>
          <a:p>
            <a:pPr marL="457200" lvl="0" indent="-228600" algn="l" rtl="0">
              <a:lnSpc>
                <a:spcPct val="100000"/>
              </a:lnSpc>
              <a:spcBef>
                <a:spcPts val="0"/>
              </a:spcBef>
              <a:spcAft>
                <a:spcPts val="0"/>
              </a:spcAft>
              <a:buSzPts val="1400"/>
              <a:buNone/>
            </a:pPr>
            <a:r>
              <a:rPr lang="de-DE" sz="1800">
                <a:latin typeface="Times New Roman"/>
                <a:ea typeface="Times New Roman"/>
                <a:cs typeface="Times New Roman"/>
                <a:sym typeface="Times New Roman"/>
              </a:rPr>
              <a:t>Os activos locados englobam uma variedade de itens que podem ser locados a locatários para seu uso. Os tipos de activos locados incluem:</a:t>
            </a:r>
            <a:endParaRPr/>
          </a:p>
          <a:p>
            <a:pPr marL="457200" lvl="0" indent="-228600" algn="l" rtl="0">
              <a:lnSpc>
                <a:spcPct val="100000"/>
              </a:lnSpc>
              <a:spcBef>
                <a:spcPts val="0"/>
              </a:spcBef>
              <a:spcAft>
                <a:spcPts val="0"/>
              </a:spcAft>
              <a:buSzPts val="1400"/>
              <a:buNone/>
            </a:pPr>
            <a:endParaRPr sz="1800">
              <a:latin typeface="Times New Roman"/>
              <a:ea typeface="Times New Roman"/>
              <a:cs typeface="Times New Roman"/>
              <a:sym typeface="Times New Roman"/>
            </a:endParaRPr>
          </a:p>
          <a:p>
            <a:pPr marL="457200" lvl="0" indent="-228600" algn="l" rtl="0">
              <a:lnSpc>
                <a:spcPct val="100000"/>
              </a:lnSpc>
              <a:spcBef>
                <a:spcPts val="0"/>
              </a:spcBef>
              <a:spcAft>
                <a:spcPts val="0"/>
              </a:spcAft>
              <a:buSzPts val="1400"/>
              <a:buNone/>
            </a:pPr>
            <a:r>
              <a:rPr lang="de-DE" sz="1800">
                <a:latin typeface="Times New Roman"/>
                <a:ea typeface="Times New Roman"/>
                <a:cs typeface="Times New Roman"/>
                <a:sym typeface="Times New Roman"/>
              </a:rPr>
              <a:t>1. Veículos:</a:t>
            </a:r>
            <a:endParaRPr/>
          </a:p>
          <a:p>
            <a:pPr marL="457200" lvl="0" indent="-228600" algn="l" rtl="0">
              <a:lnSpc>
                <a:spcPct val="100000"/>
              </a:lnSpc>
              <a:spcBef>
                <a:spcPts val="0"/>
              </a:spcBef>
              <a:spcAft>
                <a:spcPts val="0"/>
              </a:spcAft>
              <a:buSzPts val="1400"/>
              <a:buNone/>
            </a:pPr>
            <a:r>
              <a:rPr lang="de-DE" sz="1800">
                <a:latin typeface="Times New Roman"/>
                <a:ea typeface="Times New Roman"/>
                <a:cs typeface="Times New Roman"/>
                <a:sym typeface="Times New Roman"/>
              </a:rPr>
              <a:t>   - Veículos como automóveis, camiões, carrinhas e veículos comerciais podem ser alugados para uso profissional ou pessoal. O leasing permite que os locatários tenham acesso aos veículos sem a necessidade de efetuar pagamentos iniciais significativos e proporciona flexibilidade na gestão da frota.</a:t>
            </a:r>
            <a:endParaRPr/>
          </a:p>
          <a:p>
            <a:pPr marL="457200" lvl="0" indent="-228600" algn="l" rtl="0">
              <a:lnSpc>
                <a:spcPct val="100000"/>
              </a:lnSpc>
              <a:spcBef>
                <a:spcPts val="0"/>
              </a:spcBef>
              <a:spcAft>
                <a:spcPts val="0"/>
              </a:spcAft>
              <a:buSzPts val="1400"/>
              <a:buNone/>
            </a:pPr>
            <a:endParaRPr sz="1800">
              <a:latin typeface="Times New Roman"/>
              <a:ea typeface="Times New Roman"/>
              <a:cs typeface="Times New Roman"/>
              <a:sym typeface="Times New Roman"/>
            </a:endParaRPr>
          </a:p>
          <a:p>
            <a:pPr marL="457200" lvl="0" indent="-228600" algn="l" rtl="0">
              <a:lnSpc>
                <a:spcPct val="100000"/>
              </a:lnSpc>
              <a:spcBef>
                <a:spcPts val="0"/>
              </a:spcBef>
              <a:spcAft>
                <a:spcPts val="0"/>
              </a:spcAft>
              <a:buSzPts val="1400"/>
              <a:buNone/>
            </a:pPr>
            <a:r>
              <a:rPr lang="de-DE" sz="1800">
                <a:latin typeface="Times New Roman"/>
                <a:ea typeface="Times New Roman"/>
                <a:cs typeface="Times New Roman"/>
                <a:sym typeface="Times New Roman"/>
              </a:rPr>
              <a:t>2. Bens móveis:</a:t>
            </a:r>
            <a:endParaRPr/>
          </a:p>
          <a:p>
            <a:pPr marL="457200" lvl="0" indent="-228600" algn="l" rtl="0">
              <a:lnSpc>
                <a:spcPct val="100000"/>
              </a:lnSpc>
              <a:spcBef>
                <a:spcPts val="0"/>
              </a:spcBef>
              <a:spcAft>
                <a:spcPts val="0"/>
              </a:spcAft>
              <a:buSzPts val="1400"/>
              <a:buNone/>
            </a:pPr>
            <a:r>
              <a:rPr lang="de-DE" sz="1800">
                <a:latin typeface="Times New Roman"/>
                <a:ea typeface="Times New Roman"/>
                <a:cs typeface="Times New Roman"/>
                <a:sym typeface="Times New Roman"/>
              </a:rPr>
              <a:t>   - Os bens móveis referem-se a bens móveis ou activos que podem ser alugados, incluindo equipamento de escritório e comercial, dispositivos de automatização de escritório, maquinaria de produção e outros activos móveis necessários para as operações comerciais. A locação financeira destes activos permite às empresas adquirir equipamento essencial sem o ónus da propriedade.</a:t>
            </a:r>
            <a:endParaRPr/>
          </a:p>
          <a:p>
            <a:pPr marL="457200" lvl="0" indent="-228600" algn="l" rtl="0">
              <a:lnSpc>
                <a:spcPct val="100000"/>
              </a:lnSpc>
              <a:spcBef>
                <a:spcPts val="0"/>
              </a:spcBef>
              <a:spcAft>
                <a:spcPts val="0"/>
              </a:spcAft>
              <a:buSzPts val="1400"/>
              <a:buNone/>
            </a:pPr>
            <a:endParaRPr sz="1800">
              <a:latin typeface="Times New Roman"/>
              <a:ea typeface="Times New Roman"/>
              <a:cs typeface="Times New Roman"/>
              <a:sym typeface="Times New Roman"/>
            </a:endParaRPr>
          </a:p>
          <a:p>
            <a:pPr marL="457200" lvl="0" indent="-228600" algn="l" rtl="0">
              <a:lnSpc>
                <a:spcPct val="100000"/>
              </a:lnSpc>
              <a:spcBef>
                <a:spcPts val="0"/>
              </a:spcBef>
              <a:spcAft>
                <a:spcPts val="0"/>
              </a:spcAft>
              <a:buSzPts val="1400"/>
              <a:buNone/>
            </a:pPr>
            <a:r>
              <a:rPr lang="de-DE" sz="1800">
                <a:latin typeface="Times New Roman"/>
                <a:ea typeface="Times New Roman"/>
                <a:cs typeface="Times New Roman"/>
                <a:sym typeface="Times New Roman"/>
              </a:rPr>
              <a:t>3. Imobiliário:</a:t>
            </a:r>
            <a:endParaRPr/>
          </a:p>
          <a:p>
            <a:pPr marL="457200" lvl="0" indent="-228600" algn="l" rtl="0">
              <a:lnSpc>
                <a:spcPct val="100000"/>
              </a:lnSpc>
              <a:spcBef>
                <a:spcPts val="0"/>
              </a:spcBef>
              <a:spcAft>
                <a:spcPts val="0"/>
              </a:spcAft>
              <a:buSzPts val="1400"/>
              <a:buNone/>
            </a:pPr>
            <a:r>
              <a:rPr lang="de-DE" sz="1800">
                <a:latin typeface="Times New Roman"/>
                <a:ea typeface="Times New Roman"/>
                <a:cs typeface="Times New Roman"/>
                <a:sym typeface="Times New Roman"/>
              </a:rPr>
              <a:t>   - As propriedades imobiliárias, incluindo edifícios comerciais, espaços de escritórios, unidades de retalho, armazéns e instalações industriais, também podem ser arrendadas a inquilinos. O aluguer de imóveis proporciona aos inquilinos a flexibilidade de aceder a espaço para as suas operações sem o compromisso a longo prazo e o investimento de capital necessários para a propriedade de imóveis.</a:t>
            </a:r>
            <a:endParaRPr/>
          </a:p>
          <a:p>
            <a:pPr marL="457200" lvl="0" indent="-228600" algn="l" rtl="0">
              <a:lnSpc>
                <a:spcPct val="100000"/>
              </a:lnSpc>
              <a:spcBef>
                <a:spcPts val="0"/>
              </a:spcBef>
              <a:spcAft>
                <a:spcPts val="0"/>
              </a:spcAft>
              <a:buSzPts val="1400"/>
              <a:buNone/>
            </a:pPr>
            <a:endParaRPr sz="1800">
              <a:latin typeface="Times New Roman"/>
              <a:ea typeface="Times New Roman"/>
              <a:cs typeface="Times New Roman"/>
              <a:sym typeface="Times New Roman"/>
            </a:endParaRPr>
          </a:p>
          <a:p>
            <a:pPr marL="457200" lvl="0" indent="-228600" algn="l" rtl="0">
              <a:lnSpc>
                <a:spcPct val="100000"/>
              </a:lnSpc>
              <a:spcBef>
                <a:spcPts val="0"/>
              </a:spcBef>
              <a:spcAft>
                <a:spcPts val="0"/>
              </a:spcAft>
              <a:buSzPts val="1400"/>
              <a:buNone/>
            </a:pPr>
            <a:r>
              <a:rPr lang="de-DE" sz="1800">
                <a:latin typeface="Times New Roman"/>
                <a:ea typeface="Times New Roman"/>
                <a:cs typeface="Times New Roman"/>
                <a:sym typeface="Times New Roman"/>
              </a:rPr>
              <a:t>Ao alugar estes activos, os locatários podem beneficiar do acesso a recursos essenciais, preservando o capital, gerindo o fluxo de caixa e evitando os riscos associados à propriedade. Os locadores, por outro lado, geram receitas fornecendo activos em locação e podem oferecer várias estruturas de locação para satisfazer as diversas necessidades dos locatários.</a:t>
            </a:r>
            <a:endParaRPr sz="1800">
              <a:latin typeface="Times New Roman"/>
              <a:ea typeface="Times New Roman"/>
              <a:cs typeface="Times New Roman"/>
              <a:sym typeface="Times New Roman"/>
            </a:endParaRPr>
          </a:p>
        </p:txBody>
      </p:sp>
      <p:sp>
        <p:nvSpPr>
          <p:cNvPr id="646" name="Google Shape;646;p39: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40:notes"/>
          <p:cNvSpPr txBox="1">
            <a:spLocks noGrp="1"/>
          </p:cNvSpPr>
          <p:nvPr>
            <p:ph type="body" idx="1"/>
          </p:nvPr>
        </p:nvSpPr>
        <p:spPr>
          <a:xfrm>
            <a:off x="709930" y="4925407"/>
            <a:ext cx="5679440" cy="4029879"/>
          </a:xfrm>
          <a:prstGeom prst="rect">
            <a:avLst/>
          </a:prstGeom>
          <a:noFill/>
          <a:ln>
            <a:noFill/>
          </a:ln>
        </p:spPr>
        <p:txBody>
          <a:bodyPr spcFirstLastPara="1" wrap="square" lIns="99025" tIns="49500" rIns="99025" bIns="49500" anchor="t" anchorCtr="0">
            <a:noAutofit/>
          </a:bodyPr>
          <a:lstStyle/>
          <a:p>
            <a:pPr marL="457200" lvl="0" indent="-228600" algn="l" rtl="0">
              <a:lnSpc>
                <a:spcPct val="100000"/>
              </a:lnSpc>
              <a:spcBef>
                <a:spcPts val="0"/>
              </a:spcBef>
              <a:spcAft>
                <a:spcPts val="0"/>
              </a:spcAft>
              <a:buSzPts val="1400"/>
              <a:buNone/>
            </a:pPr>
            <a:r>
              <a:rPr lang="de-DE" sz="1800">
                <a:latin typeface="Times New Roman"/>
                <a:ea typeface="Times New Roman"/>
                <a:cs typeface="Times New Roman"/>
                <a:sym typeface="Times New Roman"/>
              </a:rPr>
              <a:t>Os contratos de locação financeira podem ser classificados em diferentes tipos com base nas suas características e condições. Os dois principais tipos de contratos de locação financeira são a locação operacional e a locação financeira, cada uma com objectivos distintos e características únicas.</a:t>
            </a:r>
            <a:endParaRPr/>
          </a:p>
          <a:p>
            <a:pPr marL="457200" lvl="0" indent="-228600" algn="l" rtl="0">
              <a:lnSpc>
                <a:spcPct val="100000"/>
              </a:lnSpc>
              <a:spcBef>
                <a:spcPts val="0"/>
              </a:spcBef>
              <a:spcAft>
                <a:spcPts val="0"/>
              </a:spcAft>
              <a:buSzPts val="1400"/>
              <a:buNone/>
            </a:pPr>
            <a:endParaRPr sz="1800">
              <a:latin typeface="Times New Roman"/>
              <a:ea typeface="Times New Roman"/>
              <a:cs typeface="Times New Roman"/>
              <a:sym typeface="Times New Roman"/>
            </a:endParaRPr>
          </a:p>
          <a:p>
            <a:pPr marL="457200" lvl="0" indent="-228600" algn="l" rtl="0">
              <a:lnSpc>
                <a:spcPct val="100000"/>
              </a:lnSpc>
              <a:spcBef>
                <a:spcPts val="0"/>
              </a:spcBef>
              <a:spcAft>
                <a:spcPts val="0"/>
              </a:spcAft>
              <a:buSzPts val="1400"/>
              <a:buNone/>
            </a:pPr>
            <a:r>
              <a:rPr lang="de-DE" sz="1800">
                <a:latin typeface="Times New Roman"/>
                <a:ea typeface="Times New Roman"/>
                <a:cs typeface="Times New Roman"/>
                <a:sym typeface="Times New Roman"/>
              </a:rPr>
              <a:t>1. Locação operacional (curto prazo):</a:t>
            </a:r>
            <a:endParaRPr/>
          </a:p>
          <a:p>
            <a:pPr marL="457200" lvl="0" indent="-228600" algn="l" rtl="0">
              <a:lnSpc>
                <a:spcPct val="100000"/>
              </a:lnSpc>
              <a:spcBef>
                <a:spcPts val="0"/>
              </a:spcBef>
              <a:spcAft>
                <a:spcPts val="0"/>
              </a:spcAft>
              <a:buSzPts val="1400"/>
              <a:buNone/>
            </a:pPr>
            <a:r>
              <a:rPr lang="de-DE" sz="1800">
                <a:latin typeface="Times New Roman"/>
                <a:ea typeface="Times New Roman"/>
                <a:cs typeface="Times New Roman"/>
                <a:sym typeface="Times New Roman"/>
              </a:rPr>
              <a:t>   - Enfatiza a transferência do ativo para utilização e não o financiamento.</a:t>
            </a:r>
            <a:endParaRPr/>
          </a:p>
          <a:p>
            <a:pPr marL="457200" lvl="0" indent="-228600" algn="l" rtl="0">
              <a:lnSpc>
                <a:spcPct val="100000"/>
              </a:lnSpc>
              <a:spcBef>
                <a:spcPts val="0"/>
              </a:spcBef>
              <a:spcAft>
                <a:spcPts val="0"/>
              </a:spcAft>
              <a:buSzPts val="1400"/>
              <a:buNone/>
            </a:pPr>
            <a:r>
              <a:rPr lang="de-DE" sz="1800">
                <a:latin typeface="Times New Roman"/>
                <a:ea typeface="Times New Roman"/>
                <a:cs typeface="Times New Roman"/>
                <a:sym typeface="Times New Roman"/>
              </a:rPr>
              <a:t>   - Regido por contratos de arrendamento de acordo com estatutos legais como o Allgemeines Bürgerliches Gesetzbuch (ABGB).</a:t>
            </a:r>
            <a:endParaRPr/>
          </a:p>
          <a:p>
            <a:pPr marL="457200" lvl="0" indent="-228600" algn="l" rtl="0">
              <a:lnSpc>
                <a:spcPct val="100000"/>
              </a:lnSpc>
              <a:spcBef>
                <a:spcPts val="0"/>
              </a:spcBef>
              <a:spcAft>
                <a:spcPts val="0"/>
              </a:spcAft>
              <a:buSzPts val="1400"/>
              <a:buNone/>
            </a:pPr>
            <a:r>
              <a:rPr lang="de-DE" sz="1800">
                <a:latin typeface="Times New Roman"/>
                <a:ea typeface="Times New Roman"/>
                <a:cs typeface="Times New Roman"/>
                <a:sym typeface="Times New Roman"/>
              </a:rPr>
              <a:t>   - Normalmente utilizado para bens de equipamento necessários durante um período limitado, como os veículos.</a:t>
            </a:r>
            <a:endParaRPr/>
          </a:p>
          <a:p>
            <a:pPr marL="457200" lvl="0" indent="-228600" algn="l" rtl="0">
              <a:lnSpc>
                <a:spcPct val="100000"/>
              </a:lnSpc>
              <a:spcBef>
                <a:spcPts val="0"/>
              </a:spcBef>
              <a:spcAft>
                <a:spcPts val="0"/>
              </a:spcAft>
              <a:buSzPts val="1400"/>
              <a:buNone/>
            </a:pPr>
            <a:r>
              <a:rPr lang="de-DE" sz="1800">
                <a:latin typeface="Times New Roman"/>
                <a:ea typeface="Times New Roman"/>
                <a:cs typeface="Times New Roman"/>
                <a:sym typeface="Times New Roman"/>
              </a:rPr>
              <a:t>   - O locatário não tem o direito de vender o ativo.</a:t>
            </a:r>
            <a:endParaRPr/>
          </a:p>
          <a:p>
            <a:pPr marL="457200" lvl="0" indent="-228600" algn="l" rtl="0">
              <a:lnSpc>
                <a:spcPct val="100000"/>
              </a:lnSpc>
              <a:spcBef>
                <a:spcPts val="0"/>
              </a:spcBef>
              <a:spcAft>
                <a:spcPts val="0"/>
              </a:spcAft>
              <a:buSzPts val="1400"/>
              <a:buNone/>
            </a:pPr>
            <a:r>
              <a:rPr lang="de-DE" sz="1800">
                <a:latin typeface="Times New Roman"/>
                <a:ea typeface="Times New Roman"/>
                <a:cs typeface="Times New Roman"/>
                <a:sym typeface="Times New Roman"/>
              </a:rPr>
              <a:t>   - A aquisição da propriedade não está prevista e não existe um valor residual acordado no final do prazo de aluguer.</a:t>
            </a:r>
            <a:endParaRPr/>
          </a:p>
          <a:p>
            <a:pPr marL="457200" lvl="0" indent="-228600" algn="l" rtl="0">
              <a:lnSpc>
                <a:spcPct val="100000"/>
              </a:lnSpc>
              <a:spcBef>
                <a:spcPts val="0"/>
              </a:spcBef>
              <a:spcAft>
                <a:spcPts val="0"/>
              </a:spcAft>
              <a:buSzPts val="1400"/>
              <a:buNone/>
            </a:pPr>
            <a:endParaRPr sz="1800">
              <a:latin typeface="Times New Roman"/>
              <a:ea typeface="Times New Roman"/>
              <a:cs typeface="Times New Roman"/>
              <a:sym typeface="Times New Roman"/>
            </a:endParaRPr>
          </a:p>
          <a:p>
            <a:pPr marL="457200" lvl="0" indent="-228600" algn="l" rtl="0">
              <a:lnSpc>
                <a:spcPct val="100000"/>
              </a:lnSpc>
              <a:spcBef>
                <a:spcPts val="0"/>
              </a:spcBef>
              <a:spcAft>
                <a:spcPts val="0"/>
              </a:spcAft>
              <a:buSzPts val="1400"/>
              <a:buNone/>
            </a:pPr>
            <a:r>
              <a:rPr lang="de-DE" sz="1800">
                <a:latin typeface="Times New Roman"/>
                <a:ea typeface="Times New Roman"/>
                <a:cs typeface="Times New Roman"/>
                <a:sym typeface="Times New Roman"/>
              </a:rPr>
              <a:t>2. Locação financeira (longo prazo):</a:t>
            </a:r>
            <a:endParaRPr/>
          </a:p>
          <a:p>
            <a:pPr marL="457200" lvl="0" indent="-228600" algn="l" rtl="0">
              <a:lnSpc>
                <a:spcPct val="100000"/>
              </a:lnSpc>
              <a:spcBef>
                <a:spcPts val="0"/>
              </a:spcBef>
              <a:spcAft>
                <a:spcPts val="0"/>
              </a:spcAft>
              <a:buSzPts val="1400"/>
              <a:buNone/>
            </a:pPr>
            <a:r>
              <a:rPr lang="de-DE" sz="1800">
                <a:latin typeface="Times New Roman"/>
                <a:ea typeface="Times New Roman"/>
                <a:cs typeface="Times New Roman"/>
                <a:sym typeface="Times New Roman"/>
              </a:rPr>
              <a:t>   - Funciona como uma forma alternativa de financiamento, semelhante a um empréstimo.</a:t>
            </a:r>
            <a:endParaRPr/>
          </a:p>
          <a:p>
            <a:pPr marL="457200" lvl="0" indent="-228600" algn="l" rtl="0">
              <a:lnSpc>
                <a:spcPct val="100000"/>
              </a:lnSpc>
              <a:spcBef>
                <a:spcPts val="0"/>
              </a:spcBef>
              <a:spcAft>
                <a:spcPts val="0"/>
              </a:spcAft>
              <a:buSzPts val="1400"/>
              <a:buNone/>
            </a:pPr>
            <a:r>
              <a:rPr lang="de-DE" sz="1800">
                <a:latin typeface="Times New Roman"/>
                <a:ea typeface="Times New Roman"/>
                <a:cs typeface="Times New Roman"/>
                <a:sym typeface="Times New Roman"/>
              </a:rPr>
              <a:t>   - Os custos de aquisição e de financiamento são amortizados durante o prazo da locação.</a:t>
            </a:r>
            <a:endParaRPr/>
          </a:p>
          <a:p>
            <a:pPr marL="457200" lvl="0" indent="-228600" algn="l" rtl="0">
              <a:lnSpc>
                <a:spcPct val="100000"/>
              </a:lnSpc>
              <a:spcBef>
                <a:spcPts val="0"/>
              </a:spcBef>
              <a:spcAft>
                <a:spcPts val="0"/>
              </a:spcAft>
              <a:buSzPts val="1400"/>
              <a:buNone/>
            </a:pPr>
            <a:r>
              <a:rPr lang="de-DE" sz="1800">
                <a:latin typeface="Times New Roman"/>
                <a:ea typeface="Times New Roman"/>
                <a:cs typeface="Times New Roman"/>
                <a:sym typeface="Times New Roman"/>
              </a:rPr>
              <a:t>   - Implica um acordo a prazo fixo.</a:t>
            </a:r>
            <a:endParaRPr/>
          </a:p>
          <a:p>
            <a:pPr marL="457200" lvl="0" indent="-228600" algn="l" rtl="0">
              <a:lnSpc>
                <a:spcPct val="100000"/>
              </a:lnSpc>
              <a:spcBef>
                <a:spcPts val="0"/>
              </a:spcBef>
              <a:spcAft>
                <a:spcPts val="0"/>
              </a:spcAft>
              <a:buSzPts val="1400"/>
              <a:buNone/>
            </a:pPr>
            <a:r>
              <a:rPr lang="de-DE" sz="1800">
                <a:latin typeface="Times New Roman"/>
                <a:ea typeface="Times New Roman"/>
                <a:cs typeface="Times New Roman"/>
                <a:sym typeface="Times New Roman"/>
              </a:rPr>
              <a:t>   - A aquisição da propriedade pode ser possível após o termo do aluguer, embora não tenha sido especificamente acordada.</a:t>
            </a:r>
            <a:endParaRPr/>
          </a:p>
          <a:p>
            <a:pPr marL="457200" lvl="0" indent="-228600" algn="l" rtl="0">
              <a:lnSpc>
                <a:spcPct val="100000"/>
              </a:lnSpc>
              <a:spcBef>
                <a:spcPts val="0"/>
              </a:spcBef>
              <a:spcAft>
                <a:spcPts val="0"/>
              </a:spcAft>
              <a:buSzPts val="1400"/>
              <a:buNone/>
            </a:pPr>
            <a:r>
              <a:rPr lang="de-DE" sz="1800">
                <a:latin typeface="Times New Roman"/>
                <a:ea typeface="Times New Roman"/>
                <a:cs typeface="Times New Roman"/>
                <a:sym typeface="Times New Roman"/>
              </a:rPr>
              <a:t>   - O locatário suporta o risco do valor residual do ativo no final do prazo da locação.</a:t>
            </a:r>
            <a:endParaRPr/>
          </a:p>
          <a:p>
            <a:pPr marL="457200" lvl="0" indent="-228600" algn="l" rtl="0">
              <a:lnSpc>
                <a:spcPct val="100000"/>
              </a:lnSpc>
              <a:spcBef>
                <a:spcPts val="0"/>
              </a:spcBef>
              <a:spcAft>
                <a:spcPts val="0"/>
              </a:spcAft>
              <a:buSzPts val="1400"/>
              <a:buNone/>
            </a:pPr>
            <a:endParaRPr sz="1800">
              <a:latin typeface="Times New Roman"/>
              <a:ea typeface="Times New Roman"/>
              <a:cs typeface="Times New Roman"/>
              <a:sym typeface="Times New Roman"/>
            </a:endParaRPr>
          </a:p>
          <a:p>
            <a:pPr marL="457200" lvl="0" indent="-228600" algn="l" rtl="0">
              <a:lnSpc>
                <a:spcPct val="100000"/>
              </a:lnSpc>
              <a:spcBef>
                <a:spcPts val="0"/>
              </a:spcBef>
              <a:spcAft>
                <a:spcPts val="0"/>
              </a:spcAft>
              <a:buSzPts val="1400"/>
              <a:buNone/>
            </a:pPr>
            <a:r>
              <a:rPr lang="de-DE" sz="1800">
                <a:latin typeface="Times New Roman"/>
                <a:ea typeface="Times New Roman"/>
                <a:cs typeface="Times New Roman"/>
                <a:sym typeface="Times New Roman"/>
              </a:rPr>
              <a:t>Com base no âmbito dos modelos de contratos de locação financeira, existem outras distinções:</a:t>
            </a:r>
            <a:endParaRPr/>
          </a:p>
          <a:p>
            <a:pPr marL="457200" lvl="0" indent="-228600" algn="l" rtl="0">
              <a:lnSpc>
                <a:spcPct val="100000"/>
              </a:lnSpc>
              <a:spcBef>
                <a:spcPts val="0"/>
              </a:spcBef>
              <a:spcAft>
                <a:spcPts val="0"/>
              </a:spcAft>
              <a:buSzPts val="1400"/>
              <a:buNone/>
            </a:pPr>
            <a:endParaRPr sz="1800">
              <a:latin typeface="Times New Roman"/>
              <a:ea typeface="Times New Roman"/>
              <a:cs typeface="Times New Roman"/>
              <a:sym typeface="Times New Roman"/>
            </a:endParaRPr>
          </a:p>
          <a:p>
            <a:pPr marL="457200" lvl="0" indent="-228600" algn="l" rtl="0">
              <a:lnSpc>
                <a:spcPct val="100000"/>
              </a:lnSpc>
              <a:spcBef>
                <a:spcPts val="0"/>
              </a:spcBef>
              <a:spcAft>
                <a:spcPts val="0"/>
              </a:spcAft>
              <a:buSzPts val="1400"/>
              <a:buNone/>
            </a:pPr>
            <a:r>
              <a:rPr lang="de-DE" sz="1800">
                <a:latin typeface="Times New Roman"/>
                <a:ea typeface="Times New Roman"/>
                <a:cs typeface="Times New Roman"/>
                <a:sym typeface="Times New Roman"/>
              </a:rPr>
              <a:t>- Contrato de amortização total (Full-Pay-Out Leasing):</a:t>
            </a:r>
            <a:endParaRPr/>
          </a:p>
          <a:p>
            <a:pPr marL="457200" lvl="0" indent="-228600" algn="l" rtl="0">
              <a:lnSpc>
                <a:spcPct val="100000"/>
              </a:lnSpc>
              <a:spcBef>
                <a:spcPts val="0"/>
              </a:spcBef>
              <a:spcAft>
                <a:spcPts val="0"/>
              </a:spcAft>
              <a:buSzPts val="1400"/>
              <a:buNone/>
            </a:pPr>
            <a:r>
              <a:rPr lang="de-DE" sz="1800">
                <a:latin typeface="Times New Roman"/>
                <a:ea typeface="Times New Roman"/>
                <a:cs typeface="Times New Roman"/>
                <a:sym typeface="Times New Roman"/>
              </a:rPr>
              <a:t>   - Implica o reembolso da totalidade do preço de compra e dos juros durante o prazo da locação.</a:t>
            </a:r>
            <a:endParaRPr/>
          </a:p>
          <a:p>
            <a:pPr marL="457200" lvl="0" indent="-228600" algn="l" rtl="0">
              <a:lnSpc>
                <a:spcPct val="100000"/>
              </a:lnSpc>
              <a:spcBef>
                <a:spcPts val="0"/>
              </a:spcBef>
              <a:spcAft>
                <a:spcPts val="0"/>
              </a:spcAft>
              <a:buSzPts val="1400"/>
              <a:buNone/>
            </a:pPr>
            <a:r>
              <a:rPr lang="de-DE" sz="1800">
                <a:latin typeface="Times New Roman"/>
                <a:ea typeface="Times New Roman"/>
                <a:cs typeface="Times New Roman"/>
                <a:sym typeface="Times New Roman"/>
              </a:rPr>
              <a:t>   - Semelhante ao financiamento de crédito tradicional.</a:t>
            </a:r>
            <a:endParaRPr/>
          </a:p>
          <a:p>
            <a:pPr marL="457200" lvl="0" indent="-228600" algn="l" rtl="0">
              <a:lnSpc>
                <a:spcPct val="100000"/>
              </a:lnSpc>
              <a:spcBef>
                <a:spcPts val="0"/>
              </a:spcBef>
              <a:spcAft>
                <a:spcPts val="0"/>
              </a:spcAft>
              <a:buSzPts val="1400"/>
              <a:buNone/>
            </a:pPr>
            <a:r>
              <a:rPr lang="de-DE" sz="1800">
                <a:latin typeface="Times New Roman"/>
                <a:ea typeface="Times New Roman"/>
                <a:cs typeface="Times New Roman"/>
                <a:sym typeface="Times New Roman"/>
              </a:rPr>
              <a:t>   - O prazo de locação deve estar compreendido entre 40% e 90% da vida útil normal do ativo.</a:t>
            </a:r>
            <a:endParaRPr/>
          </a:p>
          <a:p>
            <a:pPr marL="457200" lvl="0" indent="-228600" algn="l" rtl="0">
              <a:lnSpc>
                <a:spcPct val="100000"/>
              </a:lnSpc>
              <a:spcBef>
                <a:spcPts val="0"/>
              </a:spcBef>
              <a:spcAft>
                <a:spcPts val="0"/>
              </a:spcAft>
              <a:buSzPts val="1400"/>
              <a:buNone/>
            </a:pPr>
            <a:endParaRPr sz="1800">
              <a:latin typeface="Times New Roman"/>
              <a:ea typeface="Times New Roman"/>
              <a:cs typeface="Times New Roman"/>
              <a:sym typeface="Times New Roman"/>
            </a:endParaRPr>
          </a:p>
          <a:p>
            <a:pPr marL="457200" lvl="0" indent="-228600" algn="l" rtl="0">
              <a:lnSpc>
                <a:spcPct val="100000"/>
              </a:lnSpc>
              <a:spcBef>
                <a:spcPts val="0"/>
              </a:spcBef>
              <a:spcAft>
                <a:spcPts val="0"/>
              </a:spcAft>
              <a:buSzPts val="1400"/>
              <a:buNone/>
            </a:pPr>
            <a:r>
              <a:rPr lang="de-DE" sz="1800">
                <a:latin typeface="Times New Roman"/>
                <a:ea typeface="Times New Roman"/>
                <a:cs typeface="Times New Roman"/>
                <a:sym typeface="Times New Roman"/>
              </a:rPr>
              <a:t>- Contrato de amortização parcial (leasing de valor residual):</a:t>
            </a:r>
            <a:endParaRPr/>
          </a:p>
          <a:p>
            <a:pPr marL="457200" lvl="0" indent="-228600" algn="l" rtl="0">
              <a:lnSpc>
                <a:spcPct val="100000"/>
              </a:lnSpc>
              <a:spcBef>
                <a:spcPts val="0"/>
              </a:spcBef>
              <a:spcAft>
                <a:spcPts val="0"/>
              </a:spcAft>
              <a:buSzPts val="1400"/>
              <a:buNone/>
            </a:pPr>
            <a:r>
              <a:rPr lang="de-DE" sz="1800">
                <a:latin typeface="Times New Roman"/>
                <a:ea typeface="Times New Roman"/>
                <a:cs typeface="Times New Roman"/>
                <a:sym typeface="Times New Roman"/>
              </a:rPr>
              <a:t>   - Apenas uma parte do preço de compra e dos juros é reembolsada durante o prazo da locação.</a:t>
            </a:r>
            <a:endParaRPr/>
          </a:p>
          <a:p>
            <a:pPr marL="457200" lvl="0" indent="-228600" algn="l" rtl="0">
              <a:lnSpc>
                <a:spcPct val="100000"/>
              </a:lnSpc>
              <a:spcBef>
                <a:spcPts val="0"/>
              </a:spcBef>
              <a:spcAft>
                <a:spcPts val="0"/>
              </a:spcAft>
              <a:buSzPts val="1400"/>
              <a:buNone/>
            </a:pPr>
            <a:r>
              <a:rPr lang="de-DE" sz="1800">
                <a:latin typeface="Times New Roman"/>
                <a:ea typeface="Times New Roman"/>
                <a:cs typeface="Times New Roman"/>
                <a:sym typeface="Times New Roman"/>
              </a:rPr>
              <a:t>   - Pagamentos em prestações mais baixos, uma vez que o reembolso se baseia nos custos de aquisição reduzidos pelo valor residual.</a:t>
            </a:r>
            <a:endParaRPr/>
          </a:p>
          <a:p>
            <a:pPr marL="457200" lvl="0" indent="-228600" algn="l" rtl="0">
              <a:lnSpc>
                <a:spcPct val="100000"/>
              </a:lnSpc>
              <a:spcBef>
                <a:spcPts val="0"/>
              </a:spcBef>
              <a:spcAft>
                <a:spcPts val="0"/>
              </a:spcAft>
              <a:buSzPts val="1400"/>
              <a:buNone/>
            </a:pPr>
            <a:r>
              <a:rPr lang="de-DE" sz="1800">
                <a:latin typeface="Times New Roman"/>
                <a:ea typeface="Times New Roman"/>
                <a:cs typeface="Times New Roman"/>
                <a:sym typeface="Times New Roman"/>
              </a:rPr>
              <a:t>   - Oferece uma opção de compra ao valor residual acordado.</a:t>
            </a:r>
            <a:endParaRPr/>
          </a:p>
          <a:p>
            <a:pPr marL="457200" lvl="0" indent="-228600" algn="l" rtl="0">
              <a:lnSpc>
                <a:spcPct val="100000"/>
              </a:lnSpc>
              <a:spcBef>
                <a:spcPts val="0"/>
              </a:spcBef>
              <a:spcAft>
                <a:spcPts val="0"/>
              </a:spcAft>
              <a:buSzPts val="1400"/>
              <a:buNone/>
            </a:pPr>
            <a:r>
              <a:rPr lang="de-DE" sz="1800">
                <a:latin typeface="Times New Roman"/>
                <a:ea typeface="Times New Roman"/>
                <a:cs typeface="Times New Roman"/>
                <a:sym typeface="Times New Roman"/>
              </a:rPr>
              <a:t>   - Os custos de financiamento são mais elevados devido ao diferimento do valor residual.</a:t>
            </a:r>
            <a:endParaRPr/>
          </a:p>
          <a:p>
            <a:pPr marL="457200" lvl="0" indent="-228600" algn="l" rtl="0">
              <a:lnSpc>
                <a:spcPct val="100000"/>
              </a:lnSpc>
              <a:spcBef>
                <a:spcPts val="0"/>
              </a:spcBef>
              <a:spcAft>
                <a:spcPts val="0"/>
              </a:spcAft>
              <a:buSzPts val="1400"/>
              <a:buNone/>
            </a:pPr>
            <a:endParaRPr sz="1800">
              <a:latin typeface="Times New Roman"/>
              <a:ea typeface="Times New Roman"/>
              <a:cs typeface="Times New Roman"/>
              <a:sym typeface="Times New Roman"/>
            </a:endParaRPr>
          </a:p>
          <a:p>
            <a:pPr marL="457200" lvl="0" indent="-228600" algn="l" rtl="0">
              <a:lnSpc>
                <a:spcPct val="100000"/>
              </a:lnSpc>
              <a:spcBef>
                <a:spcPts val="0"/>
              </a:spcBef>
              <a:spcAft>
                <a:spcPts val="0"/>
              </a:spcAft>
              <a:buSzPts val="1400"/>
              <a:buNone/>
            </a:pPr>
            <a:r>
              <a:rPr lang="de-DE" sz="1800">
                <a:latin typeface="Times New Roman"/>
                <a:ea typeface="Times New Roman"/>
                <a:cs typeface="Times New Roman"/>
                <a:sym typeface="Times New Roman"/>
              </a:rPr>
              <a:t>Compreender as diferenças entre estes tipos de contratos de locação é essencial para que os locatários e os locadores possam escolher o acordo mais adequado com base nas suas necessidades e objectivos financeiros.</a:t>
            </a:r>
            <a:endParaRPr sz="1800">
              <a:latin typeface="Times New Roman"/>
              <a:ea typeface="Times New Roman"/>
              <a:cs typeface="Times New Roman"/>
              <a:sym typeface="Times New Roman"/>
            </a:endParaRPr>
          </a:p>
        </p:txBody>
      </p:sp>
      <p:sp>
        <p:nvSpPr>
          <p:cNvPr id="657" name="Google Shape;657;p40: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41:notes"/>
          <p:cNvSpPr txBox="1">
            <a:spLocks noGrp="1"/>
          </p:cNvSpPr>
          <p:nvPr>
            <p:ph type="body" idx="1"/>
          </p:nvPr>
        </p:nvSpPr>
        <p:spPr>
          <a:xfrm>
            <a:off x="709930" y="4925407"/>
            <a:ext cx="5679440" cy="4029879"/>
          </a:xfrm>
          <a:prstGeom prst="rect">
            <a:avLst/>
          </a:prstGeom>
          <a:noFill/>
          <a:ln>
            <a:noFill/>
          </a:ln>
        </p:spPr>
        <p:txBody>
          <a:bodyPr spcFirstLastPara="1" wrap="square" lIns="99025" tIns="49500" rIns="99025" bIns="49500" anchor="t" anchorCtr="0">
            <a:noAutofit/>
          </a:bodyPr>
          <a:lstStyle/>
          <a:p>
            <a:pPr marL="457200" lvl="0" indent="-228600" algn="just" rtl="0">
              <a:lnSpc>
                <a:spcPct val="100000"/>
              </a:lnSpc>
              <a:spcBef>
                <a:spcPts val="0"/>
              </a:spcBef>
              <a:spcAft>
                <a:spcPts val="0"/>
              </a:spcAft>
              <a:buSzPts val="1400"/>
              <a:buNone/>
            </a:pPr>
            <a:r>
              <a:rPr lang="de-DE" sz="1800">
                <a:solidFill>
                  <a:srgbClr val="000000"/>
                </a:solidFill>
                <a:latin typeface="Century Gothic"/>
                <a:ea typeface="Century Gothic"/>
                <a:cs typeface="Century Gothic"/>
                <a:sym typeface="Century Gothic"/>
              </a:rPr>
              <a:t>Para além dos métodos tradicionais de contração de empréstimos, existem outras vias alternativas de acesso aos fundos. Alguns destes métodos alternativos de empréstimo de dinheiro são os seguintes:</a:t>
            </a:r>
            <a:endParaRPr sz="1800">
              <a:latin typeface="Times New Roman"/>
              <a:ea typeface="Times New Roman"/>
              <a:cs typeface="Times New Roman"/>
              <a:sym typeface="Times New Roman"/>
            </a:endParaRPr>
          </a:p>
          <a:p>
            <a:pPr marL="457200" marR="0" lvl="0" indent="-228600" algn="l" rtl="0">
              <a:lnSpc>
                <a:spcPct val="100000"/>
              </a:lnSpc>
              <a:spcBef>
                <a:spcPts val="0"/>
              </a:spcBef>
              <a:spcAft>
                <a:spcPts val="0"/>
              </a:spcAft>
              <a:buSzPts val="1400"/>
              <a:buNone/>
            </a:pPr>
            <a:endParaRPr sz="1800">
              <a:solidFill>
                <a:srgbClr val="000000"/>
              </a:solidFill>
              <a:latin typeface="Times New Roman"/>
              <a:ea typeface="Times New Roman"/>
              <a:cs typeface="Times New Roman"/>
              <a:sym typeface="Times New Roman"/>
            </a:endParaRPr>
          </a:p>
          <a:p>
            <a:pPr marL="457200" marR="0" lvl="0" indent="-228600" algn="l" rtl="0">
              <a:lnSpc>
                <a:spcPct val="100000"/>
              </a:lnSpc>
              <a:spcBef>
                <a:spcPts val="0"/>
              </a:spcBef>
              <a:spcAft>
                <a:spcPts val="0"/>
              </a:spcAft>
              <a:buSzPts val="1400"/>
              <a:buNone/>
            </a:pPr>
            <a:r>
              <a:rPr lang="de-DE" sz="1800">
                <a:solidFill>
                  <a:srgbClr val="000000"/>
                </a:solidFill>
                <a:latin typeface="Times New Roman"/>
                <a:ea typeface="Times New Roman"/>
                <a:cs typeface="Times New Roman"/>
                <a:sym typeface="Times New Roman"/>
              </a:rPr>
              <a:t>1. A proteção contra descobertos permite que os titulares de contas retirem mais dinheiro da sua conta bancária do que o disponível, até um limite pré-determinado. Embora seja conveniente, os descobertos incorrem frequentemente em comissões e taxas de juro elevadas.</a:t>
            </a:r>
            <a:endParaRPr/>
          </a:p>
          <a:p>
            <a:pPr marL="457200" marR="0" lvl="0" indent="-228600" algn="l" rtl="0">
              <a:lnSpc>
                <a:spcPct val="100000"/>
              </a:lnSpc>
              <a:spcBef>
                <a:spcPts val="0"/>
              </a:spcBef>
              <a:spcAft>
                <a:spcPts val="0"/>
              </a:spcAft>
              <a:buSzPts val="1400"/>
              <a:buNone/>
            </a:pPr>
            <a:endParaRPr sz="1800">
              <a:solidFill>
                <a:srgbClr val="000000"/>
              </a:solidFill>
              <a:latin typeface="Times New Roman"/>
              <a:ea typeface="Times New Roman"/>
              <a:cs typeface="Times New Roman"/>
              <a:sym typeface="Times New Roman"/>
            </a:endParaRPr>
          </a:p>
          <a:p>
            <a:pPr marL="457200" marR="0" lvl="0" indent="-228600" algn="l" rtl="0">
              <a:lnSpc>
                <a:spcPct val="100000"/>
              </a:lnSpc>
              <a:spcBef>
                <a:spcPts val="0"/>
              </a:spcBef>
              <a:spcAft>
                <a:spcPts val="0"/>
              </a:spcAft>
              <a:buSzPts val="1400"/>
              <a:buNone/>
            </a:pPr>
            <a:r>
              <a:rPr lang="de-DE" sz="1800">
                <a:solidFill>
                  <a:srgbClr val="000000"/>
                </a:solidFill>
                <a:latin typeface="Times New Roman"/>
                <a:ea typeface="Times New Roman"/>
                <a:cs typeface="Times New Roman"/>
                <a:sym typeface="Times New Roman"/>
              </a:rPr>
              <a:t>2. As casas de penhores concedem empréstimos a curto prazo em troca de garantias, normalmente artigos valiosos como jóias, eletrónica ou instrumentos musicais. Se o mutuário não conseguir reembolsar o empréstimo, a casa de penhores fica com a garantia.</a:t>
            </a:r>
            <a:endParaRPr/>
          </a:p>
          <a:p>
            <a:pPr marL="457200" marR="0" lvl="0" indent="-228600" algn="l" rtl="0">
              <a:lnSpc>
                <a:spcPct val="100000"/>
              </a:lnSpc>
              <a:spcBef>
                <a:spcPts val="0"/>
              </a:spcBef>
              <a:spcAft>
                <a:spcPts val="0"/>
              </a:spcAft>
              <a:buSzPts val="1400"/>
              <a:buNone/>
            </a:pPr>
            <a:endParaRPr sz="1800">
              <a:solidFill>
                <a:srgbClr val="000000"/>
              </a:solidFill>
              <a:latin typeface="Times New Roman"/>
              <a:ea typeface="Times New Roman"/>
              <a:cs typeface="Times New Roman"/>
              <a:sym typeface="Times New Roman"/>
            </a:endParaRPr>
          </a:p>
          <a:p>
            <a:pPr marL="457200" marR="0" lvl="0" indent="-228600" algn="l" rtl="0">
              <a:lnSpc>
                <a:spcPct val="100000"/>
              </a:lnSpc>
              <a:spcBef>
                <a:spcPts val="0"/>
              </a:spcBef>
              <a:spcAft>
                <a:spcPts val="0"/>
              </a:spcAft>
              <a:buSzPts val="1400"/>
              <a:buNone/>
            </a:pPr>
            <a:r>
              <a:rPr lang="de-DE" sz="1800">
                <a:solidFill>
                  <a:srgbClr val="000000"/>
                </a:solidFill>
                <a:latin typeface="Times New Roman"/>
                <a:ea typeface="Times New Roman"/>
                <a:cs typeface="Times New Roman"/>
                <a:sym typeface="Times New Roman"/>
              </a:rPr>
              <a:t>3. Pedir dinheiro emprestado a familiares ou amigos é um método alternativo comum. Embora esta opção possa oferecer condições flexíveis e taxas de juro mais baixas, pode afetar as relações pessoais se não for tratada com cuidado.</a:t>
            </a:r>
            <a:endParaRPr/>
          </a:p>
          <a:p>
            <a:pPr marL="457200" marR="0" lvl="0" indent="-228600" algn="l" rtl="0">
              <a:lnSpc>
                <a:spcPct val="100000"/>
              </a:lnSpc>
              <a:spcBef>
                <a:spcPts val="0"/>
              </a:spcBef>
              <a:spcAft>
                <a:spcPts val="0"/>
              </a:spcAft>
              <a:buSzPts val="1400"/>
              <a:buNone/>
            </a:pPr>
            <a:endParaRPr sz="1800">
              <a:solidFill>
                <a:srgbClr val="000000"/>
              </a:solidFill>
              <a:latin typeface="Times New Roman"/>
              <a:ea typeface="Times New Roman"/>
              <a:cs typeface="Times New Roman"/>
              <a:sym typeface="Times New Roman"/>
            </a:endParaRPr>
          </a:p>
          <a:p>
            <a:pPr marL="457200" marR="0" lvl="0" indent="-228600" algn="l" rtl="0">
              <a:lnSpc>
                <a:spcPct val="100000"/>
              </a:lnSpc>
              <a:spcBef>
                <a:spcPts val="0"/>
              </a:spcBef>
              <a:spcAft>
                <a:spcPts val="0"/>
              </a:spcAft>
              <a:buSzPts val="1400"/>
              <a:buNone/>
            </a:pPr>
            <a:r>
              <a:rPr lang="de-DE" sz="1800">
                <a:solidFill>
                  <a:srgbClr val="000000"/>
                </a:solidFill>
                <a:latin typeface="Times New Roman"/>
                <a:ea typeface="Times New Roman"/>
                <a:cs typeface="Times New Roman"/>
                <a:sym typeface="Times New Roman"/>
              </a:rPr>
              <a:t>4. Alguns empregadores oferecem adiantamentos salariais ou empréstimos aos trabalhadores, permitindo-lhes aceder a uma parte dos seus rendimentos futuros antes do dia de pagamento. No entanto, esta opção pode afetar os salários futuros e deve ser utilizada de forma criteriosa.</a:t>
            </a:r>
            <a:endParaRPr/>
          </a:p>
          <a:p>
            <a:pPr marL="457200" marR="0" lvl="0" indent="-228600" algn="l" rtl="0">
              <a:lnSpc>
                <a:spcPct val="100000"/>
              </a:lnSpc>
              <a:spcBef>
                <a:spcPts val="0"/>
              </a:spcBef>
              <a:spcAft>
                <a:spcPts val="0"/>
              </a:spcAft>
              <a:buSzPts val="1400"/>
              <a:buNone/>
            </a:pPr>
            <a:endParaRPr sz="1800">
              <a:solidFill>
                <a:srgbClr val="000000"/>
              </a:solidFill>
              <a:latin typeface="Times New Roman"/>
              <a:ea typeface="Times New Roman"/>
              <a:cs typeface="Times New Roman"/>
              <a:sym typeface="Times New Roman"/>
            </a:endParaRPr>
          </a:p>
          <a:p>
            <a:pPr marL="457200" marR="0" lvl="0" indent="-228600" algn="l" rtl="0">
              <a:lnSpc>
                <a:spcPct val="100000"/>
              </a:lnSpc>
              <a:spcBef>
                <a:spcPts val="0"/>
              </a:spcBef>
              <a:spcAft>
                <a:spcPts val="0"/>
              </a:spcAft>
              <a:buSzPts val="1400"/>
              <a:buNone/>
            </a:pPr>
            <a:r>
              <a:rPr lang="de-DE" sz="1800">
                <a:solidFill>
                  <a:srgbClr val="000000"/>
                </a:solidFill>
                <a:latin typeface="Times New Roman"/>
                <a:ea typeface="Times New Roman"/>
                <a:cs typeface="Times New Roman"/>
                <a:sym typeface="Times New Roman"/>
              </a:rPr>
              <a:t>Ao considerar métodos alternativos de pedir dinheiro emprestado, é essencial avaliar cuidadosamente os termos, as taxas e os riscos potenciais associados a cada opção.</a:t>
            </a:r>
            <a:endParaRPr sz="1800">
              <a:latin typeface="Calibri"/>
              <a:ea typeface="Calibri"/>
              <a:cs typeface="Calibri"/>
              <a:sym typeface="Calibri"/>
            </a:endParaRPr>
          </a:p>
        </p:txBody>
      </p:sp>
      <p:sp>
        <p:nvSpPr>
          <p:cNvPr id="668" name="Google Shape;668;p41: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42:notes"/>
          <p:cNvSpPr txBox="1">
            <a:spLocks noGrp="1"/>
          </p:cNvSpPr>
          <p:nvPr>
            <p:ph type="body" idx="1"/>
          </p:nvPr>
        </p:nvSpPr>
        <p:spPr>
          <a:xfrm>
            <a:off x="709930" y="4925407"/>
            <a:ext cx="5679440" cy="4029879"/>
          </a:xfrm>
          <a:prstGeom prst="rect">
            <a:avLst/>
          </a:prstGeom>
          <a:noFill/>
          <a:ln>
            <a:noFill/>
          </a:ln>
        </p:spPr>
        <p:txBody>
          <a:bodyPr spcFirstLastPara="1" wrap="square" lIns="99025" tIns="49500" rIns="99025" bIns="49500" anchor="t" anchorCtr="0">
            <a:noAutofit/>
          </a:bodyPr>
          <a:lstStyle/>
          <a:p>
            <a:pPr marL="457200" marR="0" lvl="0" indent="-228600" algn="l" rtl="0">
              <a:lnSpc>
                <a:spcPct val="100000"/>
              </a:lnSpc>
              <a:spcBef>
                <a:spcPts val="0"/>
              </a:spcBef>
              <a:spcAft>
                <a:spcPts val="0"/>
              </a:spcAft>
              <a:buSzPts val="1400"/>
              <a:buNone/>
            </a:pPr>
            <a:r>
              <a:rPr lang="de-DE" sz="2800"/>
              <a:t>Nos diapositivos seguintes, vamos explorar princípios essenciais e dicas práticas para o ajudar a navegar no mundo dos empréstimos com confiança. Desde a compreensão e atenuação dos riscos de empréstimo até à otimização das decisões de empréstimo e à avaliação das opções de reembolso antecipado, cada diapositivo fornece informações valiosas para melhorar a sua literacia financeira e a tomada de decisões. </a:t>
            </a:r>
            <a:endParaRPr/>
          </a:p>
          <a:p>
            <a:pPr marL="457200" marR="0" lvl="0" indent="-228600" algn="l" rtl="0">
              <a:lnSpc>
                <a:spcPct val="100000"/>
              </a:lnSpc>
              <a:spcBef>
                <a:spcPts val="0"/>
              </a:spcBef>
              <a:spcAft>
                <a:spcPts val="0"/>
              </a:spcAft>
              <a:buSzPts val="1400"/>
              <a:buNone/>
            </a:pPr>
            <a:br>
              <a:rPr lang="de-DE" sz="2800" b="0" i="0">
                <a:solidFill>
                  <a:srgbClr val="000000"/>
                </a:solidFill>
                <a:latin typeface="Arial"/>
                <a:ea typeface="Arial"/>
                <a:cs typeface="Arial"/>
                <a:sym typeface="Arial"/>
              </a:rPr>
            </a:br>
            <a:endParaRPr sz="1800">
              <a:latin typeface="Calibri"/>
              <a:ea typeface="Calibri"/>
              <a:cs typeface="Calibri"/>
              <a:sym typeface="Calibri"/>
            </a:endParaRPr>
          </a:p>
        </p:txBody>
      </p:sp>
      <p:sp>
        <p:nvSpPr>
          <p:cNvPr id="683" name="Google Shape;683;p42: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43:notes"/>
          <p:cNvSpPr txBox="1">
            <a:spLocks noGrp="1"/>
          </p:cNvSpPr>
          <p:nvPr>
            <p:ph type="body" idx="1"/>
          </p:nvPr>
        </p:nvSpPr>
        <p:spPr>
          <a:xfrm>
            <a:off x="709930" y="4925407"/>
            <a:ext cx="5679440" cy="4029879"/>
          </a:xfrm>
          <a:prstGeom prst="rect">
            <a:avLst/>
          </a:prstGeom>
          <a:noFill/>
          <a:ln>
            <a:noFill/>
          </a:ln>
        </p:spPr>
        <p:txBody>
          <a:bodyPr spcFirstLastPara="1" wrap="square" lIns="99025" tIns="49500" rIns="99025" bIns="49500" anchor="t" anchorCtr="0">
            <a:noAutofit/>
          </a:bodyPr>
          <a:lstStyle/>
          <a:p>
            <a:pPr marL="457200" lvl="0" indent="-228600" algn="just" rtl="0">
              <a:lnSpc>
                <a:spcPct val="100000"/>
              </a:lnSpc>
              <a:spcBef>
                <a:spcPts val="0"/>
              </a:spcBef>
              <a:spcAft>
                <a:spcPts val="0"/>
              </a:spcAft>
              <a:buSzPts val="1400"/>
              <a:buNone/>
            </a:pPr>
            <a:r>
              <a:rPr lang="de-DE" sz="1800">
                <a:solidFill>
                  <a:srgbClr val="000000"/>
                </a:solidFill>
                <a:latin typeface="Century Gothic"/>
                <a:ea typeface="Century Gothic"/>
                <a:cs typeface="Century Gothic"/>
                <a:sym typeface="Century Gothic"/>
              </a:rPr>
              <a:t>A contração responsável de empréstimos implica tomar decisões informadas que estejam de acordo com os seus objectivos financeiros e demonstrar comportamentos e atitudes prudentes ao contrair dívidas. Eis algumas estratégias-chave para garantir um endividamento responsável (Ebnb, 2019):</a:t>
            </a:r>
            <a:endParaRPr sz="1800">
              <a:latin typeface="Times New Roman"/>
              <a:ea typeface="Times New Roman"/>
              <a:cs typeface="Times New Roman"/>
              <a:sym typeface="Times New Roman"/>
            </a:endParaRPr>
          </a:p>
          <a:p>
            <a:pPr marL="342900" lvl="0" indent="-342900" algn="just" rtl="0">
              <a:lnSpc>
                <a:spcPct val="100000"/>
              </a:lnSpc>
              <a:spcBef>
                <a:spcPts val="0"/>
              </a:spcBef>
              <a:spcAft>
                <a:spcPts val="0"/>
              </a:spcAft>
              <a:buSzPts val="1400"/>
              <a:buFont typeface="Noto Sans Symbols"/>
              <a:buChar char="∙"/>
            </a:pPr>
            <a:r>
              <a:rPr lang="de-DE" sz="1800" b="1">
                <a:solidFill>
                  <a:srgbClr val="000000"/>
                </a:solidFill>
                <a:latin typeface="Century Gothic"/>
                <a:ea typeface="Century Gothic"/>
                <a:cs typeface="Century Gothic"/>
                <a:sym typeface="Century Gothic"/>
              </a:rPr>
              <a:t>Defina objectivos financeiros claros: </a:t>
            </a:r>
            <a:r>
              <a:rPr lang="de-DE" sz="1800">
                <a:solidFill>
                  <a:srgbClr val="000000"/>
                </a:solidFill>
                <a:latin typeface="Century Gothic"/>
                <a:ea typeface="Century Gothic"/>
                <a:cs typeface="Century Gothic"/>
                <a:sym typeface="Century Gothic"/>
              </a:rPr>
              <a:t>Defina os seus objectivos financeiros, quer se trate da compra de uma casa, da criação de uma empresa ou da consolidação de dívidas. Ter objectivos específicos ajuda-o a concentrar as suas decisões de empréstimo.</a:t>
            </a:r>
            <a:endParaRPr sz="1800">
              <a:latin typeface="Times New Roman"/>
              <a:ea typeface="Times New Roman"/>
              <a:cs typeface="Times New Roman"/>
              <a:sym typeface="Times New Roman"/>
            </a:endParaRPr>
          </a:p>
          <a:p>
            <a:pPr marL="342900" lvl="0" indent="-342900" algn="just" rtl="0">
              <a:lnSpc>
                <a:spcPct val="100000"/>
              </a:lnSpc>
              <a:spcBef>
                <a:spcPts val="0"/>
              </a:spcBef>
              <a:spcAft>
                <a:spcPts val="0"/>
              </a:spcAft>
              <a:buSzPts val="1400"/>
              <a:buFont typeface="Noto Sans Symbols"/>
              <a:buChar char="∙"/>
            </a:pPr>
            <a:r>
              <a:rPr lang="de-DE" sz="1800" b="1">
                <a:solidFill>
                  <a:srgbClr val="000000"/>
                </a:solidFill>
                <a:latin typeface="Century Gothic"/>
                <a:ea typeface="Century Gothic"/>
                <a:cs typeface="Century Gothic"/>
                <a:sym typeface="Century Gothic"/>
              </a:rPr>
              <a:t>Orçamento e plano: </a:t>
            </a:r>
            <a:r>
              <a:rPr lang="de-DE" sz="1800">
                <a:solidFill>
                  <a:srgbClr val="000000"/>
                </a:solidFill>
                <a:latin typeface="Century Gothic"/>
                <a:ea typeface="Century Gothic"/>
                <a:cs typeface="Century Gothic"/>
                <a:sym typeface="Century Gothic"/>
              </a:rPr>
              <a:t>Crie um orçamento abrangente para compreender os seus rendimentos, despesas e objectivos de poupança. Determine quanto pode afetar confortavelmente ao pagamento do empréstimo sem sobrecarregar as suas finanças.</a:t>
            </a:r>
            <a:endParaRPr sz="1800">
              <a:latin typeface="Times New Roman"/>
              <a:ea typeface="Times New Roman"/>
              <a:cs typeface="Times New Roman"/>
              <a:sym typeface="Times New Roman"/>
            </a:endParaRPr>
          </a:p>
          <a:p>
            <a:pPr marL="342900" lvl="0" indent="-342900" algn="just" rtl="0">
              <a:lnSpc>
                <a:spcPct val="100000"/>
              </a:lnSpc>
              <a:spcBef>
                <a:spcPts val="0"/>
              </a:spcBef>
              <a:spcAft>
                <a:spcPts val="0"/>
              </a:spcAft>
              <a:buSzPts val="1400"/>
              <a:buFont typeface="Noto Sans Symbols"/>
              <a:buChar char="∙"/>
            </a:pPr>
            <a:r>
              <a:rPr lang="de-DE" sz="1800" b="1">
                <a:solidFill>
                  <a:srgbClr val="000000"/>
                </a:solidFill>
                <a:latin typeface="Century Gothic"/>
                <a:ea typeface="Century Gothic"/>
                <a:cs typeface="Century Gothic"/>
                <a:sym typeface="Century Gothic"/>
              </a:rPr>
              <a:t>Avaliar a necessidade: </a:t>
            </a:r>
            <a:r>
              <a:rPr lang="de-DE" sz="1800">
                <a:solidFill>
                  <a:srgbClr val="000000"/>
                </a:solidFill>
                <a:latin typeface="Century Gothic"/>
                <a:ea typeface="Century Gothic"/>
                <a:cs typeface="Century Gothic"/>
                <a:sym typeface="Century Gothic"/>
              </a:rPr>
              <a:t>Antes de pedir um empréstimo, avalie se a despesa é uma necessidade ou uma compra discricionária. Evite contrair dívidas para objectos não essenciais.</a:t>
            </a:r>
            <a:endParaRPr sz="1800">
              <a:latin typeface="Times New Roman"/>
              <a:ea typeface="Times New Roman"/>
              <a:cs typeface="Times New Roman"/>
              <a:sym typeface="Times New Roman"/>
            </a:endParaRPr>
          </a:p>
          <a:p>
            <a:pPr marL="342900" lvl="0" indent="-342900" algn="just" rtl="0">
              <a:lnSpc>
                <a:spcPct val="100000"/>
              </a:lnSpc>
              <a:spcBef>
                <a:spcPts val="0"/>
              </a:spcBef>
              <a:spcAft>
                <a:spcPts val="0"/>
              </a:spcAft>
              <a:buSzPts val="1400"/>
              <a:buFont typeface="Noto Sans Symbols"/>
              <a:buChar char="∙"/>
            </a:pPr>
            <a:r>
              <a:rPr lang="de-DE" sz="1800" b="1">
                <a:solidFill>
                  <a:srgbClr val="000000"/>
                </a:solidFill>
                <a:latin typeface="Century Gothic"/>
                <a:ea typeface="Century Gothic"/>
                <a:cs typeface="Century Gothic"/>
                <a:sym typeface="Century Gothic"/>
              </a:rPr>
              <a:t>Pesquisar opções de empréstimo: </a:t>
            </a:r>
            <a:r>
              <a:rPr lang="de-DE" sz="1800">
                <a:solidFill>
                  <a:srgbClr val="000000"/>
                </a:solidFill>
                <a:latin typeface="Century Gothic"/>
                <a:ea typeface="Century Gothic"/>
                <a:cs typeface="Century Gothic"/>
                <a:sym typeface="Century Gothic"/>
              </a:rPr>
              <a:t>Comparar várias opções de empréstimo, taxas de juros, termos e taxas. Compreender os diferentes tipos de empréstimos e a sua adequação às suas necessidades específicas.</a:t>
            </a:r>
            <a:endParaRPr sz="1800">
              <a:latin typeface="Times New Roman"/>
              <a:ea typeface="Times New Roman"/>
              <a:cs typeface="Times New Roman"/>
              <a:sym typeface="Times New Roman"/>
            </a:endParaRPr>
          </a:p>
          <a:p>
            <a:pPr marL="342900" lvl="0" indent="-342900" algn="just" rtl="0">
              <a:lnSpc>
                <a:spcPct val="100000"/>
              </a:lnSpc>
              <a:spcBef>
                <a:spcPts val="0"/>
              </a:spcBef>
              <a:spcAft>
                <a:spcPts val="0"/>
              </a:spcAft>
              <a:buSzPts val="1400"/>
              <a:buFont typeface="Noto Sans Symbols"/>
              <a:buChar char="∙"/>
            </a:pPr>
            <a:r>
              <a:rPr lang="de-DE" sz="1800" b="1">
                <a:solidFill>
                  <a:srgbClr val="000000"/>
                </a:solidFill>
                <a:latin typeface="Century Gothic"/>
                <a:ea typeface="Century Gothic"/>
                <a:cs typeface="Century Gothic"/>
                <a:sym typeface="Century Gothic"/>
              </a:rPr>
              <a:t>Reveja o seu perfil de crédito: </a:t>
            </a:r>
            <a:r>
              <a:rPr lang="de-DE" sz="1800">
                <a:solidFill>
                  <a:srgbClr val="000000"/>
                </a:solidFill>
                <a:latin typeface="Century Gothic"/>
                <a:ea typeface="Century Gothic"/>
                <a:cs typeface="Century Gothic"/>
                <a:sym typeface="Century Gothic"/>
              </a:rPr>
              <a:t>Verifique regularmente o seu relatório de crédito e a sua pontuação de crédito. Um bom historial de crédito pode resultar em taxas de juro mais baixas e melhores condições de empréstimo. Trabalhe para melhorar o seu crédito, se necessário.</a:t>
            </a:r>
            <a:endParaRPr sz="1800">
              <a:latin typeface="Times New Roman"/>
              <a:ea typeface="Times New Roman"/>
              <a:cs typeface="Times New Roman"/>
              <a:sym typeface="Times New Roman"/>
            </a:endParaRPr>
          </a:p>
          <a:p>
            <a:pPr marL="342900" lvl="0" indent="-342900" algn="just" rtl="0">
              <a:lnSpc>
                <a:spcPct val="100000"/>
              </a:lnSpc>
              <a:spcBef>
                <a:spcPts val="0"/>
              </a:spcBef>
              <a:spcAft>
                <a:spcPts val="0"/>
              </a:spcAft>
              <a:buSzPts val="1400"/>
              <a:buFont typeface="Noto Sans Symbols"/>
              <a:buChar char="∙"/>
            </a:pPr>
            <a:r>
              <a:rPr lang="de-DE" sz="1800" b="1">
                <a:solidFill>
                  <a:srgbClr val="000000"/>
                </a:solidFill>
                <a:latin typeface="Century Gothic"/>
                <a:ea typeface="Century Gothic"/>
                <a:cs typeface="Century Gothic"/>
                <a:sym typeface="Century Gothic"/>
              </a:rPr>
              <a:t>Compreender o custo total: </a:t>
            </a:r>
            <a:r>
              <a:rPr lang="de-DE" sz="1800">
                <a:solidFill>
                  <a:srgbClr val="000000"/>
                </a:solidFill>
                <a:latin typeface="Century Gothic"/>
                <a:ea typeface="Century Gothic"/>
                <a:cs typeface="Century Gothic"/>
                <a:sym typeface="Century Gothic"/>
              </a:rPr>
              <a:t>Considere a taxa percentual anual (TAEG) que engloba tanto a taxa de juro como quaisquer taxas associadas. Isto proporciona uma visão abrangente do custo total do empréstimo.</a:t>
            </a:r>
            <a:endParaRPr sz="1800">
              <a:latin typeface="Times New Roman"/>
              <a:ea typeface="Times New Roman"/>
              <a:cs typeface="Times New Roman"/>
              <a:sym typeface="Times New Roman"/>
            </a:endParaRPr>
          </a:p>
          <a:p>
            <a:pPr marL="342900" lvl="0" indent="-342900" algn="just" rtl="0">
              <a:lnSpc>
                <a:spcPct val="100000"/>
              </a:lnSpc>
              <a:spcBef>
                <a:spcPts val="0"/>
              </a:spcBef>
              <a:spcAft>
                <a:spcPts val="0"/>
              </a:spcAft>
              <a:buSzPts val="1400"/>
              <a:buFont typeface="Noto Sans Symbols"/>
              <a:buChar char="∙"/>
            </a:pPr>
            <a:r>
              <a:rPr lang="de-DE" sz="1800" b="1">
                <a:solidFill>
                  <a:srgbClr val="000000"/>
                </a:solidFill>
                <a:latin typeface="Century Gothic"/>
                <a:ea typeface="Century Gothic"/>
                <a:cs typeface="Century Gothic"/>
                <a:sym typeface="Century Gothic"/>
              </a:rPr>
              <a:t>Procure as melhores condições: </a:t>
            </a:r>
            <a:r>
              <a:rPr lang="de-DE" sz="1800">
                <a:solidFill>
                  <a:srgbClr val="000000"/>
                </a:solidFill>
                <a:latin typeface="Century Gothic"/>
                <a:ea typeface="Century Gothic"/>
                <a:cs typeface="Century Gothic"/>
                <a:sym typeface="Century Gothic"/>
              </a:rPr>
              <a:t>Obtenha cotações de empréstimos de vários credores para encontrar as condições mais favoráveis. Não se precipite num contrato de empréstimo sem comparar as ofertas.</a:t>
            </a:r>
            <a:endParaRPr sz="1800">
              <a:latin typeface="Times New Roman"/>
              <a:ea typeface="Times New Roman"/>
              <a:cs typeface="Times New Roman"/>
              <a:sym typeface="Times New Roman"/>
            </a:endParaRPr>
          </a:p>
          <a:p>
            <a:pPr marL="342900" lvl="0" indent="-342900" algn="just" rtl="0">
              <a:lnSpc>
                <a:spcPct val="100000"/>
              </a:lnSpc>
              <a:spcBef>
                <a:spcPts val="0"/>
              </a:spcBef>
              <a:spcAft>
                <a:spcPts val="0"/>
              </a:spcAft>
              <a:buSzPts val="1400"/>
              <a:buFont typeface="Noto Sans Symbols"/>
              <a:buChar char="∙"/>
            </a:pPr>
            <a:r>
              <a:rPr lang="de-DE" sz="1800" b="1">
                <a:solidFill>
                  <a:srgbClr val="000000"/>
                </a:solidFill>
                <a:latin typeface="Century Gothic"/>
                <a:ea typeface="Century Gothic"/>
                <a:cs typeface="Century Gothic"/>
                <a:sym typeface="Century Gothic"/>
              </a:rPr>
              <a:t>Ler os termos e condições: </a:t>
            </a:r>
            <a:r>
              <a:rPr lang="de-DE" sz="1800">
                <a:solidFill>
                  <a:srgbClr val="000000"/>
                </a:solidFill>
                <a:latin typeface="Century Gothic"/>
                <a:ea typeface="Century Gothic"/>
                <a:cs typeface="Century Gothic"/>
                <a:sym typeface="Century Gothic"/>
              </a:rPr>
              <a:t>Leia atentamente os termos e condições do contrato de empréstimo. Certifique-se de que compreende o calendário de reembolso, o tipo de taxa de juro e as eventuais penalizações por atrasos de pagamento ou reembolso antecipado.</a:t>
            </a:r>
            <a:endParaRPr sz="1800">
              <a:latin typeface="Times New Roman"/>
              <a:ea typeface="Times New Roman"/>
              <a:cs typeface="Times New Roman"/>
              <a:sym typeface="Times New Roman"/>
            </a:endParaRPr>
          </a:p>
          <a:p>
            <a:pPr marL="342900" lvl="0" indent="-342900" algn="just" rtl="0">
              <a:lnSpc>
                <a:spcPct val="100000"/>
              </a:lnSpc>
              <a:spcBef>
                <a:spcPts val="0"/>
              </a:spcBef>
              <a:spcAft>
                <a:spcPts val="0"/>
              </a:spcAft>
              <a:buSzPts val="1400"/>
              <a:buFont typeface="Noto Sans Symbols"/>
              <a:buChar char="∙"/>
            </a:pPr>
            <a:r>
              <a:rPr lang="de-DE" sz="1800" b="1">
                <a:solidFill>
                  <a:srgbClr val="000000"/>
                </a:solidFill>
                <a:latin typeface="Century Gothic"/>
                <a:ea typeface="Century Gothic"/>
                <a:cs typeface="Century Gothic"/>
                <a:sym typeface="Century Gothic"/>
              </a:rPr>
              <a:t>Manter um rácio dívida/rendimento razoável: </a:t>
            </a:r>
            <a:r>
              <a:rPr lang="de-DE" sz="1800">
                <a:solidFill>
                  <a:srgbClr val="000000"/>
                </a:solidFill>
                <a:latin typeface="Century Gothic"/>
                <a:ea typeface="Century Gothic"/>
                <a:cs typeface="Century Gothic"/>
                <a:sym typeface="Century Gothic"/>
              </a:rPr>
              <a:t>Mantenha a sua dívida total, incluindo o novo empréstimo, dentro de uma percentagem razoável do seu rendimento. Isto garante que pode gerir os pagamentos da sua dívida.</a:t>
            </a:r>
            <a:endParaRPr sz="1800">
              <a:latin typeface="Times New Roman"/>
              <a:ea typeface="Times New Roman"/>
              <a:cs typeface="Times New Roman"/>
              <a:sym typeface="Times New Roman"/>
            </a:endParaRPr>
          </a:p>
          <a:p>
            <a:pPr marL="342900" lvl="0" indent="-342900" algn="just" rtl="0">
              <a:lnSpc>
                <a:spcPct val="100000"/>
              </a:lnSpc>
              <a:spcBef>
                <a:spcPts val="0"/>
              </a:spcBef>
              <a:spcAft>
                <a:spcPts val="0"/>
              </a:spcAft>
              <a:buSzPts val="1400"/>
              <a:buFont typeface="Noto Sans Symbols"/>
              <a:buChar char="∙"/>
            </a:pPr>
            <a:r>
              <a:rPr lang="de-DE" sz="1800" b="1">
                <a:solidFill>
                  <a:srgbClr val="000000"/>
                </a:solidFill>
                <a:latin typeface="Century Gothic"/>
                <a:ea typeface="Century Gothic"/>
                <a:cs typeface="Century Gothic"/>
                <a:sym typeface="Century Gothic"/>
              </a:rPr>
              <a:t>Desenvolver um plano de reembolso:</a:t>
            </a:r>
            <a:r>
              <a:rPr lang="de-DE" sz="1800">
                <a:solidFill>
                  <a:srgbClr val="000000"/>
                </a:solidFill>
                <a:latin typeface="Century Gothic"/>
                <a:ea typeface="Century Gothic"/>
                <a:cs typeface="Century Gothic"/>
                <a:sym typeface="Century Gothic"/>
              </a:rPr>
              <a:t> Crie um plano sólido para reembolsar o empréstimo. Não se esqueça de cumprir o calendário acordado e de pagar mais do que o mínimo, sempre que possível, para reduzir o total de juros pagos.</a:t>
            </a:r>
            <a:endParaRPr sz="1800">
              <a:latin typeface="Times New Roman"/>
              <a:ea typeface="Times New Roman"/>
              <a:cs typeface="Times New Roman"/>
              <a:sym typeface="Times New Roman"/>
            </a:endParaRPr>
          </a:p>
          <a:p>
            <a:pPr marL="342900" lvl="0" indent="-342900" algn="just" rtl="0">
              <a:lnSpc>
                <a:spcPct val="100000"/>
              </a:lnSpc>
              <a:spcBef>
                <a:spcPts val="0"/>
              </a:spcBef>
              <a:spcAft>
                <a:spcPts val="0"/>
              </a:spcAft>
              <a:buSzPts val="1400"/>
              <a:buFont typeface="Noto Sans Symbols"/>
              <a:buChar char="∙"/>
            </a:pPr>
            <a:r>
              <a:rPr lang="de-DE" sz="1800" b="1">
                <a:solidFill>
                  <a:srgbClr val="000000"/>
                </a:solidFill>
                <a:latin typeface="Century Gothic"/>
                <a:ea typeface="Century Gothic"/>
                <a:cs typeface="Century Gothic"/>
                <a:sym typeface="Century Gothic"/>
              </a:rPr>
              <a:t>Evitar o endividamento excessivo:</a:t>
            </a:r>
            <a:r>
              <a:rPr lang="de-DE" sz="1800">
                <a:solidFill>
                  <a:srgbClr val="000000"/>
                </a:solidFill>
                <a:latin typeface="Century Gothic"/>
                <a:ea typeface="Century Gothic"/>
                <a:cs typeface="Century Gothic"/>
                <a:sym typeface="Century Gothic"/>
              </a:rPr>
              <a:t> Peça emprestado apenas o montante necessário para atingir os seus objectivos. Evite contrair dívidas excessivas que possam levar a tensões financeiras.</a:t>
            </a:r>
            <a:endParaRPr sz="1800">
              <a:latin typeface="Times New Roman"/>
              <a:ea typeface="Times New Roman"/>
              <a:cs typeface="Times New Roman"/>
              <a:sym typeface="Times New Roman"/>
            </a:endParaRPr>
          </a:p>
          <a:p>
            <a:pPr marL="342900" lvl="0" indent="-342900" algn="just" rtl="0">
              <a:lnSpc>
                <a:spcPct val="100000"/>
              </a:lnSpc>
              <a:spcBef>
                <a:spcPts val="0"/>
              </a:spcBef>
              <a:spcAft>
                <a:spcPts val="0"/>
              </a:spcAft>
              <a:buSzPts val="1400"/>
              <a:buFont typeface="Noto Sans Symbols"/>
              <a:buChar char="∙"/>
            </a:pPr>
            <a:r>
              <a:rPr lang="de-DE" sz="1800" b="1">
                <a:solidFill>
                  <a:srgbClr val="000000"/>
                </a:solidFill>
                <a:latin typeface="Century Gothic"/>
                <a:ea typeface="Century Gothic"/>
                <a:cs typeface="Century Gothic"/>
                <a:sym typeface="Century Gothic"/>
              </a:rPr>
              <a:t>Monitorizar a sua carga de dívidas:</a:t>
            </a:r>
            <a:r>
              <a:rPr lang="de-DE" sz="1800">
                <a:solidFill>
                  <a:srgbClr val="000000"/>
                </a:solidFill>
                <a:latin typeface="Century Gothic"/>
                <a:ea typeface="Century Gothic"/>
                <a:cs typeface="Century Gothic"/>
                <a:sym typeface="Century Gothic"/>
              </a:rPr>
              <a:t> Reveja regularmente a sua situação financeira para garantir que os seus empréstimos estão de acordo com os seus objectivos a longo prazo. Esteja preparado para ajustar as suas estratégias se as suas circunstâncias se alterarem.</a:t>
            </a:r>
            <a:endParaRPr sz="1800">
              <a:latin typeface="Times New Roman"/>
              <a:ea typeface="Times New Roman"/>
              <a:cs typeface="Times New Roman"/>
              <a:sym typeface="Times New Roman"/>
            </a:endParaRPr>
          </a:p>
          <a:p>
            <a:pPr marL="342900" lvl="0" indent="-342900" algn="just" rtl="0">
              <a:lnSpc>
                <a:spcPct val="100000"/>
              </a:lnSpc>
              <a:spcBef>
                <a:spcPts val="0"/>
              </a:spcBef>
              <a:spcAft>
                <a:spcPts val="0"/>
              </a:spcAft>
              <a:buSzPts val="1400"/>
              <a:buFont typeface="Noto Sans Symbols"/>
              <a:buChar char="∙"/>
            </a:pPr>
            <a:r>
              <a:rPr lang="de-DE" sz="1800" b="1">
                <a:solidFill>
                  <a:srgbClr val="000000"/>
                </a:solidFill>
                <a:latin typeface="Century Gothic"/>
                <a:ea typeface="Century Gothic"/>
                <a:cs typeface="Century Gothic"/>
                <a:sym typeface="Century Gothic"/>
              </a:rPr>
              <a:t>Praticar um comportamento financeiro responsável:</a:t>
            </a:r>
            <a:r>
              <a:rPr lang="de-DE" sz="1800">
                <a:solidFill>
                  <a:srgbClr val="000000"/>
                </a:solidFill>
                <a:latin typeface="Century Gothic"/>
                <a:ea typeface="Century Gothic"/>
                <a:cs typeface="Century Gothic"/>
                <a:sym typeface="Century Gothic"/>
              </a:rPr>
              <a:t> Cultivar comportamentos responsáveis na contração de empréstimos, tais como efetuar pagamentos a tempo, não contrair mais dívidas do que aquelas que consegue suportar e ser proactivo na resolução de problemas financeiros.</a:t>
            </a:r>
            <a:endParaRPr sz="1800">
              <a:latin typeface="Times New Roman"/>
              <a:ea typeface="Times New Roman"/>
              <a:cs typeface="Times New Roman"/>
              <a:sym typeface="Times New Roman"/>
            </a:endParaRPr>
          </a:p>
          <a:p>
            <a:pPr marL="342900" lvl="0" indent="-342900" algn="just" rtl="0">
              <a:lnSpc>
                <a:spcPct val="100000"/>
              </a:lnSpc>
              <a:spcBef>
                <a:spcPts val="0"/>
              </a:spcBef>
              <a:spcAft>
                <a:spcPts val="0"/>
              </a:spcAft>
              <a:buSzPts val="1400"/>
              <a:buFont typeface="Noto Sans Symbols"/>
              <a:buChar char="∙"/>
            </a:pPr>
            <a:r>
              <a:rPr lang="de-DE" sz="1800" b="1">
                <a:solidFill>
                  <a:srgbClr val="000000"/>
                </a:solidFill>
                <a:latin typeface="Century Gothic"/>
                <a:ea typeface="Century Gothic"/>
                <a:cs typeface="Century Gothic"/>
                <a:sym typeface="Century Gothic"/>
              </a:rPr>
              <a:t>Procure orientação financeira:</a:t>
            </a:r>
            <a:r>
              <a:rPr lang="de-DE" sz="1800">
                <a:solidFill>
                  <a:srgbClr val="000000"/>
                </a:solidFill>
                <a:latin typeface="Century Gothic"/>
                <a:ea typeface="Century Gothic"/>
                <a:cs typeface="Century Gothic"/>
                <a:sym typeface="Century Gothic"/>
              </a:rPr>
              <a:t> Consulte consultores financeiros ou conselheiros se não tiver a certeza sobre as suas decisões de empréstimo. Eles podem fornecer informações e orientações valiosas.</a:t>
            </a:r>
            <a:endParaRPr sz="1800">
              <a:latin typeface="Times New Roman"/>
              <a:ea typeface="Times New Roman"/>
              <a:cs typeface="Times New Roman"/>
              <a:sym typeface="Times New Roman"/>
            </a:endParaRPr>
          </a:p>
          <a:p>
            <a:pPr marL="457200" lvl="0" indent="-228600" algn="just" rtl="0">
              <a:lnSpc>
                <a:spcPct val="100000"/>
              </a:lnSpc>
              <a:spcBef>
                <a:spcPts val="0"/>
              </a:spcBef>
              <a:spcAft>
                <a:spcPts val="0"/>
              </a:spcAft>
              <a:buSzPts val="1400"/>
              <a:buNone/>
            </a:pPr>
            <a:r>
              <a:rPr lang="de-DE" sz="1800">
                <a:solidFill>
                  <a:srgbClr val="000000"/>
                </a:solidFill>
                <a:latin typeface="Century Gothic"/>
                <a:ea typeface="Century Gothic"/>
                <a:cs typeface="Century Gothic"/>
                <a:sym typeface="Century Gothic"/>
              </a:rPr>
              <a:t> </a:t>
            </a:r>
            <a:endParaRPr sz="1800">
              <a:latin typeface="Times New Roman"/>
              <a:ea typeface="Times New Roman"/>
              <a:cs typeface="Times New Roman"/>
              <a:sym typeface="Times New Roman"/>
            </a:endParaRPr>
          </a:p>
          <a:p>
            <a:pPr marL="457200" lvl="0" indent="-228600" algn="just" rtl="0">
              <a:lnSpc>
                <a:spcPct val="100000"/>
              </a:lnSpc>
              <a:spcBef>
                <a:spcPts val="0"/>
              </a:spcBef>
              <a:spcAft>
                <a:spcPts val="0"/>
              </a:spcAft>
              <a:buSzPts val="1400"/>
              <a:buNone/>
            </a:pPr>
            <a:r>
              <a:rPr lang="de-DE" sz="1800">
                <a:solidFill>
                  <a:srgbClr val="000000"/>
                </a:solidFill>
                <a:latin typeface="Century Gothic"/>
                <a:ea typeface="Century Gothic"/>
                <a:cs typeface="Century Gothic"/>
                <a:sym typeface="Century Gothic"/>
              </a:rPr>
              <a:t>A contração responsável de empréstimos é uma componente essencial de uma boa gestão financeira. Ao definir objectivos claros, realizar uma pesquisa exaustiva e aderir a estas estratégias, pode tomar decisões de empréstimo informadas que se alinham com os seus objectivos financeiros e manter comportamentos e atitudes de empréstimo responsáveis.</a:t>
            </a:r>
            <a:endParaRPr sz="1800">
              <a:latin typeface="Times New Roman"/>
              <a:ea typeface="Times New Roman"/>
              <a:cs typeface="Times New Roman"/>
              <a:sym typeface="Times New Roman"/>
            </a:endParaRPr>
          </a:p>
          <a:p>
            <a:pPr marL="228600" lvl="0" indent="0" algn="just" rtl="0">
              <a:lnSpc>
                <a:spcPct val="100000"/>
              </a:lnSpc>
              <a:spcBef>
                <a:spcPts val="0"/>
              </a:spcBef>
              <a:spcAft>
                <a:spcPts val="0"/>
              </a:spcAft>
              <a:buSzPts val="1400"/>
              <a:buFont typeface="Arial"/>
              <a:buNone/>
            </a:pPr>
            <a:endParaRPr/>
          </a:p>
        </p:txBody>
      </p:sp>
      <p:sp>
        <p:nvSpPr>
          <p:cNvPr id="698" name="Google Shape;698;p43: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p44:notes"/>
          <p:cNvSpPr txBox="1">
            <a:spLocks noGrp="1"/>
          </p:cNvSpPr>
          <p:nvPr>
            <p:ph type="body" idx="1"/>
          </p:nvPr>
        </p:nvSpPr>
        <p:spPr>
          <a:xfrm>
            <a:off x="709930" y="4925407"/>
            <a:ext cx="5679440" cy="4029879"/>
          </a:xfrm>
          <a:prstGeom prst="rect">
            <a:avLst/>
          </a:prstGeom>
          <a:noFill/>
          <a:ln>
            <a:noFill/>
          </a:ln>
        </p:spPr>
        <p:txBody>
          <a:bodyPr spcFirstLastPara="1" wrap="square" lIns="99025" tIns="49500" rIns="99025" bIns="49500" anchor="t" anchorCtr="0">
            <a:noAutofit/>
          </a:bodyPr>
          <a:lstStyle/>
          <a:p>
            <a:pPr marL="457200" marR="0" lvl="0" indent="-228600" algn="l" rtl="0">
              <a:lnSpc>
                <a:spcPct val="100000"/>
              </a:lnSpc>
              <a:spcBef>
                <a:spcPts val="0"/>
              </a:spcBef>
              <a:spcAft>
                <a:spcPts val="0"/>
              </a:spcAft>
              <a:buSzPts val="1400"/>
              <a:buNone/>
            </a:pPr>
            <a:r>
              <a:rPr lang="de-DE" sz="1800">
                <a:latin typeface="Calibri"/>
                <a:ea typeface="Calibri"/>
                <a:cs typeface="Calibri"/>
                <a:sym typeface="Calibri"/>
              </a:rPr>
              <a:t>Ao gerir as finanças pessoais, é essencial reconhecer certos tipos de empréstimos que podem levar a dificuldades financeiras. Dois exemplos são os empréstimos do dia de pagamento e os serviços "compre agora, pague depois". Embora possam oferecer soluções a curto prazo ou conveniência, muitas vezes têm inconvenientes significativos que podem agravar as dificuldades financeiras. É fundamental compreender os riscos associados a estas opções de empréstimo para tomar decisões informadas sobre a gestão eficaz das finanças. Vamos analisá-las mais pormenorizadamente:</a:t>
            </a:r>
            <a:endParaRPr/>
          </a:p>
          <a:p>
            <a:pPr marL="457200" marR="0" lvl="0" indent="-228600" algn="l" rtl="0">
              <a:lnSpc>
                <a:spcPct val="100000"/>
              </a:lnSpc>
              <a:spcBef>
                <a:spcPts val="0"/>
              </a:spcBef>
              <a:spcAft>
                <a:spcPts val="0"/>
              </a:spcAft>
              <a:buSzPts val="1400"/>
              <a:buNone/>
            </a:pPr>
            <a:endParaRPr sz="1800">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de-DE" sz="1800">
                <a:latin typeface="Calibri"/>
                <a:ea typeface="Calibri"/>
                <a:cs typeface="Calibri"/>
                <a:sym typeface="Calibri"/>
              </a:rPr>
              <a:t>Os empréstimos do dia de pagamento são pequenos empréstimos de curto prazo caracterizados pelas suas elevadas taxas de juro. Os mutuários normalmente obtêm estes empréstimos para cobrir despesas imediatas, mas muitas vezes acabam por pagar significativamente mais do que o montante originalmente emprestado devido às taxas de juro exorbitantes. Isto pode criar um ciclo de endividamento, uma vez que os mutuários lutam para cumprir os elevados montantes de reembolso, levando a uma maior pressão financeira.</a:t>
            </a:r>
            <a:endParaRPr/>
          </a:p>
          <a:p>
            <a:pPr marL="457200" marR="0" lvl="0" indent="-228600" algn="l" rtl="0">
              <a:lnSpc>
                <a:spcPct val="100000"/>
              </a:lnSpc>
              <a:spcBef>
                <a:spcPts val="0"/>
              </a:spcBef>
              <a:spcAft>
                <a:spcPts val="0"/>
              </a:spcAft>
              <a:buSzPts val="1400"/>
              <a:buNone/>
            </a:pPr>
            <a:endParaRPr sz="1800">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de-DE" sz="1800">
                <a:latin typeface="Calibri"/>
                <a:ea typeface="Calibri"/>
                <a:cs typeface="Calibri"/>
                <a:sym typeface="Calibri"/>
              </a:rPr>
              <a:t>Os serviços "compre agora, pague depois" oferecem aos consumidores a opção de adiar ou efetuar pagamentos em prestações das suas compras. Embora isto possa proporcionar flexibilidade na gestão das despesas, também pode complicar o orçamento e o planeamento financeiro. Os pagamentos em falta podem não só resultar em taxas de atraso, mas também afetar a solvabilidade de uma pessoa, podendo levar a contas de cobrança e afetar negativamente a sua pontuação de crédito. Por conseguinte, é crucial que os consumidores considerem cuidadosamente a sua capacidade de efetuar pagamentos atempados antes de utilizarem estes serviços.</a:t>
            </a:r>
            <a:endParaRPr sz="1800">
              <a:latin typeface="Calibri"/>
              <a:ea typeface="Calibri"/>
              <a:cs typeface="Calibri"/>
              <a:sym typeface="Calibri"/>
            </a:endParaRPr>
          </a:p>
        </p:txBody>
      </p:sp>
      <p:sp>
        <p:nvSpPr>
          <p:cNvPr id="822" name="Google Shape;822;p44: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45:notes"/>
          <p:cNvSpPr txBox="1">
            <a:spLocks noGrp="1"/>
          </p:cNvSpPr>
          <p:nvPr>
            <p:ph type="body" idx="1"/>
          </p:nvPr>
        </p:nvSpPr>
        <p:spPr>
          <a:xfrm>
            <a:off x="709930" y="4925407"/>
            <a:ext cx="5679440" cy="4029879"/>
          </a:xfrm>
          <a:prstGeom prst="rect">
            <a:avLst/>
          </a:prstGeom>
          <a:noFill/>
          <a:ln>
            <a:noFill/>
          </a:ln>
        </p:spPr>
        <p:txBody>
          <a:bodyPr spcFirstLastPara="1" wrap="square" lIns="99025" tIns="49500" rIns="99025" bIns="49500" anchor="t" anchorCtr="0">
            <a:noAutofit/>
          </a:bodyPr>
          <a:lstStyle/>
          <a:p>
            <a:pPr marL="457200" lvl="0" indent="-228600" algn="just" rtl="0">
              <a:lnSpc>
                <a:spcPct val="100000"/>
              </a:lnSpc>
              <a:spcBef>
                <a:spcPts val="0"/>
              </a:spcBef>
              <a:spcAft>
                <a:spcPts val="0"/>
              </a:spcAft>
              <a:buSzPts val="1400"/>
              <a:buNone/>
            </a:pPr>
            <a:r>
              <a:rPr lang="de-DE" sz="1800">
                <a:solidFill>
                  <a:srgbClr val="000000"/>
                </a:solidFill>
                <a:latin typeface="Century Gothic"/>
                <a:ea typeface="Century Gothic"/>
                <a:cs typeface="Century Gothic"/>
                <a:sym typeface="Century Gothic"/>
              </a:rPr>
              <a:t>Ao decidir a duração do seu empréstimo, tenha em conta o objetivo e o montante de que necessita. O prazo do empréstimo não deve exceder o tempo de vida do bem adquirido com ele. Não se esqueça que cada compra efectuada com um empréstimo acresce juros, tornando-a mais cara, e este custo aumenta com o prazo do empréstimo.</a:t>
            </a:r>
            <a:endParaRPr/>
          </a:p>
          <a:p>
            <a:pPr marL="457200" lvl="0" indent="-228600" algn="just" rtl="0">
              <a:lnSpc>
                <a:spcPct val="100000"/>
              </a:lnSpc>
              <a:spcBef>
                <a:spcPts val="0"/>
              </a:spcBef>
              <a:spcAft>
                <a:spcPts val="0"/>
              </a:spcAft>
              <a:buSzPts val="1400"/>
              <a:buNone/>
            </a:pPr>
            <a:endParaRPr sz="1800">
              <a:solidFill>
                <a:srgbClr val="000000"/>
              </a:solidFill>
              <a:latin typeface="Century Gothic"/>
              <a:ea typeface="Century Gothic"/>
              <a:cs typeface="Century Gothic"/>
              <a:sym typeface="Century Gothic"/>
            </a:endParaRPr>
          </a:p>
          <a:p>
            <a:pPr marL="457200" lvl="0" indent="-228600" algn="just" rtl="0">
              <a:lnSpc>
                <a:spcPct val="100000"/>
              </a:lnSpc>
              <a:spcBef>
                <a:spcPts val="0"/>
              </a:spcBef>
              <a:spcAft>
                <a:spcPts val="0"/>
              </a:spcAft>
              <a:buSzPts val="1400"/>
              <a:buNone/>
            </a:pPr>
            <a:r>
              <a:rPr lang="de-DE" sz="1800">
                <a:solidFill>
                  <a:srgbClr val="000000"/>
                </a:solidFill>
                <a:latin typeface="Century Gothic"/>
                <a:ea typeface="Century Gothic"/>
                <a:cs typeface="Century Gothic"/>
                <a:sym typeface="Century Gothic"/>
              </a:rPr>
              <a:t>- Empréstimos a curto prazo (1 ano ou menos): Utilizar opções como limites de descoberto, cartões de crédito com pagamento diferido, cartões a prestações ou empréstimos a curto prazo. O nível recomendado de empréstimos a curto prazo é de 10%. Embora os limites de descoberto possam implicar os custos mais elevados, por vezes é mais aconselhável optar por um empréstimo pessoal.</a:t>
            </a:r>
            <a:endParaRPr/>
          </a:p>
          <a:p>
            <a:pPr marL="457200" lvl="0" indent="-228600" algn="just" rtl="0">
              <a:lnSpc>
                <a:spcPct val="100000"/>
              </a:lnSpc>
              <a:spcBef>
                <a:spcPts val="0"/>
              </a:spcBef>
              <a:spcAft>
                <a:spcPts val="0"/>
              </a:spcAft>
              <a:buSzPts val="1400"/>
              <a:buNone/>
            </a:pPr>
            <a:endParaRPr sz="1800">
              <a:solidFill>
                <a:srgbClr val="000000"/>
              </a:solidFill>
              <a:latin typeface="Century Gothic"/>
              <a:ea typeface="Century Gothic"/>
              <a:cs typeface="Century Gothic"/>
              <a:sym typeface="Century Gothic"/>
            </a:endParaRPr>
          </a:p>
          <a:p>
            <a:pPr marL="457200" lvl="0" indent="-228600" algn="just" rtl="0">
              <a:lnSpc>
                <a:spcPct val="100000"/>
              </a:lnSpc>
              <a:spcBef>
                <a:spcPts val="0"/>
              </a:spcBef>
              <a:spcAft>
                <a:spcPts val="0"/>
              </a:spcAft>
              <a:buSzPts val="1400"/>
              <a:buNone/>
            </a:pPr>
            <a:r>
              <a:rPr lang="de-DE" sz="1800">
                <a:solidFill>
                  <a:srgbClr val="000000"/>
                </a:solidFill>
                <a:latin typeface="Century Gothic"/>
                <a:ea typeface="Century Gothic"/>
                <a:cs typeface="Century Gothic"/>
                <a:sym typeface="Century Gothic"/>
              </a:rPr>
              <a:t>- Empréstimo a médio prazo (de 1 a 5 anos): Normalmente utilizado para a compra de bens de consumo como automóveis, renovação de casas, férias prolongadas ou educação. O nível recomendado de empréstimos a médio prazo é de 10%.</a:t>
            </a:r>
            <a:endParaRPr/>
          </a:p>
          <a:p>
            <a:pPr marL="457200" lvl="0" indent="-228600" algn="just" rtl="0">
              <a:lnSpc>
                <a:spcPct val="100000"/>
              </a:lnSpc>
              <a:spcBef>
                <a:spcPts val="0"/>
              </a:spcBef>
              <a:spcAft>
                <a:spcPts val="0"/>
              </a:spcAft>
              <a:buSzPts val="1400"/>
              <a:buNone/>
            </a:pPr>
            <a:endParaRPr sz="1800">
              <a:solidFill>
                <a:srgbClr val="000000"/>
              </a:solidFill>
              <a:latin typeface="Century Gothic"/>
              <a:ea typeface="Century Gothic"/>
              <a:cs typeface="Century Gothic"/>
              <a:sym typeface="Century Gothic"/>
            </a:endParaRPr>
          </a:p>
          <a:p>
            <a:pPr marL="457200" lvl="0" indent="-228600" algn="just" rtl="0">
              <a:lnSpc>
                <a:spcPct val="100000"/>
              </a:lnSpc>
              <a:spcBef>
                <a:spcPts val="0"/>
              </a:spcBef>
              <a:spcAft>
                <a:spcPts val="0"/>
              </a:spcAft>
              <a:buSzPts val="1400"/>
              <a:buNone/>
            </a:pPr>
            <a:r>
              <a:rPr lang="de-DE" sz="1800">
                <a:solidFill>
                  <a:srgbClr val="000000"/>
                </a:solidFill>
                <a:latin typeface="Century Gothic"/>
                <a:ea typeface="Century Gothic"/>
                <a:cs typeface="Century Gothic"/>
                <a:sym typeface="Century Gothic"/>
              </a:rPr>
              <a:t>- Empréstimos a longo prazo (mais de 5 anos): Envolve a contração de empréstimos por períodos superiores a 5 anos. O nível recomendado de empréstimos a longo prazo é de 30%, frequentemente utilizado para financiamento imobiliário. Se esta necessidade não se aplicar, o nível aceitável de empréstimos a médio prazo pode aumentar para 30%. </a:t>
            </a:r>
            <a:endParaRPr/>
          </a:p>
          <a:p>
            <a:pPr marL="457200" lvl="0" indent="-228600" algn="just" rtl="0">
              <a:lnSpc>
                <a:spcPct val="100000"/>
              </a:lnSpc>
              <a:spcBef>
                <a:spcPts val="0"/>
              </a:spcBef>
              <a:spcAft>
                <a:spcPts val="0"/>
              </a:spcAft>
              <a:buSzPts val="1400"/>
              <a:buNone/>
            </a:pPr>
            <a:endParaRPr sz="1800">
              <a:solidFill>
                <a:srgbClr val="000000"/>
              </a:solidFill>
              <a:latin typeface="Century Gothic"/>
              <a:ea typeface="Century Gothic"/>
              <a:cs typeface="Century Gothic"/>
              <a:sym typeface="Century Gothic"/>
            </a:endParaRPr>
          </a:p>
          <a:p>
            <a:pPr marL="457200" lvl="0" indent="-228600" algn="just" rtl="0">
              <a:lnSpc>
                <a:spcPct val="100000"/>
              </a:lnSpc>
              <a:spcBef>
                <a:spcPts val="0"/>
              </a:spcBef>
              <a:spcAft>
                <a:spcPts val="0"/>
              </a:spcAft>
              <a:buSzPts val="1400"/>
              <a:buNone/>
            </a:pPr>
            <a:r>
              <a:rPr lang="de-DE" sz="1800">
                <a:solidFill>
                  <a:srgbClr val="000000"/>
                </a:solidFill>
                <a:latin typeface="Century Gothic"/>
                <a:ea typeface="Century Gothic"/>
                <a:cs typeface="Century Gothic"/>
                <a:sym typeface="Century Gothic"/>
              </a:rPr>
              <a:t>Alinhar a duração do empréstimo com a finalidade e a vida útil do ativo adquirido garante prudência financeira e minimiza os custos de juros desnecessários.</a:t>
            </a:r>
            <a:endParaRPr sz="1800">
              <a:latin typeface="Times New Roman"/>
              <a:ea typeface="Times New Roman"/>
              <a:cs typeface="Times New Roman"/>
              <a:sym typeface="Times New Roman"/>
            </a:endParaRPr>
          </a:p>
        </p:txBody>
      </p:sp>
      <p:sp>
        <p:nvSpPr>
          <p:cNvPr id="836" name="Google Shape;836;p45: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p46:notes"/>
          <p:cNvSpPr txBox="1">
            <a:spLocks noGrp="1"/>
          </p:cNvSpPr>
          <p:nvPr>
            <p:ph type="body" idx="1"/>
          </p:nvPr>
        </p:nvSpPr>
        <p:spPr>
          <a:xfrm>
            <a:off x="709930" y="4925407"/>
            <a:ext cx="5679440" cy="4029879"/>
          </a:xfrm>
          <a:prstGeom prst="rect">
            <a:avLst/>
          </a:prstGeom>
          <a:noFill/>
          <a:ln>
            <a:noFill/>
          </a:ln>
        </p:spPr>
        <p:txBody>
          <a:bodyPr spcFirstLastPara="1" wrap="square" lIns="99025" tIns="49500" rIns="99025" bIns="49500" anchor="t" anchorCtr="0">
            <a:noAutofit/>
          </a:bodyPr>
          <a:lstStyle/>
          <a:p>
            <a:pPr marL="457200" lvl="0" indent="-228600" algn="just" rtl="0">
              <a:lnSpc>
                <a:spcPct val="100000"/>
              </a:lnSpc>
              <a:spcBef>
                <a:spcPts val="0"/>
              </a:spcBef>
              <a:spcAft>
                <a:spcPts val="0"/>
              </a:spcAft>
              <a:buSzPts val="1400"/>
              <a:buNone/>
            </a:pPr>
            <a:r>
              <a:rPr lang="de-DE" sz="1800">
                <a:solidFill>
                  <a:srgbClr val="000000"/>
                </a:solidFill>
                <a:latin typeface="Century Gothic"/>
                <a:ea typeface="Century Gothic"/>
                <a:cs typeface="Century Gothic"/>
                <a:sym typeface="Century Gothic"/>
              </a:rPr>
              <a:t>Quando se trata de comprar um imóvel ou um automóvel, é aconselhável seguir algumas directrizes gerais:</a:t>
            </a:r>
            <a:endParaRPr/>
          </a:p>
          <a:p>
            <a:pPr marL="457200" lvl="0" indent="-228600" algn="just" rtl="0">
              <a:lnSpc>
                <a:spcPct val="100000"/>
              </a:lnSpc>
              <a:spcBef>
                <a:spcPts val="0"/>
              </a:spcBef>
              <a:spcAft>
                <a:spcPts val="0"/>
              </a:spcAft>
              <a:buSzPts val="1400"/>
              <a:buNone/>
            </a:pPr>
            <a:endParaRPr sz="1800">
              <a:solidFill>
                <a:srgbClr val="000000"/>
              </a:solidFill>
              <a:latin typeface="Century Gothic"/>
              <a:ea typeface="Century Gothic"/>
              <a:cs typeface="Century Gothic"/>
              <a:sym typeface="Century Gothic"/>
            </a:endParaRPr>
          </a:p>
          <a:p>
            <a:pPr marL="457200" lvl="0" indent="-228600" algn="just" rtl="0">
              <a:lnSpc>
                <a:spcPct val="100000"/>
              </a:lnSpc>
              <a:spcBef>
                <a:spcPts val="0"/>
              </a:spcBef>
              <a:spcAft>
                <a:spcPts val="0"/>
              </a:spcAft>
              <a:buSzPts val="1400"/>
              <a:buNone/>
            </a:pPr>
            <a:r>
              <a:rPr lang="de-DE" sz="1800">
                <a:solidFill>
                  <a:srgbClr val="000000"/>
                </a:solidFill>
                <a:latin typeface="Century Gothic"/>
                <a:ea typeface="Century Gothic"/>
                <a:cs typeface="Century Gothic"/>
                <a:sym typeface="Century Gothic"/>
              </a:rPr>
              <a:t>1. Aquisição de bens imóveis:</a:t>
            </a:r>
            <a:endParaRPr/>
          </a:p>
          <a:p>
            <a:pPr marL="457200" lvl="0" indent="-228600" algn="just" rtl="0">
              <a:lnSpc>
                <a:spcPct val="100000"/>
              </a:lnSpc>
              <a:spcBef>
                <a:spcPts val="0"/>
              </a:spcBef>
              <a:spcAft>
                <a:spcPts val="0"/>
              </a:spcAft>
              <a:buSzPts val="1400"/>
              <a:buNone/>
            </a:pPr>
            <a:r>
              <a:rPr lang="de-DE" sz="1800">
                <a:solidFill>
                  <a:srgbClr val="000000"/>
                </a:solidFill>
                <a:latin typeface="Century Gothic"/>
                <a:ea typeface="Century Gothic"/>
                <a:cs typeface="Century Gothic"/>
                <a:sym typeface="Century Gothic"/>
              </a:rPr>
              <a:t>   - Um conselho popular em matéria de finanças pessoais sugere que, se não conseguirmos comprar uma casa ou apartamento com um empréstimo hipotecário a taxa fixa de 30 anos e um rácio dívida/rendimento de 30%, então não podemos pagar essa propriedade.</a:t>
            </a:r>
            <a:endParaRPr/>
          </a:p>
          <a:p>
            <a:pPr marL="457200" lvl="0" indent="-228600" algn="just" rtl="0">
              <a:lnSpc>
                <a:spcPct val="100000"/>
              </a:lnSpc>
              <a:spcBef>
                <a:spcPts val="0"/>
              </a:spcBef>
              <a:spcAft>
                <a:spcPts val="0"/>
              </a:spcAft>
              <a:buSzPts val="1400"/>
              <a:buNone/>
            </a:pPr>
            <a:r>
              <a:rPr lang="de-DE" sz="1800">
                <a:solidFill>
                  <a:srgbClr val="000000"/>
                </a:solidFill>
                <a:latin typeface="Century Gothic"/>
                <a:ea typeface="Century Gothic"/>
                <a:cs typeface="Century Gothic"/>
                <a:sym typeface="Century Gothic"/>
              </a:rPr>
              <a:t>  </a:t>
            </a:r>
            <a:endParaRPr/>
          </a:p>
          <a:p>
            <a:pPr marL="457200" lvl="0" indent="-228600" algn="just" rtl="0">
              <a:lnSpc>
                <a:spcPct val="100000"/>
              </a:lnSpc>
              <a:spcBef>
                <a:spcPts val="0"/>
              </a:spcBef>
              <a:spcAft>
                <a:spcPts val="0"/>
              </a:spcAft>
              <a:buSzPts val="1400"/>
              <a:buNone/>
            </a:pPr>
            <a:r>
              <a:rPr lang="de-DE" sz="1800">
                <a:solidFill>
                  <a:srgbClr val="000000"/>
                </a:solidFill>
                <a:latin typeface="Century Gothic"/>
                <a:ea typeface="Century Gothic"/>
                <a:cs typeface="Century Gothic"/>
                <a:sym typeface="Century Gothic"/>
              </a:rPr>
              <a:t>2. Compra de automóvel:</a:t>
            </a:r>
            <a:endParaRPr/>
          </a:p>
          <a:p>
            <a:pPr marL="457200" lvl="0" indent="-228600" algn="just" rtl="0">
              <a:lnSpc>
                <a:spcPct val="100000"/>
              </a:lnSpc>
              <a:spcBef>
                <a:spcPts val="0"/>
              </a:spcBef>
              <a:spcAft>
                <a:spcPts val="0"/>
              </a:spcAft>
              <a:buSzPts val="1400"/>
              <a:buNone/>
            </a:pPr>
            <a:r>
              <a:rPr lang="de-DE" sz="1800">
                <a:solidFill>
                  <a:srgbClr val="000000"/>
                </a:solidFill>
                <a:latin typeface="Century Gothic"/>
                <a:ea typeface="Century Gothic"/>
                <a:cs typeface="Century Gothic"/>
                <a:sym typeface="Century Gothic"/>
              </a:rPr>
              <a:t>   - A regra recomendada para contrair um empréstimo para a compra de um automóvel é a seguinte:</a:t>
            </a:r>
            <a:endParaRPr/>
          </a:p>
          <a:p>
            <a:pPr marL="457200" lvl="0" indent="-228600" algn="just" rtl="0">
              <a:lnSpc>
                <a:spcPct val="100000"/>
              </a:lnSpc>
              <a:spcBef>
                <a:spcPts val="0"/>
              </a:spcBef>
              <a:spcAft>
                <a:spcPts val="0"/>
              </a:spcAft>
              <a:buSzPts val="1400"/>
              <a:buNone/>
            </a:pPr>
            <a:r>
              <a:rPr lang="de-DE" sz="1800">
                <a:solidFill>
                  <a:srgbClr val="000000"/>
                </a:solidFill>
                <a:latin typeface="Century Gothic"/>
                <a:ea typeface="Century Gothic"/>
                <a:cs typeface="Century Gothic"/>
                <a:sym typeface="Century Gothic"/>
              </a:rPr>
              <a:t>     - 20/4/10: Poupar pelo menos 20% do preço de compra do veículo como entrada, contrair um empréstimo por um período máximo de 4 anos e garantir que o pagamento mensal não excede 10% do seu rendimento líquido. Se esta regra não funcionar para si, significa que o automóvel escolhido é demasiado caro para o seu orçamento.</a:t>
            </a:r>
            <a:endParaRPr/>
          </a:p>
          <a:p>
            <a:pPr marL="457200" lvl="0" indent="-228600" algn="just" rtl="0">
              <a:lnSpc>
                <a:spcPct val="100000"/>
              </a:lnSpc>
              <a:spcBef>
                <a:spcPts val="0"/>
              </a:spcBef>
              <a:spcAft>
                <a:spcPts val="0"/>
              </a:spcAft>
              <a:buSzPts val="1400"/>
              <a:buNone/>
            </a:pPr>
            <a:endParaRPr sz="1800">
              <a:solidFill>
                <a:srgbClr val="000000"/>
              </a:solidFill>
              <a:latin typeface="Century Gothic"/>
              <a:ea typeface="Century Gothic"/>
              <a:cs typeface="Century Gothic"/>
              <a:sym typeface="Century Gothic"/>
            </a:endParaRPr>
          </a:p>
          <a:p>
            <a:pPr marL="457200" lvl="0" indent="-228600" algn="just" rtl="0">
              <a:lnSpc>
                <a:spcPct val="100000"/>
              </a:lnSpc>
              <a:spcBef>
                <a:spcPts val="0"/>
              </a:spcBef>
              <a:spcAft>
                <a:spcPts val="0"/>
              </a:spcAft>
              <a:buSzPts val="1400"/>
              <a:buNone/>
            </a:pPr>
            <a:r>
              <a:rPr lang="de-DE" sz="1800">
                <a:solidFill>
                  <a:srgbClr val="000000"/>
                </a:solidFill>
                <a:latin typeface="Century Gothic"/>
                <a:ea typeface="Century Gothic"/>
                <a:cs typeface="Century Gothic"/>
                <a:sym typeface="Century Gothic"/>
              </a:rPr>
              <a:t>Seguir estas regras básicas pode ajudar a garantir que as suas compras de imóveis e automóveis são financeiramente geríveis e estão alinhadas com os seus objectivos financeiros a longo prazo.</a:t>
            </a:r>
            <a:endParaRPr sz="1800">
              <a:latin typeface="Times New Roman"/>
              <a:ea typeface="Times New Roman"/>
              <a:cs typeface="Times New Roman"/>
              <a:sym typeface="Times New Roman"/>
            </a:endParaRPr>
          </a:p>
        </p:txBody>
      </p:sp>
      <p:sp>
        <p:nvSpPr>
          <p:cNvPr id="850" name="Google Shape;850;p46: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p47:notes"/>
          <p:cNvSpPr txBox="1">
            <a:spLocks noGrp="1"/>
          </p:cNvSpPr>
          <p:nvPr>
            <p:ph type="body" idx="1"/>
          </p:nvPr>
        </p:nvSpPr>
        <p:spPr>
          <a:xfrm>
            <a:off x="709930" y="4925407"/>
            <a:ext cx="5679440" cy="4029879"/>
          </a:xfrm>
          <a:prstGeom prst="rect">
            <a:avLst/>
          </a:prstGeom>
          <a:noFill/>
          <a:ln>
            <a:noFill/>
          </a:ln>
        </p:spPr>
        <p:txBody>
          <a:bodyPr spcFirstLastPara="1" wrap="square" lIns="99025" tIns="49500" rIns="99025" bIns="49500" anchor="t" anchorCtr="0">
            <a:noAutofit/>
          </a:bodyPr>
          <a:lstStyle/>
          <a:p>
            <a:pPr marL="457200" lvl="0" indent="-228600" algn="just" rtl="0">
              <a:lnSpc>
                <a:spcPct val="100000"/>
              </a:lnSpc>
              <a:spcBef>
                <a:spcPts val="0"/>
              </a:spcBef>
              <a:spcAft>
                <a:spcPts val="0"/>
              </a:spcAft>
              <a:buSzPts val="1400"/>
              <a:buNone/>
            </a:pPr>
            <a:r>
              <a:rPr lang="de-DE" sz="1800">
                <a:solidFill>
                  <a:srgbClr val="000000"/>
                </a:solidFill>
                <a:latin typeface="Century Gothic"/>
                <a:ea typeface="Century Gothic"/>
                <a:cs typeface="Century Gothic"/>
                <a:sym typeface="Century Gothic"/>
              </a:rPr>
              <a:t>Durante o reembolso de um empréstimo, está exposto a riscos que dependem das características do empréstimo, da evolução da conjuntura económica e macroeconómica e da forma de seguro:</a:t>
            </a:r>
            <a:endParaRPr/>
          </a:p>
          <a:p>
            <a:pPr marL="457200" lvl="0" indent="-228600" algn="just" rtl="0">
              <a:lnSpc>
                <a:spcPct val="100000"/>
              </a:lnSpc>
              <a:spcBef>
                <a:spcPts val="0"/>
              </a:spcBef>
              <a:spcAft>
                <a:spcPts val="0"/>
              </a:spcAft>
              <a:buSzPts val="1400"/>
              <a:buNone/>
            </a:pPr>
            <a:endParaRPr sz="1800">
              <a:solidFill>
                <a:srgbClr val="000000"/>
              </a:solidFill>
              <a:latin typeface="Century Gothic"/>
              <a:ea typeface="Century Gothic"/>
              <a:cs typeface="Century Gothic"/>
              <a:sym typeface="Century Gothic"/>
            </a:endParaRPr>
          </a:p>
          <a:p>
            <a:pPr marL="457200" lvl="0" indent="-228600" algn="just" rtl="0">
              <a:lnSpc>
                <a:spcPct val="100000"/>
              </a:lnSpc>
              <a:spcBef>
                <a:spcPts val="0"/>
              </a:spcBef>
              <a:spcAft>
                <a:spcPts val="0"/>
              </a:spcAft>
              <a:buSzPts val="1400"/>
              <a:buNone/>
            </a:pPr>
            <a:r>
              <a:rPr lang="de-DE" sz="1800">
                <a:solidFill>
                  <a:srgbClr val="000000"/>
                </a:solidFill>
                <a:latin typeface="Century Gothic"/>
                <a:ea typeface="Century Gothic"/>
                <a:cs typeface="Century Gothic"/>
                <a:sym typeface="Century Gothic"/>
              </a:rPr>
              <a:t>1. Risco de taxa de juro: As flutuações das taxas de juro podem afetar o custo do seu empréstimo, especialmente se este tiver uma taxa de juro variável. Durante um período de reembolso mais longo, alterações significativas na taxa de juro de referência (como a EURIBOR) podem levar a um aumento substancial do pagamento das prestações, tornando o empréstimo mais caro.</a:t>
            </a:r>
            <a:endParaRPr/>
          </a:p>
          <a:p>
            <a:pPr marL="457200" lvl="0" indent="-228600" algn="just" rtl="0">
              <a:lnSpc>
                <a:spcPct val="100000"/>
              </a:lnSpc>
              <a:spcBef>
                <a:spcPts val="0"/>
              </a:spcBef>
              <a:spcAft>
                <a:spcPts val="0"/>
              </a:spcAft>
              <a:buSzPts val="1400"/>
              <a:buNone/>
            </a:pPr>
            <a:endParaRPr sz="1800">
              <a:solidFill>
                <a:srgbClr val="000000"/>
              </a:solidFill>
              <a:latin typeface="Century Gothic"/>
              <a:ea typeface="Century Gothic"/>
              <a:cs typeface="Century Gothic"/>
              <a:sym typeface="Century Gothic"/>
            </a:endParaRPr>
          </a:p>
          <a:p>
            <a:pPr marL="457200" lvl="0" indent="-228600" algn="just" rtl="0">
              <a:lnSpc>
                <a:spcPct val="100000"/>
              </a:lnSpc>
              <a:spcBef>
                <a:spcPts val="0"/>
              </a:spcBef>
              <a:spcAft>
                <a:spcPts val="0"/>
              </a:spcAft>
              <a:buSzPts val="1400"/>
              <a:buNone/>
            </a:pPr>
            <a:r>
              <a:rPr lang="de-DE" sz="1800">
                <a:solidFill>
                  <a:srgbClr val="000000"/>
                </a:solidFill>
                <a:latin typeface="Century Gothic"/>
                <a:ea typeface="Century Gothic"/>
                <a:cs typeface="Century Gothic"/>
                <a:sym typeface="Century Gothic"/>
              </a:rPr>
              <a:t>2. Risco cambial: Se contrair um empréstimo numa moeda diferente daquela em que recebe os rendimentos, está exposto ao risco cambial. As flutuações das taxas de câmbio podem afetar o custo do seu empréstimo e a sua capacidade de o reembolsar.</a:t>
            </a:r>
            <a:endParaRPr/>
          </a:p>
          <a:p>
            <a:pPr marL="457200" lvl="0" indent="-228600" algn="just" rtl="0">
              <a:lnSpc>
                <a:spcPct val="100000"/>
              </a:lnSpc>
              <a:spcBef>
                <a:spcPts val="0"/>
              </a:spcBef>
              <a:spcAft>
                <a:spcPts val="0"/>
              </a:spcAft>
              <a:buSzPts val="1400"/>
              <a:buNone/>
            </a:pPr>
            <a:endParaRPr sz="1800">
              <a:solidFill>
                <a:srgbClr val="000000"/>
              </a:solidFill>
              <a:latin typeface="Century Gothic"/>
              <a:ea typeface="Century Gothic"/>
              <a:cs typeface="Century Gothic"/>
              <a:sym typeface="Century Gothic"/>
            </a:endParaRPr>
          </a:p>
          <a:p>
            <a:pPr marL="457200" lvl="0" indent="-228600" algn="just" rtl="0">
              <a:lnSpc>
                <a:spcPct val="100000"/>
              </a:lnSpc>
              <a:spcBef>
                <a:spcPts val="0"/>
              </a:spcBef>
              <a:spcAft>
                <a:spcPts val="0"/>
              </a:spcAft>
              <a:buSzPts val="1400"/>
              <a:buNone/>
            </a:pPr>
            <a:r>
              <a:rPr lang="de-DE" sz="1800">
                <a:solidFill>
                  <a:srgbClr val="000000"/>
                </a:solidFill>
                <a:latin typeface="Century Gothic"/>
                <a:ea typeface="Century Gothic"/>
                <a:cs typeface="Century Gothic"/>
                <a:sym typeface="Century Gothic"/>
              </a:rPr>
              <a:t>3. Risco de liquidez: Este risco surge quando pode não dispor de fundos regulares suficientes para reembolsar o empréstimo, caso surjam dificuldades financeiras inesperadas ou alterações nos seus rendimentos.</a:t>
            </a:r>
            <a:endParaRPr/>
          </a:p>
          <a:p>
            <a:pPr marL="457200" lvl="0" indent="-228600" algn="just" rtl="0">
              <a:lnSpc>
                <a:spcPct val="100000"/>
              </a:lnSpc>
              <a:spcBef>
                <a:spcPts val="0"/>
              </a:spcBef>
              <a:spcAft>
                <a:spcPts val="0"/>
              </a:spcAft>
              <a:buSzPts val="1400"/>
              <a:buNone/>
            </a:pPr>
            <a:endParaRPr sz="1800">
              <a:solidFill>
                <a:srgbClr val="000000"/>
              </a:solidFill>
              <a:latin typeface="Century Gothic"/>
              <a:ea typeface="Century Gothic"/>
              <a:cs typeface="Century Gothic"/>
              <a:sym typeface="Century Gothic"/>
            </a:endParaRPr>
          </a:p>
          <a:p>
            <a:pPr marL="457200" lvl="0" indent="-228600" algn="just" rtl="0">
              <a:lnSpc>
                <a:spcPct val="100000"/>
              </a:lnSpc>
              <a:spcBef>
                <a:spcPts val="0"/>
              </a:spcBef>
              <a:spcAft>
                <a:spcPts val="0"/>
              </a:spcAft>
              <a:buSzPts val="1400"/>
              <a:buNone/>
            </a:pPr>
            <a:r>
              <a:rPr lang="de-DE" sz="1800">
                <a:solidFill>
                  <a:srgbClr val="000000"/>
                </a:solidFill>
                <a:latin typeface="Century Gothic"/>
                <a:ea typeface="Century Gothic"/>
                <a:cs typeface="Century Gothic"/>
                <a:sym typeface="Century Gothic"/>
              </a:rPr>
              <a:t>4. Risco de perda de activos: Este risco diz respeito à possibilidade de perder os activos que foram utilizados como garantia para o empréstimo, caso não cumpra as suas obrigações de reembolso.</a:t>
            </a:r>
            <a:endParaRPr/>
          </a:p>
          <a:p>
            <a:pPr marL="457200" lvl="0" indent="-228600" algn="just" rtl="0">
              <a:lnSpc>
                <a:spcPct val="100000"/>
              </a:lnSpc>
              <a:spcBef>
                <a:spcPts val="0"/>
              </a:spcBef>
              <a:spcAft>
                <a:spcPts val="0"/>
              </a:spcAft>
              <a:buSzPts val="1400"/>
              <a:buNone/>
            </a:pPr>
            <a:endParaRPr sz="1800">
              <a:solidFill>
                <a:srgbClr val="000000"/>
              </a:solidFill>
              <a:latin typeface="Century Gothic"/>
              <a:ea typeface="Century Gothic"/>
              <a:cs typeface="Century Gothic"/>
              <a:sym typeface="Century Gothic"/>
            </a:endParaRPr>
          </a:p>
          <a:p>
            <a:pPr marL="457200" lvl="0" indent="-228600" algn="just" rtl="0">
              <a:lnSpc>
                <a:spcPct val="100000"/>
              </a:lnSpc>
              <a:spcBef>
                <a:spcPts val="0"/>
              </a:spcBef>
              <a:spcAft>
                <a:spcPts val="0"/>
              </a:spcAft>
              <a:buSzPts val="1400"/>
              <a:buNone/>
            </a:pPr>
            <a:r>
              <a:rPr lang="de-DE" sz="1800">
                <a:solidFill>
                  <a:srgbClr val="000000"/>
                </a:solidFill>
                <a:latin typeface="Century Gothic"/>
                <a:ea typeface="Century Gothic"/>
                <a:cs typeface="Century Gothic"/>
                <a:sym typeface="Century Gothic"/>
              </a:rPr>
              <a:t>A primeira regra de contração de empréstimos aconselha a contrair um empréstimo na moeda do seu rendimento para reduzir o risco cambial. No entanto, se optar por um empréstimo com uma taxa de juro variável, tenha em atenção a possibilidade de flutuações significativas na taxa de juro de referência (por exemplo, a EURIBOR), o que pode aumentar os seus pagamentos de prestações. Em casos extremos, isto pode levar a dificuldades financeiras se não tiver um rendimento regular suficiente para cobrir o aumento dos pagamentos.</a:t>
            </a:r>
            <a:endParaRPr sz="1800">
              <a:latin typeface="Times New Roman"/>
              <a:ea typeface="Times New Roman"/>
              <a:cs typeface="Times New Roman"/>
              <a:sym typeface="Times New Roman"/>
            </a:endParaRPr>
          </a:p>
        </p:txBody>
      </p:sp>
      <p:sp>
        <p:nvSpPr>
          <p:cNvPr id="864" name="Google Shape;864;p47: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p48:notes"/>
          <p:cNvSpPr txBox="1">
            <a:spLocks noGrp="1"/>
          </p:cNvSpPr>
          <p:nvPr>
            <p:ph type="body" idx="1"/>
          </p:nvPr>
        </p:nvSpPr>
        <p:spPr>
          <a:xfrm>
            <a:off x="709930" y="4925407"/>
            <a:ext cx="5679440" cy="4029879"/>
          </a:xfrm>
          <a:prstGeom prst="rect">
            <a:avLst/>
          </a:prstGeom>
          <a:noFill/>
          <a:ln>
            <a:noFill/>
          </a:ln>
        </p:spPr>
        <p:txBody>
          <a:bodyPr spcFirstLastPara="1" wrap="square" lIns="99025" tIns="49500" rIns="99025" bIns="49500" anchor="t" anchorCtr="0">
            <a:noAutofit/>
          </a:bodyPr>
          <a:lstStyle/>
          <a:p>
            <a:pPr marL="457200" marR="0" lvl="0" indent="-228600" algn="l" rtl="0">
              <a:lnSpc>
                <a:spcPct val="100000"/>
              </a:lnSpc>
              <a:spcBef>
                <a:spcPts val="0"/>
              </a:spcBef>
              <a:spcAft>
                <a:spcPts val="0"/>
              </a:spcAft>
              <a:buSzPts val="1400"/>
              <a:buNone/>
            </a:pPr>
            <a:r>
              <a:rPr lang="de-DE" sz="1800">
                <a:latin typeface="Calibri"/>
                <a:ea typeface="Calibri"/>
                <a:cs typeface="Calibri"/>
                <a:sym typeface="Calibri"/>
              </a:rPr>
              <a:t>Estamos endividados de forma responsável quando, apesar da dívida que estamos a pagar, continuamos a cumprir regularmente todas as outras obrigações mensais sem comprometer o nosso estilo de vida. A avaliação do nosso endividamento fornece informações valiosas para o futuro: se a nossa dívida não for excessiva, temos a possibilidade de contrair novos empréstimos. No entanto, se a nossa dívida exceder um nível razoável em relação ao nosso rendimento e idade, temos de nos concentrar em reduzi-la. Determinar se estamos sobreendividados é simples com o cálculo de diferentes indicadores. Um deles é o rácio dívida/rendimento.</a:t>
            </a:r>
            <a:endParaRPr/>
          </a:p>
          <a:p>
            <a:pPr marL="457200" marR="0" lvl="0" indent="-228600" algn="l" rtl="0">
              <a:lnSpc>
                <a:spcPct val="100000"/>
              </a:lnSpc>
              <a:spcBef>
                <a:spcPts val="0"/>
              </a:spcBef>
              <a:spcAft>
                <a:spcPts val="0"/>
              </a:spcAft>
              <a:buSzPts val="1400"/>
              <a:buNone/>
            </a:pPr>
            <a:endParaRPr sz="1800">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de-DE" sz="1800">
                <a:latin typeface="Century Gothic"/>
                <a:ea typeface="Century Gothic"/>
                <a:cs typeface="Century Gothic"/>
                <a:sym typeface="Century Gothic"/>
              </a:rPr>
              <a:t>O DTI mede a percentagem do rendimento mensal de uma pessoa que vai para o pagamento de dívidas</a:t>
            </a:r>
            <a:r>
              <a:rPr lang="de-DE" sz="2400" b="0" i="0">
                <a:solidFill>
                  <a:srgbClr val="111111"/>
                </a:solidFill>
                <a:latin typeface="Arial"/>
                <a:ea typeface="Arial"/>
                <a:cs typeface="Arial"/>
                <a:sym typeface="Arial"/>
              </a:rPr>
              <a:t>.</a:t>
            </a:r>
            <a:r>
              <a:rPr lang="de-DE" sz="1800">
                <a:latin typeface="Century Gothic"/>
                <a:ea typeface="Century Gothic"/>
                <a:cs typeface="Century Gothic"/>
                <a:sym typeface="Century Gothic"/>
              </a:rPr>
              <a:t> Representa a relação entre o total dos pagamentos mensais regulares da dívida e o rendimento líquido mensal, indicando a capacidade de pagar regularmente as dívidas (liquidez). É aconselhável que o DTI não exceda 40%. </a:t>
            </a:r>
            <a:endParaRPr sz="1800">
              <a:latin typeface="Calibri"/>
              <a:ea typeface="Calibri"/>
              <a:cs typeface="Calibri"/>
              <a:sym typeface="Calibri"/>
            </a:endParaRPr>
          </a:p>
          <a:p>
            <a:pPr marL="457200" marR="0" lvl="0" indent="-228600" algn="l" rtl="0">
              <a:lnSpc>
                <a:spcPct val="100000"/>
              </a:lnSpc>
              <a:spcBef>
                <a:spcPts val="0"/>
              </a:spcBef>
              <a:spcAft>
                <a:spcPts val="0"/>
              </a:spcAft>
              <a:buSzPts val="1400"/>
              <a:buNone/>
            </a:pPr>
            <a:endParaRPr sz="1800">
              <a:latin typeface="Calibri"/>
              <a:ea typeface="Calibri"/>
              <a:cs typeface="Calibri"/>
              <a:sym typeface="Calibri"/>
            </a:endParaRPr>
          </a:p>
        </p:txBody>
      </p:sp>
      <p:sp>
        <p:nvSpPr>
          <p:cNvPr id="890" name="Google Shape;890;p48: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3:notes"/>
          <p:cNvSpPr txBox="1">
            <a:spLocks noGrp="1"/>
          </p:cNvSpPr>
          <p:nvPr>
            <p:ph type="body" idx="1"/>
          </p:nvPr>
        </p:nvSpPr>
        <p:spPr>
          <a:xfrm>
            <a:off x="709930" y="4925407"/>
            <a:ext cx="5679440" cy="4029879"/>
          </a:xfrm>
          <a:prstGeom prst="rect">
            <a:avLst/>
          </a:prstGeom>
          <a:noFill/>
          <a:ln>
            <a:noFill/>
          </a:ln>
        </p:spPr>
        <p:txBody>
          <a:bodyPr spcFirstLastPara="1" wrap="square" lIns="99025" tIns="49500" rIns="99025" bIns="49500" anchor="t" anchorCtr="0">
            <a:noAutofit/>
          </a:bodyPr>
          <a:lstStyle/>
          <a:p>
            <a:pPr marL="0" marR="0" lvl="0" indent="0" algn="l" rtl="0">
              <a:lnSpc>
                <a:spcPct val="107916"/>
              </a:lnSpc>
              <a:spcBef>
                <a:spcPts val="0"/>
              </a:spcBef>
              <a:spcAft>
                <a:spcPts val="0"/>
              </a:spcAft>
              <a:buClr>
                <a:schemeClr val="dk1"/>
              </a:buClr>
              <a:buSzPts val="1100"/>
              <a:buFont typeface="Arial"/>
              <a:buNone/>
            </a:pPr>
            <a:r>
              <a:rPr lang="de-DE" sz="2000" b="0" i="0" u="none" strike="noStrike" cap="none">
                <a:solidFill>
                  <a:srgbClr val="0070C0"/>
                </a:solidFill>
                <a:latin typeface="Calibri"/>
                <a:ea typeface="Calibri"/>
                <a:cs typeface="Calibri"/>
                <a:sym typeface="Calibri"/>
              </a:rPr>
              <a:t>No final deste módulo, pretendemos que seja capaz de</a:t>
            </a:r>
            <a:endParaRPr/>
          </a:p>
          <a:p>
            <a:pPr marL="342900" marR="0" lvl="0" indent="-342900" algn="l" rtl="0">
              <a:lnSpc>
                <a:spcPct val="107916"/>
              </a:lnSpc>
              <a:spcBef>
                <a:spcPts val="0"/>
              </a:spcBef>
              <a:spcAft>
                <a:spcPts val="0"/>
              </a:spcAft>
              <a:buClr>
                <a:schemeClr val="dk1"/>
              </a:buClr>
              <a:buSzPts val="1100"/>
              <a:buFont typeface="Noto Sans Symbols"/>
              <a:buChar char="−"/>
            </a:pPr>
            <a:r>
              <a:rPr lang="de-DE" sz="2000" b="0" i="0" u="none" strike="noStrike" cap="none">
                <a:solidFill>
                  <a:srgbClr val="0070C0"/>
                </a:solidFill>
                <a:latin typeface="Calibri"/>
                <a:ea typeface="Calibri"/>
                <a:cs typeface="Calibri"/>
                <a:sym typeface="Calibri"/>
              </a:rPr>
              <a:t>compreender os vários tipos de empréstimos, as suas características e a sua adequação a diferentes necessidades financeiras.</a:t>
            </a:r>
            <a:endParaRPr sz="2000" b="0" i="0" u="none" strike="noStrike" cap="none">
              <a:solidFill>
                <a:srgbClr val="0070C0"/>
              </a:solidFill>
              <a:latin typeface="Calibri"/>
              <a:ea typeface="Calibri"/>
              <a:cs typeface="Calibri"/>
              <a:sym typeface="Calibri"/>
            </a:endParaRPr>
          </a:p>
          <a:p>
            <a:pPr marL="342900" marR="0" lvl="0" indent="-342900" algn="l" rtl="0">
              <a:lnSpc>
                <a:spcPct val="107916"/>
              </a:lnSpc>
              <a:spcBef>
                <a:spcPts val="0"/>
              </a:spcBef>
              <a:spcAft>
                <a:spcPts val="0"/>
              </a:spcAft>
              <a:buClr>
                <a:schemeClr val="dk1"/>
              </a:buClr>
              <a:buSzPts val="1100"/>
              <a:buFont typeface="Noto Sans Symbols"/>
              <a:buChar char="−"/>
            </a:pPr>
            <a:r>
              <a:rPr lang="de-DE" sz="2000" b="0" i="0" u="none" strike="noStrike" cap="none">
                <a:solidFill>
                  <a:srgbClr val="0070C0"/>
                </a:solidFill>
                <a:latin typeface="Calibri"/>
                <a:ea typeface="Calibri"/>
                <a:cs typeface="Calibri"/>
                <a:sym typeface="Calibri"/>
              </a:rPr>
              <a:t>calcular o custo total do empréstimo, incluindo juros e comissões, para diferentes opções de empréstimo.</a:t>
            </a:r>
            <a:endParaRPr sz="2000" b="0" i="0" u="none" strike="noStrike" cap="none">
              <a:solidFill>
                <a:srgbClr val="0070C0"/>
              </a:solidFill>
              <a:latin typeface="Calibri"/>
              <a:ea typeface="Calibri"/>
              <a:cs typeface="Calibri"/>
              <a:sym typeface="Calibri"/>
            </a:endParaRPr>
          </a:p>
          <a:p>
            <a:pPr marL="342900" marR="0" lvl="0" indent="-342900" algn="l" rtl="0">
              <a:lnSpc>
                <a:spcPct val="107916"/>
              </a:lnSpc>
              <a:spcBef>
                <a:spcPts val="0"/>
              </a:spcBef>
              <a:spcAft>
                <a:spcPts val="0"/>
              </a:spcAft>
              <a:buClr>
                <a:schemeClr val="dk1"/>
              </a:buClr>
              <a:buSzPts val="1100"/>
              <a:buFont typeface="Noto Sans Symbols"/>
              <a:buChar char="−"/>
            </a:pPr>
            <a:r>
              <a:rPr lang="de-DE" sz="2000" b="0" i="0" u="none" strike="noStrike" cap="none">
                <a:solidFill>
                  <a:srgbClr val="0070C0"/>
                </a:solidFill>
                <a:latin typeface="Calibri"/>
                <a:ea typeface="Calibri"/>
                <a:cs typeface="Calibri"/>
                <a:sym typeface="Calibri"/>
              </a:rPr>
              <a:t>gerir e melhorar a sua pontuação de crédito</a:t>
            </a:r>
            <a:endParaRPr sz="2000" b="0" i="0" u="none" strike="noStrike" cap="none">
              <a:solidFill>
                <a:srgbClr val="0070C0"/>
              </a:solidFill>
              <a:latin typeface="Calibri"/>
              <a:ea typeface="Calibri"/>
              <a:cs typeface="Calibri"/>
              <a:sym typeface="Calibri"/>
            </a:endParaRPr>
          </a:p>
          <a:p>
            <a:pPr marL="342900" marR="0" lvl="0" indent="-342900" algn="l" rtl="0">
              <a:lnSpc>
                <a:spcPct val="107916"/>
              </a:lnSpc>
              <a:spcBef>
                <a:spcPts val="0"/>
              </a:spcBef>
              <a:spcAft>
                <a:spcPts val="0"/>
              </a:spcAft>
              <a:buClr>
                <a:schemeClr val="dk1"/>
              </a:buClr>
              <a:buSzPts val="1100"/>
              <a:buFont typeface="Noto Sans Symbols"/>
              <a:buChar char="−"/>
            </a:pPr>
            <a:r>
              <a:rPr lang="de-DE" sz="2000" b="0" i="0" u="none" strike="noStrike" cap="none">
                <a:solidFill>
                  <a:srgbClr val="0070C0"/>
                </a:solidFill>
                <a:latin typeface="Calibri"/>
                <a:ea typeface="Calibri"/>
                <a:cs typeface="Calibri"/>
                <a:sym typeface="Calibri"/>
              </a:rPr>
              <a:t>tomar decisões de empréstimo informadas e alinhadas com os seus objectivos financeiros.</a:t>
            </a:r>
            <a:endParaRPr sz="2000" b="0" i="0" u="none" strike="noStrike" cap="none">
              <a:solidFill>
                <a:srgbClr val="0070C0"/>
              </a:solidFill>
              <a:latin typeface="Calibri"/>
              <a:ea typeface="Calibri"/>
              <a:cs typeface="Calibri"/>
              <a:sym typeface="Calibri"/>
            </a:endParaRPr>
          </a:p>
          <a:p>
            <a:pPr marL="342900" marR="0" lvl="0" indent="-342900" algn="l" rtl="0">
              <a:lnSpc>
                <a:spcPct val="107916"/>
              </a:lnSpc>
              <a:spcBef>
                <a:spcPts val="0"/>
              </a:spcBef>
              <a:spcAft>
                <a:spcPts val="0"/>
              </a:spcAft>
              <a:buClr>
                <a:schemeClr val="dk1"/>
              </a:buClr>
              <a:buSzPts val="1100"/>
              <a:buFont typeface="Noto Sans Symbols"/>
              <a:buChar char="−"/>
            </a:pPr>
            <a:r>
              <a:rPr lang="de-DE" sz="2000" b="0" i="0" u="none" strike="noStrike" cap="none">
                <a:solidFill>
                  <a:srgbClr val="0070C0"/>
                </a:solidFill>
                <a:latin typeface="Calibri"/>
                <a:ea typeface="Calibri"/>
                <a:cs typeface="Calibri"/>
                <a:sym typeface="Calibri"/>
              </a:rPr>
              <a:t>demonstrar comportamentos e atitudes de empréstimo responsáveis.</a:t>
            </a:r>
            <a:endParaRPr sz="2000" b="0" i="0" u="none" strike="noStrike" cap="none">
              <a:solidFill>
                <a:srgbClr val="0070C0"/>
              </a:solidFill>
              <a:latin typeface="Calibri"/>
              <a:ea typeface="Calibri"/>
              <a:cs typeface="Calibri"/>
              <a:sym typeface="Calibri"/>
            </a:endParaRPr>
          </a:p>
          <a:p>
            <a:pPr marL="342900" marR="0" lvl="0" indent="-342900" algn="l" rtl="0">
              <a:lnSpc>
                <a:spcPct val="107916"/>
              </a:lnSpc>
              <a:spcBef>
                <a:spcPts val="0"/>
              </a:spcBef>
              <a:spcAft>
                <a:spcPts val="0"/>
              </a:spcAft>
              <a:buClr>
                <a:schemeClr val="dk1"/>
              </a:buClr>
              <a:buSzPts val="1100"/>
              <a:buFont typeface="Noto Sans Symbols"/>
              <a:buChar char="−"/>
            </a:pPr>
            <a:r>
              <a:rPr lang="de-DE" sz="2000" b="0" i="0" u="none" strike="noStrike" cap="none">
                <a:solidFill>
                  <a:srgbClr val="0070C0"/>
                </a:solidFill>
                <a:latin typeface="Calibri"/>
                <a:ea typeface="Calibri"/>
                <a:cs typeface="Calibri"/>
                <a:sym typeface="Calibri"/>
              </a:rPr>
              <a:t>aprender e obter informações sobre as práticas de empréstimo responsável.</a:t>
            </a:r>
            <a:endParaRPr sz="2000" b="0" i="0" u="none" strike="noStrike" cap="none">
              <a:solidFill>
                <a:srgbClr val="0070C0"/>
              </a:solidFill>
              <a:latin typeface="Calibri"/>
              <a:ea typeface="Calibri"/>
              <a:cs typeface="Calibri"/>
              <a:sym typeface="Calibri"/>
            </a:endParaRPr>
          </a:p>
          <a:p>
            <a:pPr marL="457200" lvl="0" indent="-228600" algn="just" rtl="0">
              <a:lnSpc>
                <a:spcPct val="100000"/>
              </a:lnSpc>
              <a:spcBef>
                <a:spcPts val="0"/>
              </a:spcBef>
              <a:spcAft>
                <a:spcPts val="0"/>
              </a:spcAft>
              <a:buSzPts val="1400"/>
              <a:buNone/>
            </a:pPr>
            <a:endParaRPr sz="1800">
              <a:latin typeface="Times New Roman"/>
              <a:ea typeface="Times New Roman"/>
              <a:cs typeface="Times New Roman"/>
              <a:sym typeface="Times New Roman"/>
            </a:endParaRPr>
          </a:p>
        </p:txBody>
      </p:sp>
      <p:sp>
        <p:nvSpPr>
          <p:cNvPr id="170" name="Google Shape;170;p23: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p49:notes"/>
          <p:cNvSpPr txBox="1">
            <a:spLocks noGrp="1"/>
          </p:cNvSpPr>
          <p:nvPr>
            <p:ph type="body" idx="1"/>
          </p:nvPr>
        </p:nvSpPr>
        <p:spPr>
          <a:xfrm>
            <a:off x="709930" y="4925407"/>
            <a:ext cx="5679440" cy="4029879"/>
          </a:xfrm>
          <a:prstGeom prst="rect">
            <a:avLst/>
          </a:prstGeom>
          <a:noFill/>
          <a:ln>
            <a:noFill/>
          </a:ln>
        </p:spPr>
        <p:txBody>
          <a:bodyPr spcFirstLastPara="1" wrap="square" lIns="99025" tIns="49500" rIns="99025" bIns="49500" anchor="t" anchorCtr="0">
            <a:noAutofit/>
          </a:bodyPr>
          <a:lstStyle/>
          <a:p>
            <a:pPr marL="457200" lvl="0" indent="-228600" algn="l" rtl="0">
              <a:lnSpc>
                <a:spcPct val="100000"/>
              </a:lnSpc>
              <a:spcBef>
                <a:spcPts val="0"/>
              </a:spcBef>
              <a:spcAft>
                <a:spcPts val="0"/>
              </a:spcAft>
              <a:buSzPts val="1400"/>
              <a:buNone/>
            </a:pPr>
            <a:r>
              <a:rPr lang="de-DE" sz="1800">
                <a:latin typeface="Calibri"/>
                <a:ea typeface="Calibri"/>
                <a:cs typeface="Calibri"/>
                <a:sym typeface="Calibri"/>
              </a:rPr>
              <a:t>Aqui é mostrado como podemos calcular o DTI. </a:t>
            </a:r>
            <a:endParaRPr/>
          </a:p>
          <a:p>
            <a:pPr marL="457200" lvl="0" indent="-228600" algn="just" rtl="0">
              <a:lnSpc>
                <a:spcPct val="100000"/>
              </a:lnSpc>
              <a:spcBef>
                <a:spcPts val="0"/>
              </a:spcBef>
              <a:spcAft>
                <a:spcPts val="0"/>
              </a:spcAft>
              <a:buSzPts val="1400"/>
              <a:buNone/>
            </a:pPr>
            <a:r>
              <a:rPr lang="de-DE" sz="1800">
                <a:solidFill>
                  <a:srgbClr val="000000"/>
                </a:solidFill>
                <a:latin typeface="Century Gothic"/>
                <a:ea typeface="Century Gothic"/>
                <a:cs typeface="Century Gothic"/>
                <a:sym typeface="Century Gothic"/>
              </a:rPr>
              <a:t>O cálculo do rácio dívida/rendimento (DTI) envolve uma fórmula simples. É uma medida utilizada pelos credores para determinar a capacidade de uma pessoa para gerir os pagamentos mensais e pagar as dívidas. Eis como se calcula:</a:t>
            </a:r>
            <a:endParaRPr sz="1800">
              <a:latin typeface="Times New Roman"/>
              <a:ea typeface="Times New Roman"/>
              <a:cs typeface="Times New Roman"/>
              <a:sym typeface="Times New Roman"/>
            </a:endParaRPr>
          </a:p>
          <a:p>
            <a:pPr marL="457200" lvl="0" indent="-228600" algn="just" rtl="0">
              <a:lnSpc>
                <a:spcPct val="100000"/>
              </a:lnSpc>
              <a:spcBef>
                <a:spcPts val="0"/>
              </a:spcBef>
              <a:spcAft>
                <a:spcPts val="0"/>
              </a:spcAft>
              <a:buSzPts val="1400"/>
              <a:buNone/>
            </a:pPr>
            <a:r>
              <a:rPr lang="de-DE" sz="1800">
                <a:solidFill>
                  <a:srgbClr val="000000"/>
                </a:solidFill>
                <a:latin typeface="Century Gothic"/>
                <a:ea typeface="Century Gothic"/>
                <a:cs typeface="Century Gothic"/>
                <a:sym typeface="Century Gothic"/>
              </a:rPr>
              <a:t> </a:t>
            </a:r>
            <a:endParaRPr sz="1800">
              <a:latin typeface="Times New Roman"/>
              <a:ea typeface="Times New Roman"/>
              <a:cs typeface="Times New Roman"/>
              <a:sym typeface="Times New Roman"/>
            </a:endParaRPr>
          </a:p>
          <a:p>
            <a:pPr marL="457200" lvl="0" indent="-228600" algn="just" rtl="0">
              <a:lnSpc>
                <a:spcPct val="100000"/>
              </a:lnSpc>
              <a:spcBef>
                <a:spcPts val="0"/>
              </a:spcBef>
              <a:spcAft>
                <a:spcPts val="0"/>
              </a:spcAft>
              <a:buSzPts val="1400"/>
              <a:buNone/>
            </a:pPr>
            <a:r>
              <a:rPr lang="de-DE" sz="1800">
                <a:solidFill>
                  <a:srgbClr val="000000"/>
                </a:solidFill>
                <a:latin typeface="Century Gothic"/>
                <a:ea typeface="Century Gothic"/>
                <a:cs typeface="Century Gothic"/>
                <a:sym typeface="Century Gothic"/>
              </a:rPr>
              <a:t>1. Somar os pagamentos mensais da dívida: Comece por somar todos os pagamentos mensais da sua dívida. Isto inclui coisas como pagamentos de hipotecas ou rendas, empréstimos automóveis, empréstimos a estudantes, pagamentos mínimos de cartões de crédito e quaisquer outras dívidas que tenha.</a:t>
            </a:r>
            <a:endParaRPr sz="1800">
              <a:latin typeface="Times New Roman"/>
              <a:ea typeface="Times New Roman"/>
              <a:cs typeface="Times New Roman"/>
              <a:sym typeface="Times New Roman"/>
            </a:endParaRPr>
          </a:p>
          <a:p>
            <a:pPr marL="457200" lvl="0" indent="-228600" algn="just" rtl="0">
              <a:lnSpc>
                <a:spcPct val="100000"/>
              </a:lnSpc>
              <a:spcBef>
                <a:spcPts val="0"/>
              </a:spcBef>
              <a:spcAft>
                <a:spcPts val="0"/>
              </a:spcAft>
              <a:buSzPts val="1400"/>
              <a:buNone/>
            </a:pPr>
            <a:r>
              <a:rPr lang="de-DE" sz="1800">
                <a:solidFill>
                  <a:srgbClr val="000000"/>
                </a:solidFill>
                <a:latin typeface="Century Gothic"/>
                <a:ea typeface="Century Gothic"/>
                <a:cs typeface="Century Gothic"/>
                <a:sym typeface="Century Gothic"/>
              </a:rPr>
              <a:t> </a:t>
            </a:r>
            <a:endParaRPr sz="1800">
              <a:latin typeface="Times New Roman"/>
              <a:ea typeface="Times New Roman"/>
              <a:cs typeface="Times New Roman"/>
              <a:sym typeface="Times New Roman"/>
            </a:endParaRPr>
          </a:p>
          <a:p>
            <a:pPr marL="457200" lvl="0" indent="-228600" algn="just" rtl="0">
              <a:lnSpc>
                <a:spcPct val="100000"/>
              </a:lnSpc>
              <a:spcBef>
                <a:spcPts val="0"/>
              </a:spcBef>
              <a:spcAft>
                <a:spcPts val="0"/>
              </a:spcAft>
              <a:buSzPts val="1400"/>
              <a:buNone/>
            </a:pPr>
            <a:r>
              <a:rPr lang="de-DE" sz="1800">
                <a:solidFill>
                  <a:srgbClr val="000000"/>
                </a:solidFill>
                <a:latin typeface="Century Gothic"/>
                <a:ea typeface="Century Gothic"/>
                <a:cs typeface="Century Gothic"/>
                <a:sym typeface="Century Gothic"/>
              </a:rPr>
              <a:t>2. Calcular o rendimento líquido bruto: De seguida, calcule o seu rendimento mensal bruto. Isto inclui todas as fontes de rendimento antes de impostos e outras deduções. Certifique-se de que inclui o rendimento de todas as fontes, tais como salário, bónus, comissões, rendimentos de aluguer, pensão de alimentos e quaisquer outras fontes regulares de rendimento.</a:t>
            </a:r>
            <a:endParaRPr sz="1800">
              <a:latin typeface="Times New Roman"/>
              <a:ea typeface="Times New Roman"/>
              <a:cs typeface="Times New Roman"/>
              <a:sym typeface="Times New Roman"/>
            </a:endParaRPr>
          </a:p>
          <a:p>
            <a:pPr marL="457200" lvl="0" indent="-228600" algn="just" rtl="0">
              <a:lnSpc>
                <a:spcPct val="100000"/>
              </a:lnSpc>
              <a:spcBef>
                <a:spcPts val="0"/>
              </a:spcBef>
              <a:spcAft>
                <a:spcPts val="0"/>
              </a:spcAft>
              <a:buSzPts val="1400"/>
              <a:buNone/>
            </a:pPr>
            <a:r>
              <a:rPr lang="de-DE" sz="1800">
                <a:solidFill>
                  <a:srgbClr val="000000"/>
                </a:solidFill>
                <a:latin typeface="Century Gothic"/>
                <a:ea typeface="Century Gothic"/>
                <a:cs typeface="Century Gothic"/>
                <a:sym typeface="Century Gothic"/>
              </a:rPr>
              <a:t> </a:t>
            </a:r>
            <a:endParaRPr sz="1800">
              <a:latin typeface="Times New Roman"/>
              <a:ea typeface="Times New Roman"/>
              <a:cs typeface="Times New Roman"/>
              <a:sym typeface="Times New Roman"/>
            </a:endParaRPr>
          </a:p>
          <a:p>
            <a:pPr marL="457200" lvl="0" indent="-228600" algn="just" rtl="0">
              <a:lnSpc>
                <a:spcPct val="100000"/>
              </a:lnSpc>
              <a:spcBef>
                <a:spcPts val="0"/>
              </a:spcBef>
              <a:spcAft>
                <a:spcPts val="0"/>
              </a:spcAft>
              <a:buSzPts val="1400"/>
              <a:buNone/>
            </a:pPr>
            <a:r>
              <a:rPr lang="de-DE" sz="1800">
                <a:solidFill>
                  <a:srgbClr val="000000"/>
                </a:solidFill>
                <a:latin typeface="Century Gothic"/>
                <a:ea typeface="Century Gothic"/>
                <a:cs typeface="Century Gothic"/>
                <a:sym typeface="Century Gothic"/>
              </a:rPr>
              <a:t>3. Dividir os pagamentos da dívida pelo rendimento mensal bruto: Finalmente, divida o total dos pagamentos mensais da dívida pelo seu rendimento mensal bruto e multiplique o resultado por 100 para obter uma percentagem.</a:t>
            </a:r>
            <a:endParaRPr sz="1800">
              <a:latin typeface="Times New Roman"/>
              <a:ea typeface="Times New Roman"/>
              <a:cs typeface="Times New Roman"/>
              <a:sym typeface="Times New Roman"/>
            </a:endParaRPr>
          </a:p>
          <a:p>
            <a:pPr marL="457200" lvl="0" indent="-228600" algn="just" rtl="0">
              <a:lnSpc>
                <a:spcPct val="100000"/>
              </a:lnSpc>
              <a:spcBef>
                <a:spcPts val="0"/>
              </a:spcBef>
              <a:spcAft>
                <a:spcPts val="0"/>
              </a:spcAft>
              <a:buSzPts val="1400"/>
              <a:buNone/>
            </a:pPr>
            <a:r>
              <a:rPr lang="de-DE" sz="1800">
                <a:solidFill>
                  <a:srgbClr val="000000"/>
                </a:solidFill>
                <a:latin typeface="Century Gothic"/>
                <a:ea typeface="Century Gothic"/>
                <a:cs typeface="Century Gothic"/>
                <a:sym typeface="Century Gothic"/>
              </a:rPr>
              <a:t> </a:t>
            </a:r>
            <a:endParaRPr sz="1800">
              <a:latin typeface="Times New Roman"/>
              <a:ea typeface="Times New Roman"/>
              <a:cs typeface="Times New Roman"/>
              <a:sym typeface="Times New Roman"/>
            </a:endParaRPr>
          </a:p>
          <a:p>
            <a:pPr marL="457200" lvl="0" indent="-228600" algn="just" rtl="0">
              <a:lnSpc>
                <a:spcPct val="100000"/>
              </a:lnSpc>
              <a:spcBef>
                <a:spcPts val="0"/>
              </a:spcBef>
              <a:spcAft>
                <a:spcPts val="0"/>
              </a:spcAft>
              <a:buSzPts val="1400"/>
              <a:buNone/>
            </a:pPr>
            <a:r>
              <a:rPr lang="de-DE" sz="1800">
                <a:solidFill>
                  <a:srgbClr val="000000"/>
                </a:solidFill>
                <a:latin typeface="Century Gothic"/>
                <a:ea typeface="Century Gothic"/>
                <a:cs typeface="Century Gothic"/>
                <a:sym typeface="Century Gothic"/>
              </a:rPr>
              <a:t>Por exemplo, se o total dos pagamentos mensais da sua dívida ascender a 2 000 euros e o seu rendimento mensal bruto for de 6 000 euros, o cálculo do rácio dívida/rendimento é de 33,33%. </a:t>
            </a:r>
            <a:endParaRPr sz="1800">
              <a:latin typeface="Times New Roman"/>
              <a:ea typeface="Times New Roman"/>
              <a:cs typeface="Times New Roman"/>
              <a:sym typeface="Times New Roman"/>
            </a:endParaRPr>
          </a:p>
          <a:p>
            <a:pPr marL="457200" lvl="0" indent="-228600" algn="just" rtl="0">
              <a:lnSpc>
                <a:spcPct val="100000"/>
              </a:lnSpc>
              <a:spcBef>
                <a:spcPts val="0"/>
              </a:spcBef>
              <a:spcAft>
                <a:spcPts val="0"/>
              </a:spcAft>
              <a:buSzPts val="1400"/>
              <a:buNone/>
            </a:pPr>
            <a:r>
              <a:rPr lang="de-DE" sz="1800">
                <a:solidFill>
                  <a:srgbClr val="000000"/>
                </a:solidFill>
                <a:latin typeface="Century Gothic"/>
                <a:ea typeface="Century Gothic"/>
                <a:cs typeface="Century Gothic"/>
                <a:sym typeface="Century Gothic"/>
              </a:rPr>
              <a:t> </a:t>
            </a:r>
            <a:endParaRPr sz="1800">
              <a:latin typeface="Times New Roman"/>
              <a:ea typeface="Times New Roman"/>
              <a:cs typeface="Times New Roman"/>
              <a:sym typeface="Times New Roman"/>
            </a:endParaRPr>
          </a:p>
          <a:p>
            <a:pPr marL="457200" lvl="0" indent="-228600" algn="l" rtl="0">
              <a:lnSpc>
                <a:spcPct val="100000"/>
              </a:lnSpc>
              <a:spcBef>
                <a:spcPts val="0"/>
              </a:spcBef>
              <a:spcAft>
                <a:spcPts val="0"/>
              </a:spcAft>
              <a:buSzPts val="1400"/>
              <a:buNone/>
            </a:pPr>
            <a:endParaRPr sz="1800">
              <a:latin typeface="Calibri"/>
              <a:ea typeface="Calibri"/>
              <a:cs typeface="Calibri"/>
              <a:sym typeface="Calibri"/>
            </a:endParaRPr>
          </a:p>
          <a:p>
            <a:pPr marL="457200" lvl="0" indent="-228600" algn="l" rtl="0">
              <a:lnSpc>
                <a:spcPct val="100000"/>
              </a:lnSpc>
              <a:spcBef>
                <a:spcPts val="0"/>
              </a:spcBef>
              <a:spcAft>
                <a:spcPts val="0"/>
              </a:spcAft>
              <a:buSzPts val="1400"/>
              <a:buNone/>
            </a:pPr>
            <a:endParaRPr sz="1800" b="0" i="0">
              <a:solidFill>
                <a:srgbClr val="11111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r>
              <a:rPr lang="de-DE" sz="2800" b="0" i="0">
                <a:solidFill>
                  <a:srgbClr val="111111"/>
                </a:solidFill>
                <a:latin typeface="Arial"/>
                <a:ea typeface="Arial"/>
                <a:cs typeface="Arial"/>
                <a:sym typeface="Arial"/>
              </a:rPr>
              <a:t>Um rácio dívida/rendimento (DTI) baixo demonstra um bom equilíbrio entre a dívida e o rendimento. Por outras palavras, se o seu rácio DTI for de 15%, isso significa que 15% do seu rendimento bruto mensal vai para o pagamento de dívidas todos os meses. Por outro lado, um rácio DTI elevado pode indicar que um indivíduo tem demasiadas dívidas para o montante de rendimentos auferidos em cada mês.</a:t>
            </a:r>
            <a:endParaRPr/>
          </a:p>
          <a:p>
            <a:pPr marL="457200" lvl="0" indent="-228600" algn="l" rtl="0">
              <a:lnSpc>
                <a:spcPct val="100000"/>
              </a:lnSpc>
              <a:spcBef>
                <a:spcPts val="0"/>
              </a:spcBef>
              <a:spcAft>
                <a:spcPts val="0"/>
              </a:spcAft>
              <a:buSzPts val="1400"/>
              <a:buNone/>
            </a:pPr>
            <a:r>
              <a:rPr lang="de-DE" sz="2800" b="0" i="0">
                <a:solidFill>
                  <a:srgbClr val="111111"/>
                </a:solidFill>
                <a:latin typeface="Arial"/>
                <a:ea typeface="Arial"/>
                <a:cs typeface="Arial"/>
                <a:sym typeface="Arial"/>
              </a:rPr>
              <a:t>Normalmente, os mutuários com baixos rácios dívida/rendimento são susceptíveis de gerir eficazmente os seus pagamentos mensais da dívida. Consequentemente, os bancos e os fornecedores de crédito financeiro querem ver rácios de DTI baixos antes de concederem empréstimos a um potencial mutuário. A preferência por rácios de DTI baixos faz sentido, uma vez que os mutuantes querem ter a certeza de que o mutuário não está sobrecarregado, o que significa que tem demasiados pagamentos de dívidas em relação ao seu rendimento.</a:t>
            </a:r>
            <a:endParaRPr/>
          </a:p>
        </p:txBody>
      </p:sp>
      <p:sp>
        <p:nvSpPr>
          <p:cNvPr id="904" name="Google Shape;904;p49: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p50:notes"/>
          <p:cNvSpPr txBox="1">
            <a:spLocks noGrp="1"/>
          </p:cNvSpPr>
          <p:nvPr>
            <p:ph type="body" idx="1"/>
          </p:nvPr>
        </p:nvSpPr>
        <p:spPr>
          <a:xfrm>
            <a:off x="709930" y="4925407"/>
            <a:ext cx="5679440" cy="4029879"/>
          </a:xfrm>
          <a:prstGeom prst="rect">
            <a:avLst/>
          </a:prstGeom>
          <a:noFill/>
          <a:ln>
            <a:noFill/>
          </a:ln>
        </p:spPr>
        <p:txBody>
          <a:bodyPr spcFirstLastPara="1" wrap="square" lIns="99025" tIns="49500" rIns="99025" bIns="49500" anchor="t" anchorCtr="0">
            <a:noAutofit/>
          </a:bodyPr>
          <a:lstStyle/>
          <a:p>
            <a:pPr marL="457200" lvl="0" indent="-228600" algn="just" rtl="0">
              <a:lnSpc>
                <a:spcPct val="100000"/>
              </a:lnSpc>
              <a:spcBef>
                <a:spcPts val="0"/>
              </a:spcBef>
              <a:spcAft>
                <a:spcPts val="0"/>
              </a:spcAft>
              <a:buSzPts val="1400"/>
              <a:buNone/>
            </a:pPr>
            <a:r>
              <a:rPr lang="de-DE" sz="1800">
                <a:latin typeface="Times New Roman"/>
                <a:ea typeface="Times New Roman"/>
                <a:cs typeface="Times New Roman"/>
                <a:sym typeface="Times New Roman"/>
              </a:rPr>
              <a:t>Considere o reembolso antecipado de um empréstimo se tiver fundos suficientes disponíveis ou encontre um método de financiamento mais favorável.</a:t>
            </a:r>
            <a:endParaRPr/>
          </a:p>
          <a:p>
            <a:pPr marL="457200" lvl="0" indent="-228600" algn="just" rtl="0">
              <a:lnSpc>
                <a:spcPct val="100000"/>
              </a:lnSpc>
              <a:spcBef>
                <a:spcPts val="0"/>
              </a:spcBef>
              <a:spcAft>
                <a:spcPts val="0"/>
              </a:spcAft>
              <a:buSzPts val="1400"/>
              <a:buNone/>
            </a:pPr>
            <a:endParaRPr sz="1800">
              <a:latin typeface="Times New Roman"/>
              <a:ea typeface="Times New Roman"/>
              <a:cs typeface="Times New Roman"/>
              <a:sym typeface="Times New Roman"/>
            </a:endParaRPr>
          </a:p>
          <a:p>
            <a:pPr marL="457200" lvl="0" indent="-228600" algn="just" rtl="0">
              <a:lnSpc>
                <a:spcPct val="100000"/>
              </a:lnSpc>
              <a:spcBef>
                <a:spcPts val="0"/>
              </a:spcBef>
              <a:spcAft>
                <a:spcPts val="0"/>
              </a:spcAft>
              <a:buSzPts val="1400"/>
              <a:buNone/>
            </a:pPr>
            <a:r>
              <a:rPr lang="de-DE" sz="1800">
                <a:latin typeface="Times New Roman"/>
                <a:ea typeface="Times New Roman"/>
                <a:cs typeface="Times New Roman"/>
                <a:sym typeface="Times New Roman"/>
              </a:rPr>
              <a:t>A primeira condição para considerar o reembolso antecipado é que as suas poupanças, para além da reforma e das reservas de emergência, sejam iguais ou superiores ao saldo em dívida do empréstimo. O critério de decisão sobre a utilização dessas poupanças para amortizar a dívida depende da diferença entre os juros e o custo do serviço do empréstimo e o rendimento das suas poupanças. Se o empréstimo for mais caro do que o rendimento das suas poupanças, é aconselhável reembolsá-lo.</a:t>
            </a:r>
            <a:endParaRPr/>
          </a:p>
          <a:p>
            <a:pPr marL="457200" lvl="0" indent="-228600" algn="just" rtl="0">
              <a:lnSpc>
                <a:spcPct val="100000"/>
              </a:lnSpc>
              <a:spcBef>
                <a:spcPts val="0"/>
              </a:spcBef>
              <a:spcAft>
                <a:spcPts val="0"/>
              </a:spcAft>
              <a:buSzPts val="1400"/>
              <a:buNone/>
            </a:pPr>
            <a:endParaRPr sz="1800">
              <a:latin typeface="Times New Roman"/>
              <a:ea typeface="Times New Roman"/>
              <a:cs typeface="Times New Roman"/>
              <a:sym typeface="Times New Roman"/>
            </a:endParaRPr>
          </a:p>
          <a:p>
            <a:pPr marL="457200" lvl="0" indent="-228600" algn="just" rtl="0">
              <a:lnSpc>
                <a:spcPct val="100000"/>
              </a:lnSpc>
              <a:spcBef>
                <a:spcPts val="0"/>
              </a:spcBef>
              <a:spcAft>
                <a:spcPts val="0"/>
              </a:spcAft>
              <a:buSzPts val="1400"/>
              <a:buNone/>
            </a:pPr>
            <a:r>
              <a:rPr lang="de-DE" sz="1800">
                <a:latin typeface="Times New Roman"/>
                <a:ea typeface="Times New Roman"/>
                <a:cs typeface="Times New Roman"/>
                <a:sym typeface="Times New Roman"/>
              </a:rPr>
              <a:t>O reembolso antecipado também é adequado quando se encontra um método de financiamento mais favorável. No entanto, é essencial ter em conta não só a prestação mensal e as taxas de juro, mas também os novos custos associados à aprovação, ao acordo e ao seguro do novo empréstimo.</a:t>
            </a:r>
            <a:endParaRPr sz="1800">
              <a:latin typeface="Times New Roman"/>
              <a:ea typeface="Times New Roman"/>
              <a:cs typeface="Times New Roman"/>
              <a:sym typeface="Times New Roman"/>
            </a:endParaRPr>
          </a:p>
        </p:txBody>
      </p:sp>
      <p:sp>
        <p:nvSpPr>
          <p:cNvPr id="930" name="Google Shape;930;p50: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p51:notes"/>
          <p:cNvSpPr txBox="1">
            <a:spLocks noGrp="1"/>
          </p:cNvSpPr>
          <p:nvPr>
            <p:ph type="body" idx="1"/>
          </p:nvPr>
        </p:nvSpPr>
        <p:spPr>
          <a:xfrm>
            <a:off x="709930" y="4925407"/>
            <a:ext cx="5679440" cy="4029879"/>
          </a:xfrm>
          <a:prstGeom prst="rect">
            <a:avLst/>
          </a:prstGeom>
          <a:noFill/>
          <a:ln>
            <a:noFill/>
          </a:ln>
        </p:spPr>
        <p:txBody>
          <a:bodyPr spcFirstLastPara="1" wrap="square" lIns="99025" tIns="49500" rIns="99025" bIns="49500" anchor="t" anchorCtr="0">
            <a:noAutofit/>
          </a:bodyPr>
          <a:lstStyle/>
          <a:p>
            <a:pPr marL="457200" lvl="0" indent="-228600" algn="just" rtl="0">
              <a:lnSpc>
                <a:spcPct val="100000"/>
              </a:lnSpc>
              <a:spcBef>
                <a:spcPts val="0"/>
              </a:spcBef>
              <a:spcAft>
                <a:spcPts val="0"/>
              </a:spcAft>
              <a:buSzPts val="1400"/>
              <a:buNone/>
            </a:pPr>
            <a:r>
              <a:rPr lang="de-DE" sz="1800">
                <a:solidFill>
                  <a:srgbClr val="000000"/>
                </a:solidFill>
                <a:latin typeface="Century Gothic"/>
                <a:ea typeface="Century Gothic"/>
                <a:cs typeface="Century Gothic"/>
                <a:sym typeface="Century Gothic"/>
              </a:rPr>
              <a:t>Eis a revisão da literatura.</a:t>
            </a:r>
            <a:endParaRPr sz="1800">
              <a:latin typeface="Times New Roman"/>
              <a:ea typeface="Times New Roman"/>
              <a:cs typeface="Times New Roman"/>
              <a:sym typeface="Times New Roman"/>
            </a:endParaRPr>
          </a:p>
          <a:p>
            <a:pPr marL="228600" lvl="0" indent="0" algn="just" rtl="0">
              <a:lnSpc>
                <a:spcPct val="100000"/>
              </a:lnSpc>
              <a:spcBef>
                <a:spcPts val="0"/>
              </a:spcBef>
              <a:spcAft>
                <a:spcPts val="0"/>
              </a:spcAft>
              <a:buSzPts val="1400"/>
              <a:buFont typeface="Arial"/>
              <a:buNone/>
            </a:pPr>
            <a:endParaRPr/>
          </a:p>
        </p:txBody>
      </p:sp>
      <p:sp>
        <p:nvSpPr>
          <p:cNvPr id="944" name="Google Shape;944;p51: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p10:notes"/>
          <p:cNvSpPr txBox="1">
            <a:spLocks noGrp="1"/>
          </p:cNvSpPr>
          <p:nvPr>
            <p:ph type="body" idx="1"/>
          </p:nvPr>
        </p:nvSpPr>
        <p:spPr>
          <a:xfrm>
            <a:off x="709930" y="4925407"/>
            <a:ext cx="5679440" cy="4029879"/>
          </a:xfrm>
          <a:prstGeom prst="rect">
            <a:avLst/>
          </a:prstGeom>
          <a:noFill/>
          <a:ln>
            <a:noFill/>
          </a:ln>
        </p:spPr>
        <p:txBody>
          <a:bodyPr spcFirstLastPara="1" wrap="square" lIns="99025" tIns="49500" rIns="99025" bIns="495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800">
                <a:solidFill>
                  <a:srgbClr val="000000"/>
                </a:solidFill>
                <a:latin typeface="Century Gothic"/>
                <a:ea typeface="Century Gothic"/>
                <a:cs typeface="Century Gothic"/>
                <a:sym typeface="Century Gothic"/>
              </a:rPr>
              <a:t>Em conclusão, este módulo forneceu uma grande quantidade de conhecimentos sobre os meandros do crédito, oferecendo informações valiosas que permitem aos alunos tomar decisões financeiras informadas. Ao compreenderem as considerações a ter em conta antes de contrair um empréstimo, as diferentes durações dos empréstimos e as implicações das taxas de juro e dos custos, os indivíduos ficam equipados com as ferramentas necessárias para navegar eficazmente pelas opções de empréstimo. A exploração de acordos de taxa de juro, a escolha entre empréstimos de taxa fixa e variável e vários tipos de empréstimos, tais como garantias bancárias e transacções de leasing, enriquece ainda mais a compreensão dos alunos sobre os mecanismos de empréstimo. Para além disso, o módulo lança luz sobre métodos alternativos de empréstimo e estratégias de capacitação financeira, promovendo uma compreensão holística das práticas de empréstimo. Em última análise, os formandos saem deste módulo com uma perspicácia financeira reforçada, que lhes permite abordar a contração de empréstimos com confiança e prudência, melhorando assim o seu bem-estar financeiro.</a:t>
            </a:r>
            <a:endParaRPr sz="180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p>
        </p:txBody>
      </p:sp>
      <p:sp>
        <p:nvSpPr>
          <p:cNvPr id="955" name="Google Shape;955;p10: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3:notes"/>
          <p:cNvSpPr txBox="1">
            <a:spLocks noGrp="1"/>
          </p:cNvSpPr>
          <p:nvPr>
            <p:ph type="body" idx="1"/>
          </p:nvPr>
        </p:nvSpPr>
        <p:spPr>
          <a:xfrm>
            <a:off x="709930" y="4925407"/>
            <a:ext cx="5679440" cy="4029879"/>
          </a:xfrm>
          <a:prstGeom prst="rect">
            <a:avLst/>
          </a:prstGeom>
          <a:noFill/>
          <a:ln>
            <a:noFill/>
          </a:ln>
        </p:spPr>
        <p:txBody>
          <a:bodyPr spcFirstLastPara="1" wrap="square" lIns="99025" tIns="49500" rIns="99025" bIns="49500" anchor="t" anchorCtr="0">
            <a:noAutofit/>
          </a:bodyPr>
          <a:lstStyle/>
          <a:p>
            <a:pPr marL="457200" marR="0" lvl="0" indent="-228600" algn="l" rtl="0">
              <a:lnSpc>
                <a:spcPct val="107916"/>
              </a:lnSpc>
              <a:spcBef>
                <a:spcPts val="0"/>
              </a:spcBef>
              <a:spcAft>
                <a:spcPts val="0"/>
              </a:spcAft>
              <a:buClr>
                <a:schemeClr val="dk1"/>
              </a:buClr>
              <a:buSzPts val="1100"/>
              <a:buNone/>
            </a:pPr>
            <a:r>
              <a:rPr lang="de-DE" sz="2000" b="0" i="0" u="none" strike="noStrike" cap="none">
                <a:solidFill>
                  <a:srgbClr val="0070C0"/>
                </a:solidFill>
                <a:latin typeface="Calibri"/>
                <a:ea typeface="Calibri"/>
                <a:cs typeface="Calibri"/>
                <a:sym typeface="Calibri"/>
              </a:rPr>
              <a:t>A contração de um empréstimo é uma prática financeira em que os indivíduos ou entidades obtêm fundos de um mutuante com o acordo de reembolsar o montante emprestado, juntamente com os juros ou outros encargos, durante um determinado período. Permite que os indivíduos acedam a recursos que atualmente não possuem, permitindo-lhes fazer compras, investimentos ou cobrir despesas que de outra forma não poderiam pagar. A contração de empréstimos desempenha um papel crucial nas finanças pessoais e empresariais, facilitando o crescimento, o investimento e a realização de objectivos financeiros. (Bloomenthal, 2020).</a:t>
            </a:r>
            <a:endParaRPr/>
          </a:p>
          <a:p>
            <a:pPr marL="457200" marR="0" lvl="0" indent="-228600" algn="l" rtl="0">
              <a:lnSpc>
                <a:spcPct val="107916"/>
              </a:lnSpc>
              <a:spcBef>
                <a:spcPts val="0"/>
              </a:spcBef>
              <a:spcAft>
                <a:spcPts val="0"/>
              </a:spcAft>
              <a:buClr>
                <a:schemeClr val="dk1"/>
              </a:buClr>
              <a:buSzPts val="1100"/>
              <a:buNone/>
            </a:pPr>
            <a:endParaRPr sz="2000" b="0" i="0" u="none" strike="noStrike" cap="none">
              <a:solidFill>
                <a:srgbClr val="0070C0"/>
              </a:solidFill>
              <a:latin typeface="Calibri"/>
              <a:ea typeface="Calibri"/>
              <a:cs typeface="Calibri"/>
              <a:sym typeface="Calibri"/>
            </a:endParaRPr>
          </a:p>
          <a:p>
            <a:pPr marL="457200" marR="0" lvl="0" indent="-228600" algn="l" rtl="0">
              <a:lnSpc>
                <a:spcPct val="107916"/>
              </a:lnSpc>
              <a:spcBef>
                <a:spcPts val="0"/>
              </a:spcBef>
              <a:spcAft>
                <a:spcPts val="0"/>
              </a:spcAft>
              <a:buClr>
                <a:schemeClr val="dk1"/>
              </a:buClr>
              <a:buSzPts val="1100"/>
              <a:buNone/>
            </a:pPr>
            <a:r>
              <a:rPr lang="de-DE" sz="2000" b="0" i="0" u="none" strike="noStrike" cap="none">
                <a:solidFill>
                  <a:srgbClr val="0070C0"/>
                </a:solidFill>
                <a:latin typeface="Calibri"/>
                <a:ea typeface="Calibri"/>
                <a:cs typeface="Calibri"/>
                <a:sym typeface="Calibri"/>
              </a:rPr>
              <a:t>Os principais pontos de empréstimo incluem (Consumer Financial Protection Bureau, n.d.):</a:t>
            </a:r>
            <a:endParaRPr/>
          </a:p>
          <a:p>
            <a:pPr marL="342900" marR="0" lvl="0" indent="-342900" algn="l" rtl="0">
              <a:lnSpc>
                <a:spcPct val="107916"/>
              </a:lnSpc>
              <a:spcBef>
                <a:spcPts val="0"/>
              </a:spcBef>
              <a:spcAft>
                <a:spcPts val="0"/>
              </a:spcAft>
              <a:buClr>
                <a:schemeClr val="dk1"/>
              </a:buClr>
              <a:buSzPts val="1100"/>
              <a:buFont typeface="Century Gothic"/>
              <a:buChar char="-"/>
            </a:pPr>
            <a:r>
              <a:rPr lang="de-DE" sz="2000" b="0" i="0" u="none" strike="noStrike" cap="none">
                <a:solidFill>
                  <a:srgbClr val="0070C0"/>
                </a:solidFill>
                <a:latin typeface="Calibri"/>
                <a:ea typeface="Calibri"/>
                <a:cs typeface="Calibri"/>
                <a:sym typeface="Calibri"/>
              </a:rPr>
              <a:t>Tipos de empréstimos: Os empréstimos podem incluir vários tipos, como empréstimos garantidos (apoiados por garantias como uma casa ou um carro), empréstimos não garantidos (não ligados a garantias), crédito rotativo (como cartões de crédito) e empréstimos a longo prazo (por exemplo, hipotecas ou obrigações).</a:t>
            </a:r>
            <a:endParaRPr/>
          </a:p>
          <a:p>
            <a:pPr marL="342900" marR="0" lvl="0" indent="-342900" algn="l" rtl="0">
              <a:lnSpc>
                <a:spcPct val="107916"/>
              </a:lnSpc>
              <a:spcBef>
                <a:spcPts val="0"/>
              </a:spcBef>
              <a:spcAft>
                <a:spcPts val="0"/>
              </a:spcAft>
              <a:buClr>
                <a:schemeClr val="dk1"/>
              </a:buClr>
              <a:buSzPts val="1100"/>
              <a:buFont typeface="Century Gothic"/>
              <a:buChar char="-"/>
            </a:pPr>
            <a:r>
              <a:rPr lang="de-DE" sz="2000" b="0" i="0" u="none" strike="noStrike" cap="none">
                <a:solidFill>
                  <a:srgbClr val="0070C0"/>
                </a:solidFill>
                <a:latin typeface="Calibri"/>
                <a:ea typeface="Calibri"/>
                <a:cs typeface="Calibri"/>
                <a:sym typeface="Calibri"/>
              </a:rPr>
              <a:t>Taxas de juro: A contração de um empréstimo implica normalmente o pagamento de juros sobre o montante emprestado. As taxas de juro podem ser fixas (permanecem as mesmas durante todo o empréstimo) ou variáveis (variam ao longo do tempo), afectando o custo global do empréstimo.</a:t>
            </a:r>
            <a:endParaRPr/>
          </a:p>
          <a:p>
            <a:pPr marL="342900" marR="0" lvl="0" indent="-342900" algn="l" rtl="0">
              <a:lnSpc>
                <a:spcPct val="107916"/>
              </a:lnSpc>
              <a:spcBef>
                <a:spcPts val="0"/>
              </a:spcBef>
              <a:spcAft>
                <a:spcPts val="0"/>
              </a:spcAft>
              <a:buClr>
                <a:schemeClr val="dk1"/>
              </a:buClr>
              <a:buSzPts val="1100"/>
              <a:buFont typeface="Century Gothic"/>
              <a:buChar char="-"/>
            </a:pPr>
            <a:r>
              <a:rPr lang="de-DE" sz="2000" b="0" i="0" u="none" strike="noStrike" cap="none">
                <a:solidFill>
                  <a:srgbClr val="0070C0"/>
                </a:solidFill>
                <a:latin typeface="Calibri"/>
                <a:ea typeface="Calibri"/>
                <a:cs typeface="Calibri"/>
                <a:sym typeface="Calibri"/>
              </a:rPr>
              <a:t>Capacidade de crédito: As entidades financiadoras avaliam a solvabilidade dos mutuários com base em factores como a pontuação de crédito, o rendimento e as dívidas existentes. Um bom historial de crédito resulta frequentemente em condições de empréstimo mais favoráveis.</a:t>
            </a:r>
            <a:endParaRPr/>
          </a:p>
          <a:p>
            <a:pPr marL="342900" marR="0" lvl="0" indent="-342900" algn="l" rtl="0">
              <a:lnSpc>
                <a:spcPct val="107916"/>
              </a:lnSpc>
              <a:spcBef>
                <a:spcPts val="0"/>
              </a:spcBef>
              <a:spcAft>
                <a:spcPts val="0"/>
              </a:spcAft>
              <a:buClr>
                <a:schemeClr val="dk1"/>
              </a:buClr>
              <a:buSzPts val="1100"/>
              <a:buFont typeface="Century Gothic"/>
              <a:buChar char="-"/>
            </a:pPr>
            <a:r>
              <a:rPr lang="de-DE" sz="2000" b="0" i="0" u="none" strike="noStrike" cap="none">
                <a:solidFill>
                  <a:srgbClr val="0070C0"/>
                </a:solidFill>
                <a:latin typeface="Calibri"/>
                <a:ea typeface="Calibri"/>
                <a:cs typeface="Calibri"/>
                <a:sym typeface="Calibri"/>
              </a:rPr>
              <a:t>Empréstimo responsável: A contração responsável de empréstimos implica uma análise cuidadosa da capacidade financeira de cada um para reembolsar os fundos emprestados, a elaboração de um orçamento e a compreensão dos termos e condições do contrato de empréstimo.</a:t>
            </a:r>
            <a:endParaRPr/>
          </a:p>
          <a:p>
            <a:pPr marL="342900" marR="0" lvl="0" indent="-342900" algn="l" rtl="0">
              <a:lnSpc>
                <a:spcPct val="107916"/>
              </a:lnSpc>
              <a:spcBef>
                <a:spcPts val="0"/>
              </a:spcBef>
              <a:spcAft>
                <a:spcPts val="0"/>
              </a:spcAft>
              <a:buClr>
                <a:schemeClr val="dk1"/>
              </a:buClr>
              <a:buSzPts val="1100"/>
              <a:buFont typeface="Century Gothic"/>
              <a:buChar char="-"/>
            </a:pPr>
            <a:r>
              <a:rPr lang="de-DE" sz="2000" b="0" i="0" u="none" strike="noStrike" cap="none">
                <a:solidFill>
                  <a:srgbClr val="0070C0"/>
                </a:solidFill>
                <a:latin typeface="Calibri"/>
                <a:ea typeface="Calibri"/>
                <a:cs typeface="Calibri"/>
                <a:sym typeface="Calibri"/>
              </a:rPr>
              <a:t>Fontes de empréstimo: Os empréstimos podem provir de uma variedade de fontes, incluindo bancos, cooperativas de crédito, credores online, ou mesmo familiares e amigos.</a:t>
            </a:r>
            <a:endParaRPr/>
          </a:p>
          <a:p>
            <a:pPr marL="342900" marR="0" lvl="0" indent="-342900" algn="l" rtl="0">
              <a:lnSpc>
                <a:spcPct val="107916"/>
              </a:lnSpc>
              <a:spcBef>
                <a:spcPts val="0"/>
              </a:spcBef>
              <a:spcAft>
                <a:spcPts val="0"/>
              </a:spcAft>
              <a:buClr>
                <a:schemeClr val="dk1"/>
              </a:buClr>
              <a:buSzPts val="1100"/>
              <a:buFont typeface="Century Gothic"/>
              <a:buChar char="-"/>
            </a:pPr>
            <a:r>
              <a:rPr lang="de-DE" sz="2000" b="0" i="0" u="none" strike="noStrike" cap="none">
                <a:solidFill>
                  <a:srgbClr val="0070C0"/>
                </a:solidFill>
                <a:latin typeface="Calibri"/>
                <a:ea typeface="Calibri"/>
                <a:cs typeface="Calibri"/>
                <a:sym typeface="Calibri"/>
              </a:rPr>
              <a:t>Risco e recompensa: A contração de empréstimos pode ser uma ferramenta útil para atingir objectivos financeiros, mas também acarreta riscos se não for gerida de forma sensata. É essencial pesar os potenciais benefícios contra os custos e os potenciais riscos.</a:t>
            </a:r>
            <a:endParaRPr/>
          </a:p>
          <a:p>
            <a:pPr marL="457200" marR="0" lvl="0" indent="-228600" algn="l" rtl="0">
              <a:lnSpc>
                <a:spcPct val="107916"/>
              </a:lnSpc>
              <a:spcBef>
                <a:spcPts val="0"/>
              </a:spcBef>
              <a:spcAft>
                <a:spcPts val="0"/>
              </a:spcAft>
              <a:buClr>
                <a:schemeClr val="dk1"/>
              </a:buClr>
              <a:buSzPts val="1100"/>
              <a:buFont typeface="Arial"/>
              <a:buNone/>
            </a:pPr>
            <a:endParaRPr sz="2000" b="0" i="0" u="none" strike="noStrike" cap="none">
              <a:solidFill>
                <a:srgbClr val="0070C0"/>
              </a:solidFill>
              <a:latin typeface="Calibri"/>
              <a:ea typeface="Calibri"/>
              <a:cs typeface="Calibri"/>
              <a:sym typeface="Calibri"/>
            </a:endParaRPr>
          </a:p>
          <a:p>
            <a:pPr marL="457200" marR="0" lvl="0" indent="-228600" algn="l" rtl="0">
              <a:lnSpc>
                <a:spcPct val="107916"/>
              </a:lnSpc>
              <a:spcBef>
                <a:spcPts val="0"/>
              </a:spcBef>
              <a:spcAft>
                <a:spcPts val="0"/>
              </a:spcAft>
              <a:buClr>
                <a:schemeClr val="dk1"/>
              </a:buClr>
              <a:buSzPts val="1100"/>
              <a:buFont typeface="Arial"/>
              <a:buNone/>
            </a:pPr>
            <a:r>
              <a:rPr lang="de-DE" sz="2000" b="0" i="0" u="none" strike="noStrike" cap="none">
                <a:solidFill>
                  <a:srgbClr val="0070C0"/>
                </a:solidFill>
                <a:latin typeface="Calibri"/>
                <a:ea typeface="Calibri"/>
                <a:cs typeface="Calibri"/>
                <a:sym typeface="Calibri"/>
              </a:rPr>
              <a:t>Quer seja estudante, jovem adulto ou qualquer pessoa que pretenda atingir os seus objectivos financeiros, é fundamental compreender os prós e contras do crédito. Nesta introdução ao crédito, vamos explorar o que é o crédito, porque é que as pessoas pedem crédito, os diferentes tipos de crédito e algumas considerações importantes a ter em conta.</a:t>
            </a:r>
            <a:endParaRPr/>
          </a:p>
          <a:p>
            <a:pPr marL="457200" lvl="0" indent="-228600" algn="just" rtl="0">
              <a:lnSpc>
                <a:spcPct val="100000"/>
              </a:lnSpc>
              <a:spcBef>
                <a:spcPts val="0"/>
              </a:spcBef>
              <a:spcAft>
                <a:spcPts val="0"/>
              </a:spcAft>
              <a:buSzPts val="1400"/>
              <a:buNone/>
            </a:pPr>
            <a:endParaRPr sz="1800">
              <a:latin typeface="Times New Roman"/>
              <a:ea typeface="Times New Roman"/>
              <a:cs typeface="Times New Roman"/>
              <a:sym typeface="Times New Roman"/>
            </a:endParaRPr>
          </a:p>
          <a:p>
            <a:pPr marL="342900" lvl="0" indent="-266700" algn="just" rtl="0">
              <a:lnSpc>
                <a:spcPct val="100000"/>
              </a:lnSpc>
              <a:spcBef>
                <a:spcPts val="0"/>
              </a:spcBef>
              <a:spcAft>
                <a:spcPts val="0"/>
              </a:spcAft>
              <a:buClr>
                <a:srgbClr val="000000"/>
              </a:buClr>
              <a:buSzPts val="1200"/>
              <a:buFont typeface="Century Gothic"/>
              <a:buNone/>
            </a:pPr>
            <a:endParaRPr sz="1800">
              <a:latin typeface="Times New Roman"/>
              <a:ea typeface="Times New Roman"/>
              <a:cs typeface="Times New Roman"/>
              <a:sym typeface="Times New Roman"/>
            </a:endParaRPr>
          </a:p>
          <a:p>
            <a:pPr marL="228600" lvl="0" indent="0" algn="l" rtl="0">
              <a:lnSpc>
                <a:spcPct val="100000"/>
              </a:lnSpc>
              <a:spcBef>
                <a:spcPts val="0"/>
              </a:spcBef>
              <a:spcAft>
                <a:spcPts val="0"/>
              </a:spcAft>
              <a:buSzPts val="1400"/>
              <a:buFont typeface="Arial"/>
              <a:buNone/>
            </a:pPr>
            <a:endParaRPr b="0" i="0">
              <a:solidFill>
                <a:srgbClr val="374151"/>
              </a:solidFill>
              <a:latin typeface="Arial"/>
              <a:ea typeface="Arial"/>
              <a:cs typeface="Arial"/>
              <a:sym typeface="Arial"/>
            </a:endParaRPr>
          </a:p>
        </p:txBody>
      </p:sp>
      <p:sp>
        <p:nvSpPr>
          <p:cNvPr id="243" name="Google Shape;243;p3: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4:notes"/>
          <p:cNvSpPr txBox="1">
            <a:spLocks noGrp="1"/>
          </p:cNvSpPr>
          <p:nvPr>
            <p:ph type="body" idx="1"/>
          </p:nvPr>
        </p:nvSpPr>
        <p:spPr>
          <a:xfrm>
            <a:off x="709930" y="4925407"/>
            <a:ext cx="5679440" cy="4029879"/>
          </a:xfrm>
          <a:prstGeom prst="rect">
            <a:avLst/>
          </a:prstGeom>
          <a:noFill/>
          <a:ln>
            <a:noFill/>
          </a:ln>
        </p:spPr>
        <p:txBody>
          <a:bodyPr spcFirstLastPara="1" wrap="square" lIns="99025" tIns="49500" rIns="99025" bIns="49500" anchor="t" anchorCtr="0">
            <a:noAutofit/>
          </a:bodyPr>
          <a:lstStyle/>
          <a:p>
            <a:pPr marL="457200" lvl="0" indent="-228600" algn="just" rtl="0">
              <a:lnSpc>
                <a:spcPct val="100000"/>
              </a:lnSpc>
              <a:spcBef>
                <a:spcPts val="0"/>
              </a:spcBef>
              <a:spcAft>
                <a:spcPts val="0"/>
              </a:spcAft>
              <a:buSzPts val="1400"/>
              <a:buNone/>
            </a:pPr>
            <a:r>
              <a:rPr lang="de-DE" sz="2000" b="0" i="0" u="none" strike="noStrike" cap="none">
                <a:solidFill>
                  <a:srgbClr val="0070C0"/>
                </a:solidFill>
                <a:latin typeface="Calibri"/>
                <a:ea typeface="Calibri"/>
                <a:cs typeface="Calibri"/>
                <a:sym typeface="Calibri"/>
              </a:rPr>
              <a:t>Oportunidade de discussão em equipa:</a:t>
            </a:r>
            <a:endParaRPr/>
          </a:p>
          <a:p>
            <a:pPr marL="457200" lvl="0" indent="-228600" algn="just" rtl="0">
              <a:lnSpc>
                <a:spcPct val="100000"/>
              </a:lnSpc>
              <a:spcBef>
                <a:spcPts val="0"/>
              </a:spcBef>
              <a:spcAft>
                <a:spcPts val="0"/>
              </a:spcAft>
              <a:buSzPts val="1400"/>
              <a:buNone/>
            </a:pPr>
            <a:r>
              <a:rPr lang="de-DE" sz="2000" b="0" i="0" u="none" strike="noStrike" cap="none">
                <a:solidFill>
                  <a:srgbClr val="0070C0"/>
                </a:solidFill>
                <a:latin typeface="Calibri"/>
                <a:ea typeface="Calibri"/>
                <a:cs typeface="Calibri"/>
                <a:sym typeface="Calibri"/>
              </a:rPr>
              <a:t>Antes de prosseguir, pare um momento para refletir sobre a seguinte questão: Porque é que as pessoas pedem dinheiro emprestado? Discuta com a sua equipa e faça uma tempestade de ideias sobre as possíveis razões. </a:t>
            </a:r>
            <a:endParaRPr/>
          </a:p>
          <a:p>
            <a:pPr marL="457200" lvl="0" indent="-228600" algn="just" rtl="0">
              <a:lnSpc>
                <a:spcPct val="100000"/>
              </a:lnSpc>
              <a:spcBef>
                <a:spcPts val="0"/>
              </a:spcBef>
              <a:spcAft>
                <a:spcPts val="0"/>
              </a:spcAft>
              <a:buSzPts val="1400"/>
              <a:buNone/>
            </a:pPr>
            <a:endParaRPr sz="2000" b="0" i="0" u="none" strike="noStrike" cap="none">
              <a:solidFill>
                <a:srgbClr val="0070C0"/>
              </a:solidFill>
              <a:latin typeface="Calibri"/>
              <a:ea typeface="Calibri"/>
              <a:cs typeface="Calibri"/>
              <a:sym typeface="Calibri"/>
            </a:endParaRPr>
          </a:p>
          <a:p>
            <a:pPr marL="457200" lvl="0" indent="-228600" algn="just" rtl="0">
              <a:lnSpc>
                <a:spcPct val="100000"/>
              </a:lnSpc>
              <a:spcBef>
                <a:spcPts val="0"/>
              </a:spcBef>
              <a:spcAft>
                <a:spcPts val="0"/>
              </a:spcAft>
              <a:buSzPts val="1400"/>
              <a:buNone/>
            </a:pPr>
            <a:r>
              <a:rPr lang="de-DE" sz="2000" b="0" i="0" u="none" strike="noStrike" cap="none">
                <a:solidFill>
                  <a:srgbClr val="0070C0"/>
                </a:solidFill>
                <a:latin typeface="Calibri"/>
                <a:ea typeface="Calibri"/>
                <a:cs typeface="Calibri"/>
                <a:sym typeface="Calibri"/>
              </a:rPr>
              <a:t>Seguem-se algumas sugestões para os formadores orientarem o debate.</a:t>
            </a:r>
            <a:endParaRPr/>
          </a:p>
          <a:p>
            <a:pPr marL="457200" lvl="0" indent="-228600" algn="just" rtl="0">
              <a:lnSpc>
                <a:spcPct val="100000"/>
              </a:lnSpc>
              <a:spcBef>
                <a:spcPts val="0"/>
              </a:spcBef>
              <a:spcAft>
                <a:spcPts val="0"/>
              </a:spcAft>
              <a:buSzPts val="1400"/>
              <a:buNone/>
            </a:pPr>
            <a:endParaRPr sz="2000" b="0" i="0" u="none" strike="noStrike" cap="none">
              <a:solidFill>
                <a:srgbClr val="0070C0"/>
              </a:solidFill>
              <a:latin typeface="Calibri"/>
              <a:ea typeface="Calibri"/>
              <a:cs typeface="Calibri"/>
              <a:sym typeface="Calibri"/>
            </a:endParaRPr>
          </a:p>
          <a:p>
            <a:pPr marL="457200" lvl="0" indent="-228600" algn="just" rtl="0">
              <a:lnSpc>
                <a:spcPct val="100000"/>
              </a:lnSpc>
              <a:spcBef>
                <a:spcPts val="0"/>
              </a:spcBef>
              <a:spcAft>
                <a:spcPts val="0"/>
              </a:spcAft>
              <a:buSzPts val="1400"/>
              <a:buNone/>
            </a:pPr>
            <a:r>
              <a:rPr lang="de-DE" sz="2000" b="0" i="0" u="none" strike="noStrike" cap="none">
                <a:solidFill>
                  <a:srgbClr val="0070C0"/>
                </a:solidFill>
                <a:latin typeface="Calibri"/>
                <a:ea typeface="Calibri"/>
                <a:cs typeface="Calibri"/>
                <a:sym typeface="Calibri"/>
              </a:rPr>
              <a:t>As pessoas pedem dinheiro emprestado por várias razões, incluindo (Haughn, 2023; Johnson, 2023):</a:t>
            </a:r>
            <a:endParaRPr/>
          </a:p>
          <a:p>
            <a:pPr marL="342900" lvl="0" indent="-342900" algn="just" rtl="0">
              <a:lnSpc>
                <a:spcPct val="100000"/>
              </a:lnSpc>
              <a:spcBef>
                <a:spcPts val="0"/>
              </a:spcBef>
              <a:spcAft>
                <a:spcPts val="0"/>
              </a:spcAft>
              <a:buClr>
                <a:srgbClr val="000000"/>
              </a:buClr>
              <a:buSzPts val="1200"/>
              <a:buFont typeface="Century Gothic"/>
              <a:buChar char="-"/>
            </a:pPr>
            <a:r>
              <a:rPr lang="de-DE" sz="1800" b="1">
                <a:solidFill>
                  <a:srgbClr val="000000"/>
                </a:solidFill>
                <a:latin typeface="Century Gothic"/>
                <a:ea typeface="Century Gothic"/>
                <a:cs typeface="Century Gothic"/>
                <a:sym typeface="Century Gothic"/>
              </a:rPr>
              <a:t>Grandes compras:</a:t>
            </a:r>
            <a:r>
              <a:rPr lang="de-DE" sz="1800">
                <a:solidFill>
                  <a:srgbClr val="000000"/>
                </a:solidFill>
                <a:latin typeface="Century Gothic"/>
                <a:ea typeface="Century Gothic"/>
                <a:cs typeface="Century Gothic"/>
                <a:sym typeface="Century Gothic"/>
              </a:rPr>
              <a:t> Os empréstimos são frequentemente utilizados para financiar compras importantes, tais como casas, veículos e educação. Hipotecas, empréstimos para automóveis e empréstimos para estudantes são exemplos comuns.</a:t>
            </a:r>
            <a:endParaRPr sz="1800">
              <a:latin typeface="Times New Roman"/>
              <a:ea typeface="Times New Roman"/>
              <a:cs typeface="Times New Roman"/>
              <a:sym typeface="Times New Roman"/>
            </a:endParaRPr>
          </a:p>
          <a:p>
            <a:pPr marL="342900" lvl="0" indent="-342900" algn="just" rtl="0">
              <a:lnSpc>
                <a:spcPct val="100000"/>
              </a:lnSpc>
              <a:spcBef>
                <a:spcPts val="0"/>
              </a:spcBef>
              <a:spcAft>
                <a:spcPts val="0"/>
              </a:spcAft>
              <a:buClr>
                <a:srgbClr val="000000"/>
              </a:buClr>
              <a:buSzPts val="1200"/>
              <a:buFont typeface="Century Gothic"/>
              <a:buChar char="-"/>
            </a:pPr>
            <a:r>
              <a:rPr lang="de-DE" sz="1800" b="1">
                <a:solidFill>
                  <a:srgbClr val="000000"/>
                </a:solidFill>
                <a:latin typeface="Century Gothic"/>
                <a:ea typeface="Century Gothic"/>
                <a:cs typeface="Century Gothic"/>
                <a:sym typeface="Century Gothic"/>
              </a:rPr>
              <a:t>Empreendimentos empresariais:</a:t>
            </a:r>
            <a:r>
              <a:rPr lang="de-DE" sz="1800">
                <a:solidFill>
                  <a:srgbClr val="000000"/>
                </a:solidFill>
                <a:latin typeface="Century Gothic"/>
                <a:ea typeface="Century Gothic"/>
                <a:cs typeface="Century Gothic"/>
                <a:sym typeface="Century Gothic"/>
              </a:rPr>
              <a:t> Os empresários e as empresas dependem frequentemente da contração de empréstimos para iniciar, expandir ou gerir as suas empresas. Os empréstimos comerciais e as linhas de crédito podem fornecer o capital necessário</a:t>
            </a:r>
            <a:endParaRPr sz="1800">
              <a:latin typeface="Times New Roman"/>
              <a:ea typeface="Times New Roman"/>
              <a:cs typeface="Times New Roman"/>
              <a:sym typeface="Times New Roman"/>
            </a:endParaRPr>
          </a:p>
          <a:p>
            <a:pPr marL="342900" lvl="0" indent="-342900" algn="just" rtl="0">
              <a:lnSpc>
                <a:spcPct val="100000"/>
              </a:lnSpc>
              <a:spcBef>
                <a:spcPts val="0"/>
              </a:spcBef>
              <a:spcAft>
                <a:spcPts val="0"/>
              </a:spcAft>
              <a:buClr>
                <a:srgbClr val="000000"/>
              </a:buClr>
              <a:buSzPts val="1200"/>
              <a:buFont typeface="Century Gothic"/>
              <a:buChar char="-"/>
            </a:pPr>
            <a:r>
              <a:rPr lang="de-DE" sz="1800" b="1">
                <a:solidFill>
                  <a:srgbClr val="000000"/>
                </a:solidFill>
                <a:latin typeface="Century Gothic"/>
                <a:ea typeface="Century Gothic"/>
                <a:cs typeface="Century Gothic"/>
                <a:sym typeface="Century Gothic"/>
              </a:rPr>
              <a:t>Emergências:</a:t>
            </a:r>
            <a:r>
              <a:rPr lang="de-DE" sz="1800">
                <a:solidFill>
                  <a:srgbClr val="000000"/>
                </a:solidFill>
                <a:latin typeface="Century Gothic"/>
                <a:ea typeface="Century Gothic"/>
                <a:cs typeface="Century Gothic"/>
                <a:sym typeface="Century Gothic"/>
              </a:rPr>
              <a:t> Emergências imprevistas, como contas médicas ou reparações domésticas inesperadas, podem criar uma necessidade súbita de fundos que o empréstimo pode cobrir</a:t>
            </a:r>
            <a:endParaRPr sz="1800">
              <a:latin typeface="Times New Roman"/>
              <a:ea typeface="Times New Roman"/>
              <a:cs typeface="Times New Roman"/>
              <a:sym typeface="Times New Roman"/>
            </a:endParaRPr>
          </a:p>
          <a:p>
            <a:pPr marL="342900" lvl="0" indent="-342900" algn="just" rtl="0">
              <a:lnSpc>
                <a:spcPct val="100000"/>
              </a:lnSpc>
              <a:spcBef>
                <a:spcPts val="0"/>
              </a:spcBef>
              <a:spcAft>
                <a:spcPts val="0"/>
              </a:spcAft>
              <a:buClr>
                <a:srgbClr val="000000"/>
              </a:buClr>
              <a:buSzPts val="1200"/>
              <a:buFont typeface="Century Gothic"/>
              <a:buChar char="-"/>
            </a:pPr>
            <a:r>
              <a:rPr lang="de-DE" sz="1800" b="1">
                <a:solidFill>
                  <a:srgbClr val="000000"/>
                </a:solidFill>
                <a:latin typeface="Century Gothic"/>
                <a:ea typeface="Century Gothic"/>
                <a:cs typeface="Century Gothic"/>
                <a:sym typeface="Century Gothic"/>
              </a:rPr>
              <a:t>Consolidação de dívidas:</a:t>
            </a:r>
            <a:r>
              <a:rPr lang="de-DE" sz="1800">
                <a:solidFill>
                  <a:srgbClr val="000000"/>
                </a:solidFill>
                <a:latin typeface="Century Gothic"/>
                <a:ea typeface="Century Gothic"/>
                <a:cs typeface="Century Gothic"/>
                <a:sym typeface="Century Gothic"/>
              </a:rPr>
              <a:t> Algumas pessoas utilizam os empréstimos para consolidar várias dívidas num único pagamento mais fácil de gerir, reduzindo potencialmente as taxas de juro e simplificando as finanças.</a:t>
            </a:r>
            <a:endParaRPr sz="1800">
              <a:latin typeface="Times New Roman"/>
              <a:ea typeface="Times New Roman"/>
              <a:cs typeface="Times New Roman"/>
              <a:sym typeface="Times New Roman"/>
            </a:endParaRPr>
          </a:p>
          <a:p>
            <a:pPr marL="342900" lvl="0" indent="-342900" algn="just" rtl="0">
              <a:lnSpc>
                <a:spcPct val="100000"/>
              </a:lnSpc>
              <a:spcBef>
                <a:spcPts val="0"/>
              </a:spcBef>
              <a:spcAft>
                <a:spcPts val="0"/>
              </a:spcAft>
              <a:buClr>
                <a:srgbClr val="000000"/>
              </a:buClr>
              <a:buSzPts val="1200"/>
              <a:buFont typeface="Century Gothic"/>
              <a:buChar char="-"/>
            </a:pPr>
            <a:r>
              <a:rPr lang="de-DE" sz="1800" b="1">
                <a:solidFill>
                  <a:srgbClr val="000000"/>
                </a:solidFill>
                <a:latin typeface="Century Gothic"/>
                <a:ea typeface="Century Gothic"/>
                <a:cs typeface="Century Gothic"/>
                <a:sym typeface="Century Gothic"/>
              </a:rPr>
              <a:t>Investimentos:</a:t>
            </a:r>
            <a:r>
              <a:rPr lang="de-DE" sz="1800">
                <a:solidFill>
                  <a:srgbClr val="000000"/>
                </a:solidFill>
                <a:latin typeface="Century Gothic"/>
                <a:ea typeface="Century Gothic"/>
                <a:cs typeface="Century Gothic"/>
                <a:sym typeface="Century Gothic"/>
              </a:rPr>
              <a:t> Contrair um empréstimo para investir pode potencialmente produzir rendimentos mais elevados, como por exemplo, contrair um empréstimo com margem para comprar acções</a:t>
            </a:r>
            <a:endParaRPr sz="1800">
              <a:latin typeface="Times New Roman"/>
              <a:ea typeface="Times New Roman"/>
              <a:cs typeface="Times New Roman"/>
              <a:sym typeface="Times New Roman"/>
            </a:endParaRPr>
          </a:p>
          <a:p>
            <a:pPr marL="342900" lvl="0" indent="-342900" algn="just" rtl="0">
              <a:lnSpc>
                <a:spcPct val="100000"/>
              </a:lnSpc>
              <a:spcBef>
                <a:spcPts val="0"/>
              </a:spcBef>
              <a:spcAft>
                <a:spcPts val="0"/>
              </a:spcAft>
              <a:buClr>
                <a:srgbClr val="000000"/>
              </a:buClr>
              <a:buSzPts val="1200"/>
              <a:buFont typeface="Century Gothic"/>
              <a:buChar char="-"/>
            </a:pPr>
            <a:r>
              <a:rPr lang="de-DE" sz="1800" b="1">
                <a:solidFill>
                  <a:srgbClr val="000000"/>
                </a:solidFill>
                <a:latin typeface="Century Gothic"/>
                <a:ea typeface="Century Gothic"/>
                <a:cs typeface="Century Gothic"/>
                <a:sym typeface="Century Gothic"/>
              </a:rPr>
              <a:t>Melhoria da casa:</a:t>
            </a:r>
            <a:r>
              <a:rPr lang="de-DE" sz="1800">
                <a:solidFill>
                  <a:srgbClr val="000000"/>
                </a:solidFill>
                <a:latin typeface="Century Gothic"/>
                <a:ea typeface="Century Gothic"/>
                <a:cs typeface="Century Gothic"/>
                <a:sym typeface="Century Gothic"/>
              </a:rPr>
              <a:t> Os proprietários podem pedir empréstimos para renovações e melhorias que podem aumentar o valor da sua propriedade</a:t>
            </a:r>
            <a:endParaRPr sz="1800">
              <a:latin typeface="Times New Roman"/>
              <a:ea typeface="Times New Roman"/>
              <a:cs typeface="Times New Roman"/>
              <a:sym typeface="Times New Roman"/>
            </a:endParaRPr>
          </a:p>
          <a:p>
            <a:pPr marL="342900" lvl="0" indent="-342900" algn="just" rtl="0">
              <a:lnSpc>
                <a:spcPct val="100000"/>
              </a:lnSpc>
              <a:spcBef>
                <a:spcPts val="0"/>
              </a:spcBef>
              <a:spcAft>
                <a:spcPts val="0"/>
              </a:spcAft>
              <a:buClr>
                <a:srgbClr val="000000"/>
              </a:buClr>
              <a:buSzPts val="1200"/>
              <a:buFont typeface="Century Gothic"/>
              <a:buChar char="-"/>
            </a:pPr>
            <a:r>
              <a:rPr lang="de-DE" sz="1800" b="1">
                <a:solidFill>
                  <a:srgbClr val="000000"/>
                </a:solidFill>
                <a:latin typeface="Century Gothic"/>
                <a:ea typeface="Century Gothic"/>
                <a:cs typeface="Century Gothic"/>
                <a:sym typeface="Century Gothic"/>
              </a:rPr>
              <a:t>Educação:</a:t>
            </a:r>
            <a:r>
              <a:rPr lang="de-DE" sz="1800">
                <a:solidFill>
                  <a:srgbClr val="000000"/>
                </a:solidFill>
                <a:latin typeface="Century Gothic"/>
                <a:ea typeface="Century Gothic"/>
                <a:cs typeface="Century Gothic"/>
                <a:sym typeface="Century Gothic"/>
              </a:rPr>
              <a:t> Os empréstimos para estudantes são normalmente utilizados para cobrir os custos do ensino superior, incluindo propinas, livros e despesas de subsistência.</a:t>
            </a:r>
            <a:endParaRPr sz="1800">
              <a:latin typeface="Times New Roman"/>
              <a:ea typeface="Times New Roman"/>
              <a:cs typeface="Times New Roman"/>
              <a:sym typeface="Times New Roman"/>
            </a:endParaRPr>
          </a:p>
          <a:p>
            <a:pPr marL="342900" lvl="0" indent="-342900" algn="just" rtl="0">
              <a:lnSpc>
                <a:spcPct val="100000"/>
              </a:lnSpc>
              <a:spcBef>
                <a:spcPts val="0"/>
              </a:spcBef>
              <a:spcAft>
                <a:spcPts val="0"/>
              </a:spcAft>
              <a:buClr>
                <a:srgbClr val="000000"/>
              </a:buClr>
              <a:buSzPts val="1200"/>
              <a:buFont typeface="Century Gothic"/>
              <a:buChar char="-"/>
            </a:pPr>
            <a:r>
              <a:rPr lang="de-DE" sz="1800" b="1">
                <a:solidFill>
                  <a:srgbClr val="000000"/>
                </a:solidFill>
                <a:latin typeface="Century Gothic"/>
                <a:ea typeface="Century Gothic"/>
                <a:cs typeface="Century Gothic"/>
                <a:sym typeface="Century Gothic"/>
              </a:rPr>
              <a:t>Viagens:</a:t>
            </a:r>
            <a:r>
              <a:rPr lang="de-DE" sz="1800">
                <a:solidFill>
                  <a:srgbClr val="000000"/>
                </a:solidFill>
                <a:latin typeface="Century Gothic"/>
                <a:ea typeface="Century Gothic"/>
                <a:cs typeface="Century Gothic"/>
                <a:sym typeface="Century Gothic"/>
              </a:rPr>
              <a:t> O financiamento de férias ou de experiências de viagem através de empréstimos pessoais ou cartões de crédito é outra razão pela qual as pessoas contraem empréstimos.</a:t>
            </a:r>
            <a:endParaRPr sz="1800">
              <a:latin typeface="Times New Roman"/>
              <a:ea typeface="Times New Roman"/>
              <a:cs typeface="Times New Roman"/>
              <a:sym typeface="Times New Roman"/>
            </a:endParaRPr>
          </a:p>
          <a:p>
            <a:pPr marL="342900" lvl="0" indent="-342900" algn="just" rtl="0">
              <a:lnSpc>
                <a:spcPct val="100000"/>
              </a:lnSpc>
              <a:spcBef>
                <a:spcPts val="0"/>
              </a:spcBef>
              <a:spcAft>
                <a:spcPts val="0"/>
              </a:spcAft>
              <a:buClr>
                <a:srgbClr val="000000"/>
              </a:buClr>
              <a:buSzPts val="1200"/>
              <a:buFont typeface="Century Gothic"/>
              <a:buChar char="-"/>
            </a:pPr>
            <a:r>
              <a:rPr lang="de-DE" sz="1800" b="1">
                <a:solidFill>
                  <a:srgbClr val="000000"/>
                </a:solidFill>
                <a:latin typeface="Century Gothic"/>
                <a:ea typeface="Century Gothic"/>
                <a:cs typeface="Century Gothic"/>
                <a:sym typeface="Century Gothic"/>
              </a:rPr>
              <a:t>Manter a liquidez:</a:t>
            </a:r>
            <a:r>
              <a:rPr lang="de-DE" sz="1800">
                <a:solidFill>
                  <a:srgbClr val="000000"/>
                </a:solidFill>
                <a:latin typeface="Century Gothic"/>
                <a:ea typeface="Century Gothic"/>
                <a:cs typeface="Century Gothic"/>
                <a:sym typeface="Century Gothic"/>
              </a:rPr>
              <a:t> As empresas contraem frequentemente empréstimos para manter o fluxo de caixa, colmatar lacunas financeiras temporárias ou tirar partido de oportunidades.</a:t>
            </a:r>
            <a:endParaRPr sz="1800">
              <a:latin typeface="Times New Roman"/>
              <a:ea typeface="Times New Roman"/>
              <a:cs typeface="Times New Roman"/>
              <a:sym typeface="Times New Roman"/>
            </a:endParaRPr>
          </a:p>
          <a:p>
            <a:pPr marL="342900" lvl="0" indent="-342900" algn="just" rtl="0">
              <a:lnSpc>
                <a:spcPct val="100000"/>
              </a:lnSpc>
              <a:spcBef>
                <a:spcPts val="0"/>
              </a:spcBef>
              <a:spcAft>
                <a:spcPts val="0"/>
              </a:spcAft>
              <a:buClr>
                <a:srgbClr val="000000"/>
              </a:buClr>
              <a:buSzPts val="1200"/>
              <a:buFont typeface="Century Gothic"/>
              <a:buChar char="-"/>
            </a:pPr>
            <a:r>
              <a:rPr lang="de-DE" sz="1800" b="1">
                <a:solidFill>
                  <a:srgbClr val="000000"/>
                </a:solidFill>
                <a:latin typeface="Century Gothic"/>
                <a:ea typeface="Century Gothic"/>
                <a:cs typeface="Century Gothic"/>
                <a:sym typeface="Century Gothic"/>
              </a:rPr>
              <a:t>Eventos da vida: </a:t>
            </a:r>
            <a:r>
              <a:rPr lang="de-DE" sz="1800">
                <a:solidFill>
                  <a:srgbClr val="000000"/>
                </a:solidFill>
                <a:latin typeface="Century Gothic"/>
                <a:ea typeface="Century Gothic"/>
                <a:cs typeface="Century Gothic"/>
                <a:sym typeface="Century Gothic"/>
              </a:rPr>
              <a:t>A contração de empréstimos pode ajudar a financiar eventos da vida, como casamentos, mudanças ou constituição de família.</a:t>
            </a:r>
            <a:endParaRPr sz="1800">
              <a:latin typeface="Times New Roman"/>
              <a:ea typeface="Times New Roman"/>
              <a:cs typeface="Times New Roman"/>
              <a:sym typeface="Times New Roman"/>
            </a:endParaRPr>
          </a:p>
          <a:p>
            <a:pPr marL="342900" lvl="0" indent="-266700" algn="just" rtl="0">
              <a:lnSpc>
                <a:spcPct val="100000"/>
              </a:lnSpc>
              <a:spcBef>
                <a:spcPts val="0"/>
              </a:spcBef>
              <a:spcAft>
                <a:spcPts val="0"/>
              </a:spcAft>
              <a:buClr>
                <a:srgbClr val="000000"/>
              </a:buClr>
              <a:buSzPts val="1200"/>
              <a:buFont typeface="Century Gothic"/>
              <a:buNone/>
            </a:pPr>
            <a:endParaRPr sz="1800">
              <a:latin typeface="Times New Roman"/>
              <a:ea typeface="Times New Roman"/>
              <a:cs typeface="Times New Roman"/>
              <a:sym typeface="Times New Roman"/>
            </a:endParaRPr>
          </a:p>
          <a:p>
            <a:pPr marL="228600" lvl="0" indent="0" algn="l" rtl="0">
              <a:lnSpc>
                <a:spcPct val="100000"/>
              </a:lnSpc>
              <a:spcBef>
                <a:spcPts val="0"/>
              </a:spcBef>
              <a:spcAft>
                <a:spcPts val="0"/>
              </a:spcAft>
              <a:buSzPts val="1400"/>
              <a:buFont typeface="Arial"/>
              <a:buNone/>
            </a:pPr>
            <a:endParaRPr b="0" i="0">
              <a:solidFill>
                <a:srgbClr val="374151"/>
              </a:solidFill>
              <a:latin typeface="Arial"/>
              <a:ea typeface="Arial"/>
              <a:cs typeface="Arial"/>
              <a:sym typeface="Arial"/>
            </a:endParaRPr>
          </a:p>
        </p:txBody>
      </p:sp>
      <p:sp>
        <p:nvSpPr>
          <p:cNvPr id="308" name="Google Shape;308;p24: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5:notes"/>
          <p:cNvSpPr txBox="1">
            <a:spLocks noGrp="1"/>
          </p:cNvSpPr>
          <p:nvPr>
            <p:ph type="body" idx="1"/>
          </p:nvPr>
        </p:nvSpPr>
        <p:spPr>
          <a:xfrm>
            <a:off x="709930" y="4925407"/>
            <a:ext cx="5679440" cy="4029879"/>
          </a:xfrm>
          <a:prstGeom prst="rect">
            <a:avLst/>
          </a:prstGeom>
          <a:noFill/>
          <a:ln>
            <a:noFill/>
          </a:ln>
        </p:spPr>
        <p:txBody>
          <a:bodyPr spcFirstLastPara="1" wrap="square" lIns="99025" tIns="49500" rIns="99025" bIns="49500" anchor="t" anchorCtr="0">
            <a:noAutofit/>
          </a:bodyPr>
          <a:lstStyle/>
          <a:p>
            <a:pPr marL="457200" lvl="0" indent="-228600" algn="just" rtl="0">
              <a:lnSpc>
                <a:spcPct val="100000"/>
              </a:lnSpc>
              <a:spcBef>
                <a:spcPts val="0"/>
              </a:spcBef>
              <a:spcAft>
                <a:spcPts val="0"/>
              </a:spcAft>
              <a:buSzPts val="1400"/>
              <a:buNone/>
            </a:pPr>
            <a:r>
              <a:rPr lang="de-DE" sz="1800">
                <a:solidFill>
                  <a:srgbClr val="000000"/>
                </a:solidFill>
                <a:latin typeface="Century Gothic"/>
                <a:ea typeface="Century Gothic"/>
                <a:cs typeface="Century Gothic"/>
                <a:sym typeface="Century Gothic"/>
              </a:rPr>
              <a:t>Quando se pede um empréstimo, é fundamental compreender as condições que o envolvem. Um empréstimo significa essencialmente pedir dinheiro emprestado que deve ser reembolsado, sinónimo de dívida. O capital refere-se ao montante inicial do empréstimo, por exemplo, um empréstimo de 5 000 euros. Os juros, por outro lado, são o custo adicional do empréstimo, expresso em percentagem do capital. Por exemplo, uma taxa de juro de 7% significa pagar 7 cêntimos por cada euro emprestado. Taxas de juro mais elevadas significam empréstimos mais caros. O prazo do empréstimo especifica a duração do reembolso, que pode variar entre 5 meses e 30 anos para os empréstimos hipotecários. Compreender estas condições é essencial antes de se comprometer com um empréstimo.</a:t>
            </a:r>
            <a:endParaRPr sz="1800">
              <a:latin typeface="Times New Roman"/>
              <a:ea typeface="Times New Roman"/>
              <a:cs typeface="Times New Roman"/>
              <a:sym typeface="Times New Roman"/>
            </a:endParaRPr>
          </a:p>
        </p:txBody>
      </p:sp>
      <p:sp>
        <p:nvSpPr>
          <p:cNvPr id="323" name="Google Shape;323;p25: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6:notes"/>
          <p:cNvSpPr txBox="1">
            <a:spLocks noGrp="1"/>
          </p:cNvSpPr>
          <p:nvPr>
            <p:ph type="body" idx="1"/>
          </p:nvPr>
        </p:nvSpPr>
        <p:spPr>
          <a:xfrm>
            <a:off x="709930" y="4925407"/>
            <a:ext cx="5679440" cy="4029879"/>
          </a:xfrm>
          <a:prstGeom prst="rect">
            <a:avLst/>
          </a:prstGeom>
          <a:noFill/>
          <a:ln>
            <a:noFill/>
          </a:ln>
        </p:spPr>
        <p:txBody>
          <a:bodyPr spcFirstLastPara="1" wrap="square" lIns="99025" tIns="49500" rIns="99025" bIns="49500" anchor="t" anchorCtr="0">
            <a:noAutofit/>
          </a:bodyPr>
          <a:lstStyle/>
          <a:p>
            <a:pPr marL="457200" lvl="0" indent="-228600" algn="just" rtl="0">
              <a:lnSpc>
                <a:spcPct val="100000"/>
              </a:lnSpc>
              <a:spcBef>
                <a:spcPts val="0"/>
              </a:spcBef>
              <a:spcAft>
                <a:spcPts val="0"/>
              </a:spcAft>
              <a:buSzPts val="1400"/>
              <a:buNone/>
            </a:pPr>
            <a:r>
              <a:rPr lang="de-DE" sz="1800">
                <a:solidFill>
                  <a:srgbClr val="000000"/>
                </a:solidFill>
                <a:latin typeface="Century Gothic"/>
                <a:ea typeface="Century Gothic"/>
                <a:cs typeface="Century Gothic"/>
                <a:sym typeface="Century Gothic"/>
              </a:rPr>
              <a:t>Antes de decidir pedir dinheiro emprestado, é essencial ter em conta os seguintes factores (Consumer Financial Protection Bureau n.d; Mabs, n.d.; Zetl, 2021):</a:t>
            </a:r>
            <a:endParaRPr sz="1800">
              <a:latin typeface="Times New Roman"/>
              <a:ea typeface="Times New Roman"/>
              <a:cs typeface="Times New Roman"/>
              <a:sym typeface="Times New Roman"/>
            </a:endParaRPr>
          </a:p>
          <a:p>
            <a:pPr marL="342900" lvl="0" indent="-342900" algn="just" rtl="0">
              <a:lnSpc>
                <a:spcPct val="100000"/>
              </a:lnSpc>
              <a:spcBef>
                <a:spcPts val="0"/>
              </a:spcBef>
              <a:spcAft>
                <a:spcPts val="0"/>
              </a:spcAft>
              <a:buClr>
                <a:srgbClr val="000000"/>
              </a:buClr>
              <a:buSzPts val="1200"/>
              <a:buFont typeface="Century Gothic"/>
              <a:buChar char="-"/>
            </a:pPr>
            <a:r>
              <a:rPr lang="de-DE" sz="1800" b="1">
                <a:solidFill>
                  <a:srgbClr val="000000"/>
                </a:solidFill>
                <a:latin typeface="Century Gothic"/>
                <a:ea typeface="Century Gothic"/>
                <a:cs typeface="Century Gothic"/>
                <a:sym typeface="Century Gothic"/>
              </a:rPr>
              <a:t>Objetivo do empréstimo:</a:t>
            </a:r>
            <a:r>
              <a:rPr lang="de-DE" sz="1800">
                <a:solidFill>
                  <a:srgbClr val="000000"/>
                </a:solidFill>
                <a:latin typeface="Century Gothic"/>
                <a:ea typeface="Century Gothic"/>
                <a:cs typeface="Century Gothic"/>
                <a:sym typeface="Century Gothic"/>
              </a:rPr>
              <a:t> Definir claramente a razão pela qual precisa de pedir um empréstimo. É para uma despesa necessária, um investimento ou uma compra discricionária? Compreender o objetivo ajuda-o a selecionar o tipo certo de empréstimo e a determinar o montante necessário.</a:t>
            </a:r>
            <a:endParaRPr sz="1800">
              <a:latin typeface="Times New Roman"/>
              <a:ea typeface="Times New Roman"/>
              <a:cs typeface="Times New Roman"/>
              <a:sym typeface="Times New Roman"/>
            </a:endParaRPr>
          </a:p>
          <a:p>
            <a:pPr marL="342900" lvl="0" indent="-342900" algn="just" rtl="0">
              <a:lnSpc>
                <a:spcPct val="100000"/>
              </a:lnSpc>
              <a:spcBef>
                <a:spcPts val="0"/>
              </a:spcBef>
              <a:spcAft>
                <a:spcPts val="0"/>
              </a:spcAft>
              <a:buClr>
                <a:srgbClr val="000000"/>
              </a:buClr>
              <a:buSzPts val="1200"/>
              <a:buFont typeface="Century Gothic"/>
              <a:buChar char="-"/>
            </a:pPr>
            <a:r>
              <a:rPr lang="de-DE" sz="1800" b="1">
                <a:solidFill>
                  <a:srgbClr val="000000"/>
                </a:solidFill>
                <a:latin typeface="Century Gothic"/>
                <a:ea typeface="Century Gothic"/>
                <a:cs typeface="Century Gothic"/>
                <a:sym typeface="Century Gothic"/>
              </a:rPr>
              <a:t>Orçamento e acessibilidade:</a:t>
            </a:r>
            <a:r>
              <a:rPr lang="de-DE" sz="1800">
                <a:solidFill>
                  <a:srgbClr val="000000"/>
                </a:solidFill>
                <a:latin typeface="Century Gothic"/>
                <a:ea typeface="Century Gothic"/>
                <a:cs typeface="Century Gothic"/>
                <a:sym typeface="Century Gothic"/>
              </a:rPr>
              <a:t> Calcule a forma como os pagamentos mensais do empréstimo se enquadram no seu orçamento. Certifique-se de que pode suportar confortavelmente os pagamentos sem sobrecarregar as suas finanças.</a:t>
            </a:r>
            <a:endParaRPr sz="1800">
              <a:latin typeface="Times New Roman"/>
              <a:ea typeface="Times New Roman"/>
              <a:cs typeface="Times New Roman"/>
              <a:sym typeface="Times New Roman"/>
            </a:endParaRPr>
          </a:p>
          <a:p>
            <a:pPr marL="342900" lvl="0" indent="-342900" algn="just" rtl="0">
              <a:lnSpc>
                <a:spcPct val="100000"/>
              </a:lnSpc>
              <a:spcBef>
                <a:spcPts val="0"/>
              </a:spcBef>
              <a:spcAft>
                <a:spcPts val="0"/>
              </a:spcAft>
              <a:buClr>
                <a:srgbClr val="000000"/>
              </a:buClr>
              <a:buSzPts val="1200"/>
              <a:buFont typeface="Century Gothic"/>
              <a:buChar char="-"/>
            </a:pPr>
            <a:r>
              <a:rPr lang="de-DE" sz="1800" b="1">
                <a:solidFill>
                  <a:srgbClr val="000000"/>
                </a:solidFill>
                <a:latin typeface="Century Gothic"/>
                <a:ea typeface="Century Gothic"/>
                <a:cs typeface="Century Gothic"/>
                <a:sym typeface="Century Gothic"/>
              </a:rPr>
              <a:t>Capacidade de crédito:</a:t>
            </a:r>
            <a:r>
              <a:rPr lang="de-DE" sz="1800">
                <a:solidFill>
                  <a:srgbClr val="000000"/>
                </a:solidFill>
                <a:latin typeface="Century Gothic"/>
                <a:ea typeface="Century Gothic"/>
                <a:cs typeface="Century Gothic"/>
                <a:sym typeface="Century Gothic"/>
              </a:rPr>
              <a:t> O seu historial de crédito e a sua pontuação de crédito desempenham um papel significativo na aprovação do empréstimo e nas taxas de juro que irá receber. Reveja o seu relatório de crédito e esforce-se por melhorar a sua solvabilidade, se necessário.</a:t>
            </a:r>
            <a:endParaRPr sz="1800">
              <a:latin typeface="Times New Roman"/>
              <a:ea typeface="Times New Roman"/>
              <a:cs typeface="Times New Roman"/>
              <a:sym typeface="Times New Roman"/>
            </a:endParaRPr>
          </a:p>
          <a:p>
            <a:pPr marL="342900" lvl="0" indent="-342900" algn="just" rtl="0">
              <a:lnSpc>
                <a:spcPct val="100000"/>
              </a:lnSpc>
              <a:spcBef>
                <a:spcPts val="0"/>
              </a:spcBef>
              <a:spcAft>
                <a:spcPts val="0"/>
              </a:spcAft>
              <a:buClr>
                <a:srgbClr val="000000"/>
              </a:buClr>
              <a:buSzPts val="1200"/>
              <a:buFont typeface="Century Gothic"/>
              <a:buChar char="-"/>
            </a:pPr>
            <a:r>
              <a:rPr lang="de-DE" sz="1800" b="1">
                <a:solidFill>
                  <a:srgbClr val="000000"/>
                </a:solidFill>
                <a:latin typeface="Century Gothic"/>
                <a:ea typeface="Century Gothic"/>
                <a:cs typeface="Century Gothic"/>
                <a:sym typeface="Century Gothic"/>
              </a:rPr>
              <a:t>Taxas de juro:</a:t>
            </a:r>
            <a:r>
              <a:rPr lang="de-DE" sz="1800">
                <a:solidFill>
                  <a:srgbClr val="000000"/>
                </a:solidFill>
                <a:latin typeface="Century Gothic"/>
                <a:ea typeface="Century Gothic"/>
                <a:cs typeface="Century Gothic"/>
                <a:sym typeface="Century Gothic"/>
              </a:rPr>
              <a:t> Os diferentes tipos de empréstimos têm taxas de juro variáveis. Saiba se os juros são fixos ou variáveis e compare as taxas de diferentes credores para garantir as condições mais favoráveis.</a:t>
            </a:r>
            <a:endParaRPr sz="1800">
              <a:latin typeface="Times New Roman"/>
              <a:ea typeface="Times New Roman"/>
              <a:cs typeface="Times New Roman"/>
              <a:sym typeface="Times New Roman"/>
            </a:endParaRPr>
          </a:p>
          <a:p>
            <a:pPr marL="342900" lvl="0" indent="-342900" algn="just" rtl="0">
              <a:lnSpc>
                <a:spcPct val="100000"/>
              </a:lnSpc>
              <a:spcBef>
                <a:spcPts val="0"/>
              </a:spcBef>
              <a:spcAft>
                <a:spcPts val="0"/>
              </a:spcAft>
              <a:buClr>
                <a:srgbClr val="000000"/>
              </a:buClr>
              <a:buSzPts val="1200"/>
              <a:buFont typeface="Century Gothic"/>
              <a:buChar char="-"/>
            </a:pPr>
            <a:r>
              <a:rPr lang="de-DE" sz="1800" b="1">
                <a:solidFill>
                  <a:srgbClr val="000000"/>
                </a:solidFill>
                <a:latin typeface="Century Gothic"/>
                <a:ea typeface="Century Gothic"/>
                <a:cs typeface="Century Gothic"/>
                <a:sym typeface="Century Gothic"/>
              </a:rPr>
              <a:t>Termos do empréstimo:</a:t>
            </a:r>
            <a:r>
              <a:rPr lang="de-DE" sz="1800">
                <a:solidFill>
                  <a:srgbClr val="000000"/>
                </a:solidFill>
                <a:latin typeface="Century Gothic"/>
                <a:ea typeface="Century Gothic"/>
                <a:cs typeface="Century Gothic"/>
                <a:sym typeface="Century Gothic"/>
              </a:rPr>
              <a:t> Leia atentamente e compreenda os termos e condições do empréstimo, incluindo a duração do empréstimo, o calendário de reembolso e quaisquer taxas associadas. Termos de empréstimo mais longos podem resultar em pagamentos mensais mais baixos, mas custos gerais mais elevados devido aos juros.</a:t>
            </a:r>
            <a:endParaRPr sz="1800">
              <a:latin typeface="Times New Roman"/>
              <a:ea typeface="Times New Roman"/>
              <a:cs typeface="Times New Roman"/>
              <a:sym typeface="Times New Roman"/>
            </a:endParaRPr>
          </a:p>
          <a:p>
            <a:pPr marL="342900" lvl="0" indent="-342900" algn="just" rtl="0">
              <a:lnSpc>
                <a:spcPct val="100000"/>
              </a:lnSpc>
              <a:spcBef>
                <a:spcPts val="0"/>
              </a:spcBef>
              <a:spcAft>
                <a:spcPts val="0"/>
              </a:spcAft>
              <a:buClr>
                <a:srgbClr val="000000"/>
              </a:buClr>
              <a:buSzPts val="1200"/>
              <a:buFont typeface="Century Gothic"/>
              <a:buChar char="-"/>
            </a:pPr>
            <a:r>
              <a:rPr lang="de-DE" sz="1800" b="1">
                <a:solidFill>
                  <a:srgbClr val="000000"/>
                </a:solidFill>
                <a:latin typeface="Century Gothic"/>
                <a:ea typeface="Century Gothic"/>
                <a:cs typeface="Century Gothic"/>
                <a:sym typeface="Century Gothic"/>
              </a:rPr>
              <a:t>Garantias:</a:t>
            </a:r>
            <a:r>
              <a:rPr lang="de-DE" sz="1800">
                <a:solidFill>
                  <a:srgbClr val="000000"/>
                </a:solidFill>
                <a:latin typeface="Century Gothic"/>
                <a:ea typeface="Century Gothic"/>
                <a:cs typeface="Century Gothic"/>
                <a:sym typeface="Century Gothic"/>
              </a:rPr>
              <a:t> Se o empréstimo for garantido, determine quais os activos ou garantias que está disposto a pôr em risco. O não pagamento de um empréstimo garantido pode resultar na perda da garantia.</a:t>
            </a:r>
            <a:endParaRPr sz="1800">
              <a:latin typeface="Times New Roman"/>
              <a:ea typeface="Times New Roman"/>
              <a:cs typeface="Times New Roman"/>
              <a:sym typeface="Times New Roman"/>
            </a:endParaRPr>
          </a:p>
          <a:p>
            <a:pPr marL="342900" lvl="0" indent="-342900" algn="just" rtl="0">
              <a:lnSpc>
                <a:spcPct val="100000"/>
              </a:lnSpc>
              <a:spcBef>
                <a:spcPts val="0"/>
              </a:spcBef>
              <a:spcAft>
                <a:spcPts val="0"/>
              </a:spcAft>
              <a:buClr>
                <a:srgbClr val="000000"/>
              </a:buClr>
              <a:buSzPts val="1200"/>
              <a:buFont typeface="Century Gothic"/>
              <a:buChar char="-"/>
            </a:pPr>
            <a:r>
              <a:rPr lang="de-DE" sz="1800" b="1">
                <a:solidFill>
                  <a:srgbClr val="000000"/>
                </a:solidFill>
                <a:latin typeface="Century Gothic"/>
                <a:ea typeface="Century Gothic"/>
                <a:cs typeface="Century Gothic"/>
                <a:sym typeface="Century Gothic"/>
              </a:rPr>
              <a:t>Escolha do credor:</a:t>
            </a:r>
            <a:r>
              <a:rPr lang="de-DE" sz="1800">
                <a:solidFill>
                  <a:srgbClr val="000000"/>
                </a:solidFill>
                <a:latin typeface="Century Gothic"/>
                <a:ea typeface="Century Gothic"/>
                <a:cs typeface="Century Gothic"/>
                <a:sym typeface="Century Gothic"/>
              </a:rPr>
              <a:t> Considerar vários credores, como bancos, cooperativas de crédito, credores online e plataformas de empréstimo peer-to-peer, e comparar as suas ofertas para encontrar a opção mais adequada.</a:t>
            </a:r>
            <a:endParaRPr sz="1800">
              <a:latin typeface="Times New Roman"/>
              <a:ea typeface="Times New Roman"/>
              <a:cs typeface="Times New Roman"/>
              <a:sym typeface="Times New Roman"/>
            </a:endParaRPr>
          </a:p>
          <a:p>
            <a:pPr marL="342900" lvl="0" indent="-342900" algn="just" rtl="0">
              <a:lnSpc>
                <a:spcPct val="100000"/>
              </a:lnSpc>
              <a:spcBef>
                <a:spcPts val="0"/>
              </a:spcBef>
              <a:spcAft>
                <a:spcPts val="0"/>
              </a:spcAft>
              <a:buClr>
                <a:srgbClr val="000000"/>
              </a:buClr>
              <a:buSzPts val="1200"/>
              <a:buFont typeface="Century Gothic"/>
              <a:buChar char="-"/>
            </a:pPr>
            <a:r>
              <a:rPr lang="de-DE" sz="1800" b="1">
                <a:solidFill>
                  <a:srgbClr val="000000"/>
                </a:solidFill>
                <a:latin typeface="Century Gothic"/>
                <a:ea typeface="Century Gothic"/>
                <a:cs typeface="Century Gothic"/>
                <a:sym typeface="Century Gothic"/>
              </a:rPr>
              <a:t>Financiamento alternativo:</a:t>
            </a:r>
            <a:r>
              <a:rPr lang="de-DE" sz="1800">
                <a:solidFill>
                  <a:srgbClr val="000000"/>
                </a:solidFill>
                <a:latin typeface="Century Gothic"/>
                <a:ea typeface="Century Gothic"/>
                <a:cs typeface="Century Gothic"/>
                <a:sym typeface="Century Gothic"/>
              </a:rPr>
              <a:t> Explore fontes alternativas de financiamento, como subsídios, poupanças ou parcerias, antes de se comprometer a pedir um empréstimo. Reduzir o montante que precisa de pedir emprestado pode poupar-lhe dinheiro a longo prazo.</a:t>
            </a:r>
            <a:endParaRPr sz="1800">
              <a:latin typeface="Times New Roman"/>
              <a:ea typeface="Times New Roman"/>
              <a:cs typeface="Times New Roman"/>
              <a:sym typeface="Times New Roman"/>
            </a:endParaRPr>
          </a:p>
          <a:p>
            <a:pPr marL="342900" lvl="0" indent="-342900" algn="just" rtl="0">
              <a:lnSpc>
                <a:spcPct val="100000"/>
              </a:lnSpc>
              <a:spcBef>
                <a:spcPts val="0"/>
              </a:spcBef>
              <a:spcAft>
                <a:spcPts val="0"/>
              </a:spcAft>
              <a:buClr>
                <a:srgbClr val="000000"/>
              </a:buClr>
              <a:buSzPts val="1200"/>
              <a:buFont typeface="Century Gothic"/>
              <a:buChar char="-"/>
            </a:pPr>
            <a:r>
              <a:rPr lang="de-DE" sz="1800" b="1">
                <a:solidFill>
                  <a:srgbClr val="000000"/>
                </a:solidFill>
                <a:latin typeface="Century Gothic"/>
                <a:ea typeface="Century Gothic"/>
                <a:cs typeface="Century Gothic"/>
                <a:sym typeface="Century Gothic"/>
              </a:rPr>
              <a:t>Objectivos financeiros futuros:</a:t>
            </a:r>
            <a:r>
              <a:rPr lang="de-DE" sz="1800">
                <a:solidFill>
                  <a:srgbClr val="000000"/>
                </a:solidFill>
                <a:latin typeface="Century Gothic"/>
                <a:ea typeface="Century Gothic"/>
                <a:cs typeface="Century Gothic"/>
                <a:sym typeface="Century Gothic"/>
              </a:rPr>
              <a:t> Avalie o impacto que o empréstimo terá nos seus objectivos financeiros a longo prazo. Irá ajudá-lo a atingir os seus objectivos ou dificultar o seu progresso?</a:t>
            </a:r>
            <a:endParaRPr sz="1800">
              <a:latin typeface="Times New Roman"/>
              <a:ea typeface="Times New Roman"/>
              <a:cs typeface="Times New Roman"/>
              <a:sym typeface="Times New Roman"/>
            </a:endParaRPr>
          </a:p>
          <a:p>
            <a:pPr marL="342900" lvl="0" indent="-342900" algn="just" rtl="0">
              <a:lnSpc>
                <a:spcPct val="100000"/>
              </a:lnSpc>
              <a:spcBef>
                <a:spcPts val="0"/>
              </a:spcBef>
              <a:spcAft>
                <a:spcPts val="0"/>
              </a:spcAft>
              <a:buClr>
                <a:srgbClr val="000000"/>
              </a:buClr>
              <a:buSzPts val="1200"/>
              <a:buFont typeface="Century Gothic"/>
              <a:buChar char="-"/>
            </a:pPr>
            <a:r>
              <a:rPr lang="de-DE" sz="1800" b="1">
                <a:solidFill>
                  <a:srgbClr val="000000"/>
                </a:solidFill>
                <a:latin typeface="Century Gothic"/>
                <a:ea typeface="Century Gothic"/>
                <a:cs typeface="Century Gothic"/>
                <a:sym typeface="Century Gothic"/>
              </a:rPr>
              <a:t>Estratégia de reembolso:</a:t>
            </a:r>
            <a:r>
              <a:rPr lang="de-DE" sz="1800">
                <a:solidFill>
                  <a:srgbClr val="000000"/>
                </a:solidFill>
                <a:latin typeface="Century Gothic"/>
                <a:ea typeface="Century Gothic"/>
                <a:cs typeface="Century Gothic"/>
                <a:sym typeface="Century Gothic"/>
              </a:rPr>
              <a:t> Ter um plano claro para reembolsar o empréstimo. A definição de pagamentos automáticos pode ajudá-lo a cumprir as suas obrigações a tempo.</a:t>
            </a:r>
            <a:endParaRPr sz="1800">
              <a:latin typeface="Times New Roman"/>
              <a:ea typeface="Times New Roman"/>
              <a:cs typeface="Times New Roman"/>
              <a:sym typeface="Times New Roman"/>
            </a:endParaRPr>
          </a:p>
          <a:p>
            <a:pPr marL="228600" lvl="0" indent="0" algn="l" rtl="0">
              <a:lnSpc>
                <a:spcPct val="100000"/>
              </a:lnSpc>
              <a:spcBef>
                <a:spcPts val="0"/>
              </a:spcBef>
              <a:spcAft>
                <a:spcPts val="0"/>
              </a:spcAft>
              <a:buSzPts val="1400"/>
              <a:buFont typeface="Arial"/>
              <a:buNone/>
            </a:pPr>
            <a:endParaRPr b="0" i="0">
              <a:solidFill>
                <a:srgbClr val="374151"/>
              </a:solidFill>
              <a:latin typeface="Arial"/>
              <a:ea typeface="Arial"/>
              <a:cs typeface="Arial"/>
              <a:sym typeface="Arial"/>
            </a:endParaRPr>
          </a:p>
          <a:p>
            <a:pPr marL="228600" marR="0" lvl="0" indent="0" algn="l" rtl="0">
              <a:lnSpc>
                <a:spcPct val="100000"/>
              </a:lnSpc>
              <a:spcBef>
                <a:spcPts val="0"/>
              </a:spcBef>
              <a:spcAft>
                <a:spcPts val="0"/>
              </a:spcAft>
              <a:buClr>
                <a:srgbClr val="000000"/>
              </a:buClr>
              <a:buSzPts val="1400"/>
              <a:buFont typeface="Arial"/>
              <a:buNone/>
            </a:pPr>
            <a:r>
              <a:rPr lang="de-DE" sz="1800">
                <a:solidFill>
                  <a:srgbClr val="000000"/>
                </a:solidFill>
                <a:latin typeface="Century Gothic"/>
                <a:ea typeface="Century Gothic"/>
                <a:cs typeface="Century Gothic"/>
                <a:sym typeface="Century Gothic"/>
              </a:rPr>
              <a:t>É fundamental ter em conta estes factores para contrair um empréstimo responsável e gerir eficazmente a dívida.</a:t>
            </a:r>
            <a:endParaRPr sz="1800">
              <a:latin typeface="Times New Roman"/>
              <a:ea typeface="Times New Roman"/>
              <a:cs typeface="Times New Roman"/>
              <a:sym typeface="Times New Roman"/>
            </a:endParaRPr>
          </a:p>
          <a:p>
            <a:pPr marL="228600" lvl="0" indent="0" algn="l" rtl="0">
              <a:lnSpc>
                <a:spcPct val="100000"/>
              </a:lnSpc>
              <a:spcBef>
                <a:spcPts val="0"/>
              </a:spcBef>
              <a:spcAft>
                <a:spcPts val="0"/>
              </a:spcAft>
              <a:buSzPts val="1400"/>
              <a:buFont typeface="Arial"/>
              <a:buNone/>
            </a:pPr>
            <a:endParaRPr b="0" i="0">
              <a:solidFill>
                <a:srgbClr val="374151"/>
              </a:solidFill>
              <a:latin typeface="Arial"/>
              <a:ea typeface="Arial"/>
              <a:cs typeface="Arial"/>
              <a:sym typeface="Arial"/>
            </a:endParaRPr>
          </a:p>
        </p:txBody>
      </p:sp>
      <p:sp>
        <p:nvSpPr>
          <p:cNvPr id="348" name="Google Shape;348;p26: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7:notes"/>
          <p:cNvSpPr txBox="1">
            <a:spLocks noGrp="1"/>
          </p:cNvSpPr>
          <p:nvPr>
            <p:ph type="body" idx="1"/>
          </p:nvPr>
        </p:nvSpPr>
        <p:spPr>
          <a:xfrm>
            <a:off x="709930" y="4925407"/>
            <a:ext cx="5679440" cy="4029879"/>
          </a:xfrm>
          <a:prstGeom prst="rect">
            <a:avLst/>
          </a:prstGeom>
          <a:noFill/>
          <a:ln>
            <a:noFill/>
          </a:ln>
        </p:spPr>
        <p:txBody>
          <a:bodyPr spcFirstLastPara="1" wrap="square" lIns="99025" tIns="49500" rIns="99025" bIns="49500" anchor="t" anchorCtr="0">
            <a:noAutofit/>
          </a:bodyPr>
          <a:lstStyle/>
          <a:p>
            <a:pPr marL="457200" lvl="0" indent="-228600" algn="just" rtl="0">
              <a:lnSpc>
                <a:spcPct val="100000"/>
              </a:lnSpc>
              <a:spcBef>
                <a:spcPts val="0"/>
              </a:spcBef>
              <a:spcAft>
                <a:spcPts val="0"/>
              </a:spcAft>
              <a:buSzPts val="1400"/>
              <a:buNone/>
            </a:pPr>
            <a:r>
              <a:rPr lang="de-DE" sz="1800">
                <a:solidFill>
                  <a:srgbClr val="000000"/>
                </a:solidFill>
                <a:latin typeface="Century Gothic"/>
                <a:ea typeface="Century Gothic"/>
                <a:cs typeface="Century Gothic"/>
                <a:sym typeface="Century Gothic"/>
              </a:rPr>
              <a:t>A duração do empréstimo refere-se ao período durante o qual um empréstimo é reembolsado. Determina o prazo de reembolso e tem impacto no custo total do empréstimo. Os mutuários têm várias opções para a duração dos empréstimos, desde o curto prazo até ao longo prazo.</a:t>
            </a:r>
            <a:endParaRPr sz="1800">
              <a:latin typeface="Times New Roman"/>
              <a:ea typeface="Times New Roman"/>
              <a:cs typeface="Times New Roman"/>
              <a:sym typeface="Times New Roman"/>
            </a:endParaRPr>
          </a:p>
          <a:p>
            <a:pPr marL="457200" lvl="0" indent="-228600" algn="just" rtl="0">
              <a:lnSpc>
                <a:spcPct val="100000"/>
              </a:lnSpc>
              <a:spcBef>
                <a:spcPts val="0"/>
              </a:spcBef>
              <a:spcAft>
                <a:spcPts val="0"/>
              </a:spcAft>
              <a:buSzPts val="1400"/>
              <a:buNone/>
            </a:pPr>
            <a:r>
              <a:rPr lang="de-DE" sz="1800">
                <a:solidFill>
                  <a:srgbClr val="000000"/>
                </a:solidFill>
                <a:latin typeface="Century Gothic"/>
                <a:ea typeface="Century Gothic"/>
                <a:cs typeface="Century Gothic"/>
                <a:sym typeface="Century Gothic"/>
              </a:rPr>
              <a:t> </a:t>
            </a:r>
            <a:endParaRPr sz="1800">
              <a:latin typeface="Times New Roman"/>
              <a:ea typeface="Times New Roman"/>
              <a:cs typeface="Times New Roman"/>
              <a:sym typeface="Times New Roman"/>
            </a:endParaRPr>
          </a:p>
          <a:p>
            <a:pPr marL="457200" lvl="0" indent="-228600" algn="just" rtl="0">
              <a:lnSpc>
                <a:spcPct val="100000"/>
              </a:lnSpc>
              <a:spcBef>
                <a:spcPts val="0"/>
              </a:spcBef>
              <a:spcAft>
                <a:spcPts val="0"/>
              </a:spcAft>
              <a:buSzPts val="1400"/>
              <a:buNone/>
            </a:pPr>
            <a:r>
              <a:rPr lang="de-DE" sz="1800">
                <a:solidFill>
                  <a:srgbClr val="000000"/>
                </a:solidFill>
                <a:latin typeface="Century Gothic"/>
                <a:ea typeface="Century Gothic"/>
                <a:cs typeface="Century Gothic"/>
                <a:sym typeface="Century Gothic"/>
              </a:rPr>
              <a:t>Os empréstimos a curto prazo são empréstimos com um período de reembolso até um ano. São normalmente utilizados para necessidades de financiamento imediatas ou despesas de curto prazo, como fundo de maneio, compras de inventário ou falta de liquidez. Estes empréstimos têm frequentemente taxas de juro mais elevadas, mas oferecem um acesso rápido aos fundos.</a:t>
            </a:r>
            <a:endParaRPr sz="1800">
              <a:latin typeface="Times New Roman"/>
              <a:ea typeface="Times New Roman"/>
              <a:cs typeface="Times New Roman"/>
              <a:sym typeface="Times New Roman"/>
            </a:endParaRPr>
          </a:p>
          <a:p>
            <a:pPr marL="457200" lvl="0" indent="-228600" algn="just" rtl="0">
              <a:lnSpc>
                <a:spcPct val="100000"/>
              </a:lnSpc>
              <a:spcBef>
                <a:spcPts val="0"/>
              </a:spcBef>
              <a:spcAft>
                <a:spcPts val="0"/>
              </a:spcAft>
              <a:buSzPts val="1400"/>
              <a:buNone/>
            </a:pPr>
            <a:r>
              <a:rPr lang="de-DE" sz="1800">
                <a:solidFill>
                  <a:srgbClr val="000000"/>
                </a:solidFill>
                <a:latin typeface="Century Gothic"/>
                <a:ea typeface="Century Gothic"/>
                <a:cs typeface="Century Gothic"/>
                <a:sym typeface="Century Gothic"/>
              </a:rPr>
              <a:t> </a:t>
            </a:r>
            <a:endParaRPr sz="1800">
              <a:latin typeface="Times New Roman"/>
              <a:ea typeface="Times New Roman"/>
              <a:cs typeface="Times New Roman"/>
              <a:sym typeface="Times New Roman"/>
            </a:endParaRPr>
          </a:p>
          <a:p>
            <a:pPr marL="457200" lvl="0" indent="-228600" algn="just" rtl="0">
              <a:lnSpc>
                <a:spcPct val="100000"/>
              </a:lnSpc>
              <a:spcBef>
                <a:spcPts val="0"/>
              </a:spcBef>
              <a:spcAft>
                <a:spcPts val="0"/>
              </a:spcAft>
              <a:buSzPts val="1400"/>
              <a:buNone/>
            </a:pPr>
            <a:r>
              <a:rPr lang="de-DE" sz="1800">
                <a:solidFill>
                  <a:srgbClr val="000000"/>
                </a:solidFill>
                <a:latin typeface="Century Gothic"/>
                <a:ea typeface="Century Gothic"/>
                <a:cs typeface="Century Gothic"/>
                <a:sym typeface="Century Gothic"/>
              </a:rPr>
              <a:t>Os empréstimos a médio prazo são empréstimos com um período de reembolso que varia entre um e cinco anos. São normalmente utilizados para necessidades de financiamento de médio prazo, como a compra de equipamento, a expansão da empresa ou melhorias de capital. Estes empréstimos estabelecem um equilíbrio entre a flexibilidade a curto prazo e a estabilidade a longo prazo.</a:t>
            </a:r>
            <a:endParaRPr sz="1800">
              <a:latin typeface="Times New Roman"/>
              <a:ea typeface="Times New Roman"/>
              <a:cs typeface="Times New Roman"/>
              <a:sym typeface="Times New Roman"/>
            </a:endParaRPr>
          </a:p>
          <a:p>
            <a:pPr marL="457200" lvl="0" indent="-228600" algn="just" rtl="0">
              <a:lnSpc>
                <a:spcPct val="100000"/>
              </a:lnSpc>
              <a:spcBef>
                <a:spcPts val="0"/>
              </a:spcBef>
              <a:spcAft>
                <a:spcPts val="0"/>
              </a:spcAft>
              <a:buSzPts val="1400"/>
              <a:buNone/>
            </a:pPr>
            <a:r>
              <a:rPr lang="de-DE" sz="1800">
                <a:solidFill>
                  <a:srgbClr val="000000"/>
                </a:solidFill>
                <a:latin typeface="Century Gothic"/>
                <a:ea typeface="Century Gothic"/>
                <a:cs typeface="Century Gothic"/>
                <a:sym typeface="Century Gothic"/>
              </a:rPr>
              <a:t> </a:t>
            </a:r>
            <a:endParaRPr sz="1800">
              <a:latin typeface="Times New Roman"/>
              <a:ea typeface="Times New Roman"/>
              <a:cs typeface="Times New Roman"/>
              <a:sym typeface="Times New Roman"/>
            </a:endParaRPr>
          </a:p>
          <a:p>
            <a:pPr marL="457200" lvl="0" indent="-228600" algn="just" rtl="0">
              <a:lnSpc>
                <a:spcPct val="100000"/>
              </a:lnSpc>
              <a:spcBef>
                <a:spcPts val="0"/>
              </a:spcBef>
              <a:spcAft>
                <a:spcPts val="0"/>
              </a:spcAft>
              <a:buSzPts val="1400"/>
              <a:buNone/>
            </a:pPr>
            <a:r>
              <a:rPr lang="de-DE" sz="1800">
                <a:solidFill>
                  <a:srgbClr val="000000"/>
                </a:solidFill>
                <a:latin typeface="Century Gothic"/>
                <a:ea typeface="Century Gothic"/>
                <a:cs typeface="Century Gothic"/>
                <a:sym typeface="Century Gothic"/>
              </a:rPr>
              <a:t>Os empréstimos a longo prazo são empréstimos com um período de reembolso superior a cinco anos. São utilizados para investimentos significativos, como aquisições imobiliárias, projectos de grande escala ou aquisições de empresas. Estes empréstimos têm períodos de reembolso alargados, pagamentos mensais mais baixos e a possibilidade de distribuir o custo do empréstimo ao longo do tempo.</a:t>
            </a:r>
            <a:endParaRPr sz="1800">
              <a:latin typeface="Times New Roman"/>
              <a:ea typeface="Times New Roman"/>
              <a:cs typeface="Times New Roman"/>
              <a:sym typeface="Times New Roman"/>
            </a:endParaRPr>
          </a:p>
          <a:p>
            <a:pPr marL="457200" lvl="0" indent="-228600" algn="just" rtl="0">
              <a:lnSpc>
                <a:spcPct val="100000"/>
              </a:lnSpc>
              <a:spcBef>
                <a:spcPts val="0"/>
              </a:spcBef>
              <a:spcAft>
                <a:spcPts val="0"/>
              </a:spcAft>
              <a:buSzPts val="1400"/>
              <a:buNone/>
            </a:pPr>
            <a:r>
              <a:rPr lang="de-DE" sz="1800">
                <a:solidFill>
                  <a:srgbClr val="000000"/>
                </a:solidFill>
                <a:latin typeface="Century Gothic"/>
                <a:ea typeface="Century Gothic"/>
                <a:cs typeface="Century Gothic"/>
                <a:sym typeface="Century Gothic"/>
              </a:rPr>
              <a:t> </a:t>
            </a:r>
            <a:endParaRPr sz="1800">
              <a:latin typeface="Times New Roman"/>
              <a:ea typeface="Times New Roman"/>
              <a:cs typeface="Times New Roman"/>
              <a:sym typeface="Times New Roman"/>
            </a:endParaRPr>
          </a:p>
          <a:p>
            <a:pPr marL="457200" lvl="0" indent="-228600" algn="just" rtl="0">
              <a:lnSpc>
                <a:spcPct val="100000"/>
              </a:lnSpc>
              <a:spcBef>
                <a:spcPts val="0"/>
              </a:spcBef>
              <a:spcAft>
                <a:spcPts val="0"/>
              </a:spcAft>
              <a:buSzPts val="1400"/>
              <a:buNone/>
            </a:pPr>
            <a:r>
              <a:rPr lang="de-DE" sz="1800">
                <a:solidFill>
                  <a:srgbClr val="000000"/>
                </a:solidFill>
                <a:latin typeface="Century Gothic"/>
                <a:ea typeface="Century Gothic"/>
                <a:cs typeface="Century Gothic"/>
                <a:sym typeface="Century Gothic"/>
              </a:rPr>
              <a:t>Princípio da correspondência de prazos de vencimento</a:t>
            </a:r>
            <a:endParaRPr sz="1800">
              <a:latin typeface="Times New Roman"/>
              <a:ea typeface="Times New Roman"/>
              <a:cs typeface="Times New Roman"/>
              <a:sym typeface="Times New Roman"/>
            </a:endParaRPr>
          </a:p>
          <a:p>
            <a:pPr marL="457200" lvl="0" indent="-228600" algn="just" rtl="0">
              <a:lnSpc>
                <a:spcPct val="100000"/>
              </a:lnSpc>
              <a:spcBef>
                <a:spcPts val="0"/>
              </a:spcBef>
              <a:spcAft>
                <a:spcPts val="0"/>
              </a:spcAft>
              <a:buSzPts val="1400"/>
              <a:buNone/>
            </a:pPr>
            <a:r>
              <a:rPr lang="de-DE" sz="1800">
                <a:solidFill>
                  <a:srgbClr val="000000"/>
                </a:solidFill>
                <a:latin typeface="Century Gothic"/>
                <a:ea typeface="Century Gothic"/>
                <a:cs typeface="Century Gothic"/>
                <a:sym typeface="Century Gothic"/>
              </a:rPr>
              <a:t> </a:t>
            </a:r>
            <a:endParaRPr sz="1800">
              <a:latin typeface="Times New Roman"/>
              <a:ea typeface="Times New Roman"/>
              <a:cs typeface="Times New Roman"/>
              <a:sym typeface="Times New Roman"/>
            </a:endParaRPr>
          </a:p>
          <a:p>
            <a:pPr marL="457200" lvl="0" indent="-228600" algn="just" rtl="0">
              <a:lnSpc>
                <a:spcPct val="100000"/>
              </a:lnSpc>
              <a:spcBef>
                <a:spcPts val="0"/>
              </a:spcBef>
              <a:spcAft>
                <a:spcPts val="0"/>
              </a:spcAft>
              <a:buSzPts val="1400"/>
              <a:buNone/>
            </a:pPr>
            <a:r>
              <a:rPr lang="de-DE" sz="1800">
                <a:solidFill>
                  <a:srgbClr val="000000"/>
                </a:solidFill>
                <a:latin typeface="Century Gothic"/>
                <a:ea typeface="Century Gothic"/>
                <a:cs typeface="Century Gothic"/>
                <a:sym typeface="Century Gothic"/>
              </a:rPr>
              <a:t>O princípio da correspondência entre prazos de vencimento implica alinhar a duração do empréstimo com o período de vida esperado do ativo financiado. Esta prática é fundamental, uma vez que minimiza o risco de incumprimento e optimiza a eficiência da afetação de capital. Por exemplo, o financiamento de um ativo de longo prazo com um empréstimo de longo prazo garante a geração de receitas para cobrir os pagamentos do empréstimo, reduzindo a pressão financeira sobre o mutuário.</a:t>
            </a:r>
            <a:endParaRPr sz="1800">
              <a:latin typeface="Times New Roman"/>
              <a:ea typeface="Times New Roman"/>
              <a:cs typeface="Times New Roman"/>
              <a:sym typeface="Times New Roman"/>
            </a:endParaRPr>
          </a:p>
        </p:txBody>
      </p:sp>
      <p:sp>
        <p:nvSpPr>
          <p:cNvPr id="363" name="Google Shape;363;p27: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28:notes"/>
          <p:cNvSpPr txBox="1">
            <a:spLocks noGrp="1"/>
          </p:cNvSpPr>
          <p:nvPr>
            <p:ph type="body" idx="1"/>
          </p:nvPr>
        </p:nvSpPr>
        <p:spPr>
          <a:xfrm>
            <a:off x="709930" y="4925407"/>
            <a:ext cx="5679440" cy="4029879"/>
          </a:xfrm>
          <a:prstGeom prst="rect">
            <a:avLst/>
          </a:prstGeom>
          <a:noFill/>
          <a:ln>
            <a:noFill/>
          </a:ln>
        </p:spPr>
        <p:txBody>
          <a:bodyPr spcFirstLastPara="1" wrap="square" lIns="99025" tIns="49500" rIns="99025" bIns="49500" anchor="t" anchorCtr="0">
            <a:noAutofit/>
          </a:bodyPr>
          <a:lstStyle/>
          <a:p>
            <a:pPr marL="457200" marR="0" lvl="0" indent="-228600" algn="just" rtl="0">
              <a:lnSpc>
                <a:spcPct val="100000"/>
              </a:lnSpc>
              <a:spcBef>
                <a:spcPts val="0"/>
              </a:spcBef>
              <a:spcAft>
                <a:spcPts val="0"/>
              </a:spcAft>
              <a:buClr>
                <a:srgbClr val="000000"/>
              </a:buClr>
              <a:buSzPts val="1400"/>
              <a:buFont typeface="Arial"/>
              <a:buNone/>
            </a:pPr>
            <a:r>
              <a:rPr lang="de-DE" sz="1800">
                <a:solidFill>
                  <a:srgbClr val="000000"/>
                </a:solidFill>
                <a:latin typeface="Century Gothic"/>
                <a:ea typeface="Century Gothic"/>
                <a:cs typeface="Century Gothic"/>
                <a:sym typeface="Century Gothic"/>
              </a:rPr>
              <a:t>As taxas de juro são um aspeto fundamental do crédito e a sua compreensão é crucial para avaliar as diferentes opções de empréstimo. A taxa de juro, juntamente com as comissões associadas, tem um impacto significativo no custo total do empréstimo. Para tomar decisões informadas, os mutuários devem ter em conta o tipo de taxa de juro, a taxa anual de encargos efectiva global (TAEG) e o prazo do empréstimo. Dissemos que o prazo do empréstimo é a duração do prazo do empréstimo que afecta o total dos juros pagos. Os prazos mais longos podem resultar em pagamentos mensais mais baixos, mas em custos de juros globais mais elevados.</a:t>
            </a:r>
            <a:endParaRPr/>
          </a:p>
          <a:p>
            <a:pPr marL="457200" lvl="0" indent="-228600" algn="just" rtl="0">
              <a:lnSpc>
                <a:spcPct val="100000"/>
              </a:lnSpc>
              <a:spcBef>
                <a:spcPts val="0"/>
              </a:spcBef>
              <a:spcAft>
                <a:spcPts val="0"/>
              </a:spcAft>
              <a:buSzPts val="1400"/>
              <a:buNone/>
            </a:pPr>
            <a:endParaRPr sz="1800">
              <a:latin typeface="Times New Roman"/>
              <a:ea typeface="Times New Roman"/>
              <a:cs typeface="Times New Roman"/>
              <a:sym typeface="Times New Roman"/>
            </a:endParaRPr>
          </a:p>
          <a:p>
            <a:pPr marL="457200" lvl="0" indent="-228600" algn="just" rtl="0">
              <a:lnSpc>
                <a:spcPct val="100000"/>
              </a:lnSpc>
              <a:spcBef>
                <a:spcPts val="0"/>
              </a:spcBef>
              <a:spcAft>
                <a:spcPts val="0"/>
              </a:spcAft>
              <a:buSzPts val="1400"/>
              <a:buNone/>
            </a:pPr>
            <a:r>
              <a:rPr lang="de-DE" sz="1800">
                <a:solidFill>
                  <a:srgbClr val="000000"/>
                </a:solidFill>
                <a:latin typeface="Century Gothic"/>
                <a:ea typeface="Century Gothic"/>
                <a:cs typeface="Century Gothic"/>
                <a:sym typeface="Century Gothic"/>
              </a:rPr>
              <a:t> </a:t>
            </a:r>
            <a:endParaRPr sz="1800">
              <a:latin typeface="Times New Roman"/>
              <a:ea typeface="Times New Roman"/>
              <a:cs typeface="Times New Roman"/>
              <a:sym typeface="Times New Roman"/>
            </a:endParaRPr>
          </a:p>
          <a:p>
            <a:pPr marL="457200" lvl="0" indent="-228600" algn="just" rtl="0">
              <a:lnSpc>
                <a:spcPct val="100000"/>
              </a:lnSpc>
              <a:spcBef>
                <a:spcPts val="0"/>
              </a:spcBef>
              <a:spcAft>
                <a:spcPts val="0"/>
              </a:spcAft>
              <a:buSzPts val="1400"/>
              <a:buNone/>
            </a:pPr>
            <a:r>
              <a:rPr lang="de-DE" sz="1800">
                <a:solidFill>
                  <a:srgbClr val="000000"/>
                </a:solidFill>
                <a:latin typeface="Century Gothic"/>
                <a:ea typeface="Century Gothic"/>
                <a:cs typeface="Century Gothic"/>
                <a:sym typeface="Century Gothic"/>
              </a:rPr>
              <a:t>Tipos de taxas de juro (Banton, 2023; Pomroy, 2023):</a:t>
            </a:r>
            <a:endParaRPr sz="1800">
              <a:latin typeface="Times New Roman"/>
              <a:ea typeface="Times New Roman"/>
              <a:cs typeface="Times New Roman"/>
              <a:sym typeface="Times New Roman"/>
            </a:endParaRPr>
          </a:p>
          <a:p>
            <a:pPr marL="342900" lvl="0" indent="-342900" algn="just" rtl="0">
              <a:lnSpc>
                <a:spcPct val="100000"/>
              </a:lnSpc>
              <a:spcBef>
                <a:spcPts val="0"/>
              </a:spcBef>
              <a:spcAft>
                <a:spcPts val="0"/>
              </a:spcAft>
              <a:buClr>
                <a:srgbClr val="000000"/>
              </a:buClr>
              <a:buSzPts val="1200"/>
              <a:buFont typeface="Century Gothic"/>
              <a:buChar char="-"/>
            </a:pPr>
            <a:r>
              <a:rPr lang="de-DE" sz="1800" b="1">
                <a:solidFill>
                  <a:srgbClr val="000000"/>
                </a:solidFill>
                <a:latin typeface="Century Gothic"/>
                <a:ea typeface="Century Gothic"/>
                <a:cs typeface="Century Gothic"/>
                <a:sym typeface="Century Gothic"/>
              </a:rPr>
              <a:t>Taxa fixa:</a:t>
            </a:r>
            <a:r>
              <a:rPr lang="de-DE" sz="1800">
                <a:solidFill>
                  <a:srgbClr val="000000"/>
                </a:solidFill>
                <a:latin typeface="Century Gothic"/>
                <a:ea typeface="Century Gothic"/>
                <a:cs typeface="Century Gothic"/>
                <a:sym typeface="Century Gothic"/>
              </a:rPr>
              <a:t> Com um empréstimo de taxa fixa, a taxa de juro permanece constante durante todo o prazo do empréstimo. Isto oferece previsibilidade, uma vez que os mutuários sabem exatamente quanto vão pagar todos os meses.</a:t>
            </a:r>
            <a:endParaRPr sz="1800">
              <a:latin typeface="Times New Roman"/>
              <a:ea typeface="Times New Roman"/>
              <a:cs typeface="Times New Roman"/>
              <a:sym typeface="Times New Roman"/>
            </a:endParaRPr>
          </a:p>
          <a:p>
            <a:pPr marL="342900" lvl="0" indent="-342900" algn="just" rtl="0">
              <a:lnSpc>
                <a:spcPct val="100000"/>
              </a:lnSpc>
              <a:spcBef>
                <a:spcPts val="0"/>
              </a:spcBef>
              <a:spcAft>
                <a:spcPts val="0"/>
              </a:spcAft>
              <a:buClr>
                <a:srgbClr val="000000"/>
              </a:buClr>
              <a:buSzPts val="1200"/>
              <a:buFont typeface="Century Gothic"/>
              <a:buChar char="-"/>
            </a:pPr>
            <a:r>
              <a:rPr lang="de-DE" sz="1800" b="1">
                <a:solidFill>
                  <a:srgbClr val="000000"/>
                </a:solidFill>
                <a:latin typeface="Century Gothic"/>
                <a:ea typeface="Century Gothic"/>
                <a:cs typeface="Century Gothic"/>
                <a:sym typeface="Century Gothic"/>
              </a:rPr>
              <a:t>Taxa variável:</a:t>
            </a:r>
            <a:r>
              <a:rPr lang="de-DE" sz="1800">
                <a:solidFill>
                  <a:srgbClr val="000000"/>
                </a:solidFill>
                <a:latin typeface="Century Gothic"/>
                <a:ea typeface="Century Gothic"/>
                <a:cs typeface="Century Gothic"/>
                <a:sym typeface="Century Gothic"/>
              </a:rPr>
              <a:t> Os empréstimos de taxa variável têm taxas de juro que podem flutuar ao longo do tempo. Estas taxas começam frequentemente mais baixas do que as taxas fixas, mas podem aumentar, tornando os pagamentos mensais incertos.</a:t>
            </a:r>
            <a:endParaRPr/>
          </a:p>
          <a:p>
            <a:pPr marL="0" lvl="0" indent="0" algn="just" rtl="0">
              <a:lnSpc>
                <a:spcPct val="100000"/>
              </a:lnSpc>
              <a:spcBef>
                <a:spcPts val="0"/>
              </a:spcBef>
              <a:spcAft>
                <a:spcPts val="0"/>
              </a:spcAft>
              <a:buClr>
                <a:srgbClr val="000000"/>
              </a:buClr>
              <a:buSzPts val="1200"/>
              <a:buFont typeface="Century Gothic"/>
              <a:buNone/>
            </a:pPr>
            <a:endParaRPr sz="1800">
              <a:solidFill>
                <a:srgbClr val="000000"/>
              </a:solidFill>
              <a:latin typeface="Century Gothic"/>
              <a:ea typeface="Century Gothic"/>
              <a:cs typeface="Century Gothic"/>
              <a:sym typeface="Century Gothic"/>
            </a:endParaRPr>
          </a:p>
          <a:p>
            <a:pPr marL="457200" marR="0" lvl="0" indent="-228600" algn="just" rtl="0">
              <a:lnSpc>
                <a:spcPct val="100000"/>
              </a:lnSpc>
              <a:spcBef>
                <a:spcPts val="0"/>
              </a:spcBef>
              <a:spcAft>
                <a:spcPts val="0"/>
              </a:spcAft>
              <a:buClr>
                <a:srgbClr val="000000"/>
              </a:buClr>
              <a:buSzPts val="1400"/>
              <a:buFont typeface="Arial"/>
              <a:buNone/>
            </a:pPr>
            <a:r>
              <a:rPr lang="de-DE" sz="1800" b="1">
                <a:solidFill>
                  <a:srgbClr val="000000"/>
                </a:solidFill>
                <a:latin typeface="Century Gothic"/>
                <a:ea typeface="Century Gothic"/>
                <a:cs typeface="Century Gothic"/>
                <a:sym typeface="Century Gothic"/>
              </a:rPr>
              <a:t>Uma comissão de processamento de crédito </a:t>
            </a:r>
            <a:r>
              <a:rPr lang="de-DE" sz="1800">
                <a:solidFill>
                  <a:srgbClr val="000000"/>
                </a:solidFill>
                <a:latin typeface="Century Gothic"/>
                <a:ea typeface="Century Gothic"/>
                <a:cs typeface="Century Gothic"/>
                <a:sym typeface="Century Gothic"/>
              </a:rPr>
              <a:t>é um encargo cobrado pelo banco para cobrir as despesas associadas ao processamento de um pedido de empréstimo. Inclui tarefas como a realização de controlos de crédito, a preparação de documentos de empréstimo e a facilitação do desembolso de fundos.</a:t>
            </a:r>
            <a:endParaRPr/>
          </a:p>
          <a:p>
            <a:pPr marL="457200" marR="0" lvl="0" indent="-228600" algn="just" rtl="0">
              <a:lnSpc>
                <a:spcPct val="100000"/>
              </a:lnSpc>
              <a:spcBef>
                <a:spcPts val="0"/>
              </a:spcBef>
              <a:spcAft>
                <a:spcPts val="0"/>
              </a:spcAft>
              <a:buClr>
                <a:srgbClr val="000000"/>
              </a:buClr>
              <a:buSzPts val="1400"/>
              <a:buFont typeface="Arial"/>
              <a:buNone/>
            </a:pPr>
            <a:endParaRPr sz="1800">
              <a:solidFill>
                <a:srgbClr val="000000"/>
              </a:solidFill>
              <a:latin typeface="Century Gothic"/>
              <a:ea typeface="Century Gothic"/>
              <a:cs typeface="Century Gothic"/>
              <a:sym typeface="Century Gothic"/>
            </a:endParaRPr>
          </a:p>
          <a:p>
            <a:pPr marL="457200" marR="0" lvl="0" indent="-228600" algn="just" rtl="0">
              <a:lnSpc>
                <a:spcPct val="100000"/>
              </a:lnSpc>
              <a:spcBef>
                <a:spcPts val="0"/>
              </a:spcBef>
              <a:spcAft>
                <a:spcPts val="0"/>
              </a:spcAft>
              <a:buClr>
                <a:srgbClr val="000000"/>
              </a:buClr>
              <a:buSzPts val="1400"/>
              <a:buFont typeface="Arial"/>
              <a:buNone/>
            </a:pPr>
            <a:r>
              <a:rPr lang="de-DE" sz="1800">
                <a:solidFill>
                  <a:srgbClr val="000000"/>
                </a:solidFill>
                <a:latin typeface="Century Gothic"/>
                <a:ea typeface="Century Gothic"/>
                <a:cs typeface="Century Gothic"/>
                <a:sym typeface="Century Gothic"/>
              </a:rPr>
              <a:t>É importante clarificar os dois principais métodos utilizados para calcular as taxas de processamento:</a:t>
            </a:r>
            <a:endParaRPr/>
          </a:p>
          <a:p>
            <a:pPr marL="457200" marR="0" lvl="0" indent="-228600" algn="just" rtl="0">
              <a:lnSpc>
                <a:spcPct val="100000"/>
              </a:lnSpc>
              <a:spcBef>
                <a:spcPts val="0"/>
              </a:spcBef>
              <a:spcAft>
                <a:spcPts val="0"/>
              </a:spcAft>
              <a:buClr>
                <a:srgbClr val="000000"/>
              </a:buClr>
              <a:buSzPts val="1400"/>
              <a:buFont typeface="Arial"/>
              <a:buNone/>
            </a:pPr>
            <a:r>
              <a:rPr lang="de-DE" sz="1800">
                <a:solidFill>
                  <a:srgbClr val="000000"/>
                </a:solidFill>
                <a:latin typeface="Century Gothic"/>
                <a:ea typeface="Century Gothic"/>
                <a:cs typeface="Century Gothic"/>
                <a:sym typeface="Century Gothic"/>
              </a:rPr>
              <a:t>     - Percentagem do montante do empréstimo: Este método consiste em cobrar uma percentagem do montante total do empréstimo. Por exemplo, se pedir um empréstimo de 10 000 euros e a comissão de processamento for de 2%, a comissão será de 200 euros.</a:t>
            </a:r>
            <a:endParaRPr/>
          </a:p>
          <a:p>
            <a:pPr marL="457200" marR="0" lvl="0" indent="-228600" algn="just" rtl="0">
              <a:lnSpc>
                <a:spcPct val="100000"/>
              </a:lnSpc>
              <a:spcBef>
                <a:spcPts val="0"/>
              </a:spcBef>
              <a:spcAft>
                <a:spcPts val="0"/>
              </a:spcAft>
              <a:buClr>
                <a:srgbClr val="000000"/>
              </a:buClr>
              <a:buSzPts val="1400"/>
              <a:buFont typeface="Arial"/>
              <a:buNone/>
            </a:pPr>
            <a:r>
              <a:rPr lang="de-DE" sz="1800">
                <a:solidFill>
                  <a:srgbClr val="000000"/>
                </a:solidFill>
                <a:latin typeface="Century Gothic"/>
                <a:ea typeface="Century Gothic"/>
                <a:cs typeface="Century Gothic"/>
                <a:sym typeface="Century Gothic"/>
              </a:rPr>
              <a:t>     - Taxa fixa: Nalguns casos, os bancos podem impor uma comissão de processamento fixa, independentemente do montante do empréstimo. Esta comissão mantém-se constante, independentemente do montante do empréstimo.</a:t>
            </a:r>
            <a:endParaRPr/>
          </a:p>
          <a:p>
            <a:pPr marL="457200" marR="0" lvl="0" indent="-228600" algn="just" rtl="0">
              <a:lnSpc>
                <a:spcPct val="100000"/>
              </a:lnSpc>
              <a:spcBef>
                <a:spcPts val="0"/>
              </a:spcBef>
              <a:spcAft>
                <a:spcPts val="0"/>
              </a:spcAft>
              <a:buClr>
                <a:srgbClr val="000000"/>
              </a:buClr>
              <a:buSzPts val="1400"/>
              <a:buFont typeface="Arial"/>
              <a:buNone/>
            </a:pPr>
            <a:endParaRPr sz="1800">
              <a:solidFill>
                <a:srgbClr val="000000"/>
              </a:solidFill>
              <a:latin typeface="Century Gothic"/>
              <a:ea typeface="Century Gothic"/>
              <a:cs typeface="Century Gothic"/>
              <a:sym typeface="Century Gothic"/>
            </a:endParaRPr>
          </a:p>
          <a:p>
            <a:pPr marL="457200" marR="0" lvl="0" indent="-228600" algn="just" rtl="0">
              <a:lnSpc>
                <a:spcPct val="100000"/>
              </a:lnSpc>
              <a:spcBef>
                <a:spcPts val="0"/>
              </a:spcBef>
              <a:spcAft>
                <a:spcPts val="0"/>
              </a:spcAft>
              <a:buClr>
                <a:srgbClr val="000000"/>
              </a:buClr>
              <a:buSzPts val="1400"/>
              <a:buFont typeface="Arial"/>
              <a:buNone/>
            </a:pPr>
            <a:r>
              <a:rPr lang="de-DE" sz="1800">
                <a:solidFill>
                  <a:srgbClr val="000000"/>
                </a:solidFill>
                <a:latin typeface="Century Gothic"/>
                <a:ea typeface="Century Gothic"/>
                <a:cs typeface="Century Gothic"/>
                <a:sym typeface="Century Gothic"/>
              </a:rPr>
              <a:t>A autenticação notarial serve como base legal para o contrato de empréstimo, garantindo a sua validade e aplicabilidade. Ao notarizar o empréstimo, tanto o mutuário como o mutuante ganham proteção legal e clareza relativamente aos seus direitos e obrigações.</a:t>
            </a:r>
            <a:endParaRPr/>
          </a:p>
          <a:p>
            <a:pPr marL="0" lvl="0" indent="0" algn="just" rtl="0">
              <a:lnSpc>
                <a:spcPct val="100000"/>
              </a:lnSpc>
              <a:spcBef>
                <a:spcPts val="0"/>
              </a:spcBef>
              <a:spcAft>
                <a:spcPts val="0"/>
              </a:spcAft>
              <a:buClr>
                <a:srgbClr val="000000"/>
              </a:buClr>
              <a:buSzPts val="1200"/>
              <a:buFont typeface="Century Gothic"/>
              <a:buNone/>
            </a:pPr>
            <a:endParaRPr sz="1800">
              <a:latin typeface="Times New Roman"/>
              <a:ea typeface="Times New Roman"/>
              <a:cs typeface="Times New Roman"/>
              <a:sym typeface="Times New Roman"/>
            </a:endParaRPr>
          </a:p>
          <a:p>
            <a:pPr marL="342900" lvl="0" indent="-342900" algn="just" rtl="0">
              <a:lnSpc>
                <a:spcPct val="100000"/>
              </a:lnSpc>
              <a:spcBef>
                <a:spcPts val="0"/>
              </a:spcBef>
              <a:spcAft>
                <a:spcPts val="0"/>
              </a:spcAft>
              <a:buClr>
                <a:srgbClr val="000000"/>
              </a:buClr>
              <a:buSzPts val="1200"/>
              <a:buFont typeface="Century Gothic"/>
              <a:buChar char="-"/>
            </a:pPr>
            <a:r>
              <a:rPr lang="de-DE" sz="1800" b="1">
                <a:solidFill>
                  <a:srgbClr val="000000"/>
                </a:solidFill>
                <a:latin typeface="Century Gothic"/>
                <a:ea typeface="Century Gothic"/>
                <a:cs typeface="Century Gothic"/>
                <a:sym typeface="Century Gothic"/>
              </a:rPr>
              <a:t>A taxa anual de juros (TAEG) </a:t>
            </a:r>
            <a:r>
              <a:rPr lang="de-DE" sz="1800">
                <a:solidFill>
                  <a:srgbClr val="000000"/>
                </a:solidFill>
                <a:latin typeface="Century Gothic"/>
                <a:ea typeface="Century Gothic"/>
                <a:cs typeface="Century Gothic"/>
                <a:sym typeface="Century Gothic"/>
              </a:rPr>
              <a:t>é uma medida abrangente do custo total do empréstimo, incluindo a taxa de juros e quaisquer taxas associadas. Permite uma comparação exacta entre as ofertas de empréstimo.</a:t>
            </a:r>
            <a:endParaRPr sz="1800">
              <a:latin typeface="Times New Roman"/>
              <a:ea typeface="Times New Roman"/>
              <a:cs typeface="Times New Roman"/>
              <a:sym typeface="Times New Roman"/>
            </a:endParaRPr>
          </a:p>
          <a:p>
            <a:pPr marL="342900" lvl="0" indent="-266700" algn="just" rtl="0">
              <a:lnSpc>
                <a:spcPct val="100000"/>
              </a:lnSpc>
              <a:spcBef>
                <a:spcPts val="0"/>
              </a:spcBef>
              <a:spcAft>
                <a:spcPts val="0"/>
              </a:spcAft>
              <a:buClr>
                <a:srgbClr val="000000"/>
              </a:buClr>
              <a:buSzPts val="1200"/>
              <a:buFont typeface="Century Gothic"/>
              <a:buNone/>
            </a:pPr>
            <a:endParaRPr sz="1800">
              <a:solidFill>
                <a:srgbClr val="000000"/>
              </a:solidFill>
              <a:latin typeface="Century Gothic"/>
              <a:ea typeface="Century Gothic"/>
              <a:cs typeface="Century Gothic"/>
              <a:sym typeface="Century Gothic"/>
            </a:endParaRPr>
          </a:p>
          <a:p>
            <a:pPr marL="342900" lvl="0" indent="-266700" algn="just" rtl="0">
              <a:lnSpc>
                <a:spcPct val="100000"/>
              </a:lnSpc>
              <a:spcBef>
                <a:spcPts val="0"/>
              </a:spcBef>
              <a:spcAft>
                <a:spcPts val="0"/>
              </a:spcAft>
              <a:buClr>
                <a:srgbClr val="000000"/>
              </a:buClr>
              <a:buSzPts val="1200"/>
              <a:buFont typeface="Century Gothic"/>
              <a:buNone/>
            </a:pPr>
            <a:endParaRPr sz="1800">
              <a:latin typeface="Times New Roman"/>
              <a:ea typeface="Times New Roman"/>
              <a:cs typeface="Times New Roman"/>
              <a:sym typeface="Times New Roman"/>
            </a:endParaRPr>
          </a:p>
        </p:txBody>
      </p:sp>
      <p:sp>
        <p:nvSpPr>
          <p:cNvPr id="377" name="Google Shape;377;p28: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15"/>
        <p:cNvGrpSpPr/>
        <p:nvPr/>
      </p:nvGrpSpPr>
      <p:grpSpPr>
        <a:xfrm>
          <a:off x="0" y="0"/>
          <a:ext cx="0" cy="0"/>
          <a:chOff x="0" y="0"/>
          <a:chExt cx="0" cy="0"/>
        </a:xfrm>
      </p:grpSpPr>
      <p:sp>
        <p:nvSpPr>
          <p:cNvPr id="16" name="Google Shape;1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19"/>
        <p:cNvGrpSpPr/>
        <p:nvPr/>
      </p:nvGrpSpPr>
      <p:grpSpPr>
        <a:xfrm>
          <a:off x="0" y="0"/>
          <a:ext cx="0" cy="0"/>
          <a:chOff x="0" y="0"/>
          <a:chExt cx="0" cy="0"/>
        </a:xfrm>
      </p:grpSpPr>
      <p:sp>
        <p:nvSpPr>
          <p:cNvPr id="20" name="Google Shape;2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25"/>
        <p:cNvGrpSpPr/>
        <p:nvPr/>
      </p:nvGrpSpPr>
      <p:grpSpPr>
        <a:xfrm>
          <a:off x="0" y="0"/>
          <a:ext cx="0" cy="0"/>
          <a:chOff x="0" y="0"/>
          <a:chExt cx="0" cy="0"/>
        </a:xfrm>
      </p:grpSpPr>
      <p:sp>
        <p:nvSpPr>
          <p:cNvPr id="26" name="Google Shape;26;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31"/>
        <p:cNvGrpSpPr/>
        <p:nvPr/>
      </p:nvGrpSpPr>
      <p:grpSpPr>
        <a:xfrm>
          <a:off x="0" y="0"/>
          <a:ext cx="0" cy="0"/>
          <a:chOff x="0" y="0"/>
          <a:chExt cx="0" cy="0"/>
        </a:xfrm>
      </p:grpSpPr>
      <p:sp>
        <p:nvSpPr>
          <p:cNvPr id="32" name="Google Shape;32;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37"/>
        <p:cNvGrpSpPr/>
        <p:nvPr/>
      </p:nvGrpSpPr>
      <p:grpSpPr>
        <a:xfrm>
          <a:off x="0" y="0"/>
          <a:ext cx="0" cy="0"/>
          <a:chOff x="0" y="0"/>
          <a:chExt cx="0" cy="0"/>
        </a:xfrm>
      </p:grpSpPr>
      <p:sp>
        <p:nvSpPr>
          <p:cNvPr id="38" name="Google Shape;3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44"/>
        <p:cNvGrpSpPr/>
        <p:nvPr/>
      </p:nvGrpSpPr>
      <p:grpSpPr>
        <a:xfrm>
          <a:off x="0" y="0"/>
          <a:ext cx="0" cy="0"/>
          <a:chOff x="0" y="0"/>
          <a:chExt cx="0" cy="0"/>
        </a:xfrm>
      </p:grpSpPr>
      <p:sp>
        <p:nvSpPr>
          <p:cNvPr id="45" name="Google Shape;45;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53"/>
        <p:cNvGrpSpPr/>
        <p:nvPr/>
      </p:nvGrpSpPr>
      <p:grpSpPr>
        <a:xfrm>
          <a:off x="0" y="0"/>
          <a:ext cx="0" cy="0"/>
          <a:chOff x="0" y="0"/>
          <a:chExt cx="0" cy="0"/>
        </a:xfrm>
      </p:grpSpPr>
      <p:sp>
        <p:nvSpPr>
          <p:cNvPr id="54" name="Google Shape;54;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65"/>
        <p:cNvGrpSpPr/>
        <p:nvPr/>
      </p:nvGrpSpPr>
      <p:grpSpPr>
        <a:xfrm>
          <a:off x="0" y="0"/>
          <a:ext cx="0" cy="0"/>
          <a:chOff x="0" y="0"/>
          <a:chExt cx="0" cy="0"/>
        </a:xfrm>
      </p:grpSpPr>
      <p:sp>
        <p:nvSpPr>
          <p:cNvPr id="66" name="Google Shape;66;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0"/>
          <p:cNvSpPr>
            <a:spLocks noGrp="1"/>
          </p:cNvSpPr>
          <p:nvPr>
            <p:ph type="pic" idx="2"/>
          </p:nvPr>
        </p:nvSpPr>
        <p:spPr>
          <a:xfrm>
            <a:off x="5183188" y="987425"/>
            <a:ext cx="6172200" cy="4873625"/>
          </a:xfrm>
          <a:prstGeom prst="rect">
            <a:avLst/>
          </a:prstGeom>
          <a:noFill/>
          <a:ln>
            <a:noFill/>
          </a:ln>
        </p:spPr>
      </p:sp>
      <p:sp>
        <p:nvSpPr>
          <p:cNvPr id="68" name="Google Shape;68;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8.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2.png"/><Relationship Id="rId7" Type="http://schemas.openxmlformats.org/officeDocument/2006/relationships/hyperlink" Target="https://www.nerdwallet.com/article/loans/personal-loans/personal-loan-type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mabs.ie/managing-money/before-you-borrow/" TargetMode="External"/><Relationship Id="rId5" Type="http://schemas.openxmlformats.org/officeDocument/2006/relationships/hyperlink" Target="https://srfs.upenn.edu/financial-wellness/browse-topics/debt/responsible-debt-habits" TargetMode="External"/><Relationship Id="rId4" Type="http://schemas.openxmlformats.org/officeDocument/2006/relationships/hyperlink" Target="https://www.epnb.com/insights/7-ways-to-be-a-responsible-borrower/"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1.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mt="70000"/>
          </a:blip>
          <a:srcRect/>
          <a:stretch/>
        </p:blipFill>
        <p:spPr>
          <a:xfrm>
            <a:off x="0" y="0"/>
            <a:ext cx="12189075" cy="6899694"/>
          </a:xfrm>
          <a:prstGeom prst="rect">
            <a:avLst/>
          </a:prstGeom>
          <a:noFill/>
          <a:ln>
            <a:noFill/>
          </a:ln>
        </p:spPr>
      </p:pic>
      <p:sp>
        <p:nvSpPr>
          <p:cNvPr id="89" name="Google Shape;89;p1"/>
          <p:cNvSpPr/>
          <p:nvPr/>
        </p:nvSpPr>
        <p:spPr>
          <a:xfrm>
            <a:off x="0" y="4409118"/>
            <a:ext cx="12192000" cy="2448882"/>
          </a:xfrm>
          <a:custGeom>
            <a:avLst/>
            <a:gdLst/>
            <a:ahLst/>
            <a:cxnLst/>
            <a:rect l="l" t="t" r="r" b="b"/>
            <a:pathLst>
              <a:path w="1788521" h="1913890" extrusionOk="0">
                <a:moveTo>
                  <a:pt x="0" y="0"/>
                </a:moveTo>
                <a:lnTo>
                  <a:pt x="1788521" y="0"/>
                </a:lnTo>
                <a:lnTo>
                  <a:pt x="1788521"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90" name="Google Shape;90;p1" descr="Logo&#10;&#10;Description automatically generated"/>
          <p:cNvPicPr preferRelativeResize="0"/>
          <p:nvPr/>
        </p:nvPicPr>
        <p:blipFill rotWithShape="1">
          <a:blip r:embed="rId4">
            <a:alphaModFix/>
          </a:blip>
          <a:srcRect/>
          <a:stretch/>
        </p:blipFill>
        <p:spPr>
          <a:xfrm>
            <a:off x="10092942" y="88900"/>
            <a:ext cx="1678519" cy="1854200"/>
          </a:xfrm>
          <a:prstGeom prst="rect">
            <a:avLst/>
          </a:prstGeom>
          <a:noFill/>
          <a:ln>
            <a:noFill/>
          </a:ln>
        </p:spPr>
      </p:pic>
      <p:sp>
        <p:nvSpPr>
          <p:cNvPr id="91" name="Google Shape;91;p1"/>
          <p:cNvSpPr txBox="1"/>
          <p:nvPr/>
        </p:nvSpPr>
        <p:spPr>
          <a:xfrm>
            <a:off x="2291013" y="4651466"/>
            <a:ext cx="7607046"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de-DE" sz="3000" b="1" i="0" u="none" strike="noStrike" cap="none" dirty="0">
                <a:solidFill>
                  <a:srgbClr val="000000"/>
                </a:solidFill>
                <a:latin typeface="Century Gothic"/>
                <a:ea typeface="Century Gothic"/>
                <a:cs typeface="Century Gothic"/>
                <a:sym typeface="Century Gothic"/>
              </a:rPr>
              <a:t>EMPRÉSTIMO</a:t>
            </a:r>
            <a:endParaRPr sz="2600" b="1" i="0" u="none" strike="noStrike" cap="none" dirty="0">
              <a:solidFill>
                <a:srgbClr val="000000"/>
              </a:solidFill>
              <a:latin typeface="Century Gothic"/>
              <a:ea typeface="Century Gothic"/>
              <a:cs typeface="Century Gothic"/>
              <a:sym typeface="Century Gothic"/>
            </a:endParaRPr>
          </a:p>
        </p:txBody>
      </p:sp>
      <p:cxnSp>
        <p:nvCxnSpPr>
          <p:cNvPr id="92" name="Google Shape;92;p1"/>
          <p:cNvCxnSpPr/>
          <p:nvPr/>
        </p:nvCxnSpPr>
        <p:spPr>
          <a:xfrm>
            <a:off x="4103176" y="5242560"/>
            <a:ext cx="3982720" cy="0"/>
          </a:xfrm>
          <a:prstGeom prst="straightConnector1">
            <a:avLst/>
          </a:prstGeom>
          <a:noFill/>
          <a:ln w="9525" cap="flat" cmpd="sng">
            <a:solidFill>
              <a:srgbClr val="3E6EC2"/>
            </a:solidFill>
            <a:prstDash val="solid"/>
            <a:round/>
            <a:headEnd type="none" w="sm" len="sm"/>
            <a:tailEnd type="none" w="sm" len="sm"/>
          </a:ln>
        </p:spPr>
      </p:cxnSp>
      <p:sp>
        <p:nvSpPr>
          <p:cNvPr id="93" name="Google Shape;93;p1"/>
          <p:cNvSpPr txBox="1"/>
          <p:nvPr/>
        </p:nvSpPr>
        <p:spPr>
          <a:xfrm>
            <a:off x="4267044" y="5556656"/>
            <a:ext cx="3818852"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de-DE" sz="1800" b="0" i="0" u="none" strike="noStrike" cap="none" dirty="0">
                <a:solidFill>
                  <a:srgbClr val="000000"/>
                </a:solidFill>
                <a:latin typeface="Century Gothic"/>
                <a:ea typeface="Century Gothic"/>
                <a:cs typeface="Century Gothic"/>
                <a:sym typeface="Century Gothic"/>
              </a:rPr>
              <a:t>Autor: DOBA Business School </a:t>
            </a:r>
            <a:endParaRPr sz="1800" b="0" i="0" u="none" strike="noStrike" cap="none" dirty="0">
              <a:solidFill>
                <a:srgbClr val="000000"/>
              </a:solidFill>
              <a:latin typeface="Century Gothic"/>
              <a:ea typeface="Century Gothic"/>
              <a:cs typeface="Century Gothic"/>
              <a:sym typeface="Century Gothic"/>
            </a:endParaRPr>
          </a:p>
        </p:txBody>
      </p:sp>
      <p:pic>
        <p:nvPicPr>
          <p:cNvPr id="3" name="Imagem 2" descr="Uma imagem com texto, Tipo de letra, Azul elétrico, Azul majorelle&#10;&#10;Descrição gerada automaticamente">
            <a:extLst>
              <a:ext uri="{FF2B5EF4-FFF2-40B4-BE49-F238E27FC236}">
                <a16:creationId xmlns:a16="http://schemas.microsoft.com/office/drawing/2014/main" id="{8725A4EB-6C42-3BE8-9F19-39A1D51274A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67640" y="6348200"/>
            <a:ext cx="2470291" cy="4414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0"/>
        <p:cNvGrpSpPr/>
        <p:nvPr/>
      </p:nvGrpSpPr>
      <p:grpSpPr>
        <a:xfrm>
          <a:off x="0" y="0"/>
          <a:ext cx="0" cy="0"/>
          <a:chOff x="0" y="0"/>
          <a:chExt cx="0" cy="0"/>
        </a:xfrm>
      </p:grpSpPr>
      <p:grpSp>
        <p:nvGrpSpPr>
          <p:cNvPr id="441" name="Google Shape;441;p29"/>
          <p:cNvGrpSpPr/>
          <p:nvPr/>
        </p:nvGrpSpPr>
        <p:grpSpPr>
          <a:xfrm>
            <a:off x="-5025" y="6737718"/>
            <a:ext cx="12207200" cy="123363"/>
            <a:chOff x="-5025" y="6737718"/>
            <a:chExt cx="12207200" cy="123363"/>
          </a:xfrm>
        </p:grpSpPr>
        <p:sp>
          <p:nvSpPr>
            <p:cNvPr id="442" name="Google Shape;442;p29"/>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3" name="Google Shape;443;p29"/>
            <p:cNvSpPr/>
            <p:nvPr/>
          </p:nvSpPr>
          <p:spPr>
            <a:xfrm rot="-5400000">
              <a:off x="9176406" y="3835311"/>
              <a:ext cx="123362" cy="5928176"/>
            </a:xfrm>
            <a:prstGeom prst="rect">
              <a:avLst/>
            </a:prstGeom>
            <a:gradFill>
              <a:gsLst>
                <a:gs pos="0">
                  <a:srgbClr val="5B9BD5">
                    <a:alpha val="0"/>
                  </a:srgbClr>
                </a:gs>
                <a:gs pos="19000">
                  <a:srgbClr val="5B9BD5">
                    <a:alpha val="0"/>
                  </a:srgbClr>
                </a:gs>
                <a:gs pos="100000">
                  <a:srgbClr val="9CC2E5"/>
                </a:gs>
              </a:gsLst>
              <a:lin ang="6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444" name="Google Shape;444;p29"/>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5" name="Google Shape;445;p29"/>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447" name="Google Shape;447;p29"/>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449" name="Google Shape;449;p29"/>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de-DE" sz="3200" b="0" i="0" u="none" strike="noStrike" cap="none" dirty="0">
                <a:solidFill>
                  <a:schemeClr val="lt1"/>
                </a:solidFill>
                <a:latin typeface="Aptos Light" panose="020B0004020202020204" pitchFamily="34" charset="0"/>
                <a:ea typeface="Century Gothic"/>
                <a:cs typeface="Century Gothic"/>
                <a:sym typeface="Century Gothic"/>
              </a:rPr>
              <a:t>UM EXEMPLO PRÁTICO</a:t>
            </a:r>
            <a:endParaRPr sz="3200" b="0" i="0" u="none" strike="noStrike" cap="none" dirty="0">
              <a:solidFill>
                <a:schemeClr val="lt1"/>
              </a:solidFill>
              <a:latin typeface="Aptos Light" panose="020B0004020202020204" pitchFamily="34" charset="0"/>
              <a:ea typeface="Century Gothic"/>
              <a:cs typeface="Century Gothic"/>
              <a:sym typeface="Century Gothic"/>
            </a:endParaRPr>
          </a:p>
        </p:txBody>
      </p:sp>
      <p:pic>
        <p:nvPicPr>
          <p:cNvPr id="450" name="Google Shape;450;p29" descr="Ein Bild, das Text, Zeichnung, Schrift, Cartoon enthält.&#10;&#10;Automatisch generierte Beschreibung"/>
          <p:cNvPicPr preferRelativeResize="0"/>
          <p:nvPr/>
        </p:nvPicPr>
        <p:blipFill rotWithShape="1">
          <a:blip r:embed="rId4">
            <a:alphaModFix/>
          </a:blip>
          <a:srcRect/>
          <a:stretch/>
        </p:blipFill>
        <p:spPr>
          <a:xfrm>
            <a:off x="7477924" y="1433752"/>
            <a:ext cx="3982364" cy="3849619"/>
          </a:xfrm>
          <a:prstGeom prst="rect">
            <a:avLst/>
          </a:prstGeom>
          <a:noFill/>
          <a:ln>
            <a:noFill/>
          </a:ln>
        </p:spPr>
      </p:pic>
      <p:sp>
        <p:nvSpPr>
          <p:cNvPr id="451" name="Google Shape;451;p29"/>
          <p:cNvSpPr txBox="1"/>
          <p:nvPr/>
        </p:nvSpPr>
        <p:spPr>
          <a:xfrm>
            <a:off x="818111" y="2402770"/>
            <a:ext cx="5032147" cy="22467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800" b="0" i="0" u="none" strike="noStrike" cap="none" dirty="0">
                <a:solidFill>
                  <a:srgbClr val="000000"/>
                </a:solidFill>
                <a:latin typeface="Aptos Light" panose="020B0004020202020204" pitchFamily="34" charset="0"/>
                <a:ea typeface="Century Gothic"/>
                <a:cs typeface="Century Gothic"/>
                <a:sym typeface="Century Gothic"/>
              </a:rPr>
              <a:t>Empréstimo = 5.000 euros</a:t>
            </a:r>
            <a:endParaRPr sz="1800" dirty="0">
              <a:latin typeface="Aptos Light" panose="020B0004020202020204" pitchFamily="34" charset="0"/>
            </a:endParaRPr>
          </a:p>
          <a:p>
            <a:pPr marL="0" marR="0" lvl="0" indent="0" algn="l" rtl="0">
              <a:lnSpc>
                <a:spcPct val="100000"/>
              </a:lnSpc>
              <a:spcBef>
                <a:spcPts val="0"/>
              </a:spcBef>
              <a:spcAft>
                <a:spcPts val="0"/>
              </a:spcAft>
              <a:buNone/>
            </a:pPr>
            <a:r>
              <a:rPr lang="de-DE" sz="1800" b="0" i="0" u="none" strike="noStrike" cap="none" dirty="0">
                <a:solidFill>
                  <a:srgbClr val="000000"/>
                </a:solidFill>
                <a:latin typeface="Aptos Light" panose="020B0004020202020204" pitchFamily="34" charset="0"/>
                <a:ea typeface="Century Gothic"/>
                <a:cs typeface="Century Gothic"/>
                <a:sym typeface="Century Gothic"/>
              </a:rPr>
              <a:t>Duração do empréstimo = 3 anos </a:t>
            </a:r>
            <a:endParaRPr sz="1800" dirty="0">
              <a:latin typeface="Aptos Light" panose="020B0004020202020204" pitchFamily="34" charset="0"/>
            </a:endParaRPr>
          </a:p>
          <a:p>
            <a:pPr marL="0" marR="0" lvl="0" indent="0" algn="l" rtl="0">
              <a:lnSpc>
                <a:spcPct val="100000"/>
              </a:lnSpc>
              <a:spcBef>
                <a:spcPts val="0"/>
              </a:spcBef>
              <a:spcAft>
                <a:spcPts val="0"/>
              </a:spcAft>
              <a:buNone/>
            </a:pPr>
            <a:r>
              <a:rPr lang="de-DE" sz="1800" b="0" i="0" u="none" strike="noStrike" cap="none" dirty="0">
                <a:solidFill>
                  <a:srgbClr val="000000"/>
                </a:solidFill>
                <a:latin typeface="Aptos Light" panose="020B0004020202020204" pitchFamily="34" charset="0"/>
                <a:ea typeface="Century Gothic"/>
                <a:cs typeface="Century Gothic"/>
                <a:sym typeface="Century Gothic"/>
              </a:rPr>
              <a:t>Taxa de juro = 5 %. </a:t>
            </a:r>
            <a:endParaRPr sz="1800" dirty="0">
              <a:latin typeface="Aptos Light" panose="020B0004020202020204" pitchFamily="34" charset="0"/>
            </a:endParaRPr>
          </a:p>
          <a:p>
            <a:pPr marL="0" marR="0" lvl="0" indent="0" algn="l" rtl="0">
              <a:lnSpc>
                <a:spcPct val="100000"/>
              </a:lnSpc>
              <a:spcBef>
                <a:spcPts val="0"/>
              </a:spcBef>
              <a:spcAft>
                <a:spcPts val="0"/>
              </a:spcAft>
              <a:buNone/>
            </a:pPr>
            <a:endParaRPr sz="1800" b="0" i="0" u="none" strike="noStrike" cap="none" dirty="0">
              <a:solidFill>
                <a:srgbClr val="000000"/>
              </a:solidFill>
              <a:latin typeface="Aptos Light" panose="020B0004020202020204" pitchFamily="34" charset="0"/>
              <a:ea typeface="Century Gothic"/>
              <a:cs typeface="Century Gothic"/>
              <a:sym typeface="Century Gothic"/>
            </a:endParaRPr>
          </a:p>
          <a:p>
            <a:pPr marL="0" marR="0" lvl="0" indent="0" algn="l" rtl="0">
              <a:lnSpc>
                <a:spcPct val="100000"/>
              </a:lnSpc>
              <a:spcBef>
                <a:spcPts val="0"/>
              </a:spcBef>
              <a:spcAft>
                <a:spcPts val="0"/>
              </a:spcAft>
              <a:buNone/>
            </a:pPr>
            <a:r>
              <a:rPr lang="de-DE" sz="1800" b="0" i="0" u="none" strike="noStrike" cap="none" dirty="0">
                <a:solidFill>
                  <a:srgbClr val="000000"/>
                </a:solidFill>
                <a:latin typeface="Aptos Light" panose="020B0004020202020204" pitchFamily="34" charset="0"/>
                <a:ea typeface="Century Gothic"/>
                <a:cs typeface="Century Gothic"/>
                <a:sym typeface="Century Gothic"/>
              </a:rPr>
              <a:t>Quanto é que vai pagar? </a:t>
            </a:r>
            <a:endParaRPr sz="1800" dirty="0">
              <a:latin typeface="Aptos Light" panose="020B0004020202020204" pitchFamily="34" charset="0"/>
            </a:endParaRPr>
          </a:p>
          <a:p>
            <a:pPr marL="0" marR="0" lvl="0" indent="0" algn="l" rtl="0">
              <a:lnSpc>
                <a:spcPct val="100000"/>
              </a:lnSpc>
              <a:spcBef>
                <a:spcPts val="0"/>
              </a:spcBef>
              <a:spcAft>
                <a:spcPts val="0"/>
              </a:spcAft>
              <a:buNone/>
            </a:pPr>
            <a:r>
              <a:rPr lang="de-DE" sz="1800" b="0" i="0" u="none" strike="noStrike" cap="none" dirty="0">
                <a:solidFill>
                  <a:srgbClr val="000000"/>
                </a:solidFill>
                <a:latin typeface="Aptos Light" panose="020B0004020202020204" pitchFamily="34" charset="0"/>
                <a:ea typeface="Century Gothic"/>
                <a:cs typeface="Century Gothic"/>
                <a:sym typeface="Century Gothic"/>
              </a:rPr>
              <a:t>Qual é o montante do capital? </a:t>
            </a:r>
            <a:endParaRPr sz="1800" dirty="0">
              <a:latin typeface="Aptos Light" panose="020B0004020202020204" pitchFamily="34" charset="0"/>
            </a:endParaRPr>
          </a:p>
          <a:p>
            <a:pPr marL="0" marR="0" lvl="0" indent="0" algn="l" rtl="0">
              <a:lnSpc>
                <a:spcPct val="100000"/>
              </a:lnSpc>
              <a:spcBef>
                <a:spcPts val="0"/>
              </a:spcBef>
              <a:spcAft>
                <a:spcPts val="0"/>
              </a:spcAft>
              <a:buNone/>
            </a:pPr>
            <a:r>
              <a:rPr lang="de-DE" sz="1800" b="0" i="0" u="none" strike="noStrike" cap="none" dirty="0">
                <a:solidFill>
                  <a:srgbClr val="000000"/>
                </a:solidFill>
                <a:latin typeface="Aptos Light" panose="020B0004020202020204" pitchFamily="34" charset="0"/>
                <a:ea typeface="Century Gothic"/>
                <a:cs typeface="Century Gothic"/>
                <a:sym typeface="Century Gothic"/>
              </a:rPr>
              <a:t>Qual é o montante total dos juros pagos? </a:t>
            </a:r>
            <a:endParaRPr sz="2400" b="0"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Century Gothic"/>
              <a:ea typeface="Century Gothic"/>
              <a:cs typeface="Century Gothic"/>
              <a:sym typeface="Century Gothic"/>
            </a:endParaRPr>
          </a:p>
        </p:txBody>
      </p:sp>
      <p:sp>
        <p:nvSpPr>
          <p:cNvPr id="4" name="Google Shape;104;p2">
            <a:extLst>
              <a:ext uri="{FF2B5EF4-FFF2-40B4-BE49-F238E27FC236}">
                <a16:creationId xmlns:a16="http://schemas.microsoft.com/office/drawing/2014/main" id="{3EC3D772-46E2-4534-2189-CB396D487686}"/>
              </a:ext>
            </a:extLst>
          </p:cNvPr>
          <p:cNvSpPr txBox="1">
            <a:spLocks noGrp="1"/>
          </p:cNvSpPr>
          <p:nvPr>
            <p:ph type="ftr" idx="11"/>
          </p:nvPr>
        </p:nvSpPr>
        <p:spPr>
          <a:xfrm>
            <a:off x="441523" y="6123663"/>
            <a:ext cx="8819708" cy="365125"/>
          </a:xfrm>
          <a:prstGeom prst="rect">
            <a:avLst/>
          </a:prstGeom>
          <a:noFill/>
          <a:ln>
            <a:noFill/>
          </a:ln>
        </p:spPr>
        <p:txBody>
          <a:bodyPr spcFirstLastPara="1" wrap="square" lIns="91425" tIns="45700" rIns="91425" bIns="45700" anchor="ctr" anchorCtr="0">
            <a:normAutofit fontScale="25000" lnSpcReduction="20000"/>
          </a:bodyPr>
          <a:lstStyle/>
          <a:p>
            <a:pPr algn="just"/>
            <a:r>
              <a:rPr lang="pt-PT" sz="3200" dirty="0">
                <a:effectLst/>
                <a:latin typeface="Century Gothic" panose="020B0502020202020204" pitchFamily="34" charset="0"/>
                <a:ea typeface="Times New Roman" panose="02020603050405020304" pitchFamily="18" charset="0"/>
              </a:rPr>
              <a:t>Financiado pela União Europeia. Os pontos de vista e as opiniões expressas são as do(s) autor(</a:t>
            </a:r>
            <a:r>
              <a:rPr lang="pt-PT" sz="3200" dirty="0" err="1">
                <a:effectLst/>
                <a:latin typeface="Century Gothic" panose="020B0502020202020204" pitchFamily="34" charset="0"/>
                <a:ea typeface="Times New Roman" panose="02020603050405020304" pitchFamily="18" charset="0"/>
              </a:rPr>
              <a:t>es</a:t>
            </a:r>
            <a:r>
              <a:rPr lang="pt-PT" sz="3200" dirty="0">
                <a:effectLst/>
                <a:latin typeface="Century Gothic" panose="020B0502020202020204" pitchFamily="34" charset="0"/>
                <a:ea typeface="Times New Roman" panose="02020603050405020304" pitchFamily="18" charset="0"/>
              </a:rPr>
              <a:t>) e não refletem necessariamente a posição da União Europeia ou da Agência de Execução Europeia da Educação e da Cultura (EACEA). Nem a União Europeia nem a EACEA podem ser tidos como responsáveis por essas opiniões. Número do Projeto: 2022-1-AT01-KA220-ADU-000087985</a:t>
            </a:r>
            <a:endParaRPr lang="pt-PT" sz="3200" dirty="0">
              <a:effectLst/>
              <a:latin typeface="Times New Roman" panose="02020603050405020304" pitchFamily="18" charset="0"/>
              <a:ea typeface="Times New Roman" panose="02020603050405020304" pitchFamily="18" charset="0"/>
            </a:endParaRPr>
          </a:p>
          <a:p>
            <a:pPr marL="0" lvl="0" indent="0" algn="ctr" rtl="0">
              <a:lnSpc>
                <a:spcPct val="90000"/>
              </a:lnSpc>
              <a:spcBef>
                <a:spcPts val="600"/>
              </a:spcBef>
              <a:spcAft>
                <a:spcPts val="600"/>
              </a:spcAft>
              <a:buSzPts val="1400"/>
              <a:buNone/>
            </a:pPr>
            <a:endParaRPr sz="400" dirty="0">
              <a:solidFill>
                <a:srgbClr val="888888"/>
              </a:solidFill>
              <a:latin typeface="Arial"/>
              <a:ea typeface="Arial"/>
              <a:cs typeface="Arial"/>
              <a:sym typeface="Arial"/>
            </a:endParaRPr>
          </a:p>
        </p:txBody>
      </p:sp>
      <p:pic>
        <p:nvPicPr>
          <p:cNvPr id="5" name="Imagem 4" descr="Uma imagem com texto, Tipo de letra, Azul elétrico, Azul majorelle&#10;&#10;Descrição gerada automaticamente">
            <a:extLst>
              <a:ext uri="{FF2B5EF4-FFF2-40B4-BE49-F238E27FC236}">
                <a16:creationId xmlns:a16="http://schemas.microsoft.com/office/drawing/2014/main" id="{ECAC849F-4BEB-4ED1-58CC-A24129E2373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956408" y="5984990"/>
            <a:ext cx="2470291" cy="44146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5"/>
        <p:cNvGrpSpPr/>
        <p:nvPr/>
      </p:nvGrpSpPr>
      <p:grpSpPr>
        <a:xfrm>
          <a:off x="0" y="0"/>
          <a:ext cx="0" cy="0"/>
          <a:chOff x="0" y="0"/>
          <a:chExt cx="0" cy="0"/>
        </a:xfrm>
      </p:grpSpPr>
      <p:sp>
        <p:nvSpPr>
          <p:cNvPr id="456" name="Google Shape;456;p30"/>
          <p:cNvSpPr txBox="1"/>
          <p:nvPr/>
        </p:nvSpPr>
        <p:spPr>
          <a:xfrm>
            <a:off x="412961" y="1788715"/>
            <a:ext cx="6097057" cy="3447832"/>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de-DE" sz="1800" b="0" i="0" u="none" strike="noStrike" cap="none" dirty="0">
                <a:solidFill>
                  <a:srgbClr val="000000"/>
                </a:solidFill>
                <a:latin typeface="Aptos Light" panose="020B0004020202020204" pitchFamily="34" charset="0"/>
                <a:ea typeface="Century Gothic"/>
                <a:cs typeface="Century Gothic"/>
                <a:sym typeface="Century Gothic"/>
              </a:rPr>
              <a:t>Componentes do acordo de taxa de juro:</a:t>
            </a:r>
            <a:endParaRPr sz="1800" dirty="0">
              <a:latin typeface="Aptos Light" panose="020B0004020202020204" pitchFamily="34" charset="0"/>
            </a:endParaRPr>
          </a:p>
          <a:p>
            <a:pPr marL="342900" marR="0" lvl="0" indent="-342900" algn="just" rtl="0">
              <a:lnSpc>
                <a:spcPct val="100000"/>
              </a:lnSpc>
              <a:spcBef>
                <a:spcPts val="0"/>
              </a:spcBef>
              <a:spcAft>
                <a:spcPts val="0"/>
              </a:spcAft>
              <a:buClr>
                <a:srgbClr val="000000"/>
              </a:buClr>
              <a:buSzPts val="1200"/>
              <a:buFont typeface="Century Gothic"/>
              <a:buChar char="-"/>
            </a:pPr>
            <a:r>
              <a:rPr lang="de-DE" sz="1800" b="0" i="0" u="none" strike="noStrike" cap="none" dirty="0">
                <a:solidFill>
                  <a:srgbClr val="000000"/>
                </a:solidFill>
                <a:latin typeface="Aptos Light" panose="020B0004020202020204" pitchFamily="34" charset="0"/>
                <a:ea typeface="Century Gothic"/>
                <a:cs typeface="Century Gothic"/>
                <a:sym typeface="Century Gothic"/>
              </a:rPr>
              <a:t>Taxa de juro de referência</a:t>
            </a:r>
            <a:endParaRPr sz="1800" dirty="0">
              <a:latin typeface="Aptos Light" panose="020B0004020202020204" pitchFamily="34" charset="0"/>
            </a:endParaRPr>
          </a:p>
          <a:p>
            <a:pPr marL="342900" marR="0" lvl="0" indent="-342900" algn="just" rtl="0">
              <a:lnSpc>
                <a:spcPct val="100000"/>
              </a:lnSpc>
              <a:spcBef>
                <a:spcPts val="0"/>
              </a:spcBef>
              <a:spcAft>
                <a:spcPts val="0"/>
              </a:spcAft>
              <a:buClr>
                <a:srgbClr val="000000"/>
              </a:buClr>
              <a:buSzPts val="1200"/>
              <a:buFont typeface="Century Gothic"/>
              <a:buChar char="-"/>
            </a:pPr>
            <a:r>
              <a:rPr lang="de-DE" sz="1800" b="0" i="0" u="none" strike="noStrike" cap="none" dirty="0">
                <a:solidFill>
                  <a:srgbClr val="000000"/>
                </a:solidFill>
                <a:latin typeface="Aptos Light" panose="020B0004020202020204" pitchFamily="34" charset="0"/>
                <a:ea typeface="Century Gothic"/>
                <a:cs typeface="Century Gothic"/>
                <a:sym typeface="Century Gothic"/>
              </a:rPr>
              <a:t>Margem</a:t>
            </a:r>
            <a:endParaRPr sz="1800" dirty="0">
              <a:latin typeface="Aptos Light" panose="020B0004020202020204" pitchFamily="34" charset="0"/>
            </a:endParaRPr>
          </a:p>
          <a:p>
            <a:pPr marL="342900" marR="0" lvl="0" indent="-342900" algn="just" rtl="0">
              <a:lnSpc>
                <a:spcPct val="100000"/>
              </a:lnSpc>
              <a:spcBef>
                <a:spcPts val="0"/>
              </a:spcBef>
              <a:spcAft>
                <a:spcPts val="0"/>
              </a:spcAft>
              <a:buClr>
                <a:srgbClr val="000000"/>
              </a:buClr>
              <a:buSzPts val="1200"/>
              <a:buFont typeface="Century Gothic"/>
              <a:buChar char="-"/>
            </a:pPr>
            <a:r>
              <a:rPr lang="de-DE" sz="1800" b="0" i="0" u="none" strike="noStrike" cap="none" dirty="0">
                <a:solidFill>
                  <a:srgbClr val="000000"/>
                </a:solidFill>
                <a:latin typeface="Aptos Light" panose="020B0004020202020204" pitchFamily="34" charset="0"/>
                <a:ea typeface="Century Gothic"/>
                <a:cs typeface="Century Gothic"/>
                <a:sym typeface="Century Gothic"/>
              </a:rPr>
              <a:t>Especificação das percentagens de ponderação </a:t>
            </a:r>
            <a:endParaRPr sz="1800" b="0" i="0" u="none" strike="noStrike" cap="none" dirty="0">
              <a:solidFill>
                <a:srgbClr val="000000"/>
              </a:solidFill>
              <a:latin typeface="Aptos Light" panose="020B0004020202020204" pitchFamily="34" charset="0"/>
              <a:ea typeface="Century Gothic"/>
              <a:cs typeface="Century Gothic"/>
              <a:sym typeface="Century Gothic"/>
            </a:endParaRPr>
          </a:p>
          <a:p>
            <a:pPr marL="342900" marR="0" lvl="0" indent="-342900" algn="just" rtl="0">
              <a:lnSpc>
                <a:spcPct val="100000"/>
              </a:lnSpc>
              <a:spcBef>
                <a:spcPts val="0"/>
              </a:spcBef>
              <a:spcAft>
                <a:spcPts val="0"/>
              </a:spcAft>
              <a:buClr>
                <a:srgbClr val="000000"/>
              </a:buClr>
              <a:buSzPts val="1200"/>
              <a:buFont typeface="Century Gothic"/>
              <a:buChar char="-"/>
            </a:pPr>
            <a:r>
              <a:rPr lang="de-DE" sz="1800" b="0" i="0" u="none" strike="noStrike" cap="none" dirty="0">
                <a:solidFill>
                  <a:srgbClr val="000000"/>
                </a:solidFill>
                <a:latin typeface="Aptos Light" panose="020B0004020202020204" pitchFamily="34" charset="0"/>
                <a:ea typeface="Century Gothic"/>
                <a:cs typeface="Century Gothic"/>
                <a:sym typeface="Century Gothic"/>
              </a:rPr>
              <a:t>Disposições relativas ao arredondamento</a:t>
            </a:r>
            <a:endParaRPr sz="1800" dirty="0">
              <a:latin typeface="Aptos Light" panose="020B0004020202020204" pitchFamily="34" charset="0"/>
            </a:endParaRPr>
          </a:p>
          <a:p>
            <a:pPr marL="342900" marR="0" lvl="0" indent="-342900" algn="just" rtl="0">
              <a:lnSpc>
                <a:spcPct val="100000"/>
              </a:lnSpc>
              <a:spcBef>
                <a:spcPts val="0"/>
              </a:spcBef>
              <a:spcAft>
                <a:spcPts val="0"/>
              </a:spcAft>
              <a:buClr>
                <a:srgbClr val="000000"/>
              </a:buClr>
              <a:buSzPts val="1200"/>
              <a:buFont typeface="Century Gothic"/>
              <a:buChar char="-"/>
            </a:pPr>
            <a:r>
              <a:rPr lang="de-DE" sz="1800" b="0" i="0" u="none" strike="noStrike" cap="none" dirty="0">
                <a:solidFill>
                  <a:srgbClr val="000000"/>
                </a:solidFill>
                <a:latin typeface="Aptos Light" panose="020B0004020202020204" pitchFamily="34" charset="0"/>
                <a:ea typeface="Century Gothic"/>
                <a:cs typeface="Century Gothic"/>
                <a:sym typeface="Century Gothic"/>
              </a:rPr>
              <a:t>Periodicidade de correção da taxa de juro</a:t>
            </a:r>
            <a:endParaRPr sz="1800" dirty="0">
              <a:latin typeface="Aptos Light" panose="020B0004020202020204" pitchFamily="34" charset="0"/>
            </a:endParaRPr>
          </a:p>
          <a:p>
            <a:pPr marL="342900" marR="0" lvl="0" indent="-342900" algn="just" rtl="0">
              <a:lnSpc>
                <a:spcPct val="100000"/>
              </a:lnSpc>
              <a:spcBef>
                <a:spcPts val="0"/>
              </a:spcBef>
              <a:spcAft>
                <a:spcPts val="0"/>
              </a:spcAft>
              <a:buClr>
                <a:srgbClr val="000000"/>
              </a:buClr>
              <a:buSzPts val="1200"/>
              <a:buFont typeface="Century Gothic"/>
              <a:buChar char="-"/>
            </a:pPr>
            <a:r>
              <a:rPr lang="de-DE" sz="1800" b="0" i="0" u="none" strike="noStrike" cap="none" dirty="0">
                <a:solidFill>
                  <a:srgbClr val="000000"/>
                </a:solidFill>
                <a:latin typeface="Aptos Light" panose="020B0004020202020204" pitchFamily="34" charset="0"/>
                <a:ea typeface="Century Gothic"/>
                <a:cs typeface="Century Gothic"/>
                <a:sym typeface="Century Gothic"/>
              </a:rPr>
              <a:t>Primeira data de correção da taxa de juro</a:t>
            </a:r>
            <a:endParaRPr sz="1800" dirty="0">
              <a:latin typeface="Aptos Light" panose="020B0004020202020204" pitchFamily="34" charset="0"/>
            </a:endParaRPr>
          </a:p>
          <a:p>
            <a:pPr marL="342900" marR="0" lvl="0" indent="-266700" algn="just" rtl="0">
              <a:lnSpc>
                <a:spcPct val="100000"/>
              </a:lnSpc>
              <a:spcBef>
                <a:spcPts val="0"/>
              </a:spcBef>
              <a:spcAft>
                <a:spcPts val="0"/>
              </a:spcAft>
              <a:buClr>
                <a:srgbClr val="000000"/>
              </a:buClr>
              <a:buSzPts val="1200"/>
              <a:buFont typeface="Century Gothic"/>
              <a:buNone/>
            </a:pPr>
            <a:endParaRPr sz="1800" b="0" i="0" u="none" strike="noStrike" cap="none" dirty="0">
              <a:solidFill>
                <a:srgbClr val="000000"/>
              </a:solidFill>
              <a:latin typeface="Aptos Light" panose="020B0004020202020204" pitchFamily="34" charset="0"/>
              <a:ea typeface="Century Gothic"/>
              <a:cs typeface="Century Gothic"/>
              <a:sym typeface="Century Gothic"/>
            </a:endParaRPr>
          </a:p>
          <a:p>
            <a:pPr marL="0" marR="0" lvl="0" indent="0" algn="just" rtl="0">
              <a:lnSpc>
                <a:spcPct val="100000"/>
              </a:lnSpc>
              <a:spcBef>
                <a:spcPts val="0"/>
              </a:spcBef>
              <a:spcAft>
                <a:spcPts val="0"/>
              </a:spcAft>
              <a:buNone/>
            </a:pPr>
            <a:r>
              <a:rPr lang="de-DE" sz="1800" b="0" i="0" u="none" strike="noStrike" cap="none" dirty="0">
                <a:solidFill>
                  <a:srgbClr val="000000"/>
                </a:solidFill>
                <a:latin typeface="Aptos Light" panose="020B0004020202020204" pitchFamily="34" charset="0"/>
                <a:ea typeface="Century Gothic"/>
                <a:cs typeface="Century Gothic"/>
                <a:sym typeface="Century Gothic"/>
              </a:rPr>
              <a:t>Taxas de juro de referência:</a:t>
            </a:r>
            <a:endParaRPr sz="1800" dirty="0">
              <a:latin typeface="Aptos Light" panose="020B0004020202020204" pitchFamily="34" charset="0"/>
            </a:endParaRPr>
          </a:p>
          <a:p>
            <a:pPr marL="342900" marR="0" lvl="0" indent="-342900" algn="just" rtl="0">
              <a:lnSpc>
                <a:spcPct val="100000"/>
              </a:lnSpc>
              <a:spcBef>
                <a:spcPts val="0"/>
              </a:spcBef>
              <a:spcAft>
                <a:spcPts val="0"/>
              </a:spcAft>
              <a:buClr>
                <a:srgbClr val="000000"/>
              </a:buClr>
              <a:buSzPts val="1200"/>
              <a:buFont typeface="Century Gothic"/>
              <a:buChar char="-"/>
            </a:pPr>
            <a:r>
              <a:rPr lang="de-DE" sz="1800" b="0" i="0" u="none" strike="noStrike" cap="none" dirty="0">
                <a:solidFill>
                  <a:srgbClr val="000000"/>
                </a:solidFill>
                <a:latin typeface="Aptos Light" panose="020B0004020202020204" pitchFamily="34" charset="0"/>
                <a:ea typeface="Century Gothic"/>
                <a:cs typeface="Century Gothic"/>
                <a:sym typeface="Century Gothic"/>
              </a:rPr>
              <a:t>EURIBOR</a:t>
            </a:r>
            <a:endParaRPr sz="1800" dirty="0">
              <a:latin typeface="Aptos Light" panose="020B0004020202020204" pitchFamily="34" charset="0"/>
            </a:endParaRPr>
          </a:p>
          <a:p>
            <a:pPr marL="342900" marR="0" lvl="0" indent="-342900" algn="just" rtl="0">
              <a:lnSpc>
                <a:spcPct val="100000"/>
              </a:lnSpc>
              <a:spcBef>
                <a:spcPts val="0"/>
              </a:spcBef>
              <a:spcAft>
                <a:spcPts val="0"/>
              </a:spcAft>
              <a:buClr>
                <a:srgbClr val="000000"/>
              </a:buClr>
              <a:buSzPts val="1200"/>
              <a:buFont typeface="Century Gothic"/>
              <a:buChar char="-"/>
            </a:pPr>
            <a:r>
              <a:rPr lang="de-DE" sz="1800" b="0" i="0" u="none" strike="noStrike" cap="none" dirty="0">
                <a:solidFill>
                  <a:srgbClr val="000000"/>
                </a:solidFill>
                <a:latin typeface="Aptos Light" panose="020B0004020202020204" pitchFamily="34" charset="0"/>
                <a:ea typeface="Century Gothic"/>
                <a:cs typeface="Century Gothic"/>
                <a:sym typeface="Century Gothic"/>
              </a:rPr>
              <a:t>Taxa de juro directora do BCE</a:t>
            </a:r>
            <a:endParaRPr sz="1800" dirty="0">
              <a:latin typeface="Aptos Light" panose="020B0004020202020204" pitchFamily="34" charset="0"/>
            </a:endParaRPr>
          </a:p>
          <a:p>
            <a:pPr marL="342900" marR="0" lvl="0" indent="-342900" algn="just" rtl="0">
              <a:lnSpc>
                <a:spcPct val="100000"/>
              </a:lnSpc>
              <a:spcBef>
                <a:spcPts val="0"/>
              </a:spcBef>
              <a:spcAft>
                <a:spcPts val="0"/>
              </a:spcAft>
              <a:buClr>
                <a:srgbClr val="000000"/>
              </a:buClr>
              <a:buSzPts val="1200"/>
              <a:buFont typeface="Century Gothic"/>
              <a:buChar char="-"/>
            </a:pPr>
            <a:r>
              <a:rPr lang="de-DE" sz="1800" b="0" i="0" u="none" strike="noStrike" cap="none" dirty="0">
                <a:solidFill>
                  <a:srgbClr val="000000"/>
                </a:solidFill>
                <a:latin typeface="Aptos Light" panose="020B0004020202020204" pitchFamily="34" charset="0"/>
                <a:ea typeface="Century Gothic"/>
                <a:cs typeface="Century Gothic"/>
                <a:sym typeface="Century Gothic"/>
              </a:rPr>
              <a:t>Taxas de swap (para contratos de taxa fixa)</a:t>
            </a:r>
            <a:endParaRPr sz="1800" b="0" i="0" u="none" strike="noStrike" cap="none" dirty="0">
              <a:solidFill>
                <a:srgbClr val="000000"/>
              </a:solidFill>
              <a:latin typeface="Aptos Light" panose="020B0004020202020204" pitchFamily="34" charset="0"/>
              <a:ea typeface="Century Gothic"/>
              <a:cs typeface="Century Gothic"/>
              <a:sym typeface="Century Gothic"/>
            </a:endParaRPr>
          </a:p>
        </p:txBody>
      </p:sp>
      <p:grpSp>
        <p:nvGrpSpPr>
          <p:cNvPr id="457" name="Google Shape;457;p30"/>
          <p:cNvGrpSpPr/>
          <p:nvPr/>
        </p:nvGrpSpPr>
        <p:grpSpPr>
          <a:xfrm>
            <a:off x="-5025" y="6737718"/>
            <a:ext cx="12207200" cy="123363"/>
            <a:chOff x="-5025" y="6737718"/>
            <a:chExt cx="12207200" cy="123363"/>
          </a:xfrm>
        </p:grpSpPr>
        <p:sp>
          <p:nvSpPr>
            <p:cNvPr id="458" name="Google Shape;458;p30"/>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59" name="Google Shape;459;p30"/>
            <p:cNvSpPr/>
            <p:nvPr/>
          </p:nvSpPr>
          <p:spPr>
            <a:xfrm rot="-5400000">
              <a:off x="9176406" y="3835311"/>
              <a:ext cx="123362" cy="5928176"/>
            </a:xfrm>
            <a:prstGeom prst="rect">
              <a:avLst/>
            </a:prstGeom>
            <a:gradFill>
              <a:gsLst>
                <a:gs pos="0">
                  <a:srgbClr val="5B9BD5">
                    <a:alpha val="0"/>
                  </a:srgbClr>
                </a:gs>
                <a:gs pos="19000">
                  <a:srgbClr val="5B9BD5">
                    <a:alpha val="0"/>
                  </a:srgbClr>
                </a:gs>
                <a:gs pos="100000">
                  <a:srgbClr val="9CC2E5"/>
                </a:gs>
              </a:gsLst>
              <a:lin ang="6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460" name="Google Shape;460;p30"/>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1" name="Google Shape;461;p30"/>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463" name="Google Shape;463;p30"/>
          <p:cNvPicPr preferRelativeResize="0"/>
          <p:nvPr/>
        </p:nvPicPr>
        <p:blipFill rotWithShape="1">
          <a:blip r:embed="rId3">
            <a:alphaModFix/>
          </a:blip>
          <a:srcRect/>
          <a:stretch/>
        </p:blipFill>
        <p:spPr>
          <a:xfrm>
            <a:off x="10972779" y="176984"/>
            <a:ext cx="975018" cy="1081805"/>
          </a:xfrm>
          <a:prstGeom prst="rect">
            <a:avLst/>
          </a:prstGeom>
          <a:noFill/>
          <a:ln>
            <a:noFill/>
          </a:ln>
        </p:spPr>
      </p:pic>
      <p:grpSp>
        <p:nvGrpSpPr>
          <p:cNvPr id="464" name="Google Shape;464;p30"/>
          <p:cNvGrpSpPr/>
          <p:nvPr/>
        </p:nvGrpSpPr>
        <p:grpSpPr>
          <a:xfrm>
            <a:off x="6478331" y="1433752"/>
            <a:ext cx="4936721" cy="4397318"/>
            <a:chOff x="9982898" y="274495"/>
            <a:chExt cx="1566075" cy="1436576"/>
          </a:xfrm>
        </p:grpSpPr>
        <p:grpSp>
          <p:nvGrpSpPr>
            <p:cNvPr id="465" name="Google Shape;465;p30"/>
            <p:cNvGrpSpPr/>
            <p:nvPr/>
          </p:nvGrpSpPr>
          <p:grpSpPr>
            <a:xfrm>
              <a:off x="9982898" y="451775"/>
              <a:ext cx="1485694" cy="1259296"/>
              <a:chOff x="1103250" y="1525027"/>
              <a:chExt cx="2528100" cy="2189351"/>
            </a:xfrm>
          </p:grpSpPr>
          <p:sp>
            <p:nvSpPr>
              <p:cNvPr id="466" name="Google Shape;466;p30"/>
              <p:cNvSpPr/>
              <p:nvPr/>
            </p:nvSpPr>
            <p:spPr>
              <a:xfrm>
                <a:off x="3053816" y="2349744"/>
                <a:ext cx="389562" cy="389754"/>
              </a:xfrm>
              <a:custGeom>
                <a:avLst/>
                <a:gdLst/>
                <a:ahLst/>
                <a:cxnLst/>
                <a:rect l="l" t="t" r="r" b="b"/>
                <a:pathLst>
                  <a:path w="32477" h="32493" extrusionOk="0">
                    <a:moveTo>
                      <a:pt x="15814" y="1"/>
                    </a:moveTo>
                    <a:lnTo>
                      <a:pt x="15406" y="17"/>
                    </a:lnTo>
                    <a:lnTo>
                      <a:pt x="14982" y="50"/>
                    </a:lnTo>
                    <a:lnTo>
                      <a:pt x="14574" y="82"/>
                    </a:lnTo>
                    <a:lnTo>
                      <a:pt x="14166" y="131"/>
                    </a:lnTo>
                    <a:lnTo>
                      <a:pt x="13758" y="180"/>
                    </a:lnTo>
                    <a:lnTo>
                      <a:pt x="13366" y="246"/>
                    </a:lnTo>
                    <a:lnTo>
                      <a:pt x="12958" y="327"/>
                    </a:lnTo>
                    <a:lnTo>
                      <a:pt x="12567" y="409"/>
                    </a:lnTo>
                    <a:lnTo>
                      <a:pt x="12175" y="507"/>
                    </a:lnTo>
                    <a:lnTo>
                      <a:pt x="11800" y="621"/>
                    </a:lnTo>
                    <a:lnTo>
                      <a:pt x="11408" y="735"/>
                    </a:lnTo>
                    <a:lnTo>
                      <a:pt x="11033" y="849"/>
                    </a:lnTo>
                    <a:lnTo>
                      <a:pt x="10657" y="980"/>
                    </a:lnTo>
                    <a:lnTo>
                      <a:pt x="9923" y="1274"/>
                    </a:lnTo>
                    <a:lnTo>
                      <a:pt x="9205" y="1600"/>
                    </a:lnTo>
                    <a:lnTo>
                      <a:pt x="8503" y="1959"/>
                    </a:lnTo>
                    <a:lnTo>
                      <a:pt x="7818" y="2351"/>
                    </a:lnTo>
                    <a:lnTo>
                      <a:pt x="7165" y="2775"/>
                    </a:lnTo>
                    <a:lnTo>
                      <a:pt x="6512" y="3232"/>
                    </a:lnTo>
                    <a:lnTo>
                      <a:pt x="5908" y="3705"/>
                    </a:lnTo>
                    <a:lnTo>
                      <a:pt x="5321" y="4211"/>
                    </a:lnTo>
                    <a:lnTo>
                      <a:pt x="4750" y="4750"/>
                    </a:lnTo>
                    <a:lnTo>
                      <a:pt x="4211" y="5321"/>
                    </a:lnTo>
                    <a:lnTo>
                      <a:pt x="3705" y="5908"/>
                    </a:lnTo>
                    <a:lnTo>
                      <a:pt x="3216" y="6529"/>
                    </a:lnTo>
                    <a:lnTo>
                      <a:pt x="2775" y="7165"/>
                    </a:lnTo>
                    <a:lnTo>
                      <a:pt x="2351" y="7818"/>
                    </a:lnTo>
                    <a:lnTo>
                      <a:pt x="1959" y="8503"/>
                    </a:lnTo>
                    <a:lnTo>
                      <a:pt x="1600" y="9205"/>
                    </a:lnTo>
                    <a:lnTo>
                      <a:pt x="1274" y="9923"/>
                    </a:lnTo>
                    <a:lnTo>
                      <a:pt x="980" y="10657"/>
                    </a:lnTo>
                    <a:lnTo>
                      <a:pt x="849" y="11033"/>
                    </a:lnTo>
                    <a:lnTo>
                      <a:pt x="719" y="11408"/>
                    </a:lnTo>
                    <a:lnTo>
                      <a:pt x="605" y="11800"/>
                    </a:lnTo>
                    <a:lnTo>
                      <a:pt x="507" y="12175"/>
                    </a:lnTo>
                    <a:lnTo>
                      <a:pt x="409" y="12567"/>
                    </a:lnTo>
                    <a:lnTo>
                      <a:pt x="327" y="12975"/>
                    </a:lnTo>
                    <a:lnTo>
                      <a:pt x="246" y="13366"/>
                    </a:lnTo>
                    <a:lnTo>
                      <a:pt x="180" y="13774"/>
                    </a:lnTo>
                    <a:lnTo>
                      <a:pt x="131" y="14166"/>
                    </a:lnTo>
                    <a:lnTo>
                      <a:pt x="82" y="14574"/>
                    </a:lnTo>
                    <a:lnTo>
                      <a:pt x="50" y="14998"/>
                    </a:lnTo>
                    <a:lnTo>
                      <a:pt x="17" y="15406"/>
                    </a:lnTo>
                    <a:lnTo>
                      <a:pt x="1" y="15830"/>
                    </a:lnTo>
                    <a:lnTo>
                      <a:pt x="1" y="16238"/>
                    </a:lnTo>
                    <a:lnTo>
                      <a:pt x="1" y="16663"/>
                    </a:lnTo>
                    <a:lnTo>
                      <a:pt x="17" y="17071"/>
                    </a:lnTo>
                    <a:lnTo>
                      <a:pt x="50" y="17495"/>
                    </a:lnTo>
                    <a:lnTo>
                      <a:pt x="82" y="17903"/>
                    </a:lnTo>
                    <a:lnTo>
                      <a:pt x="131" y="18311"/>
                    </a:lnTo>
                    <a:lnTo>
                      <a:pt x="180" y="18719"/>
                    </a:lnTo>
                    <a:lnTo>
                      <a:pt x="246" y="19111"/>
                    </a:lnTo>
                    <a:lnTo>
                      <a:pt x="327" y="19519"/>
                    </a:lnTo>
                    <a:lnTo>
                      <a:pt x="409" y="19910"/>
                    </a:lnTo>
                    <a:lnTo>
                      <a:pt x="507" y="20302"/>
                    </a:lnTo>
                    <a:lnTo>
                      <a:pt x="605" y="20694"/>
                    </a:lnTo>
                    <a:lnTo>
                      <a:pt x="719" y="21069"/>
                    </a:lnTo>
                    <a:lnTo>
                      <a:pt x="849" y="21444"/>
                    </a:lnTo>
                    <a:lnTo>
                      <a:pt x="980" y="21820"/>
                    </a:lnTo>
                    <a:lnTo>
                      <a:pt x="1274" y="22570"/>
                    </a:lnTo>
                    <a:lnTo>
                      <a:pt x="1600" y="23288"/>
                    </a:lnTo>
                    <a:lnTo>
                      <a:pt x="1959" y="23990"/>
                    </a:lnTo>
                    <a:lnTo>
                      <a:pt x="2351" y="24659"/>
                    </a:lnTo>
                    <a:lnTo>
                      <a:pt x="2775" y="25328"/>
                    </a:lnTo>
                    <a:lnTo>
                      <a:pt x="3216" y="25965"/>
                    </a:lnTo>
                    <a:lnTo>
                      <a:pt x="3705" y="26568"/>
                    </a:lnTo>
                    <a:lnTo>
                      <a:pt x="4211" y="27156"/>
                    </a:lnTo>
                    <a:lnTo>
                      <a:pt x="4750" y="27727"/>
                    </a:lnTo>
                    <a:lnTo>
                      <a:pt x="5321" y="28266"/>
                    </a:lnTo>
                    <a:lnTo>
                      <a:pt x="5908" y="28772"/>
                    </a:lnTo>
                    <a:lnTo>
                      <a:pt x="6512" y="29261"/>
                    </a:lnTo>
                    <a:lnTo>
                      <a:pt x="7165" y="29718"/>
                    </a:lnTo>
                    <a:lnTo>
                      <a:pt x="7818" y="30142"/>
                    </a:lnTo>
                    <a:lnTo>
                      <a:pt x="8503" y="30518"/>
                    </a:lnTo>
                    <a:lnTo>
                      <a:pt x="9205" y="30877"/>
                    </a:lnTo>
                    <a:lnTo>
                      <a:pt x="9923" y="31203"/>
                    </a:lnTo>
                    <a:lnTo>
                      <a:pt x="10657" y="31497"/>
                    </a:lnTo>
                    <a:lnTo>
                      <a:pt x="11033" y="31627"/>
                    </a:lnTo>
                    <a:lnTo>
                      <a:pt x="11408" y="31758"/>
                    </a:lnTo>
                    <a:lnTo>
                      <a:pt x="11800" y="31872"/>
                    </a:lnTo>
                    <a:lnTo>
                      <a:pt x="12175" y="31970"/>
                    </a:lnTo>
                    <a:lnTo>
                      <a:pt x="12567" y="32068"/>
                    </a:lnTo>
                    <a:lnTo>
                      <a:pt x="12958" y="32150"/>
                    </a:lnTo>
                    <a:lnTo>
                      <a:pt x="13366" y="32231"/>
                    </a:lnTo>
                    <a:lnTo>
                      <a:pt x="13758" y="32297"/>
                    </a:lnTo>
                    <a:lnTo>
                      <a:pt x="14166" y="32362"/>
                    </a:lnTo>
                    <a:lnTo>
                      <a:pt x="14574" y="32394"/>
                    </a:lnTo>
                    <a:lnTo>
                      <a:pt x="14982" y="32443"/>
                    </a:lnTo>
                    <a:lnTo>
                      <a:pt x="15406" y="32460"/>
                    </a:lnTo>
                    <a:lnTo>
                      <a:pt x="15814" y="32476"/>
                    </a:lnTo>
                    <a:lnTo>
                      <a:pt x="16238" y="32492"/>
                    </a:lnTo>
                    <a:lnTo>
                      <a:pt x="16663" y="32476"/>
                    </a:lnTo>
                    <a:lnTo>
                      <a:pt x="17071" y="32460"/>
                    </a:lnTo>
                    <a:lnTo>
                      <a:pt x="17495" y="32443"/>
                    </a:lnTo>
                    <a:lnTo>
                      <a:pt x="17903" y="32394"/>
                    </a:lnTo>
                    <a:lnTo>
                      <a:pt x="18311" y="32362"/>
                    </a:lnTo>
                    <a:lnTo>
                      <a:pt x="18719" y="32297"/>
                    </a:lnTo>
                    <a:lnTo>
                      <a:pt x="19111" y="32231"/>
                    </a:lnTo>
                    <a:lnTo>
                      <a:pt x="19519" y="32150"/>
                    </a:lnTo>
                    <a:lnTo>
                      <a:pt x="19910" y="32068"/>
                    </a:lnTo>
                    <a:lnTo>
                      <a:pt x="20302" y="31970"/>
                    </a:lnTo>
                    <a:lnTo>
                      <a:pt x="20694" y="31872"/>
                    </a:lnTo>
                    <a:lnTo>
                      <a:pt x="21069" y="31758"/>
                    </a:lnTo>
                    <a:lnTo>
                      <a:pt x="21444" y="31627"/>
                    </a:lnTo>
                    <a:lnTo>
                      <a:pt x="21820" y="31497"/>
                    </a:lnTo>
                    <a:lnTo>
                      <a:pt x="22570" y="31203"/>
                    </a:lnTo>
                    <a:lnTo>
                      <a:pt x="23288" y="30877"/>
                    </a:lnTo>
                    <a:lnTo>
                      <a:pt x="23990" y="30518"/>
                    </a:lnTo>
                    <a:lnTo>
                      <a:pt x="24659" y="30142"/>
                    </a:lnTo>
                    <a:lnTo>
                      <a:pt x="25328" y="29718"/>
                    </a:lnTo>
                    <a:lnTo>
                      <a:pt x="25965" y="29261"/>
                    </a:lnTo>
                    <a:lnTo>
                      <a:pt x="26568" y="28772"/>
                    </a:lnTo>
                    <a:lnTo>
                      <a:pt x="27156" y="28266"/>
                    </a:lnTo>
                    <a:lnTo>
                      <a:pt x="27727" y="27727"/>
                    </a:lnTo>
                    <a:lnTo>
                      <a:pt x="28266" y="27156"/>
                    </a:lnTo>
                    <a:lnTo>
                      <a:pt x="28772" y="26568"/>
                    </a:lnTo>
                    <a:lnTo>
                      <a:pt x="29261" y="25965"/>
                    </a:lnTo>
                    <a:lnTo>
                      <a:pt x="29702" y="25328"/>
                    </a:lnTo>
                    <a:lnTo>
                      <a:pt x="30126" y="24659"/>
                    </a:lnTo>
                    <a:lnTo>
                      <a:pt x="30518" y="23990"/>
                    </a:lnTo>
                    <a:lnTo>
                      <a:pt x="30877" y="23288"/>
                    </a:lnTo>
                    <a:lnTo>
                      <a:pt x="31203" y="22570"/>
                    </a:lnTo>
                    <a:lnTo>
                      <a:pt x="31497" y="21820"/>
                    </a:lnTo>
                    <a:lnTo>
                      <a:pt x="31627" y="21444"/>
                    </a:lnTo>
                    <a:lnTo>
                      <a:pt x="31758" y="21069"/>
                    </a:lnTo>
                    <a:lnTo>
                      <a:pt x="31872" y="20694"/>
                    </a:lnTo>
                    <a:lnTo>
                      <a:pt x="31970" y="20302"/>
                    </a:lnTo>
                    <a:lnTo>
                      <a:pt x="32068" y="19910"/>
                    </a:lnTo>
                    <a:lnTo>
                      <a:pt x="32150" y="19519"/>
                    </a:lnTo>
                    <a:lnTo>
                      <a:pt x="32231" y="19111"/>
                    </a:lnTo>
                    <a:lnTo>
                      <a:pt x="32297" y="18719"/>
                    </a:lnTo>
                    <a:lnTo>
                      <a:pt x="32345" y="18311"/>
                    </a:lnTo>
                    <a:lnTo>
                      <a:pt x="32394" y="17903"/>
                    </a:lnTo>
                    <a:lnTo>
                      <a:pt x="32443" y="17495"/>
                    </a:lnTo>
                    <a:lnTo>
                      <a:pt x="32460" y="17071"/>
                    </a:lnTo>
                    <a:lnTo>
                      <a:pt x="32476" y="16663"/>
                    </a:lnTo>
                    <a:lnTo>
                      <a:pt x="32476" y="16238"/>
                    </a:lnTo>
                    <a:lnTo>
                      <a:pt x="32476" y="15830"/>
                    </a:lnTo>
                    <a:lnTo>
                      <a:pt x="32460" y="15406"/>
                    </a:lnTo>
                    <a:lnTo>
                      <a:pt x="32443" y="14998"/>
                    </a:lnTo>
                    <a:lnTo>
                      <a:pt x="32394" y="14574"/>
                    </a:lnTo>
                    <a:lnTo>
                      <a:pt x="32345" y="14166"/>
                    </a:lnTo>
                    <a:lnTo>
                      <a:pt x="32297" y="13774"/>
                    </a:lnTo>
                    <a:lnTo>
                      <a:pt x="32231" y="13366"/>
                    </a:lnTo>
                    <a:lnTo>
                      <a:pt x="32150" y="12975"/>
                    </a:lnTo>
                    <a:lnTo>
                      <a:pt x="32068" y="12567"/>
                    </a:lnTo>
                    <a:lnTo>
                      <a:pt x="31970" y="12175"/>
                    </a:lnTo>
                    <a:lnTo>
                      <a:pt x="31872" y="11800"/>
                    </a:lnTo>
                    <a:lnTo>
                      <a:pt x="31758" y="11408"/>
                    </a:lnTo>
                    <a:lnTo>
                      <a:pt x="31627" y="11033"/>
                    </a:lnTo>
                    <a:lnTo>
                      <a:pt x="31497" y="10657"/>
                    </a:lnTo>
                    <a:lnTo>
                      <a:pt x="31203" y="9923"/>
                    </a:lnTo>
                    <a:lnTo>
                      <a:pt x="30877" y="9205"/>
                    </a:lnTo>
                    <a:lnTo>
                      <a:pt x="30518" y="8503"/>
                    </a:lnTo>
                    <a:lnTo>
                      <a:pt x="30126" y="7818"/>
                    </a:lnTo>
                    <a:lnTo>
                      <a:pt x="29702" y="7165"/>
                    </a:lnTo>
                    <a:lnTo>
                      <a:pt x="29261" y="6529"/>
                    </a:lnTo>
                    <a:lnTo>
                      <a:pt x="28772" y="5908"/>
                    </a:lnTo>
                    <a:lnTo>
                      <a:pt x="28266" y="5321"/>
                    </a:lnTo>
                    <a:lnTo>
                      <a:pt x="27727" y="4750"/>
                    </a:lnTo>
                    <a:lnTo>
                      <a:pt x="27156" y="4211"/>
                    </a:lnTo>
                    <a:lnTo>
                      <a:pt x="26568" y="3705"/>
                    </a:lnTo>
                    <a:lnTo>
                      <a:pt x="25965" y="3232"/>
                    </a:lnTo>
                    <a:lnTo>
                      <a:pt x="25328" y="2775"/>
                    </a:lnTo>
                    <a:lnTo>
                      <a:pt x="24659" y="2351"/>
                    </a:lnTo>
                    <a:lnTo>
                      <a:pt x="23990" y="1959"/>
                    </a:lnTo>
                    <a:lnTo>
                      <a:pt x="23288" y="1600"/>
                    </a:lnTo>
                    <a:lnTo>
                      <a:pt x="22570" y="1274"/>
                    </a:lnTo>
                    <a:lnTo>
                      <a:pt x="21820" y="980"/>
                    </a:lnTo>
                    <a:lnTo>
                      <a:pt x="21444" y="849"/>
                    </a:lnTo>
                    <a:lnTo>
                      <a:pt x="21069" y="735"/>
                    </a:lnTo>
                    <a:lnTo>
                      <a:pt x="20694" y="621"/>
                    </a:lnTo>
                    <a:lnTo>
                      <a:pt x="20302" y="507"/>
                    </a:lnTo>
                    <a:lnTo>
                      <a:pt x="19910" y="409"/>
                    </a:lnTo>
                    <a:lnTo>
                      <a:pt x="19519" y="327"/>
                    </a:lnTo>
                    <a:lnTo>
                      <a:pt x="19111" y="246"/>
                    </a:lnTo>
                    <a:lnTo>
                      <a:pt x="18719" y="180"/>
                    </a:lnTo>
                    <a:lnTo>
                      <a:pt x="18311" y="131"/>
                    </a:lnTo>
                    <a:lnTo>
                      <a:pt x="17903" y="82"/>
                    </a:lnTo>
                    <a:lnTo>
                      <a:pt x="17495" y="50"/>
                    </a:lnTo>
                    <a:lnTo>
                      <a:pt x="17071" y="17"/>
                    </a:lnTo>
                    <a:lnTo>
                      <a:pt x="16663"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67" name="Google Shape;467;p30"/>
              <p:cNvSpPr/>
              <p:nvPr/>
            </p:nvSpPr>
            <p:spPr>
              <a:xfrm>
                <a:off x="3103933" y="2399861"/>
                <a:ext cx="289331" cy="289523"/>
              </a:xfrm>
              <a:custGeom>
                <a:avLst/>
                <a:gdLst/>
                <a:ahLst/>
                <a:cxnLst/>
                <a:rect l="l" t="t" r="r" b="b"/>
                <a:pathLst>
                  <a:path w="24121" h="24137" extrusionOk="0">
                    <a:moveTo>
                      <a:pt x="12060" y="1"/>
                    </a:moveTo>
                    <a:lnTo>
                      <a:pt x="11440" y="17"/>
                    </a:lnTo>
                    <a:lnTo>
                      <a:pt x="10820" y="66"/>
                    </a:lnTo>
                    <a:lnTo>
                      <a:pt x="10216" y="131"/>
                    </a:lnTo>
                    <a:lnTo>
                      <a:pt x="9629" y="245"/>
                    </a:lnTo>
                    <a:lnTo>
                      <a:pt x="9041" y="376"/>
                    </a:lnTo>
                    <a:lnTo>
                      <a:pt x="8470" y="539"/>
                    </a:lnTo>
                    <a:lnTo>
                      <a:pt x="7915" y="735"/>
                    </a:lnTo>
                    <a:lnTo>
                      <a:pt x="7360" y="947"/>
                    </a:lnTo>
                    <a:lnTo>
                      <a:pt x="6838" y="1192"/>
                    </a:lnTo>
                    <a:lnTo>
                      <a:pt x="6316" y="1453"/>
                    </a:lnTo>
                    <a:lnTo>
                      <a:pt x="5810" y="1747"/>
                    </a:lnTo>
                    <a:lnTo>
                      <a:pt x="5321" y="2057"/>
                    </a:lnTo>
                    <a:lnTo>
                      <a:pt x="4847" y="2399"/>
                    </a:lnTo>
                    <a:lnTo>
                      <a:pt x="4390" y="2758"/>
                    </a:lnTo>
                    <a:lnTo>
                      <a:pt x="3950" y="3134"/>
                    </a:lnTo>
                    <a:lnTo>
                      <a:pt x="3525" y="3525"/>
                    </a:lnTo>
                    <a:lnTo>
                      <a:pt x="3134" y="3950"/>
                    </a:lnTo>
                    <a:lnTo>
                      <a:pt x="2758" y="4390"/>
                    </a:lnTo>
                    <a:lnTo>
                      <a:pt x="2399" y="4847"/>
                    </a:lnTo>
                    <a:lnTo>
                      <a:pt x="2057" y="5321"/>
                    </a:lnTo>
                    <a:lnTo>
                      <a:pt x="1747" y="5810"/>
                    </a:lnTo>
                    <a:lnTo>
                      <a:pt x="1453" y="6316"/>
                    </a:lnTo>
                    <a:lnTo>
                      <a:pt x="1192" y="6838"/>
                    </a:lnTo>
                    <a:lnTo>
                      <a:pt x="947" y="7360"/>
                    </a:lnTo>
                    <a:lnTo>
                      <a:pt x="735" y="7915"/>
                    </a:lnTo>
                    <a:lnTo>
                      <a:pt x="539" y="8470"/>
                    </a:lnTo>
                    <a:lnTo>
                      <a:pt x="376" y="9041"/>
                    </a:lnTo>
                    <a:lnTo>
                      <a:pt x="245" y="9629"/>
                    </a:lnTo>
                    <a:lnTo>
                      <a:pt x="131" y="10233"/>
                    </a:lnTo>
                    <a:lnTo>
                      <a:pt x="66" y="10836"/>
                    </a:lnTo>
                    <a:lnTo>
                      <a:pt x="17" y="11440"/>
                    </a:lnTo>
                    <a:lnTo>
                      <a:pt x="0" y="12060"/>
                    </a:lnTo>
                    <a:lnTo>
                      <a:pt x="17" y="12681"/>
                    </a:lnTo>
                    <a:lnTo>
                      <a:pt x="66" y="13301"/>
                    </a:lnTo>
                    <a:lnTo>
                      <a:pt x="131" y="13904"/>
                    </a:lnTo>
                    <a:lnTo>
                      <a:pt x="245" y="14492"/>
                    </a:lnTo>
                    <a:lnTo>
                      <a:pt x="376" y="15079"/>
                    </a:lnTo>
                    <a:lnTo>
                      <a:pt x="539" y="15651"/>
                    </a:lnTo>
                    <a:lnTo>
                      <a:pt x="735" y="16206"/>
                    </a:lnTo>
                    <a:lnTo>
                      <a:pt x="947" y="16760"/>
                    </a:lnTo>
                    <a:lnTo>
                      <a:pt x="1192" y="17299"/>
                    </a:lnTo>
                    <a:lnTo>
                      <a:pt x="1453" y="17821"/>
                    </a:lnTo>
                    <a:lnTo>
                      <a:pt x="1747" y="18327"/>
                    </a:lnTo>
                    <a:lnTo>
                      <a:pt x="2057" y="18817"/>
                    </a:lnTo>
                    <a:lnTo>
                      <a:pt x="2399" y="19290"/>
                    </a:lnTo>
                    <a:lnTo>
                      <a:pt x="2758" y="19747"/>
                    </a:lnTo>
                    <a:lnTo>
                      <a:pt x="3134" y="20171"/>
                    </a:lnTo>
                    <a:lnTo>
                      <a:pt x="3525" y="20595"/>
                    </a:lnTo>
                    <a:lnTo>
                      <a:pt x="3950" y="21003"/>
                    </a:lnTo>
                    <a:lnTo>
                      <a:pt x="4390" y="21379"/>
                    </a:lnTo>
                    <a:lnTo>
                      <a:pt x="4847" y="21738"/>
                    </a:lnTo>
                    <a:lnTo>
                      <a:pt x="5321" y="22064"/>
                    </a:lnTo>
                    <a:lnTo>
                      <a:pt x="5810" y="22390"/>
                    </a:lnTo>
                    <a:lnTo>
                      <a:pt x="6316" y="22668"/>
                    </a:lnTo>
                    <a:lnTo>
                      <a:pt x="6838" y="22945"/>
                    </a:lnTo>
                    <a:lnTo>
                      <a:pt x="7360" y="23174"/>
                    </a:lnTo>
                    <a:lnTo>
                      <a:pt x="7915" y="23402"/>
                    </a:lnTo>
                    <a:lnTo>
                      <a:pt x="8470" y="23582"/>
                    </a:lnTo>
                    <a:lnTo>
                      <a:pt x="9041" y="23745"/>
                    </a:lnTo>
                    <a:lnTo>
                      <a:pt x="9629" y="23892"/>
                    </a:lnTo>
                    <a:lnTo>
                      <a:pt x="10216" y="23990"/>
                    </a:lnTo>
                    <a:lnTo>
                      <a:pt x="10820" y="24071"/>
                    </a:lnTo>
                    <a:lnTo>
                      <a:pt x="11440" y="24120"/>
                    </a:lnTo>
                    <a:lnTo>
                      <a:pt x="12060" y="24137"/>
                    </a:lnTo>
                    <a:lnTo>
                      <a:pt x="12681" y="24120"/>
                    </a:lnTo>
                    <a:lnTo>
                      <a:pt x="13301" y="24071"/>
                    </a:lnTo>
                    <a:lnTo>
                      <a:pt x="13904" y="23990"/>
                    </a:lnTo>
                    <a:lnTo>
                      <a:pt x="14492" y="23892"/>
                    </a:lnTo>
                    <a:lnTo>
                      <a:pt x="15079" y="23745"/>
                    </a:lnTo>
                    <a:lnTo>
                      <a:pt x="15651" y="23582"/>
                    </a:lnTo>
                    <a:lnTo>
                      <a:pt x="16205" y="23402"/>
                    </a:lnTo>
                    <a:lnTo>
                      <a:pt x="16760" y="23174"/>
                    </a:lnTo>
                    <a:lnTo>
                      <a:pt x="17299" y="22945"/>
                    </a:lnTo>
                    <a:lnTo>
                      <a:pt x="17805" y="22668"/>
                    </a:lnTo>
                    <a:lnTo>
                      <a:pt x="18311" y="22390"/>
                    </a:lnTo>
                    <a:lnTo>
                      <a:pt x="18800" y="22064"/>
                    </a:lnTo>
                    <a:lnTo>
                      <a:pt x="19273" y="21738"/>
                    </a:lnTo>
                    <a:lnTo>
                      <a:pt x="19730" y="21379"/>
                    </a:lnTo>
                    <a:lnTo>
                      <a:pt x="20171" y="21003"/>
                    </a:lnTo>
                    <a:lnTo>
                      <a:pt x="20595" y="20595"/>
                    </a:lnTo>
                    <a:lnTo>
                      <a:pt x="20987" y="20171"/>
                    </a:lnTo>
                    <a:lnTo>
                      <a:pt x="21379" y="19747"/>
                    </a:lnTo>
                    <a:lnTo>
                      <a:pt x="21738" y="19290"/>
                    </a:lnTo>
                    <a:lnTo>
                      <a:pt x="22064" y="18817"/>
                    </a:lnTo>
                    <a:lnTo>
                      <a:pt x="22374" y="18327"/>
                    </a:lnTo>
                    <a:lnTo>
                      <a:pt x="22668" y="17821"/>
                    </a:lnTo>
                    <a:lnTo>
                      <a:pt x="22945" y="17299"/>
                    </a:lnTo>
                    <a:lnTo>
                      <a:pt x="23174" y="16760"/>
                    </a:lnTo>
                    <a:lnTo>
                      <a:pt x="23402" y="16206"/>
                    </a:lnTo>
                    <a:lnTo>
                      <a:pt x="23582" y="15651"/>
                    </a:lnTo>
                    <a:lnTo>
                      <a:pt x="23745" y="15079"/>
                    </a:lnTo>
                    <a:lnTo>
                      <a:pt x="23876" y="14492"/>
                    </a:lnTo>
                    <a:lnTo>
                      <a:pt x="23990" y="13904"/>
                    </a:lnTo>
                    <a:lnTo>
                      <a:pt x="24071" y="13301"/>
                    </a:lnTo>
                    <a:lnTo>
                      <a:pt x="24104" y="12681"/>
                    </a:lnTo>
                    <a:lnTo>
                      <a:pt x="24120" y="12060"/>
                    </a:lnTo>
                    <a:lnTo>
                      <a:pt x="24104" y="11440"/>
                    </a:lnTo>
                    <a:lnTo>
                      <a:pt x="24071" y="10836"/>
                    </a:lnTo>
                    <a:lnTo>
                      <a:pt x="23990" y="10233"/>
                    </a:lnTo>
                    <a:lnTo>
                      <a:pt x="23876" y="9629"/>
                    </a:lnTo>
                    <a:lnTo>
                      <a:pt x="23745" y="9041"/>
                    </a:lnTo>
                    <a:lnTo>
                      <a:pt x="23582" y="8470"/>
                    </a:lnTo>
                    <a:lnTo>
                      <a:pt x="23402" y="7915"/>
                    </a:lnTo>
                    <a:lnTo>
                      <a:pt x="23174" y="7360"/>
                    </a:lnTo>
                    <a:lnTo>
                      <a:pt x="22945" y="6838"/>
                    </a:lnTo>
                    <a:lnTo>
                      <a:pt x="22668" y="6316"/>
                    </a:lnTo>
                    <a:lnTo>
                      <a:pt x="22374" y="5810"/>
                    </a:lnTo>
                    <a:lnTo>
                      <a:pt x="22064" y="5321"/>
                    </a:lnTo>
                    <a:lnTo>
                      <a:pt x="21738" y="4847"/>
                    </a:lnTo>
                    <a:lnTo>
                      <a:pt x="21379" y="4390"/>
                    </a:lnTo>
                    <a:lnTo>
                      <a:pt x="20987" y="3950"/>
                    </a:lnTo>
                    <a:lnTo>
                      <a:pt x="20595" y="3525"/>
                    </a:lnTo>
                    <a:lnTo>
                      <a:pt x="20171" y="3134"/>
                    </a:lnTo>
                    <a:lnTo>
                      <a:pt x="19730" y="2758"/>
                    </a:lnTo>
                    <a:lnTo>
                      <a:pt x="19273" y="2399"/>
                    </a:lnTo>
                    <a:lnTo>
                      <a:pt x="18800" y="2057"/>
                    </a:lnTo>
                    <a:lnTo>
                      <a:pt x="18311" y="1747"/>
                    </a:lnTo>
                    <a:lnTo>
                      <a:pt x="17805" y="1453"/>
                    </a:lnTo>
                    <a:lnTo>
                      <a:pt x="17299" y="1192"/>
                    </a:lnTo>
                    <a:lnTo>
                      <a:pt x="16760" y="947"/>
                    </a:lnTo>
                    <a:lnTo>
                      <a:pt x="16205" y="735"/>
                    </a:lnTo>
                    <a:lnTo>
                      <a:pt x="15651" y="539"/>
                    </a:lnTo>
                    <a:lnTo>
                      <a:pt x="15079" y="376"/>
                    </a:lnTo>
                    <a:lnTo>
                      <a:pt x="14492" y="245"/>
                    </a:lnTo>
                    <a:lnTo>
                      <a:pt x="13904" y="131"/>
                    </a:lnTo>
                    <a:lnTo>
                      <a:pt x="13301" y="66"/>
                    </a:lnTo>
                    <a:lnTo>
                      <a:pt x="12681" y="17"/>
                    </a:lnTo>
                    <a:lnTo>
                      <a:pt x="12060" y="1"/>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68" name="Google Shape;468;p30"/>
              <p:cNvSpPr/>
              <p:nvPr/>
            </p:nvSpPr>
            <p:spPr>
              <a:xfrm>
                <a:off x="3192998" y="2455461"/>
                <a:ext cx="126271" cy="165027"/>
              </a:xfrm>
              <a:custGeom>
                <a:avLst/>
                <a:gdLst/>
                <a:ahLst/>
                <a:cxnLst/>
                <a:rect l="l" t="t" r="r" b="b"/>
                <a:pathLst>
                  <a:path w="10527" h="13758" extrusionOk="0">
                    <a:moveTo>
                      <a:pt x="4032" y="0"/>
                    </a:moveTo>
                    <a:lnTo>
                      <a:pt x="3803" y="33"/>
                    </a:lnTo>
                    <a:lnTo>
                      <a:pt x="3591" y="65"/>
                    </a:lnTo>
                    <a:lnTo>
                      <a:pt x="3379" y="114"/>
                    </a:lnTo>
                    <a:lnTo>
                      <a:pt x="3167" y="163"/>
                    </a:lnTo>
                    <a:lnTo>
                      <a:pt x="2955" y="229"/>
                    </a:lnTo>
                    <a:lnTo>
                      <a:pt x="2759" y="310"/>
                    </a:lnTo>
                    <a:lnTo>
                      <a:pt x="2563" y="408"/>
                    </a:lnTo>
                    <a:lnTo>
                      <a:pt x="2367" y="506"/>
                    </a:lnTo>
                    <a:lnTo>
                      <a:pt x="2188" y="620"/>
                    </a:lnTo>
                    <a:lnTo>
                      <a:pt x="2008" y="735"/>
                    </a:lnTo>
                    <a:lnTo>
                      <a:pt x="1828" y="865"/>
                    </a:lnTo>
                    <a:lnTo>
                      <a:pt x="1665" y="1012"/>
                    </a:lnTo>
                    <a:lnTo>
                      <a:pt x="1502" y="1159"/>
                    </a:lnTo>
                    <a:lnTo>
                      <a:pt x="1355" y="1306"/>
                    </a:lnTo>
                    <a:lnTo>
                      <a:pt x="1208" y="1469"/>
                    </a:lnTo>
                    <a:lnTo>
                      <a:pt x="1078" y="1648"/>
                    </a:lnTo>
                    <a:lnTo>
                      <a:pt x="947" y="1828"/>
                    </a:lnTo>
                    <a:lnTo>
                      <a:pt x="817" y="2007"/>
                    </a:lnTo>
                    <a:lnTo>
                      <a:pt x="702" y="2187"/>
                    </a:lnTo>
                    <a:lnTo>
                      <a:pt x="490" y="2579"/>
                    </a:lnTo>
                    <a:lnTo>
                      <a:pt x="327" y="3003"/>
                    </a:lnTo>
                    <a:lnTo>
                      <a:pt x="246" y="3215"/>
                    </a:lnTo>
                    <a:lnTo>
                      <a:pt x="180" y="3427"/>
                    </a:lnTo>
                    <a:lnTo>
                      <a:pt x="131" y="3656"/>
                    </a:lnTo>
                    <a:lnTo>
                      <a:pt x="82" y="3868"/>
                    </a:lnTo>
                    <a:lnTo>
                      <a:pt x="50" y="4096"/>
                    </a:lnTo>
                    <a:lnTo>
                      <a:pt x="17" y="4325"/>
                    </a:lnTo>
                    <a:lnTo>
                      <a:pt x="17" y="4553"/>
                    </a:lnTo>
                    <a:lnTo>
                      <a:pt x="1" y="4782"/>
                    </a:lnTo>
                    <a:lnTo>
                      <a:pt x="1" y="13757"/>
                    </a:lnTo>
                    <a:lnTo>
                      <a:pt x="8813" y="13757"/>
                    </a:lnTo>
                    <a:lnTo>
                      <a:pt x="8813" y="9351"/>
                    </a:lnTo>
                    <a:lnTo>
                      <a:pt x="10527" y="9351"/>
                    </a:lnTo>
                    <a:lnTo>
                      <a:pt x="8715" y="4602"/>
                    </a:lnTo>
                    <a:lnTo>
                      <a:pt x="8715" y="4374"/>
                    </a:lnTo>
                    <a:lnTo>
                      <a:pt x="8699" y="4145"/>
                    </a:lnTo>
                    <a:lnTo>
                      <a:pt x="8666" y="3917"/>
                    </a:lnTo>
                    <a:lnTo>
                      <a:pt x="8634" y="3688"/>
                    </a:lnTo>
                    <a:lnTo>
                      <a:pt x="8585" y="3476"/>
                    </a:lnTo>
                    <a:lnTo>
                      <a:pt x="8519" y="3264"/>
                    </a:lnTo>
                    <a:lnTo>
                      <a:pt x="8454" y="3052"/>
                    </a:lnTo>
                    <a:lnTo>
                      <a:pt x="8372" y="2840"/>
                    </a:lnTo>
                    <a:lnTo>
                      <a:pt x="8275" y="2644"/>
                    </a:lnTo>
                    <a:lnTo>
                      <a:pt x="8177" y="2448"/>
                    </a:lnTo>
                    <a:lnTo>
                      <a:pt x="8079" y="2252"/>
                    </a:lnTo>
                    <a:lnTo>
                      <a:pt x="7965" y="2056"/>
                    </a:lnTo>
                    <a:lnTo>
                      <a:pt x="7834" y="1877"/>
                    </a:lnTo>
                    <a:lnTo>
                      <a:pt x="7703" y="1714"/>
                    </a:lnTo>
                    <a:lnTo>
                      <a:pt x="7557" y="1534"/>
                    </a:lnTo>
                    <a:lnTo>
                      <a:pt x="7410" y="1387"/>
                    </a:lnTo>
                    <a:lnTo>
                      <a:pt x="7263" y="1224"/>
                    </a:lnTo>
                    <a:lnTo>
                      <a:pt x="7100" y="1077"/>
                    </a:lnTo>
                    <a:lnTo>
                      <a:pt x="6936" y="947"/>
                    </a:lnTo>
                    <a:lnTo>
                      <a:pt x="6757" y="816"/>
                    </a:lnTo>
                    <a:lnTo>
                      <a:pt x="6577" y="686"/>
                    </a:lnTo>
                    <a:lnTo>
                      <a:pt x="6382" y="571"/>
                    </a:lnTo>
                    <a:lnTo>
                      <a:pt x="6202" y="473"/>
                    </a:lnTo>
                    <a:lnTo>
                      <a:pt x="6006" y="376"/>
                    </a:lnTo>
                    <a:lnTo>
                      <a:pt x="5794" y="294"/>
                    </a:lnTo>
                    <a:lnTo>
                      <a:pt x="5598" y="212"/>
                    </a:lnTo>
                    <a:lnTo>
                      <a:pt x="5386" y="147"/>
                    </a:lnTo>
                    <a:lnTo>
                      <a:pt x="5158" y="98"/>
                    </a:lnTo>
                    <a:lnTo>
                      <a:pt x="4945" y="49"/>
                    </a:lnTo>
                    <a:lnTo>
                      <a:pt x="4717" y="17"/>
                    </a:lnTo>
                    <a:lnTo>
                      <a:pt x="4489"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69" name="Google Shape;469;p30"/>
              <p:cNvSpPr/>
              <p:nvPr/>
            </p:nvSpPr>
            <p:spPr>
              <a:xfrm>
                <a:off x="3192998" y="2455461"/>
                <a:ext cx="126271" cy="165027"/>
              </a:xfrm>
              <a:custGeom>
                <a:avLst/>
                <a:gdLst/>
                <a:ahLst/>
                <a:cxnLst/>
                <a:rect l="l" t="t" r="r" b="b"/>
                <a:pathLst>
                  <a:path w="10527" h="13758" fill="none" extrusionOk="0">
                    <a:moveTo>
                      <a:pt x="4260" y="0"/>
                    </a:moveTo>
                    <a:lnTo>
                      <a:pt x="4260" y="0"/>
                    </a:lnTo>
                    <a:lnTo>
                      <a:pt x="4032" y="0"/>
                    </a:lnTo>
                    <a:lnTo>
                      <a:pt x="3803" y="33"/>
                    </a:lnTo>
                    <a:lnTo>
                      <a:pt x="3591" y="65"/>
                    </a:lnTo>
                    <a:lnTo>
                      <a:pt x="3379" y="114"/>
                    </a:lnTo>
                    <a:lnTo>
                      <a:pt x="3167" y="163"/>
                    </a:lnTo>
                    <a:lnTo>
                      <a:pt x="2955" y="229"/>
                    </a:lnTo>
                    <a:lnTo>
                      <a:pt x="2759" y="310"/>
                    </a:lnTo>
                    <a:lnTo>
                      <a:pt x="2563" y="408"/>
                    </a:lnTo>
                    <a:lnTo>
                      <a:pt x="2367" y="506"/>
                    </a:lnTo>
                    <a:lnTo>
                      <a:pt x="2188" y="620"/>
                    </a:lnTo>
                    <a:lnTo>
                      <a:pt x="2008" y="735"/>
                    </a:lnTo>
                    <a:lnTo>
                      <a:pt x="1828" y="865"/>
                    </a:lnTo>
                    <a:lnTo>
                      <a:pt x="1665" y="1012"/>
                    </a:lnTo>
                    <a:lnTo>
                      <a:pt x="1502" y="1159"/>
                    </a:lnTo>
                    <a:lnTo>
                      <a:pt x="1355" y="1306"/>
                    </a:lnTo>
                    <a:lnTo>
                      <a:pt x="1208" y="1469"/>
                    </a:lnTo>
                    <a:lnTo>
                      <a:pt x="1078" y="1648"/>
                    </a:lnTo>
                    <a:lnTo>
                      <a:pt x="947" y="1828"/>
                    </a:lnTo>
                    <a:lnTo>
                      <a:pt x="817" y="2007"/>
                    </a:lnTo>
                    <a:lnTo>
                      <a:pt x="702" y="2187"/>
                    </a:lnTo>
                    <a:lnTo>
                      <a:pt x="490" y="2579"/>
                    </a:lnTo>
                    <a:lnTo>
                      <a:pt x="327" y="3003"/>
                    </a:lnTo>
                    <a:lnTo>
                      <a:pt x="246" y="3215"/>
                    </a:lnTo>
                    <a:lnTo>
                      <a:pt x="180" y="3427"/>
                    </a:lnTo>
                    <a:lnTo>
                      <a:pt x="131" y="3656"/>
                    </a:lnTo>
                    <a:lnTo>
                      <a:pt x="82" y="3868"/>
                    </a:lnTo>
                    <a:lnTo>
                      <a:pt x="50" y="4096"/>
                    </a:lnTo>
                    <a:lnTo>
                      <a:pt x="17" y="4325"/>
                    </a:lnTo>
                    <a:lnTo>
                      <a:pt x="17" y="4553"/>
                    </a:lnTo>
                    <a:lnTo>
                      <a:pt x="1" y="4782"/>
                    </a:lnTo>
                    <a:lnTo>
                      <a:pt x="1" y="13757"/>
                    </a:lnTo>
                    <a:lnTo>
                      <a:pt x="8813" y="13757"/>
                    </a:lnTo>
                    <a:lnTo>
                      <a:pt x="8813" y="9351"/>
                    </a:lnTo>
                    <a:lnTo>
                      <a:pt x="10527" y="9351"/>
                    </a:lnTo>
                    <a:lnTo>
                      <a:pt x="8715" y="4602"/>
                    </a:lnTo>
                    <a:lnTo>
                      <a:pt x="8715" y="4602"/>
                    </a:lnTo>
                    <a:lnTo>
                      <a:pt x="8715" y="4374"/>
                    </a:lnTo>
                    <a:lnTo>
                      <a:pt x="8699" y="4145"/>
                    </a:lnTo>
                    <a:lnTo>
                      <a:pt x="8666" y="3917"/>
                    </a:lnTo>
                    <a:lnTo>
                      <a:pt x="8634" y="3688"/>
                    </a:lnTo>
                    <a:lnTo>
                      <a:pt x="8585" y="3476"/>
                    </a:lnTo>
                    <a:lnTo>
                      <a:pt x="8519" y="3264"/>
                    </a:lnTo>
                    <a:lnTo>
                      <a:pt x="8454" y="3052"/>
                    </a:lnTo>
                    <a:lnTo>
                      <a:pt x="8372" y="2840"/>
                    </a:lnTo>
                    <a:lnTo>
                      <a:pt x="8275" y="2644"/>
                    </a:lnTo>
                    <a:lnTo>
                      <a:pt x="8177" y="2448"/>
                    </a:lnTo>
                    <a:lnTo>
                      <a:pt x="8079" y="2252"/>
                    </a:lnTo>
                    <a:lnTo>
                      <a:pt x="7965" y="2056"/>
                    </a:lnTo>
                    <a:lnTo>
                      <a:pt x="7834" y="1877"/>
                    </a:lnTo>
                    <a:lnTo>
                      <a:pt x="7703" y="1714"/>
                    </a:lnTo>
                    <a:lnTo>
                      <a:pt x="7557" y="1534"/>
                    </a:lnTo>
                    <a:lnTo>
                      <a:pt x="7410" y="1387"/>
                    </a:lnTo>
                    <a:lnTo>
                      <a:pt x="7263" y="1224"/>
                    </a:lnTo>
                    <a:lnTo>
                      <a:pt x="7100" y="1077"/>
                    </a:lnTo>
                    <a:lnTo>
                      <a:pt x="6936" y="947"/>
                    </a:lnTo>
                    <a:lnTo>
                      <a:pt x="6757" y="816"/>
                    </a:lnTo>
                    <a:lnTo>
                      <a:pt x="6577" y="686"/>
                    </a:lnTo>
                    <a:lnTo>
                      <a:pt x="6382" y="571"/>
                    </a:lnTo>
                    <a:lnTo>
                      <a:pt x="6202" y="473"/>
                    </a:lnTo>
                    <a:lnTo>
                      <a:pt x="6006" y="376"/>
                    </a:lnTo>
                    <a:lnTo>
                      <a:pt x="5794" y="294"/>
                    </a:lnTo>
                    <a:lnTo>
                      <a:pt x="5598" y="212"/>
                    </a:lnTo>
                    <a:lnTo>
                      <a:pt x="5386" y="147"/>
                    </a:lnTo>
                    <a:lnTo>
                      <a:pt x="5158" y="98"/>
                    </a:lnTo>
                    <a:lnTo>
                      <a:pt x="4945" y="49"/>
                    </a:lnTo>
                    <a:lnTo>
                      <a:pt x="4717" y="17"/>
                    </a:lnTo>
                    <a:lnTo>
                      <a:pt x="4489" y="0"/>
                    </a:lnTo>
                    <a:lnTo>
                      <a:pt x="4260"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70" name="Google Shape;470;p30"/>
              <p:cNvSpPr/>
              <p:nvPr/>
            </p:nvSpPr>
            <p:spPr>
              <a:xfrm>
                <a:off x="3243703" y="2455461"/>
                <a:ext cx="984" cy="12"/>
              </a:xfrm>
              <a:custGeom>
                <a:avLst/>
                <a:gdLst/>
                <a:ahLst/>
                <a:cxnLst/>
                <a:rect l="l" t="t" r="r" b="b"/>
                <a:pathLst>
                  <a:path w="82" h="1" fill="none" extrusionOk="0">
                    <a:moveTo>
                      <a:pt x="82" y="0"/>
                    </a:moveTo>
                    <a:lnTo>
                      <a:pt x="0" y="0"/>
                    </a:lnTo>
                    <a:lnTo>
                      <a:pt x="0"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71" name="Google Shape;471;p30"/>
              <p:cNvSpPr/>
              <p:nvPr/>
            </p:nvSpPr>
            <p:spPr>
              <a:xfrm>
                <a:off x="2928537" y="2644162"/>
                <a:ext cx="389550" cy="389754"/>
              </a:xfrm>
              <a:custGeom>
                <a:avLst/>
                <a:gdLst/>
                <a:ahLst/>
                <a:cxnLst/>
                <a:rect l="l" t="t" r="r" b="b"/>
                <a:pathLst>
                  <a:path w="32476" h="32493" extrusionOk="0">
                    <a:moveTo>
                      <a:pt x="15814" y="1"/>
                    </a:moveTo>
                    <a:lnTo>
                      <a:pt x="15406" y="17"/>
                    </a:lnTo>
                    <a:lnTo>
                      <a:pt x="14981" y="50"/>
                    </a:lnTo>
                    <a:lnTo>
                      <a:pt x="14574" y="83"/>
                    </a:lnTo>
                    <a:lnTo>
                      <a:pt x="14166" y="131"/>
                    </a:lnTo>
                    <a:lnTo>
                      <a:pt x="13758" y="180"/>
                    </a:lnTo>
                    <a:lnTo>
                      <a:pt x="13366" y="246"/>
                    </a:lnTo>
                    <a:lnTo>
                      <a:pt x="12958" y="327"/>
                    </a:lnTo>
                    <a:lnTo>
                      <a:pt x="12566" y="409"/>
                    </a:lnTo>
                    <a:lnTo>
                      <a:pt x="12175" y="507"/>
                    </a:lnTo>
                    <a:lnTo>
                      <a:pt x="11799" y="621"/>
                    </a:lnTo>
                    <a:lnTo>
                      <a:pt x="11408" y="735"/>
                    </a:lnTo>
                    <a:lnTo>
                      <a:pt x="11032" y="850"/>
                    </a:lnTo>
                    <a:lnTo>
                      <a:pt x="10657" y="980"/>
                    </a:lnTo>
                    <a:lnTo>
                      <a:pt x="9923" y="1274"/>
                    </a:lnTo>
                    <a:lnTo>
                      <a:pt x="9204" y="1600"/>
                    </a:lnTo>
                    <a:lnTo>
                      <a:pt x="8503" y="1959"/>
                    </a:lnTo>
                    <a:lnTo>
                      <a:pt x="7817" y="2351"/>
                    </a:lnTo>
                    <a:lnTo>
                      <a:pt x="7165" y="2775"/>
                    </a:lnTo>
                    <a:lnTo>
                      <a:pt x="6512" y="3232"/>
                    </a:lnTo>
                    <a:lnTo>
                      <a:pt x="5908" y="3705"/>
                    </a:lnTo>
                    <a:lnTo>
                      <a:pt x="5320" y="4211"/>
                    </a:lnTo>
                    <a:lnTo>
                      <a:pt x="4749" y="4750"/>
                    </a:lnTo>
                    <a:lnTo>
                      <a:pt x="4211" y="5321"/>
                    </a:lnTo>
                    <a:lnTo>
                      <a:pt x="3705" y="5908"/>
                    </a:lnTo>
                    <a:lnTo>
                      <a:pt x="3215" y="6529"/>
                    </a:lnTo>
                    <a:lnTo>
                      <a:pt x="2775" y="7165"/>
                    </a:lnTo>
                    <a:lnTo>
                      <a:pt x="2350" y="7818"/>
                    </a:lnTo>
                    <a:lnTo>
                      <a:pt x="1959" y="8503"/>
                    </a:lnTo>
                    <a:lnTo>
                      <a:pt x="1600" y="9205"/>
                    </a:lnTo>
                    <a:lnTo>
                      <a:pt x="1273" y="9923"/>
                    </a:lnTo>
                    <a:lnTo>
                      <a:pt x="980" y="10657"/>
                    </a:lnTo>
                    <a:lnTo>
                      <a:pt x="849" y="11033"/>
                    </a:lnTo>
                    <a:lnTo>
                      <a:pt x="718" y="11408"/>
                    </a:lnTo>
                    <a:lnTo>
                      <a:pt x="604" y="11800"/>
                    </a:lnTo>
                    <a:lnTo>
                      <a:pt x="506" y="12175"/>
                    </a:lnTo>
                    <a:lnTo>
                      <a:pt x="408" y="12567"/>
                    </a:lnTo>
                    <a:lnTo>
                      <a:pt x="327" y="12975"/>
                    </a:lnTo>
                    <a:lnTo>
                      <a:pt x="245" y="13366"/>
                    </a:lnTo>
                    <a:lnTo>
                      <a:pt x="180" y="13774"/>
                    </a:lnTo>
                    <a:lnTo>
                      <a:pt x="131" y="14166"/>
                    </a:lnTo>
                    <a:lnTo>
                      <a:pt x="82" y="14574"/>
                    </a:lnTo>
                    <a:lnTo>
                      <a:pt x="49" y="14998"/>
                    </a:lnTo>
                    <a:lnTo>
                      <a:pt x="17" y="15406"/>
                    </a:lnTo>
                    <a:lnTo>
                      <a:pt x="0" y="15831"/>
                    </a:lnTo>
                    <a:lnTo>
                      <a:pt x="0" y="16239"/>
                    </a:lnTo>
                    <a:lnTo>
                      <a:pt x="0" y="16663"/>
                    </a:lnTo>
                    <a:lnTo>
                      <a:pt x="17" y="17071"/>
                    </a:lnTo>
                    <a:lnTo>
                      <a:pt x="49" y="17495"/>
                    </a:lnTo>
                    <a:lnTo>
                      <a:pt x="82" y="17903"/>
                    </a:lnTo>
                    <a:lnTo>
                      <a:pt x="131" y="18311"/>
                    </a:lnTo>
                    <a:lnTo>
                      <a:pt x="180" y="18719"/>
                    </a:lnTo>
                    <a:lnTo>
                      <a:pt x="245" y="19111"/>
                    </a:lnTo>
                    <a:lnTo>
                      <a:pt x="327" y="19519"/>
                    </a:lnTo>
                    <a:lnTo>
                      <a:pt x="408" y="19910"/>
                    </a:lnTo>
                    <a:lnTo>
                      <a:pt x="506" y="20302"/>
                    </a:lnTo>
                    <a:lnTo>
                      <a:pt x="604" y="20694"/>
                    </a:lnTo>
                    <a:lnTo>
                      <a:pt x="718" y="21069"/>
                    </a:lnTo>
                    <a:lnTo>
                      <a:pt x="849" y="21444"/>
                    </a:lnTo>
                    <a:lnTo>
                      <a:pt x="980" y="21820"/>
                    </a:lnTo>
                    <a:lnTo>
                      <a:pt x="1273" y="22570"/>
                    </a:lnTo>
                    <a:lnTo>
                      <a:pt x="1600" y="23288"/>
                    </a:lnTo>
                    <a:lnTo>
                      <a:pt x="1959" y="23990"/>
                    </a:lnTo>
                    <a:lnTo>
                      <a:pt x="2350" y="24659"/>
                    </a:lnTo>
                    <a:lnTo>
                      <a:pt x="2775" y="25328"/>
                    </a:lnTo>
                    <a:lnTo>
                      <a:pt x="3215" y="25965"/>
                    </a:lnTo>
                    <a:lnTo>
                      <a:pt x="3705" y="26569"/>
                    </a:lnTo>
                    <a:lnTo>
                      <a:pt x="4211" y="27156"/>
                    </a:lnTo>
                    <a:lnTo>
                      <a:pt x="4749" y="27727"/>
                    </a:lnTo>
                    <a:lnTo>
                      <a:pt x="5320" y="28266"/>
                    </a:lnTo>
                    <a:lnTo>
                      <a:pt x="5908" y="28772"/>
                    </a:lnTo>
                    <a:lnTo>
                      <a:pt x="6512" y="29261"/>
                    </a:lnTo>
                    <a:lnTo>
                      <a:pt x="7165" y="29718"/>
                    </a:lnTo>
                    <a:lnTo>
                      <a:pt x="7817" y="30142"/>
                    </a:lnTo>
                    <a:lnTo>
                      <a:pt x="8503" y="30518"/>
                    </a:lnTo>
                    <a:lnTo>
                      <a:pt x="9204" y="30877"/>
                    </a:lnTo>
                    <a:lnTo>
                      <a:pt x="9923" y="31203"/>
                    </a:lnTo>
                    <a:lnTo>
                      <a:pt x="10657" y="31497"/>
                    </a:lnTo>
                    <a:lnTo>
                      <a:pt x="11032" y="31628"/>
                    </a:lnTo>
                    <a:lnTo>
                      <a:pt x="11408" y="31758"/>
                    </a:lnTo>
                    <a:lnTo>
                      <a:pt x="11799" y="31872"/>
                    </a:lnTo>
                    <a:lnTo>
                      <a:pt x="12175" y="31970"/>
                    </a:lnTo>
                    <a:lnTo>
                      <a:pt x="12566" y="32068"/>
                    </a:lnTo>
                    <a:lnTo>
                      <a:pt x="12958" y="32150"/>
                    </a:lnTo>
                    <a:lnTo>
                      <a:pt x="13366" y="32231"/>
                    </a:lnTo>
                    <a:lnTo>
                      <a:pt x="13758" y="32297"/>
                    </a:lnTo>
                    <a:lnTo>
                      <a:pt x="14166" y="32362"/>
                    </a:lnTo>
                    <a:lnTo>
                      <a:pt x="14574" y="32395"/>
                    </a:lnTo>
                    <a:lnTo>
                      <a:pt x="14981" y="32443"/>
                    </a:lnTo>
                    <a:lnTo>
                      <a:pt x="15406" y="32460"/>
                    </a:lnTo>
                    <a:lnTo>
                      <a:pt x="15814" y="32476"/>
                    </a:lnTo>
                    <a:lnTo>
                      <a:pt x="16238" y="32492"/>
                    </a:lnTo>
                    <a:lnTo>
                      <a:pt x="16662" y="32476"/>
                    </a:lnTo>
                    <a:lnTo>
                      <a:pt x="17070" y="32460"/>
                    </a:lnTo>
                    <a:lnTo>
                      <a:pt x="17495" y="32443"/>
                    </a:lnTo>
                    <a:lnTo>
                      <a:pt x="17903" y="32395"/>
                    </a:lnTo>
                    <a:lnTo>
                      <a:pt x="18311" y="32362"/>
                    </a:lnTo>
                    <a:lnTo>
                      <a:pt x="18719" y="32297"/>
                    </a:lnTo>
                    <a:lnTo>
                      <a:pt x="19110" y="32231"/>
                    </a:lnTo>
                    <a:lnTo>
                      <a:pt x="19518" y="32150"/>
                    </a:lnTo>
                    <a:lnTo>
                      <a:pt x="19910" y="32068"/>
                    </a:lnTo>
                    <a:lnTo>
                      <a:pt x="20302" y="31970"/>
                    </a:lnTo>
                    <a:lnTo>
                      <a:pt x="20693" y="31872"/>
                    </a:lnTo>
                    <a:lnTo>
                      <a:pt x="21069" y="31758"/>
                    </a:lnTo>
                    <a:lnTo>
                      <a:pt x="21444" y="31628"/>
                    </a:lnTo>
                    <a:lnTo>
                      <a:pt x="21819" y="31497"/>
                    </a:lnTo>
                    <a:lnTo>
                      <a:pt x="22570" y="31203"/>
                    </a:lnTo>
                    <a:lnTo>
                      <a:pt x="23288" y="30877"/>
                    </a:lnTo>
                    <a:lnTo>
                      <a:pt x="23990" y="30518"/>
                    </a:lnTo>
                    <a:lnTo>
                      <a:pt x="24659" y="30142"/>
                    </a:lnTo>
                    <a:lnTo>
                      <a:pt x="25328" y="29718"/>
                    </a:lnTo>
                    <a:lnTo>
                      <a:pt x="25964" y="29261"/>
                    </a:lnTo>
                    <a:lnTo>
                      <a:pt x="26568" y="28772"/>
                    </a:lnTo>
                    <a:lnTo>
                      <a:pt x="27156" y="28266"/>
                    </a:lnTo>
                    <a:lnTo>
                      <a:pt x="27727" y="27727"/>
                    </a:lnTo>
                    <a:lnTo>
                      <a:pt x="28265" y="27156"/>
                    </a:lnTo>
                    <a:lnTo>
                      <a:pt x="28771" y="26569"/>
                    </a:lnTo>
                    <a:lnTo>
                      <a:pt x="29261" y="25965"/>
                    </a:lnTo>
                    <a:lnTo>
                      <a:pt x="29701" y="25328"/>
                    </a:lnTo>
                    <a:lnTo>
                      <a:pt x="30126" y="24659"/>
                    </a:lnTo>
                    <a:lnTo>
                      <a:pt x="30517" y="23990"/>
                    </a:lnTo>
                    <a:lnTo>
                      <a:pt x="30876" y="23288"/>
                    </a:lnTo>
                    <a:lnTo>
                      <a:pt x="31203" y="22570"/>
                    </a:lnTo>
                    <a:lnTo>
                      <a:pt x="31497" y="21820"/>
                    </a:lnTo>
                    <a:lnTo>
                      <a:pt x="31627" y="21444"/>
                    </a:lnTo>
                    <a:lnTo>
                      <a:pt x="31758" y="21069"/>
                    </a:lnTo>
                    <a:lnTo>
                      <a:pt x="31872" y="20694"/>
                    </a:lnTo>
                    <a:lnTo>
                      <a:pt x="31970" y="20302"/>
                    </a:lnTo>
                    <a:lnTo>
                      <a:pt x="32068" y="19910"/>
                    </a:lnTo>
                    <a:lnTo>
                      <a:pt x="32149" y="19519"/>
                    </a:lnTo>
                    <a:lnTo>
                      <a:pt x="32231" y="19111"/>
                    </a:lnTo>
                    <a:lnTo>
                      <a:pt x="32296" y="18719"/>
                    </a:lnTo>
                    <a:lnTo>
                      <a:pt x="32345" y="18311"/>
                    </a:lnTo>
                    <a:lnTo>
                      <a:pt x="32394" y="17903"/>
                    </a:lnTo>
                    <a:lnTo>
                      <a:pt x="32443" y="17495"/>
                    </a:lnTo>
                    <a:lnTo>
                      <a:pt x="32459" y="17071"/>
                    </a:lnTo>
                    <a:lnTo>
                      <a:pt x="32476" y="16663"/>
                    </a:lnTo>
                    <a:lnTo>
                      <a:pt x="32476" y="16239"/>
                    </a:lnTo>
                    <a:lnTo>
                      <a:pt x="32476" y="15831"/>
                    </a:lnTo>
                    <a:lnTo>
                      <a:pt x="32459" y="15406"/>
                    </a:lnTo>
                    <a:lnTo>
                      <a:pt x="32443" y="14998"/>
                    </a:lnTo>
                    <a:lnTo>
                      <a:pt x="32394" y="14574"/>
                    </a:lnTo>
                    <a:lnTo>
                      <a:pt x="32345" y="14166"/>
                    </a:lnTo>
                    <a:lnTo>
                      <a:pt x="32296" y="13774"/>
                    </a:lnTo>
                    <a:lnTo>
                      <a:pt x="32231" y="13366"/>
                    </a:lnTo>
                    <a:lnTo>
                      <a:pt x="32149" y="12975"/>
                    </a:lnTo>
                    <a:lnTo>
                      <a:pt x="32068" y="12567"/>
                    </a:lnTo>
                    <a:lnTo>
                      <a:pt x="31970" y="12175"/>
                    </a:lnTo>
                    <a:lnTo>
                      <a:pt x="31872" y="11800"/>
                    </a:lnTo>
                    <a:lnTo>
                      <a:pt x="31758" y="11408"/>
                    </a:lnTo>
                    <a:lnTo>
                      <a:pt x="31627" y="11033"/>
                    </a:lnTo>
                    <a:lnTo>
                      <a:pt x="31497" y="10657"/>
                    </a:lnTo>
                    <a:lnTo>
                      <a:pt x="31203" y="9923"/>
                    </a:lnTo>
                    <a:lnTo>
                      <a:pt x="30876" y="9205"/>
                    </a:lnTo>
                    <a:lnTo>
                      <a:pt x="30517" y="8503"/>
                    </a:lnTo>
                    <a:lnTo>
                      <a:pt x="30126" y="7818"/>
                    </a:lnTo>
                    <a:lnTo>
                      <a:pt x="29701" y="7165"/>
                    </a:lnTo>
                    <a:lnTo>
                      <a:pt x="29261" y="6529"/>
                    </a:lnTo>
                    <a:lnTo>
                      <a:pt x="28771" y="5908"/>
                    </a:lnTo>
                    <a:lnTo>
                      <a:pt x="28265" y="5321"/>
                    </a:lnTo>
                    <a:lnTo>
                      <a:pt x="27727" y="4750"/>
                    </a:lnTo>
                    <a:lnTo>
                      <a:pt x="27156" y="4211"/>
                    </a:lnTo>
                    <a:lnTo>
                      <a:pt x="26568" y="3705"/>
                    </a:lnTo>
                    <a:lnTo>
                      <a:pt x="25964" y="3232"/>
                    </a:lnTo>
                    <a:lnTo>
                      <a:pt x="25328" y="2775"/>
                    </a:lnTo>
                    <a:lnTo>
                      <a:pt x="24659" y="2351"/>
                    </a:lnTo>
                    <a:lnTo>
                      <a:pt x="23990" y="1959"/>
                    </a:lnTo>
                    <a:lnTo>
                      <a:pt x="23288" y="1600"/>
                    </a:lnTo>
                    <a:lnTo>
                      <a:pt x="22570" y="1274"/>
                    </a:lnTo>
                    <a:lnTo>
                      <a:pt x="21819" y="980"/>
                    </a:lnTo>
                    <a:lnTo>
                      <a:pt x="21444" y="850"/>
                    </a:lnTo>
                    <a:lnTo>
                      <a:pt x="21069" y="735"/>
                    </a:lnTo>
                    <a:lnTo>
                      <a:pt x="20693" y="621"/>
                    </a:lnTo>
                    <a:lnTo>
                      <a:pt x="20302" y="507"/>
                    </a:lnTo>
                    <a:lnTo>
                      <a:pt x="19910" y="409"/>
                    </a:lnTo>
                    <a:lnTo>
                      <a:pt x="19518" y="327"/>
                    </a:lnTo>
                    <a:lnTo>
                      <a:pt x="19110" y="246"/>
                    </a:lnTo>
                    <a:lnTo>
                      <a:pt x="18719" y="180"/>
                    </a:lnTo>
                    <a:lnTo>
                      <a:pt x="18311" y="131"/>
                    </a:lnTo>
                    <a:lnTo>
                      <a:pt x="17903" y="83"/>
                    </a:lnTo>
                    <a:lnTo>
                      <a:pt x="17495" y="50"/>
                    </a:lnTo>
                    <a:lnTo>
                      <a:pt x="17070" y="17"/>
                    </a:lnTo>
                    <a:lnTo>
                      <a:pt x="16662"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72" name="Google Shape;472;p30"/>
              <p:cNvSpPr/>
              <p:nvPr/>
            </p:nvSpPr>
            <p:spPr>
              <a:xfrm>
                <a:off x="2978653" y="2694280"/>
                <a:ext cx="289319" cy="289523"/>
              </a:xfrm>
              <a:custGeom>
                <a:avLst/>
                <a:gdLst/>
                <a:ahLst/>
                <a:cxnLst/>
                <a:rect l="l" t="t" r="r" b="b"/>
                <a:pathLst>
                  <a:path w="24120" h="24137" extrusionOk="0">
                    <a:moveTo>
                      <a:pt x="12060" y="1"/>
                    </a:moveTo>
                    <a:lnTo>
                      <a:pt x="11440" y="17"/>
                    </a:lnTo>
                    <a:lnTo>
                      <a:pt x="10820" y="66"/>
                    </a:lnTo>
                    <a:lnTo>
                      <a:pt x="10216" y="131"/>
                    </a:lnTo>
                    <a:lnTo>
                      <a:pt x="9628" y="245"/>
                    </a:lnTo>
                    <a:lnTo>
                      <a:pt x="9041" y="376"/>
                    </a:lnTo>
                    <a:lnTo>
                      <a:pt x="8470" y="539"/>
                    </a:lnTo>
                    <a:lnTo>
                      <a:pt x="7915" y="735"/>
                    </a:lnTo>
                    <a:lnTo>
                      <a:pt x="7360" y="947"/>
                    </a:lnTo>
                    <a:lnTo>
                      <a:pt x="6838" y="1192"/>
                    </a:lnTo>
                    <a:lnTo>
                      <a:pt x="6316" y="1453"/>
                    </a:lnTo>
                    <a:lnTo>
                      <a:pt x="5810" y="1747"/>
                    </a:lnTo>
                    <a:lnTo>
                      <a:pt x="5320" y="2057"/>
                    </a:lnTo>
                    <a:lnTo>
                      <a:pt x="4847" y="2400"/>
                    </a:lnTo>
                    <a:lnTo>
                      <a:pt x="4390" y="2759"/>
                    </a:lnTo>
                    <a:lnTo>
                      <a:pt x="3949" y="3134"/>
                    </a:lnTo>
                    <a:lnTo>
                      <a:pt x="3525" y="3526"/>
                    </a:lnTo>
                    <a:lnTo>
                      <a:pt x="3133" y="3950"/>
                    </a:lnTo>
                    <a:lnTo>
                      <a:pt x="2758" y="4390"/>
                    </a:lnTo>
                    <a:lnTo>
                      <a:pt x="2399" y="4847"/>
                    </a:lnTo>
                    <a:lnTo>
                      <a:pt x="2056" y="5321"/>
                    </a:lnTo>
                    <a:lnTo>
                      <a:pt x="1746" y="5810"/>
                    </a:lnTo>
                    <a:lnTo>
                      <a:pt x="1453" y="6316"/>
                    </a:lnTo>
                    <a:lnTo>
                      <a:pt x="1191" y="6838"/>
                    </a:lnTo>
                    <a:lnTo>
                      <a:pt x="947" y="7361"/>
                    </a:lnTo>
                    <a:lnTo>
                      <a:pt x="735" y="7915"/>
                    </a:lnTo>
                    <a:lnTo>
                      <a:pt x="539" y="8470"/>
                    </a:lnTo>
                    <a:lnTo>
                      <a:pt x="375" y="9041"/>
                    </a:lnTo>
                    <a:lnTo>
                      <a:pt x="245" y="9629"/>
                    </a:lnTo>
                    <a:lnTo>
                      <a:pt x="131" y="10233"/>
                    </a:lnTo>
                    <a:lnTo>
                      <a:pt x="65" y="10837"/>
                    </a:lnTo>
                    <a:lnTo>
                      <a:pt x="16" y="11440"/>
                    </a:lnTo>
                    <a:lnTo>
                      <a:pt x="0" y="12061"/>
                    </a:lnTo>
                    <a:lnTo>
                      <a:pt x="16" y="12681"/>
                    </a:lnTo>
                    <a:lnTo>
                      <a:pt x="65" y="13301"/>
                    </a:lnTo>
                    <a:lnTo>
                      <a:pt x="131" y="13905"/>
                    </a:lnTo>
                    <a:lnTo>
                      <a:pt x="245" y="14492"/>
                    </a:lnTo>
                    <a:lnTo>
                      <a:pt x="375" y="15080"/>
                    </a:lnTo>
                    <a:lnTo>
                      <a:pt x="539" y="15651"/>
                    </a:lnTo>
                    <a:lnTo>
                      <a:pt x="735" y="16206"/>
                    </a:lnTo>
                    <a:lnTo>
                      <a:pt x="947" y="16760"/>
                    </a:lnTo>
                    <a:lnTo>
                      <a:pt x="1191" y="17299"/>
                    </a:lnTo>
                    <a:lnTo>
                      <a:pt x="1453" y="17821"/>
                    </a:lnTo>
                    <a:lnTo>
                      <a:pt x="1746" y="18327"/>
                    </a:lnTo>
                    <a:lnTo>
                      <a:pt x="2056" y="18817"/>
                    </a:lnTo>
                    <a:lnTo>
                      <a:pt x="2399" y="19290"/>
                    </a:lnTo>
                    <a:lnTo>
                      <a:pt x="2758" y="19747"/>
                    </a:lnTo>
                    <a:lnTo>
                      <a:pt x="3133" y="20171"/>
                    </a:lnTo>
                    <a:lnTo>
                      <a:pt x="3525" y="20595"/>
                    </a:lnTo>
                    <a:lnTo>
                      <a:pt x="3949" y="21003"/>
                    </a:lnTo>
                    <a:lnTo>
                      <a:pt x="4390" y="21379"/>
                    </a:lnTo>
                    <a:lnTo>
                      <a:pt x="4847" y="21738"/>
                    </a:lnTo>
                    <a:lnTo>
                      <a:pt x="5320" y="22064"/>
                    </a:lnTo>
                    <a:lnTo>
                      <a:pt x="5810" y="22391"/>
                    </a:lnTo>
                    <a:lnTo>
                      <a:pt x="6316" y="22668"/>
                    </a:lnTo>
                    <a:lnTo>
                      <a:pt x="6838" y="22945"/>
                    </a:lnTo>
                    <a:lnTo>
                      <a:pt x="7360" y="23174"/>
                    </a:lnTo>
                    <a:lnTo>
                      <a:pt x="7915" y="23402"/>
                    </a:lnTo>
                    <a:lnTo>
                      <a:pt x="8470" y="23582"/>
                    </a:lnTo>
                    <a:lnTo>
                      <a:pt x="9041" y="23745"/>
                    </a:lnTo>
                    <a:lnTo>
                      <a:pt x="9628" y="23892"/>
                    </a:lnTo>
                    <a:lnTo>
                      <a:pt x="10216" y="23990"/>
                    </a:lnTo>
                    <a:lnTo>
                      <a:pt x="10820" y="24071"/>
                    </a:lnTo>
                    <a:lnTo>
                      <a:pt x="11440" y="24120"/>
                    </a:lnTo>
                    <a:lnTo>
                      <a:pt x="12060" y="24137"/>
                    </a:lnTo>
                    <a:lnTo>
                      <a:pt x="12680" y="24120"/>
                    </a:lnTo>
                    <a:lnTo>
                      <a:pt x="13300" y="24071"/>
                    </a:lnTo>
                    <a:lnTo>
                      <a:pt x="13904" y="23990"/>
                    </a:lnTo>
                    <a:lnTo>
                      <a:pt x="14492" y="23892"/>
                    </a:lnTo>
                    <a:lnTo>
                      <a:pt x="15079" y="23745"/>
                    </a:lnTo>
                    <a:lnTo>
                      <a:pt x="15650" y="23582"/>
                    </a:lnTo>
                    <a:lnTo>
                      <a:pt x="16205" y="23402"/>
                    </a:lnTo>
                    <a:lnTo>
                      <a:pt x="16760" y="23174"/>
                    </a:lnTo>
                    <a:lnTo>
                      <a:pt x="17299" y="22945"/>
                    </a:lnTo>
                    <a:lnTo>
                      <a:pt x="17804" y="22668"/>
                    </a:lnTo>
                    <a:lnTo>
                      <a:pt x="18310" y="22391"/>
                    </a:lnTo>
                    <a:lnTo>
                      <a:pt x="18800" y="22064"/>
                    </a:lnTo>
                    <a:lnTo>
                      <a:pt x="19273" y="21738"/>
                    </a:lnTo>
                    <a:lnTo>
                      <a:pt x="19730" y="21379"/>
                    </a:lnTo>
                    <a:lnTo>
                      <a:pt x="20171" y="21003"/>
                    </a:lnTo>
                    <a:lnTo>
                      <a:pt x="20595" y="20595"/>
                    </a:lnTo>
                    <a:lnTo>
                      <a:pt x="20987" y="20171"/>
                    </a:lnTo>
                    <a:lnTo>
                      <a:pt x="21378" y="19747"/>
                    </a:lnTo>
                    <a:lnTo>
                      <a:pt x="21737" y="19290"/>
                    </a:lnTo>
                    <a:lnTo>
                      <a:pt x="22064" y="18817"/>
                    </a:lnTo>
                    <a:lnTo>
                      <a:pt x="22374" y="18327"/>
                    </a:lnTo>
                    <a:lnTo>
                      <a:pt x="22668" y="17821"/>
                    </a:lnTo>
                    <a:lnTo>
                      <a:pt x="22945" y="17299"/>
                    </a:lnTo>
                    <a:lnTo>
                      <a:pt x="23173" y="16760"/>
                    </a:lnTo>
                    <a:lnTo>
                      <a:pt x="23402" y="16206"/>
                    </a:lnTo>
                    <a:lnTo>
                      <a:pt x="23581" y="15651"/>
                    </a:lnTo>
                    <a:lnTo>
                      <a:pt x="23745" y="15080"/>
                    </a:lnTo>
                    <a:lnTo>
                      <a:pt x="23875" y="14492"/>
                    </a:lnTo>
                    <a:lnTo>
                      <a:pt x="23989" y="13905"/>
                    </a:lnTo>
                    <a:lnTo>
                      <a:pt x="24071" y="13301"/>
                    </a:lnTo>
                    <a:lnTo>
                      <a:pt x="24104" y="12681"/>
                    </a:lnTo>
                    <a:lnTo>
                      <a:pt x="24120" y="12061"/>
                    </a:lnTo>
                    <a:lnTo>
                      <a:pt x="24104" y="11440"/>
                    </a:lnTo>
                    <a:lnTo>
                      <a:pt x="24071" y="10837"/>
                    </a:lnTo>
                    <a:lnTo>
                      <a:pt x="23989" y="10233"/>
                    </a:lnTo>
                    <a:lnTo>
                      <a:pt x="23875" y="9629"/>
                    </a:lnTo>
                    <a:lnTo>
                      <a:pt x="23745" y="9041"/>
                    </a:lnTo>
                    <a:lnTo>
                      <a:pt x="23581" y="8470"/>
                    </a:lnTo>
                    <a:lnTo>
                      <a:pt x="23402" y="7915"/>
                    </a:lnTo>
                    <a:lnTo>
                      <a:pt x="23173" y="7361"/>
                    </a:lnTo>
                    <a:lnTo>
                      <a:pt x="22945" y="6838"/>
                    </a:lnTo>
                    <a:lnTo>
                      <a:pt x="22668" y="6316"/>
                    </a:lnTo>
                    <a:lnTo>
                      <a:pt x="22374" y="5810"/>
                    </a:lnTo>
                    <a:lnTo>
                      <a:pt x="22064" y="5321"/>
                    </a:lnTo>
                    <a:lnTo>
                      <a:pt x="21737" y="4847"/>
                    </a:lnTo>
                    <a:lnTo>
                      <a:pt x="21378" y="4390"/>
                    </a:lnTo>
                    <a:lnTo>
                      <a:pt x="20987" y="3950"/>
                    </a:lnTo>
                    <a:lnTo>
                      <a:pt x="20595" y="3526"/>
                    </a:lnTo>
                    <a:lnTo>
                      <a:pt x="20171" y="3134"/>
                    </a:lnTo>
                    <a:lnTo>
                      <a:pt x="19730" y="2759"/>
                    </a:lnTo>
                    <a:lnTo>
                      <a:pt x="19273" y="2400"/>
                    </a:lnTo>
                    <a:lnTo>
                      <a:pt x="18800" y="2057"/>
                    </a:lnTo>
                    <a:lnTo>
                      <a:pt x="18310" y="1747"/>
                    </a:lnTo>
                    <a:lnTo>
                      <a:pt x="17804" y="1453"/>
                    </a:lnTo>
                    <a:lnTo>
                      <a:pt x="17299" y="1192"/>
                    </a:lnTo>
                    <a:lnTo>
                      <a:pt x="16760" y="947"/>
                    </a:lnTo>
                    <a:lnTo>
                      <a:pt x="16205" y="735"/>
                    </a:lnTo>
                    <a:lnTo>
                      <a:pt x="15650" y="539"/>
                    </a:lnTo>
                    <a:lnTo>
                      <a:pt x="15079" y="376"/>
                    </a:lnTo>
                    <a:lnTo>
                      <a:pt x="14492" y="245"/>
                    </a:lnTo>
                    <a:lnTo>
                      <a:pt x="13904" y="131"/>
                    </a:lnTo>
                    <a:lnTo>
                      <a:pt x="13300" y="66"/>
                    </a:lnTo>
                    <a:lnTo>
                      <a:pt x="12680" y="17"/>
                    </a:lnTo>
                    <a:lnTo>
                      <a:pt x="12060" y="1"/>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73" name="Google Shape;473;p30"/>
              <p:cNvSpPr/>
              <p:nvPr/>
            </p:nvSpPr>
            <p:spPr>
              <a:xfrm>
                <a:off x="2978653" y="2694280"/>
                <a:ext cx="289319" cy="289523"/>
              </a:xfrm>
              <a:custGeom>
                <a:avLst/>
                <a:gdLst/>
                <a:ahLst/>
                <a:cxnLst/>
                <a:rect l="l" t="t" r="r" b="b"/>
                <a:pathLst>
                  <a:path w="24120" h="24137" fill="none" extrusionOk="0">
                    <a:moveTo>
                      <a:pt x="24120" y="12061"/>
                    </a:moveTo>
                    <a:lnTo>
                      <a:pt x="24120" y="12061"/>
                    </a:lnTo>
                    <a:lnTo>
                      <a:pt x="24104" y="12681"/>
                    </a:lnTo>
                    <a:lnTo>
                      <a:pt x="24071" y="13301"/>
                    </a:lnTo>
                    <a:lnTo>
                      <a:pt x="23989" y="13905"/>
                    </a:lnTo>
                    <a:lnTo>
                      <a:pt x="23875" y="14492"/>
                    </a:lnTo>
                    <a:lnTo>
                      <a:pt x="23745" y="15080"/>
                    </a:lnTo>
                    <a:lnTo>
                      <a:pt x="23581" y="15651"/>
                    </a:lnTo>
                    <a:lnTo>
                      <a:pt x="23402" y="16206"/>
                    </a:lnTo>
                    <a:lnTo>
                      <a:pt x="23173" y="16760"/>
                    </a:lnTo>
                    <a:lnTo>
                      <a:pt x="22945" y="17299"/>
                    </a:lnTo>
                    <a:lnTo>
                      <a:pt x="22668" y="17821"/>
                    </a:lnTo>
                    <a:lnTo>
                      <a:pt x="22374" y="18327"/>
                    </a:lnTo>
                    <a:lnTo>
                      <a:pt x="22064" y="18817"/>
                    </a:lnTo>
                    <a:lnTo>
                      <a:pt x="21737" y="19290"/>
                    </a:lnTo>
                    <a:lnTo>
                      <a:pt x="21378" y="19747"/>
                    </a:lnTo>
                    <a:lnTo>
                      <a:pt x="20987" y="20171"/>
                    </a:lnTo>
                    <a:lnTo>
                      <a:pt x="20595" y="20595"/>
                    </a:lnTo>
                    <a:lnTo>
                      <a:pt x="20171" y="21003"/>
                    </a:lnTo>
                    <a:lnTo>
                      <a:pt x="19730" y="21379"/>
                    </a:lnTo>
                    <a:lnTo>
                      <a:pt x="19273" y="21738"/>
                    </a:lnTo>
                    <a:lnTo>
                      <a:pt x="18800" y="22064"/>
                    </a:lnTo>
                    <a:lnTo>
                      <a:pt x="18310" y="22391"/>
                    </a:lnTo>
                    <a:lnTo>
                      <a:pt x="17804" y="22668"/>
                    </a:lnTo>
                    <a:lnTo>
                      <a:pt x="17299" y="22945"/>
                    </a:lnTo>
                    <a:lnTo>
                      <a:pt x="16760" y="23174"/>
                    </a:lnTo>
                    <a:lnTo>
                      <a:pt x="16205" y="23402"/>
                    </a:lnTo>
                    <a:lnTo>
                      <a:pt x="15650" y="23582"/>
                    </a:lnTo>
                    <a:lnTo>
                      <a:pt x="15079" y="23745"/>
                    </a:lnTo>
                    <a:lnTo>
                      <a:pt x="14492" y="23892"/>
                    </a:lnTo>
                    <a:lnTo>
                      <a:pt x="13904" y="23990"/>
                    </a:lnTo>
                    <a:lnTo>
                      <a:pt x="13300" y="24071"/>
                    </a:lnTo>
                    <a:lnTo>
                      <a:pt x="12680" y="24120"/>
                    </a:lnTo>
                    <a:lnTo>
                      <a:pt x="12060" y="24137"/>
                    </a:lnTo>
                    <a:lnTo>
                      <a:pt x="12060" y="24137"/>
                    </a:lnTo>
                    <a:lnTo>
                      <a:pt x="11440" y="24120"/>
                    </a:lnTo>
                    <a:lnTo>
                      <a:pt x="10820" y="24071"/>
                    </a:lnTo>
                    <a:lnTo>
                      <a:pt x="10216" y="23990"/>
                    </a:lnTo>
                    <a:lnTo>
                      <a:pt x="9628" y="23892"/>
                    </a:lnTo>
                    <a:lnTo>
                      <a:pt x="9041" y="23745"/>
                    </a:lnTo>
                    <a:lnTo>
                      <a:pt x="8470" y="23582"/>
                    </a:lnTo>
                    <a:lnTo>
                      <a:pt x="7915" y="23402"/>
                    </a:lnTo>
                    <a:lnTo>
                      <a:pt x="7360" y="23174"/>
                    </a:lnTo>
                    <a:lnTo>
                      <a:pt x="6838" y="22945"/>
                    </a:lnTo>
                    <a:lnTo>
                      <a:pt x="6316" y="22668"/>
                    </a:lnTo>
                    <a:lnTo>
                      <a:pt x="5810" y="22391"/>
                    </a:lnTo>
                    <a:lnTo>
                      <a:pt x="5320" y="22064"/>
                    </a:lnTo>
                    <a:lnTo>
                      <a:pt x="4847" y="21738"/>
                    </a:lnTo>
                    <a:lnTo>
                      <a:pt x="4390" y="21379"/>
                    </a:lnTo>
                    <a:lnTo>
                      <a:pt x="3949" y="21003"/>
                    </a:lnTo>
                    <a:lnTo>
                      <a:pt x="3525" y="20595"/>
                    </a:lnTo>
                    <a:lnTo>
                      <a:pt x="3133" y="20171"/>
                    </a:lnTo>
                    <a:lnTo>
                      <a:pt x="2758" y="19747"/>
                    </a:lnTo>
                    <a:lnTo>
                      <a:pt x="2399" y="19290"/>
                    </a:lnTo>
                    <a:lnTo>
                      <a:pt x="2056" y="18817"/>
                    </a:lnTo>
                    <a:lnTo>
                      <a:pt x="1746" y="18327"/>
                    </a:lnTo>
                    <a:lnTo>
                      <a:pt x="1453" y="17821"/>
                    </a:lnTo>
                    <a:lnTo>
                      <a:pt x="1191" y="17299"/>
                    </a:lnTo>
                    <a:lnTo>
                      <a:pt x="947" y="16760"/>
                    </a:lnTo>
                    <a:lnTo>
                      <a:pt x="735" y="16206"/>
                    </a:lnTo>
                    <a:lnTo>
                      <a:pt x="539" y="15651"/>
                    </a:lnTo>
                    <a:lnTo>
                      <a:pt x="375" y="15080"/>
                    </a:lnTo>
                    <a:lnTo>
                      <a:pt x="245" y="14492"/>
                    </a:lnTo>
                    <a:lnTo>
                      <a:pt x="131" y="13905"/>
                    </a:lnTo>
                    <a:lnTo>
                      <a:pt x="65" y="13301"/>
                    </a:lnTo>
                    <a:lnTo>
                      <a:pt x="16" y="12681"/>
                    </a:lnTo>
                    <a:lnTo>
                      <a:pt x="0" y="12061"/>
                    </a:lnTo>
                    <a:lnTo>
                      <a:pt x="0" y="12061"/>
                    </a:lnTo>
                    <a:lnTo>
                      <a:pt x="16" y="11440"/>
                    </a:lnTo>
                    <a:lnTo>
                      <a:pt x="65" y="10837"/>
                    </a:lnTo>
                    <a:lnTo>
                      <a:pt x="131" y="10233"/>
                    </a:lnTo>
                    <a:lnTo>
                      <a:pt x="245" y="9629"/>
                    </a:lnTo>
                    <a:lnTo>
                      <a:pt x="375" y="9041"/>
                    </a:lnTo>
                    <a:lnTo>
                      <a:pt x="539" y="8470"/>
                    </a:lnTo>
                    <a:lnTo>
                      <a:pt x="735" y="7915"/>
                    </a:lnTo>
                    <a:lnTo>
                      <a:pt x="947" y="7361"/>
                    </a:lnTo>
                    <a:lnTo>
                      <a:pt x="1191" y="6838"/>
                    </a:lnTo>
                    <a:lnTo>
                      <a:pt x="1453" y="6316"/>
                    </a:lnTo>
                    <a:lnTo>
                      <a:pt x="1746" y="5810"/>
                    </a:lnTo>
                    <a:lnTo>
                      <a:pt x="2056" y="5321"/>
                    </a:lnTo>
                    <a:lnTo>
                      <a:pt x="2399" y="4847"/>
                    </a:lnTo>
                    <a:lnTo>
                      <a:pt x="2758" y="4390"/>
                    </a:lnTo>
                    <a:lnTo>
                      <a:pt x="3133" y="3950"/>
                    </a:lnTo>
                    <a:lnTo>
                      <a:pt x="3525" y="3526"/>
                    </a:lnTo>
                    <a:lnTo>
                      <a:pt x="3949" y="3134"/>
                    </a:lnTo>
                    <a:lnTo>
                      <a:pt x="4390" y="2759"/>
                    </a:lnTo>
                    <a:lnTo>
                      <a:pt x="4847" y="2400"/>
                    </a:lnTo>
                    <a:lnTo>
                      <a:pt x="5320" y="2057"/>
                    </a:lnTo>
                    <a:lnTo>
                      <a:pt x="5810" y="1747"/>
                    </a:lnTo>
                    <a:lnTo>
                      <a:pt x="6316" y="1453"/>
                    </a:lnTo>
                    <a:lnTo>
                      <a:pt x="6838" y="1192"/>
                    </a:lnTo>
                    <a:lnTo>
                      <a:pt x="7360" y="947"/>
                    </a:lnTo>
                    <a:lnTo>
                      <a:pt x="7915" y="735"/>
                    </a:lnTo>
                    <a:lnTo>
                      <a:pt x="8470" y="539"/>
                    </a:lnTo>
                    <a:lnTo>
                      <a:pt x="9041" y="376"/>
                    </a:lnTo>
                    <a:lnTo>
                      <a:pt x="9628" y="245"/>
                    </a:lnTo>
                    <a:lnTo>
                      <a:pt x="10216" y="131"/>
                    </a:lnTo>
                    <a:lnTo>
                      <a:pt x="10820" y="66"/>
                    </a:lnTo>
                    <a:lnTo>
                      <a:pt x="11440" y="17"/>
                    </a:lnTo>
                    <a:lnTo>
                      <a:pt x="12060" y="1"/>
                    </a:lnTo>
                    <a:lnTo>
                      <a:pt x="12060" y="1"/>
                    </a:lnTo>
                    <a:lnTo>
                      <a:pt x="12680" y="17"/>
                    </a:lnTo>
                    <a:lnTo>
                      <a:pt x="13300" y="66"/>
                    </a:lnTo>
                    <a:lnTo>
                      <a:pt x="13904" y="131"/>
                    </a:lnTo>
                    <a:lnTo>
                      <a:pt x="14492" y="245"/>
                    </a:lnTo>
                    <a:lnTo>
                      <a:pt x="15079" y="376"/>
                    </a:lnTo>
                    <a:lnTo>
                      <a:pt x="15650" y="539"/>
                    </a:lnTo>
                    <a:lnTo>
                      <a:pt x="16205" y="735"/>
                    </a:lnTo>
                    <a:lnTo>
                      <a:pt x="16760" y="947"/>
                    </a:lnTo>
                    <a:lnTo>
                      <a:pt x="17299" y="1192"/>
                    </a:lnTo>
                    <a:lnTo>
                      <a:pt x="17804" y="1453"/>
                    </a:lnTo>
                    <a:lnTo>
                      <a:pt x="18310" y="1747"/>
                    </a:lnTo>
                    <a:lnTo>
                      <a:pt x="18800" y="2057"/>
                    </a:lnTo>
                    <a:lnTo>
                      <a:pt x="19273" y="2400"/>
                    </a:lnTo>
                    <a:lnTo>
                      <a:pt x="19730" y="2759"/>
                    </a:lnTo>
                    <a:lnTo>
                      <a:pt x="20171" y="3134"/>
                    </a:lnTo>
                    <a:lnTo>
                      <a:pt x="20595" y="3526"/>
                    </a:lnTo>
                    <a:lnTo>
                      <a:pt x="20987" y="3950"/>
                    </a:lnTo>
                    <a:lnTo>
                      <a:pt x="21378" y="4390"/>
                    </a:lnTo>
                    <a:lnTo>
                      <a:pt x="21737" y="4847"/>
                    </a:lnTo>
                    <a:lnTo>
                      <a:pt x="22064" y="5321"/>
                    </a:lnTo>
                    <a:lnTo>
                      <a:pt x="22374" y="5810"/>
                    </a:lnTo>
                    <a:lnTo>
                      <a:pt x="22668" y="6316"/>
                    </a:lnTo>
                    <a:lnTo>
                      <a:pt x="22945" y="6838"/>
                    </a:lnTo>
                    <a:lnTo>
                      <a:pt x="23173" y="7361"/>
                    </a:lnTo>
                    <a:lnTo>
                      <a:pt x="23402" y="7915"/>
                    </a:lnTo>
                    <a:lnTo>
                      <a:pt x="23581" y="8470"/>
                    </a:lnTo>
                    <a:lnTo>
                      <a:pt x="23745" y="9041"/>
                    </a:lnTo>
                    <a:lnTo>
                      <a:pt x="23875" y="9629"/>
                    </a:lnTo>
                    <a:lnTo>
                      <a:pt x="23989" y="10233"/>
                    </a:lnTo>
                    <a:lnTo>
                      <a:pt x="24071" y="10837"/>
                    </a:lnTo>
                    <a:lnTo>
                      <a:pt x="24104" y="11440"/>
                    </a:lnTo>
                    <a:lnTo>
                      <a:pt x="24120" y="1206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74" name="Google Shape;474;p30"/>
              <p:cNvSpPr/>
              <p:nvPr/>
            </p:nvSpPr>
            <p:spPr>
              <a:xfrm>
                <a:off x="3067719" y="2749879"/>
                <a:ext cx="105712" cy="157590"/>
              </a:xfrm>
              <a:custGeom>
                <a:avLst/>
                <a:gdLst/>
                <a:ahLst/>
                <a:cxnLst/>
                <a:rect l="l" t="t" r="r" b="b"/>
                <a:pathLst>
                  <a:path w="8813" h="13138" extrusionOk="0">
                    <a:moveTo>
                      <a:pt x="4031" y="0"/>
                    </a:moveTo>
                    <a:lnTo>
                      <a:pt x="3803" y="33"/>
                    </a:lnTo>
                    <a:lnTo>
                      <a:pt x="3591" y="66"/>
                    </a:lnTo>
                    <a:lnTo>
                      <a:pt x="3378" y="115"/>
                    </a:lnTo>
                    <a:lnTo>
                      <a:pt x="3166" y="163"/>
                    </a:lnTo>
                    <a:lnTo>
                      <a:pt x="2954" y="229"/>
                    </a:lnTo>
                    <a:lnTo>
                      <a:pt x="2758" y="310"/>
                    </a:lnTo>
                    <a:lnTo>
                      <a:pt x="2563" y="408"/>
                    </a:lnTo>
                    <a:lnTo>
                      <a:pt x="2367" y="506"/>
                    </a:lnTo>
                    <a:lnTo>
                      <a:pt x="2187" y="620"/>
                    </a:lnTo>
                    <a:lnTo>
                      <a:pt x="2008" y="735"/>
                    </a:lnTo>
                    <a:lnTo>
                      <a:pt x="1828" y="865"/>
                    </a:lnTo>
                    <a:lnTo>
                      <a:pt x="1665" y="1012"/>
                    </a:lnTo>
                    <a:lnTo>
                      <a:pt x="1502" y="1159"/>
                    </a:lnTo>
                    <a:lnTo>
                      <a:pt x="1355" y="1306"/>
                    </a:lnTo>
                    <a:lnTo>
                      <a:pt x="1208" y="1469"/>
                    </a:lnTo>
                    <a:lnTo>
                      <a:pt x="1077" y="1649"/>
                    </a:lnTo>
                    <a:lnTo>
                      <a:pt x="947" y="1828"/>
                    </a:lnTo>
                    <a:lnTo>
                      <a:pt x="816" y="2008"/>
                    </a:lnTo>
                    <a:lnTo>
                      <a:pt x="702" y="2187"/>
                    </a:lnTo>
                    <a:lnTo>
                      <a:pt x="490" y="2579"/>
                    </a:lnTo>
                    <a:lnTo>
                      <a:pt x="327" y="3003"/>
                    </a:lnTo>
                    <a:lnTo>
                      <a:pt x="245" y="3215"/>
                    </a:lnTo>
                    <a:lnTo>
                      <a:pt x="180" y="3427"/>
                    </a:lnTo>
                    <a:lnTo>
                      <a:pt x="131" y="3656"/>
                    </a:lnTo>
                    <a:lnTo>
                      <a:pt x="82" y="3868"/>
                    </a:lnTo>
                    <a:lnTo>
                      <a:pt x="49" y="4096"/>
                    </a:lnTo>
                    <a:lnTo>
                      <a:pt x="17" y="4325"/>
                    </a:lnTo>
                    <a:lnTo>
                      <a:pt x="17" y="4553"/>
                    </a:lnTo>
                    <a:lnTo>
                      <a:pt x="0" y="4782"/>
                    </a:lnTo>
                    <a:lnTo>
                      <a:pt x="0" y="10298"/>
                    </a:lnTo>
                    <a:lnTo>
                      <a:pt x="621" y="10330"/>
                    </a:lnTo>
                    <a:lnTo>
                      <a:pt x="1224" y="10379"/>
                    </a:lnTo>
                    <a:lnTo>
                      <a:pt x="1812" y="10445"/>
                    </a:lnTo>
                    <a:lnTo>
                      <a:pt x="2399" y="10526"/>
                    </a:lnTo>
                    <a:lnTo>
                      <a:pt x="2987" y="10640"/>
                    </a:lnTo>
                    <a:lnTo>
                      <a:pt x="3558" y="10771"/>
                    </a:lnTo>
                    <a:lnTo>
                      <a:pt x="4129" y="10934"/>
                    </a:lnTo>
                    <a:lnTo>
                      <a:pt x="4684" y="11097"/>
                    </a:lnTo>
                    <a:lnTo>
                      <a:pt x="5239" y="11293"/>
                    </a:lnTo>
                    <a:lnTo>
                      <a:pt x="5777" y="11505"/>
                    </a:lnTo>
                    <a:lnTo>
                      <a:pt x="6316" y="11734"/>
                    </a:lnTo>
                    <a:lnTo>
                      <a:pt x="6838" y="11979"/>
                    </a:lnTo>
                    <a:lnTo>
                      <a:pt x="7344" y="12240"/>
                    </a:lnTo>
                    <a:lnTo>
                      <a:pt x="7850" y="12517"/>
                    </a:lnTo>
                    <a:lnTo>
                      <a:pt x="8340" y="12827"/>
                    </a:lnTo>
                    <a:lnTo>
                      <a:pt x="8813" y="13137"/>
                    </a:lnTo>
                    <a:lnTo>
                      <a:pt x="8813" y="11734"/>
                    </a:lnTo>
                    <a:lnTo>
                      <a:pt x="8682" y="11228"/>
                    </a:lnTo>
                    <a:lnTo>
                      <a:pt x="8568" y="10706"/>
                    </a:lnTo>
                    <a:lnTo>
                      <a:pt x="8470" y="10167"/>
                    </a:lnTo>
                    <a:lnTo>
                      <a:pt x="8388" y="9629"/>
                    </a:lnTo>
                    <a:lnTo>
                      <a:pt x="8323" y="9090"/>
                    </a:lnTo>
                    <a:lnTo>
                      <a:pt x="8274" y="8535"/>
                    </a:lnTo>
                    <a:lnTo>
                      <a:pt x="8242" y="7980"/>
                    </a:lnTo>
                    <a:lnTo>
                      <a:pt x="8242" y="7426"/>
                    </a:lnTo>
                    <a:lnTo>
                      <a:pt x="8242" y="6969"/>
                    </a:lnTo>
                    <a:lnTo>
                      <a:pt x="8258" y="6495"/>
                    </a:lnTo>
                    <a:lnTo>
                      <a:pt x="8291" y="6038"/>
                    </a:lnTo>
                    <a:lnTo>
                      <a:pt x="8340" y="5581"/>
                    </a:lnTo>
                    <a:lnTo>
                      <a:pt x="8405" y="5125"/>
                    </a:lnTo>
                    <a:lnTo>
                      <a:pt x="8470" y="4668"/>
                    </a:lnTo>
                    <a:lnTo>
                      <a:pt x="8552" y="4227"/>
                    </a:lnTo>
                    <a:lnTo>
                      <a:pt x="8650" y="3786"/>
                    </a:lnTo>
                    <a:lnTo>
                      <a:pt x="8552" y="3395"/>
                    </a:lnTo>
                    <a:lnTo>
                      <a:pt x="8437" y="3019"/>
                    </a:lnTo>
                    <a:lnTo>
                      <a:pt x="8291" y="2660"/>
                    </a:lnTo>
                    <a:lnTo>
                      <a:pt x="8111" y="2318"/>
                    </a:lnTo>
                    <a:lnTo>
                      <a:pt x="7899" y="1975"/>
                    </a:lnTo>
                    <a:lnTo>
                      <a:pt x="7670" y="1665"/>
                    </a:lnTo>
                    <a:lnTo>
                      <a:pt x="7409" y="1371"/>
                    </a:lnTo>
                    <a:lnTo>
                      <a:pt x="7132" y="1110"/>
                    </a:lnTo>
                    <a:lnTo>
                      <a:pt x="6838" y="865"/>
                    </a:lnTo>
                    <a:lnTo>
                      <a:pt x="6512" y="653"/>
                    </a:lnTo>
                    <a:lnTo>
                      <a:pt x="6169" y="457"/>
                    </a:lnTo>
                    <a:lnTo>
                      <a:pt x="5826" y="294"/>
                    </a:lnTo>
                    <a:lnTo>
                      <a:pt x="5451" y="180"/>
                    </a:lnTo>
                    <a:lnTo>
                      <a:pt x="5059" y="82"/>
                    </a:lnTo>
                    <a:lnTo>
                      <a:pt x="4668" y="17"/>
                    </a:lnTo>
                    <a:lnTo>
                      <a:pt x="4260"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75" name="Google Shape;475;p30"/>
              <p:cNvSpPr/>
              <p:nvPr/>
            </p:nvSpPr>
            <p:spPr>
              <a:xfrm>
                <a:off x="3067719" y="2749879"/>
                <a:ext cx="105712" cy="157590"/>
              </a:xfrm>
              <a:custGeom>
                <a:avLst/>
                <a:gdLst/>
                <a:ahLst/>
                <a:cxnLst/>
                <a:rect l="l" t="t" r="r" b="b"/>
                <a:pathLst>
                  <a:path w="8813" h="13138" fill="none" extrusionOk="0">
                    <a:moveTo>
                      <a:pt x="4260" y="0"/>
                    </a:moveTo>
                    <a:lnTo>
                      <a:pt x="4260" y="0"/>
                    </a:lnTo>
                    <a:lnTo>
                      <a:pt x="4031" y="0"/>
                    </a:lnTo>
                    <a:lnTo>
                      <a:pt x="3803" y="33"/>
                    </a:lnTo>
                    <a:lnTo>
                      <a:pt x="3591" y="66"/>
                    </a:lnTo>
                    <a:lnTo>
                      <a:pt x="3378" y="115"/>
                    </a:lnTo>
                    <a:lnTo>
                      <a:pt x="3166" y="163"/>
                    </a:lnTo>
                    <a:lnTo>
                      <a:pt x="2954" y="229"/>
                    </a:lnTo>
                    <a:lnTo>
                      <a:pt x="2758" y="310"/>
                    </a:lnTo>
                    <a:lnTo>
                      <a:pt x="2563" y="408"/>
                    </a:lnTo>
                    <a:lnTo>
                      <a:pt x="2367" y="506"/>
                    </a:lnTo>
                    <a:lnTo>
                      <a:pt x="2187" y="620"/>
                    </a:lnTo>
                    <a:lnTo>
                      <a:pt x="2008" y="735"/>
                    </a:lnTo>
                    <a:lnTo>
                      <a:pt x="1828" y="865"/>
                    </a:lnTo>
                    <a:lnTo>
                      <a:pt x="1665" y="1012"/>
                    </a:lnTo>
                    <a:lnTo>
                      <a:pt x="1502" y="1159"/>
                    </a:lnTo>
                    <a:lnTo>
                      <a:pt x="1355" y="1306"/>
                    </a:lnTo>
                    <a:lnTo>
                      <a:pt x="1208" y="1469"/>
                    </a:lnTo>
                    <a:lnTo>
                      <a:pt x="1077" y="1649"/>
                    </a:lnTo>
                    <a:lnTo>
                      <a:pt x="947" y="1828"/>
                    </a:lnTo>
                    <a:lnTo>
                      <a:pt x="816" y="2008"/>
                    </a:lnTo>
                    <a:lnTo>
                      <a:pt x="702" y="2187"/>
                    </a:lnTo>
                    <a:lnTo>
                      <a:pt x="490" y="2579"/>
                    </a:lnTo>
                    <a:lnTo>
                      <a:pt x="327" y="3003"/>
                    </a:lnTo>
                    <a:lnTo>
                      <a:pt x="245" y="3215"/>
                    </a:lnTo>
                    <a:lnTo>
                      <a:pt x="180" y="3427"/>
                    </a:lnTo>
                    <a:lnTo>
                      <a:pt x="131" y="3656"/>
                    </a:lnTo>
                    <a:lnTo>
                      <a:pt x="82" y="3868"/>
                    </a:lnTo>
                    <a:lnTo>
                      <a:pt x="49" y="4096"/>
                    </a:lnTo>
                    <a:lnTo>
                      <a:pt x="17" y="4325"/>
                    </a:lnTo>
                    <a:lnTo>
                      <a:pt x="17" y="4553"/>
                    </a:lnTo>
                    <a:lnTo>
                      <a:pt x="0" y="4782"/>
                    </a:lnTo>
                    <a:lnTo>
                      <a:pt x="0" y="10298"/>
                    </a:lnTo>
                    <a:lnTo>
                      <a:pt x="0" y="10298"/>
                    </a:lnTo>
                    <a:lnTo>
                      <a:pt x="621" y="10330"/>
                    </a:lnTo>
                    <a:lnTo>
                      <a:pt x="1224" y="10379"/>
                    </a:lnTo>
                    <a:lnTo>
                      <a:pt x="1812" y="10445"/>
                    </a:lnTo>
                    <a:lnTo>
                      <a:pt x="2399" y="10526"/>
                    </a:lnTo>
                    <a:lnTo>
                      <a:pt x="2987" y="10640"/>
                    </a:lnTo>
                    <a:lnTo>
                      <a:pt x="3558" y="10771"/>
                    </a:lnTo>
                    <a:lnTo>
                      <a:pt x="4129" y="10934"/>
                    </a:lnTo>
                    <a:lnTo>
                      <a:pt x="4684" y="11097"/>
                    </a:lnTo>
                    <a:lnTo>
                      <a:pt x="5239" y="11293"/>
                    </a:lnTo>
                    <a:lnTo>
                      <a:pt x="5777" y="11505"/>
                    </a:lnTo>
                    <a:lnTo>
                      <a:pt x="6316" y="11734"/>
                    </a:lnTo>
                    <a:lnTo>
                      <a:pt x="6838" y="11979"/>
                    </a:lnTo>
                    <a:lnTo>
                      <a:pt x="7344" y="12240"/>
                    </a:lnTo>
                    <a:lnTo>
                      <a:pt x="7850" y="12517"/>
                    </a:lnTo>
                    <a:lnTo>
                      <a:pt x="8340" y="12827"/>
                    </a:lnTo>
                    <a:lnTo>
                      <a:pt x="8813" y="13137"/>
                    </a:lnTo>
                    <a:lnTo>
                      <a:pt x="8813" y="11734"/>
                    </a:lnTo>
                    <a:lnTo>
                      <a:pt x="8813" y="11734"/>
                    </a:lnTo>
                    <a:lnTo>
                      <a:pt x="8682" y="11228"/>
                    </a:lnTo>
                    <a:lnTo>
                      <a:pt x="8568" y="10706"/>
                    </a:lnTo>
                    <a:lnTo>
                      <a:pt x="8470" y="10167"/>
                    </a:lnTo>
                    <a:lnTo>
                      <a:pt x="8388" y="9629"/>
                    </a:lnTo>
                    <a:lnTo>
                      <a:pt x="8323" y="9090"/>
                    </a:lnTo>
                    <a:lnTo>
                      <a:pt x="8274" y="8535"/>
                    </a:lnTo>
                    <a:lnTo>
                      <a:pt x="8242" y="7980"/>
                    </a:lnTo>
                    <a:lnTo>
                      <a:pt x="8242" y="7426"/>
                    </a:lnTo>
                    <a:lnTo>
                      <a:pt x="8242" y="7426"/>
                    </a:lnTo>
                    <a:lnTo>
                      <a:pt x="8242" y="6969"/>
                    </a:lnTo>
                    <a:lnTo>
                      <a:pt x="8258" y="6495"/>
                    </a:lnTo>
                    <a:lnTo>
                      <a:pt x="8291" y="6038"/>
                    </a:lnTo>
                    <a:lnTo>
                      <a:pt x="8340" y="5581"/>
                    </a:lnTo>
                    <a:lnTo>
                      <a:pt x="8405" y="5125"/>
                    </a:lnTo>
                    <a:lnTo>
                      <a:pt x="8470" y="4668"/>
                    </a:lnTo>
                    <a:lnTo>
                      <a:pt x="8552" y="4227"/>
                    </a:lnTo>
                    <a:lnTo>
                      <a:pt x="8650" y="3786"/>
                    </a:lnTo>
                    <a:lnTo>
                      <a:pt x="8650" y="3786"/>
                    </a:lnTo>
                    <a:lnTo>
                      <a:pt x="8552" y="3395"/>
                    </a:lnTo>
                    <a:lnTo>
                      <a:pt x="8437" y="3019"/>
                    </a:lnTo>
                    <a:lnTo>
                      <a:pt x="8291" y="2660"/>
                    </a:lnTo>
                    <a:lnTo>
                      <a:pt x="8111" y="2318"/>
                    </a:lnTo>
                    <a:lnTo>
                      <a:pt x="7899" y="1975"/>
                    </a:lnTo>
                    <a:lnTo>
                      <a:pt x="7670" y="1665"/>
                    </a:lnTo>
                    <a:lnTo>
                      <a:pt x="7409" y="1371"/>
                    </a:lnTo>
                    <a:lnTo>
                      <a:pt x="7132" y="1110"/>
                    </a:lnTo>
                    <a:lnTo>
                      <a:pt x="6838" y="865"/>
                    </a:lnTo>
                    <a:lnTo>
                      <a:pt x="6512" y="653"/>
                    </a:lnTo>
                    <a:lnTo>
                      <a:pt x="6169" y="457"/>
                    </a:lnTo>
                    <a:lnTo>
                      <a:pt x="5826" y="294"/>
                    </a:lnTo>
                    <a:lnTo>
                      <a:pt x="5451" y="180"/>
                    </a:lnTo>
                    <a:lnTo>
                      <a:pt x="5059" y="82"/>
                    </a:lnTo>
                    <a:lnTo>
                      <a:pt x="4668" y="17"/>
                    </a:lnTo>
                    <a:lnTo>
                      <a:pt x="4260"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76" name="Google Shape;476;p30"/>
              <p:cNvSpPr/>
              <p:nvPr/>
            </p:nvSpPr>
            <p:spPr>
              <a:xfrm>
                <a:off x="3118423" y="2749879"/>
                <a:ext cx="984" cy="12"/>
              </a:xfrm>
              <a:custGeom>
                <a:avLst/>
                <a:gdLst/>
                <a:ahLst/>
                <a:cxnLst/>
                <a:rect l="l" t="t" r="r" b="b"/>
                <a:pathLst>
                  <a:path w="82" h="1" fill="none" extrusionOk="0">
                    <a:moveTo>
                      <a:pt x="82" y="0"/>
                    </a:moveTo>
                    <a:lnTo>
                      <a:pt x="0" y="0"/>
                    </a:lnTo>
                    <a:lnTo>
                      <a:pt x="0"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77" name="Google Shape;477;p30"/>
              <p:cNvSpPr/>
              <p:nvPr/>
            </p:nvSpPr>
            <p:spPr>
              <a:xfrm>
                <a:off x="3166573" y="2644162"/>
                <a:ext cx="389550" cy="389754"/>
              </a:xfrm>
              <a:custGeom>
                <a:avLst/>
                <a:gdLst/>
                <a:ahLst/>
                <a:cxnLst/>
                <a:rect l="l" t="t" r="r" b="b"/>
                <a:pathLst>
                  <a:path w="32476" h="32493" extrusionOk="0">
                    <a:moveTo>
                      <a:pt x="15814" y="1"/>
                    </a:moveTo>
                    <a:lnTo>
                      <a:pt x="15406" y="17"/>
                    </a:lnTo>
                    <a:lnTo>
                      <a:pt x="14982" y="50"/>
                    </a:lnTo>
                    <a:lnTo>
                      <a:pt x="14574" y="83"/>
                    </a:lnTo>
                    <a:lnTo>
                      <a:pt x="14166" y="131"/>
                    </a:lnTo>
                    <a:lnTo>
                      <a:pt x="13758" y="180"/>
                    </a:lnTo>
                    <a:lnTo>
                      <a:pt x="13366" y="246"/>
                    </a:lnTo>
                    <a:lnTo>
                      <a:pt x="12958" y="327"/>
                    </a:lnTo>
                    <a:lnTo>
                      <a:pt x="12566" y="409"/>
                    </a:lnTo>
                    <a:lnTo>
                      <a:pt x="12175" y="507"/>
                    </a:lnTo>
                    <a:lnTo>
                      <a:pt x="11799" y="621"/>
                    </a:lnTo>
                    <a:lnTo>
                      <a:pt x="11408" y="735"/>
                    </a:lnTo>
                    <a:lnTo>
                      <a:pt x="11032" y="850"/>
                    </a:lnTo>
                    <a:lnTo>
                      <a:pt x="10657" y="980"/>
                    </a:lnTo>
                    <a:lnTo>
                      <a:pt x="9923" y="1274"/>
                    </a:lnTo>
                    <a:lnTo>
                      <a:pt x="9205" y="1600"/>
                    </a:lnTo>
                    <a:lnTo>
                      <a:pt x="8503" y="1959"/>
                    </a:lnTo>
                    <a:lnTo>
                      <a:pt x="7818" y="2351"/>
                    </a:lnTo>
                    <a:lnTo>
                      <a:pt x="7165" y="2775"/>
                    </a:lnTo>
                    <a:lnTo>
                      <a:pt x="6512" y="3232"/>
                    </a:lnTo>
                    <a:lnTo>
                      <a:pt x="5908" y="3705"/>
                    </a:lnTo>
                    <a:lnTo>
                      <a:pt x="5321" y="4211"/>
                    </a:lnTo>
                    <a:lnTo>
                      <a:pt x="4750" y="4750"/>
                    </a:lnTo>
                    <a:lnTo>
                      <a:pt x="4211" y="5321"/>
                    </a:lnTo>
                    <a:lnTo>
                      <a:pt x="3705" y="5908"/>
                    </a:lnTo>
                    <a:lnTo>
                      <a:pt x="3216" y="6529"/>
                    </a:lnTo>
                    <a:lnTo>
                      <a:pt x="2775" y="7165"/>
                    </a:lnTo>
                    <a:lnTo>
                      <a:pt x="2351" y="7818"/>
                    </a:lnTo>
                    <a:lnTo>
                      <a:pt x="1959" y="8503"/>
                    </a:lnTo>
                    <a:lnTo>
                      <a:pt x="1600" y="9205"/>
                    </a:lnTo>
                    <a:lnTo>
                      <a:pt x="1274" y="9923"/>
                    </a:lnTo>
                    <a:lnTo>
                      <a:pt x="980" y="10657"/>
                    </a:lnTo>
                    <a:lnTo>
                      <a:pt x="849" y="11033"/>
                    </a:lnTo>
                    <a:lnTo>
                      <a:pt x="719" y="11408"/>
                    </a:lnTo>
                    <a:lnTo>
                      <a:pt x="604" y="11800"/>
                    </a:lnTo>
                    <a:lnTo>
                      <a:pt x="507" y="12175"/>
                    </a:lnTo>
                    <a:lnTo>
                      <a:pt x="409" y="12567"/>
                    </a:lnTo>
                    <a:lnTo>
                      <a:pt x="327" y="12975"/>
                    </a:lnTo>
                    <a:lnTo>
                      <a:pt x="245" y="13366"/>
                    </a:lnTo>
                    <a:lnTo>
                      <a:pt x="180" y="13774"/>
                    </a:lnTo>
                    <a:lnTo>
                      <a:pt x="131" y="14166"/>
                    </a:lnTo>
                    <a:lnTo>
                      <a:pt x="82" y="14574"/>
                    </a:lnTo>
                    <a:lnTo>
                      <a:pt x="50" y="14998"/>
                    </a:lnTo>
                    <a:lnTo>
                      <a:pt x="17" y="15406"/>
                    </a:lnTo>
                    <a:lnTo>
                      <a:pt x="1" y="15831"/>
                    </a:lnTo>
                    <a:lnTo>
                      <a:pt x="1" y="16239"/>
                    </a:lnTo>
                    <a:lnTo>
                      <a:pt x="1" y="16663"/>
                    </a:lnTo>
                    <a:lnTo>
                      <a:pt x="17" y="17071"/>
                    </a:lnTo>
                    <a:lnTo>
                      <a:pt x="50" y="17495"/>
                    </a:lnTo>
                    <a:lnTo>
                      <a:pt x="82" y="17903"/>
                    </a:lnTo>
                    <a:lnTo>
                      <a:pt x="131" y="18311"/>
                    </a:lnTo>
                    <a:lnTo>
                      <a:pt x="180" y="18719"/>
                    </a:lnTo>
                    <a:lnTo>
                      <a:pt x="245" y="19111"/>
                    </a:lnTo>
                    <a:lnTo>
                      <a:pt x="327" y="19519"/>
                    </a:lnTo>
                    <a:lnTo>
                      <a:pt x="409" y="19910"/>
                    </a:lnTo>
                    <a:lnTo>
                      <a:pt x="507" y="20302"/>
                    </a:lnTo>
                    <a:lnTo>
                      <a:pt x="604" y="20694"/>
                    </a:lnTo>
                    <a:lnTo>
                      <a:pt x="719" y="21069"/>
                    </a:lnTo>
                    <a:lnTo>
                      <a:pt x="849" y="21444"/>
                    </a:lnTo>
                    <a:lnTo>
                      <a:pt x="980" y="21820"/>
                    </a:lnTo>
                    <a:lnTo>
                      <a:pt x="1274" y="22570"/>
                    </a:lnTo>
                    <a:lnTo>
                      <a:pt x="1600" y="23288"/>
                    </a:lnTo>
                    <a:lnTo>
                      <a:pt x="1959" y="23990"/>
                    </a:lnTo>
                    <a:lnTo>
                      <a:pt x="2351" y="24659"/>
                    </a:lnTo>
                    <a:lnTo>
                      <a:pt x="2775" y="25328"/>
                    </a:lnTo>
                    <a:lnTo>
                      <a:pt x="3216" y="25965"/>
                    </a:lnTo>
                    <a:lnTo>
                      <a:pt x="3705" y="26569"/>
                    </a:lnTo>
                    <a:lnTo>
                      <a:pt x="4211" y="27156"/>
                    </a:lnTo>
                    <a:lnTo>
                      <a:pt x="4750" y="27727"/>
                    </a:lnTo>
                    <a:lnTo>
                      <a:pt x="5321" y="28266"/>
                    </a:lnTo>
                    <a:lnTo>
                      <a:pt x="5908" y="28772"/>
                    </a:lnTo>
                    <a:lnTo>
                      <a:pt x="6512" y="29261"/>
                    </a:lnTo>
                    <a:lnTo>
                      <a:pt x="7165" y="29718"/>
                    </a:lnTo>
                    <a:lnTo>
                      <a:pt x="7818" y="30142"/>
                    </a:lnTo>
                    <a:lnTo>
                      <a:pt x="8503" y="30518"/>
                    </a:lnTo>
                    <a:lnTo>
                      <a:pt x="9205" y="30877"/>
                    </a:lnTo>
                    <a:lnTo>
                      <a:pt x="9923" y="31203"/>
                    </a:lnTo>
                    <a:lnTo>
                      <a:pt x="10657" y="31497"/>
                    </a:lnTo>
                    <a:lnTo>
                      <a:pt x="11032" y="31628"/>
                    </a:lnTo>
                    <a:lnTo>
                      <a:pt x="11408" y="31758"/>
                    </a:lnTo>
                    <a:lnTo>
                      <a:pt x="11799" y="31872"/>
                    </a:lnTo>
                    <a:lnTo>
                      <a:pt x="12175" y="31970"/>
                    </a:lnTo>
                    <a:lnTo>
                      <a:pt x="12566" y="32068"/>
                    </a:lnTo>
                    <a:lnTo>
                      <a:pt x="12958" y="32150"/>
                    </a:lnTo>
                    <a:lnTo>
                      <a:pt x="13366" y="32231"/>
                    </a:lnTo>
                    <a:lnTo>
                      <a:pt x="13758" y="32297"/>
                    </a:lnTo>
                    <a:lnTo>
                      <a:pt x="14166" y="32362"/>
                    </a:lnTo>
                    <a:lnTo>
                      <a:pt x="14574" y="32395"/>
                    </a:lnTo>
                    <a:lnTo>
                      <a:pt x="14982" y="32443"/>
                    </a:lnTo>
                    <a:lnTo>
                      <a:pt x="15406" y="32460"/>
                    </a:lnTo>
                    <a:lnTo>
                      <a:pt x="15814" y="32476"/>
                    </a:lnTo>
                    <a:lnTo>
                      <a:pt x="16238" y="32492"/>
                    </a:lnTo>
                    <a:lnTo>
                      <a:pt x="16663" y="32476"/>
                    </a:lnTo>
                    <a:lnTo>
                      <a:pt x="17071" y="32460"/>
                    </a:lnTo>
                    <a:lnTo>
                      <a:pt x="17495" y="32443"/>
                    </a:lnTo>
                    <a:lnTo>
                      <a:pt x="17903" y="32395"/>
                    </a:lnTo>
                    <a:lnTo>
                      <a:pt x="18311" y="32362"/>
                    </a:lnTo>
                    <a:lnTo>
                      <a:pt x="18719" y="32297"/>
                    </a:lnTo>
                    <a:lnTo>
                      <a:pt x="19110" y="32231"/>
                    </a:lnTo>
                    <a:lnTo>
                      <a:pt x="19518" y="32150"/>
                    </a:lnTo>
                    <a:lnTo>
                      <a:pt x="19910" y="32068"/>
                    </a:lnTo>
                    <a:lnTo>
                      <a:pt x="20302" y="31970"/>
                    </a:lnTo>
                    <a:lnTo>
                      <a:pt x="20693" y="31872"/>
                    </a:lnTo>
                    <a:lnTo>
                      <a:pt x="21069" y="31758"/>
                    </a:lnTo>
                    <a:lnTo>
                      <a:pt x="21444" y="31628"/>
                    </a:lnTo>
                    <a:lnTo>
                      <a:pt x="21819" y="31497"/>
                    </a:lnTo>
                    <a:lnTo>
                      <a:pt x="22570" y="31203"/>
                    </a:lnTo>
                    <a:lnTo>
                      <a:pt x="23288" y="30877"/>
                    </a:lnTo>
                    <a:lnTo>
                      <a:pt x="23990" y="30518"/>
                    </a:lnTo>
                    <a:lnTo>
                      <a:pt x="24659" y="30142"/>
                    </a:lnTo>
                    <a:lnTo>
                      <a:pt x="25328" y="29718"/>
                    </a:lnTo>
                    <a:lnTo>
                      <a:pt x="25965" y="29261"/>
                    </a:lnTo>
                    <a:lnTo>
                      <a:pt x="26568" y="28772"/>
                    </a:lnTo>
                    <a:lnTo>
                      <a:pt x="27156" y="28266"/>
                    </a:lnTo>
                    <a:lnTo>
                      <a:pt x="27727" y="27727"/>
                    </a:lnTo>
                    <a:lnTo>
                      <a:pt x="28266" y="27156"/>
                    </a:lnTo>
                    <a:lnTo>
                      <a:pt x="28771" y="26569"/>
                    </a:lnTo>
                    <a:lnTo>
                      <a:pt x="29261" y="25965"/>
                    </a:lnTo>
                    <a:lnTo>
                      <a:pt x="29702" y="25328"/>
                    </a:lnTo>
                    <a:lnTo>
                      <a:pt x="30126" y="24659"/>
                    </a:lnTo>
                    <a:lnTo>
                      <a:pt x="30518" y="23990"/>
                    </a:lnTo>
                    <a:lnTo>
                      <a:pt x="30877" y="23288"/>
                    </a:lnTo>
                    <a:lnTo>
                      <a:pt x="31203" y="22570"/>
                    </a:lnTo>
                    <a:lnTo>
                      <a:pt x="31497" y="21820"/>
                    </a:lnTo>
                    <a:lnTo>
                      <a:pt x="31627" y="21444"/>
                    </a:lnTo>
                    <a:lnTo>
                      <a:pt x="31758" y="21069"/>
                    </a:lnTo>
                    <a:lnTo>
                      <a:pt x="31872" y="20694"/>
                    </a:lnTo>
                    <a:lnTo>
                      <a:pt x="31970" y="20302"/>
                    </a:lnTo>
                    <a:lnTo>
                      <a:pt x="32068" y="19910"/>
                    </a:lnTo>
                    <a:lnTo>
                      <a:pt x="32150" y="19519"/>
                    </a:lnTo>
                    <a:lnTo>
                      <a:pt x="32231" y="19111"/>
                    </a:lnTo>
                    <a:lnTo>
                      <a:pt x="32296" y="18719"/>
                    </a:lnTo>
                    <a:lnTo>
                      <a:pt x="32345" y="18311"/>
                    </a:lnTo>
                    <a:lnTo>
                      <a:pt x="32394" y="17903"/>
                    </a:lnTo>
                    <a:lnTo>
                      <a:pt x="32443" y="17495"/>
                    </a:lnTo>
                    <a:lnTo>
                      <a:pt x="32460" y="17071"/>
                    </a:lnTo>
                    <a:lnTo>
                      <a:pt x="32476" y="16663"/>
                    </a:lnTo>
                    <a:lnTo>
                      <a:pt x="32476" y="16239"/>
                    </a:lnTo>
                    <a:lnTo>
                      <a:pt x="32476" y="15831"/>
                    </a:lnTo>
                    <a:lnTo>
                      <a:pt x="32460" y="15406"/>
                    </a:lnTo>
                    <a:lnTo>
                      <a:pt x="32443" y="14998"/>
                    </a:lnTo>
                    <a:lnTo>
                      <a:pt x="32394" y="14574"/>
                    </a:lnTo>
                    <a:lnTo>
                      <a:pt x="32345" y="14166"/>
                    </a:lnTo>
                    <a:lnTo>
                      <a:pt x="32296" y="13774"/>
                    </a:lnTo>
                    <a:lnTo>
                      <a:pt x="32231" y="13366"/>
                    </a:lnTo>
                    <a:lnTo>
                      <a:pt x="32150" y="12975"/>
                    </a:lnTo>
                    <a:lnTo>
                      <a:pt x="32068" y="12567"/>
                    </a:lnTo>
                    <a:lnTo>
                      <a:pt x="31970" y="12175"/>
                    </a:lnTo>
                    <a:lnTo>
                      <a:pt x="31872" y="11800"/>
                    </a:lnTo>
                    <a:lnTo>
                      <a:pt x="31758" y="11408"/>
                    </a:lnTo>
                    <a:lnTo>
                      <a:pt x="31627" y="11033"/>
                    </a:lnTo>
                    <a:lnTo>
                      <a:pt x="31497" y="10657"/>
                    </a:lnTo>
                    <a:lnTo>
                      <a:pt x="31203" y="9923"/>
                    </a:lnTo>
                    <a:lnTo>
                      <a:pt x="30877" y="9205"/>
                    </a:lnTo>
                    <a:lnTo>
                      <a:pt x="30518" y="8503"/>
                    </a:lnTo>
                    <a:lnTo>
                      <a:pt x="30126" y="7818"/>
                    </a:lnTo>
                    <a:lnTo>
                      <a:pt x="29702" y="7165"/>
                    </a:lnTo>
                    <a:lnTo>
                      <a:pt x="29261" y="6529"/>
                    </a:lnTo>
                    <a:lnTo>
                      <a:pt x="28771" y="5908"/>
                    </a:lnTo>
                    <a:lnTo>
                      <a:pt x="28266" y="5321"/>
                    </a:lnTo>
                    <a:lnTo>
                      <a:pt x="27727" y="4750"/>
                    </a:lnTo>
                    <a:lnTo>
                      <a:pt x="27156" y="4211"/>
                    </a:lnTo>
                    <a:lnTo>
                      <a:pt x="26568" y="3705"/>
                    </a:lnTo>
                    <a:lnTo>
                      <a:pt x="25965" y="3232"/>
                    </a:lnTo>
                    <a:lnTo>
                      <a:pt x="25328" y="2775"/>
                    </a:lnTo>
                    <a:lnTo>
                      <a:pt x="24659" y="2351"/>
                    </a:lnTo>
                    <a:lnTo>
                      <a:pt x="23990" y="1959"/>
                    </a:lnTo>
                    <a:lnTo>
                      <a:pt x="23288" y="1600"/>
                    </a:lnTo>
                    <a:lnTo>
                      <a:pt x="22570" y="1274"/>
                    </a:lnTo>
                    <a:lnTo>
                      <a:pt x="21819" y="980"/>
                    </a:lnTo>
                    <a:lnTo>
                      <a:pt x="21444" y="850"/>
                    </a:lnTo>
                    <a:lnTo>
                      <a:pt x="21069" y="735"/>
                    </a:lnTo>
                    <a:lnTo>
                      <a:pt x="20693" y="621"/>
                    </a:lnTo>
                    <a:lnTo>
                      <a:pt x="20302" y="507"/>
                    </a:lnTo>
                    <a:lnTo>
                      <a:pt x="19910" y="409"/>
                    </a:lnTo>
                    <a:lnTo>
                      <a:pt x="19518" y="327"/>
                    </a:lnTo>
                    <a:lnTo>
                      <a:pt x="19110" y="246"/>
                    </a:lnTo>
                    <a:lnTo>
                      <a:pt x="18719" y="180"/>
                    </a:lnTo>
                    <a:lnTo>
                      <a:pt x="18311" y="131"/>
                    </a:lnTo>
                    <a:lnTo>
                      <a:pt x="17903" y="83"/>
                    </a:lnTo>
                    <a:lnTo>
                      <a:pt x="17495" y="50"/>
                    </a:lnTo>
                    <a:lnTo>
                      <a:pt x="17071" y="17"/>
                    </a:lnTo>
                    <a:lnTo>
                      <a:pt x="16663"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78" name="Google Shape;478;p30"/>
              <p:cNvSpPr/>
              <p:nvPr/>
            </p:nvSpPr>
            <p:spPr>
              <a:xfrm>
                <a:off x="3216689" y="2694280"/>
                <a:ext cx="289331" cy="289523"/>
              </a:xfrm>
              <a:custGeom>
                <a:avLst/>
                <a:gdLst/>
                <a:ahLst/>
                <a:cxnLst/>
                <a:rect l="l" t="t" r="r" b="b"/>
                <a:pathLst>
                  <a:path w="24121" h="24137" extrusionOk="0">
                    <a:moveTo>
                      <a:pt x="12060" y="1"/>
                    </a:moveTo>
                    <a:lnTo>
                      <a:pt x="11440" y="17"/>
                    </a:lnTo>
                    <a:lnTo>
                      <a:pt x="10820" y="66"/>
                    </a:lnTo>
                    <a:lnTo>
                      <a:pt x="10216" y="131"/>
                    </a:lnTo>
                    <a:lnTo>
                      <a:pt x="9629" y="245"/>
                    </a:lnTo>
                    <a:lnTo>
                      <a:pt x="9041" y="376"/>
                    </a:lnTo>
                    <a:lnTo>
                      <a:pt x="8470" y="539"/>
                    </a:lnTo>
                    <a:lnTo>
                      <a:pt x="7915" y="735"/>
                    </a:lnTo>
                    <a:lnTo>
                      <a:pt x="7360" y="947"/>
                    </a:lnTo>
                    <a:lnTo>
                      <a:pt x="6838" y="1192"/>
                    </a:lnTo>
                    <a:lnTo>
                      <a:pt x="6316" y="1453"/>
                    </a:lnTo>
                    <a:lnTo>
                      <a:pt x="5810" y="1747"/>
                    </a:lnTo>
                    <a:lnTo>
                      <a:pt x="5320" y="2057"/>
                    </a:lnTo>
                    <a:lnTo>
                      <a:pt x="4847" y="2400"/>
                    </a:lnTo>
                    <a:lnTo>
                      <a:pt x="4390" y="2759"/>
                    </a:lnTo>
                    <a:lnTo>
                      <a:pt x="3950" y="3134"/>
                    </a:lnTo>
                    <a:lnTo>
                      <a:pt x="3525" y="3526"/>
                    </a:lnTo>
                    <a:lnTo>
                      <a:pt x="3134" y="3950"/>
                    </a:lnTo>
                    <a:lnTo>
                      <a:pt x="2758" y="4390"/>
                    </a:lnTo>
                    <a:lnTo>
                      <a:pt x="2399" y="4847"/>
                    </a:lnTo>
                    <a:lnTo>
                      <a:pt x="2057" y="5321"/>
                    </a:lnTo>
                    <a:lnTo>
                      <a:pt x="1747" y="5810"/>
                    </a:lnTo>
                    <a:lnTo>
                      <a:pt x="1453" y="6316"/>
                    </a:lnTo>
                    <a:lnTo>
                      <a:pt x="1192" y="6838"/>
                    </a:lnTo>
                    <a:lnTo>
                      <a:pt x="947" y="7361"/>
                    </a:lnTo>
                    <a:lnTo>
                      <a:pt x="735" y="7915"/>
                    </a:lnTo>
                    <a:lnTo>
                      <a:pt x="539" y="8470"/>
                    </a:lnTo>
                    <a:lnTo>
                      <a:pt x="376" y="9041"/>
                    </a:lnTo>
                    <a:lnTo>
                      <a:pt x="245" y="9629"/>
                    </a:lnTo>
                    <a:lnTo>
                      <a:pt x="131" y="10233"/>
                    </a:lnTo>
                    <a:lnTo>
                      <a:pt x="66" y="10837"/>
                    </a:lnTo>
                    <a:lnTo>
                      <a:pt x="17" y="11440"/>
                    </a:lnTo>
                    <a:lnTo>
                      <a:pt x="0" y="12061"/>
                    </a:lnTo>
                    <a:lnTo>
                      <a:pt x="17" y="12681"/>
                    </a:lnTo>
                    <a:lnTo>
                      <a:pt x="66" y="13301"/>
                    </a:lnTo>
                    <a:lnTo>
                      <a:pt x="131" y="13905"/>
                    </a:lnTo>
                    <a:lnTo>
                      <a:pt x="245" y="14492"/>
                    </a:lnTo>
                    <a:lnTo>
                      <a:pt x="376" y="15080"/>
                    </a:lnTo>
                    <a:lnTo>
                      <a:pt x="539" y="15651"/>
                    </a:lnTo>
                    <a:lnTo>
                      <a:pt x="735" y="16206"/>
                    </a:lnTo>
                    <a:lnTo>
                      <a:pt x="947" y="16760"/>
                    </a:lnTo>
                    <a:lnTo>
                      <a:pt x="1192" y="17299"/>
                    </a:lnTo>
                    <a:lnTo>
                      <a:pt x="1453" y="17821"/>
                    </a:lnTo>
                    <a:lnTo>
                      <a:pt x="1747" y="18327"/>
                    </a:lnTo>
                    <a:lnTo>
                      <a:pt x="2057" y="18817"/>
                    </a:lnTo>
                    <a:lnTo>
                      <a:pt x="2399" y="19290"/>
                    </a:lnTo>
                    <a:lnTo>
                      <a:pt x="2758" y="19747"/>
                    </a:lnTo>
                    <a:lnTo>
                      <a:pt x="3134" y="20171"/>
                    </a:lnTo>
                    <a:lnTo>
                      <a:pt x="3525" y="20595"/>
                    </a:lnTo>
                    <a:lnTo>
                      <a:pt x="3950" y="21003"/>
                    </a:lnTo>
                    <a:lnTo>
                      <a:pt x="4390" y="21379"/>
                    </a:lnTo>
                    <a:lnTo>
                      <a:pt x="4847" y="21738"/>
                    </a:lnTo>
                    <a:lnTo>
                      <a:pt x="5320" y="22064"/>
                    </a:lnTo>
                    <a:lnTo>
                      <a:pt x="5810" y="22391"/>
                    </a:lnTo>
                    <a:lnTo>
                      <a:pt x="6316" y="22668"/>
                    </a:lnTo>
                    <a:lnTo>
                      <a:pt x="6838" y="22945"/>
                    </a:lnTo>
                    <a:lnTo>
                      <a:pt x="7360" y="23174"/>
                    </a:lnTo>
                    <a:lnTo>
                      <a:pt x="7915" y="23402"/>
                    </a:lnTo>
                    <a:lnTo>
                      <a:pt x="8470" y="23582"/>
                    </a:lnTo>
                    <a:lnTo>
                      <a:pt x="9041" y="23745"/>
                    </a:lnTo>
                    <a:lnTo>
                      <a:pt x="9629" y="23892"/>
                    </a:lnTo>
                    <a:lnTo>
                      <a:pt x="10216" y="23990"/>
                    </a:lnTo>
                    <a:lnTo>
                      <a:pt x="10820" y="24071"/>
                    </a:lnTo>
                    <a:lnTo>
                      <a:pt x="11440" y="24120"/>
                    </a:lnTo>
                    <a:lnTo>
                      <a:pt x="12060" y="24137"/>
                    </a:lnTo>
                    <a:lnTo>
                      <a:pt x="12680" y="24120"/>
                    </a:lnTo>
                    <a:lnTo>
                      <a:pt x="13301" y="24071"/>
                    </a:lnTo>
                    <a:lnTo>
                      <a:pt x="13904" y="23990"/>
                    </a:lnTo>
                    <a:lnTo>
                      <a:pt x="14492" y="23892"/>
                    </a:lnTo>
                    <a:lnTo>
                      <a:pt x="15079" y="23745"/>
                    </a:lnTo>
                    <a:lnTo>
                      <a:pt x="15651" y="23582"/>
                    </a:lnTo>
                    <a:lnTo>
                      <a:pt x="16205" y="23402"/>
                    </a:lnTo>
                    <a:lnTo>
                      <a:pt x="16760" y="23174"/>
                    </a:lnTo>
                    <a:lnTo>
                      <a:pt x="17299" y="22945"/>
                    </a:lnTo>
                    <a:lnTo>
                      <a:pt x="17805" y="22668"/>
                    </a:lnTo>
                    <a:lnTo>
                      <a:pt x="18311" y="22391"/>
                    </a:lnTo>
                    <a:lnTo>
                      <a:pt x="18800" y="22064"/>
                    </a:lnTo>
                    <a:lnTo>
                      <a:pt x="19273" y="21738"/>
                    </a:lnTo>
                    <a:lnTo>
                      <a:pt x="19730" y="21379"/>
                    </a:lnTo>
                    <a:lnTo>
                      <a:pt x="20171" y="21003"/>
                    </a:lnTo>
                    <a:lnTo>
                      <a:pt x="20595" y="20595"/>
                    </a:lnTo>
                    <a:lnTo>
                      <a:pt x="20987" y="20171"/>
                    </a:lnTo>
                    <a:lnTo>
                      <a:pt x="21379" y="19747"/>
                    </a:lnTo>
                    <a:lnTo>
                      <a:pt x="21738" y="19290"/>
                    </a:lnTo>
                    <a:lnTo>
                      <a:pt x="22064" y="18817"/>
                    </a:lnTo>
                    <a:lnTo>
                      <a:pt x="22374" y="18327"/>
                    </a:lnTo>
                    <a:lnTo>
                      <a:pt x="22668" y="17821"/>
                    </a:lnTo>
                    <a:lnTo>
                      <a:pt x="22945" y="17299"/>
                    </a:lnTo>
                    <a:lnTo>
                      <a:pt x="23174" y="16760"/>
                    </a:lnTo>
                    <a:lnTo>
                      <a:pt x="23402" y="16206"/>
                    </a:lnTo>
                    <a:lnTo>
                      <a:pt x="23582" y="15651"/>
                    </a:lnTo>
                    <a:lnTo>
                      <a:pt x="23745" y="15080"/>
                    </a:lnTo>
                    <a:lnTo>
                      <a:pt x="23875" y="14492"/>
                    </a:lnTo>
                    <a:lnTo>
                      <a:pt x="23990" y="13905"/>
                    </a:lnTo>
                    <a:lnTo>
                      <a:pt x="24071" y="13301"/>
                    </a:lnTo>
                    <a:lnTo>
                      <a:pt x="24104" y="12681"/>
                    </a:lnTo>
                    <a:lnTo>
                      <a:pt x="24120" y="12061"/>
                    </a:lnTo>
                    <a:lnTo>
                      <a:pt x="24104" y="11440"/>
                    </a:lnTo>
                    <a:lnTo>
                      <a:pt x="24071" y="10837"/>
                    </a:lnTo>
                    <a:lnTo>
                      <a:pt x="23990" y="10233"/>
                    </a:lnTo>
                    <a:lnTo>
                      <a:pt x="23875" y="9629"/>
                    </a:lnTo>
                    <a:lnTo>
                      <a:pt x="23745" y="9041"/>
                    </a:lnTo>
                    <a:lnTo>
                      <a:pt x="23582" y="8470"/>
                    </a:lnTo>
                    <a:lnTo>
                      <a:pt x="23402" y="7915"/>
                    </a:lnTo>
                    <a:lnTo>
                      <a:pt x="23174" y="7361"/>
                    </a:lnTo>
                    <a:lnTo>
                      <a:pt x="22945" y="6838"/>
                    </a:lnTo>
                    <a:lnTo>
                      <a:pt x="22668" y="6316"/>
                    </a:lnTo>
                    <a:lnTo>
                      <a:pt x="22374" y="5810"/>
                    </a:lnTo>
                    <a:lnTo>
                      <a:pt x="22064" y="5321"/>
                    </a:lnTo>
                    <a:lnTo>
                      <a:pt x="21738" y="4847"/>
                    </a:lnTo>
                    <a:lnTo>
                      <a:pt x="21379" y="4390"/>
                    </a:lnTo>
                    <a:lnTo>
                      <a:pt x="20987" y="3950"/>
                    </a:lnTo>
                    <a:lnTo>
                      <a:pt x="20595" y="3526"/>
                    </a:lnTo>
                    <a:lnTo>
                      <a:pt x="20171" y="3134"/>
                    </a:lnTo>
                    <a:lnTo>
                      <a:pt x="19730" y="2759"/>
                    </a:lnTo>
                    <a:lnTo>
                      <a:pt x="19273" y="2400"/>
                    </a:lnTo>
                    <a:lnTo>
                      <a:pt x="18800" y="2057"/>
                    </a:lnTo>
                    <a:lnTo>
                      <a:pt x="18311" y="1747"/>
                    </a:lnTo>
                    <a:lnTo>
                      <a:pt x="17805" y="1453"/>
                    </a:lnTo>
                    <a:lnTo>
                      <a:pt x="17299" y="1192"/>
                    </a:lnTo>
                    <a:lnTo>
                      <a:pt x="16760" y="947"/>
                    </a:lnTo>
                    <a:lnTo>
                      <a:pt x="16205" y="735"/>
                    </a:lnTo>
                    <a:lnTo>
                      <a:pt x="15651" y="539"/>
                    </a:lnTo>
                    <a:lnTo>
                      <a:pt x="15079" y="376"/>
                    </a:lnTo>
                    <a:lnTo>
                      <a:pt x="14492" y="245"/>
                    </a:lnTo>
                    <a:lnTo>
                      <a:pt x="13904" y="131"/>
                    </a:lnTo>
                    <a:lnTo>
                      <a:pt x="13301" y="66"/>
                    </a:lnTo>
                    <a:lnTo>
                      <a:pt x="12680" y="17"/>
                    </a:lnTo>
                    <a:lnTo>
                      <a:pt x="12060"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79" name="Google Shape;479;p30"/>
              <p:cNvSpPr/>
              <p:nvPr/>
            </p:nvSpPr>
            <p:spPr>
              <a:xfrm>
                <a:off x="3216689" y="2694280"/>
                <a:ext cx="289331" cy="289523"/>
              </a:xfrm>
              <a:custGeom>
                <a:avLst/>
                <a:gdLst/>
                <a:ahLst/>
                <a:cxnLst/>
                <a:rect l="l" t="t" r="r" b="b"/>
                <a:pathLst>
                  <a:path w="24121" h="24137" fill="none" extrusionOk="0">
                    <a:moveTo>
                      <a:pt x="24120" y="12061"/>
                    </a:moveTo>
                    <a:lnTo>
                      <a:pt x="24120" y="12061"/>
                    </a:lnTo>
                    <a:lnTo>
                      <a:pt x="24104" y="12681"/>
                    </a:lnTo>
                    <a:lnTo>
                      <a:pt x="24071" y="13301"/>
                    </a:lnTo>
                    <a:lnTo>
                      <a:pt x="23990" y="13905"/>
                    </a:lnTo>
                    <a:lnTo>
                      <a:pt x="23875" y="14492"/>
                    </a:lnTo>
                    <a:lnTo>
                      <a:pt x="23745" y="15080"/>
                    </a:lnTo>
                    <a:lnTo>
                      <a:pt x="23582" y="15651"/>
                    </a:lnTo>
                    <a:lnTo>
                      <a:pt x="23402" y="16206"/>
                    </a:lnTo>
                    <a:lnTo>
                      <a:pt x="23174" y="16760"/>
                    </a:lnTo>
                    <a:lnTo>
                      <a:pt x="22945" y="17299"/>
                    </a:lnTo>
                    <a:lnTo>
                      <a:pt x="22668" y="17821"/>
                    </a:lnTo>
                    <a:lnTo>
                      <a:pt x="22374" y="18327"/>
                    </a:lnTo>
                    <a:lnTo>
                      <a:pt x="22064" y="18817"/>
                    </a:lnTo>
                    <a:lnTo>
                      <a:pt x="21738" y="19290"/>
                    </a:lnTo>
                    <a:lnTo>
                      <a:pt x="21379" y="19747"/>
                    </a:lnTo>
                    <a:lnTo>
                      <a:pt x="20987" y="20171"/>
                    </a:lnTo>
                    <a:lnTo>
                      <a:pt x="20595" y="20595"/>
                    </a:lnTo>
                    <a:lnTo>
                      <a:pt x="20171" y="21003"/>
                    </a:lnTo>
                    <a:lnTo>
                      <a:pt x="19730" y="21379"/>
                    </a:lnTo>
                    <a:lnTo>
                      <a:pt x="19273" y="21738"/>
                    </a:lnTo>
                    <a:lnTo>
                      <a:pt x="18800" y="22064"/>
                    </a:lnTo>
                    <a:lnTo>
                      <a:pt x="18311" y="22391"/>
                    </a:lnTo>
                    <a:lnTo>
                      <a:pt x="17805" y="22668"/>
                    </a:lnTo>
                    <a:lnTo>
                      <a:pt x="17299" y="22945"/>
                    </a:lnTo>
                    <a:lnTo>
                      <a:pt x="16760" y="23174"/>
                    </a:lnTo>
                    <a:lnTo>
                      <a:pt x="16205" y="23402"/>
                    </a:lnTo>
                    <a:lnTo>
                      <a:pt x="15651" y="23582"/>
                    </a:lnTo>
                    <a:lnTo>
                      <a:pt x="15079" y="23745"/>
                    </a:lnTo>
                    <a:lnTo>
                      <a:pt x="14492" y="23892"/>
                    </a:lnTo>
                    <a:lnTo>
                      <a:pt x="13904" y="23990"/>
                    </a:lnTo>
                    <a:lnTo>
                      <a:pt x="13301" y="24071"/>
                    </a:lnTo>
                    <a:lnTo>
                      <a:pt x="12680" y="24120"/>
                    </a:lnTo>
                    <a:lnTo>
                      <a:pt x="12060" y="24137"/>
                    </a:lnTo>
                    <a:lnTo>
                      <a:pt x="12060" y="24137"/>
                    </a:lnTo>
                    <a:lnTo>
                      <a:pt x="11440" y="24120"/>
                    </a:lnTo>
                    <a:lnTo>
                      <a:pt x="10820" y="24071"/>
                    </a:lnTo>
                    <a:lnTo>
                      <a:pt x="10216" y="23990"/>
                    </a:lnTo>
                    <a:lnTo>
                      <a:pt x="9629" y="23892"/>
                    </a:lnTo>
                    <a:lnTo>
                      <a:pt x="9041" y="23745"/>
                    </a:lnTo>
                    <a:lnTo>
                      <a:pt x="8470" y="23582"/>
                    </a:lnTo>
                    <a:lnTo>
                      <a:pt x="7915" y="23402"/>
                    </a:lnTo>
                    <a:lnTo>
                      <a:pt x="7360" y="23174"/>
                    </a:lnTo>
                    <a:lnTo>
                      <a:pt x="6838" y="22945"/>
                    </a:lnTo>
                    <a:lnTo>
                      <a:pt x="6316" y="22668"/>
                    </a:lnTo>
                    <a:lnTo>
                      <a:pt x="5810" y="22391"/>
                    </a:lnTo>
                    <a:lnTo>
                      <a:pt x="5320" y="22064"/>
                    </a:lnTo>
                    <a:lnTo>
                      <a:pt x="4847" y="21738"/>
                    </a:lnTo>
                    <a:lnTo>
                      <a:pt x="4390" y="21379"/>
                    </a:lnTo>
                    <a:lnTo>
                      <a:pt x="3950" y="21003"/>
                    </a:lnTo>
                    <a:lnTo>
                      <a:pt x="3525" y="20595"/>
                    </a:lnTo>
                    <a:lnTo>
                      <a:pt x="3134" y="20171"/>
                    </a:lnTo>
                    <a:lnTo>
                      <a:pt x="2758" y="19747"/>
                    </a:lnTo>
                    <a:lnTo>
                      <a:pt x="2399" y="19290"/>
                    </a:lnTo>
                    <a:lnTo>
                      <a:pt x="2057" y="18817"/>
                    </a:lnTo>
                    <a:lnTo>
                      <a:pt x="1747" y="18327"/>
                    </a:lnTo>
                    <a:lnTo>
                      <a:pt x="1453" y="17821"/>
                    </a:lnTo>
                    <a:lnTo>
                      <a:pt x="1192" y="17299"/>
                    </a:lnTo>
                    <a:lnTo>
                      <a:pt x="947" y="16760"/>
                    </a:lnTo>
                    <a:lnTo>
                      <a:pt x="735" y="16206"/>
                    </a:lnTo>
                    <a:lnTo>
                      <a:pt x="539" y="15651"/>
                    </a:lnTo>
                    <a:lnTo>
                      <a:pt x="376" y="15080"/>
                    </a:lnTo>
                    <a:lnTo>
                      <a:pt x="245" y="14492"/>
                    </a:lnTo>
                    <a:lnTo>
                      <a:pt x="131" y="13905"/>
                    </a:lnTo>
                    <a:lnTo>
                      <a:pt x="66" y="13301"/>
                    </a:lnTo>
                    <a:lnTo>
                      <a:pt x="17" y="12681"/>
                    </a:lnTo>
                    <a:lnTo>
                      <a:pt x="0" y="12061"/>
                    </a:lnTo>
                    <a:lnTo>
                      <a:pt x="0" y="12061"/>
                    </a:lnTo>
                    <a:lnTo>
                      <a:pt x="17" y="11440"/>
                    </a:lnTo>
                    <a:lnTo>
                      <a:pt x="66" y="10837"/>
                    </a:lnTo>
                    <a:lnTo>
                      <a:pt x="131" y="10233"/>
                    </a:lnTo>
                    <a:lnTo>
                      <a:pt x="245" y="9629"/>
                    </a:lnTo>
                    <a:lnTo>
                      <a:pt x="376" y="9041"/>
                    </a:lnTo>
                    <a:lnTo>
                      <a:pt x="539" y="8470"/>
                    </a:lnTo>
                    <a:lnTo>
                      <a:pt x="735" y="7915"/>
                    </a:lnTo>
                    <a:lnTo>
                      <a:pt x="947" y="7361"/>
                    </a:lnTo>
                    <a:lnTo>
                      <a:pt x="1192" y="6838"/>
                    </a:lnTo>
                    <a:lnTo>
                      <a:pt x="1453" y="6316"/>
                    </a:lnTo>
                    <a:lnTo>
                      <a:pt x="1747" y="5810"/>
                    </a:lnTo>
                    <a:lnTo>
                      <a:pt x="2057" y="5321"/>
                    </a:lnTo>
                    <a:lnTo>
                      <a:pt x="2399" y="4847"/>
                    </a:lnTo>
                    <a:lnTo>
                      <a:pt x="2758" y="4390"/>
                    </a:lnTo>
                    <a:lnTo>
                      <a:pt x="3134" y="3950"/>
                    </a:lnTo>
                    <a:lnTo>
                      <a:pt x="3525" y="3526"/>
                    </a:lnTo>
                    <a:lnTo>
                      <a:pt x="3950" y="3134"/>
                    </a:lnTo>
                    <a:lnTo>
                      <a:pt x="4390" y="2759"/>
                    </a:lnTo>
                    <a:lnTo>
                      <a:pt x="4847" y="2400"/>
                    </a:lnTo>
                    <a:lnTo>
                      <a:pt x="5320" y="2057"/>
                    </a:lnTo>
                    <a:lnTo>
                      <a:pt x="5810" y="1747"/>
                    </a:lnTo>
                    <a:lnTo>
                      <a:pt x="6316" y="1453"/>
                    </a:lnTo>
                    <a:lnTo>
                      <a:pt x="6838" y="1192"/>
                    </a:lnTo>
                    <a:lnTo>
                      <a:pt x="7360" y="947"/>
                    </a:lnTo>
                    <a:lnTo>
                      <a:pt x="7915" y="735"/>
                    </a:lnTo>
                    <a:lnTo>
                      <a:pt x="8470" y="539"/>
                    </a:lnTo>
                    <a:lnTo>
                      <a:pt x="9041" y="376"/>
                    </a:lnTo>
                    <a:lnTo>
                      <a:pt x="9629" y="245"/>
                    </a:lnTo>
                    <a:lnTo>
                      <a:pt x="10216" y="131"/>
                    </a:lnTo>
                    <a:lnTo>
                      <a:pt x="10820" y="66"/>
                    </a:lnTo>
                    <a:lnTo>
                      <a:pt x="11440" y="17"/>
                    </a:lnTo>
                    <a:lnTo>
                      <a:pt x="12060" y="1"/>
                    </a:lnTo>
                    <a:lnTo>
                      <a:pt x="12060" y="1"/>
                    </a:lnTo>
                    <a:lnTo>
                      <a:pt x="12680" y="17"/>
                    </a:lnTo>
                    <a:lnTo>
                      <a:pt x="13301" y="66"/>
                    </a:lnTo>
                    <a:lnTo>
                      <a:pt x="13904" y="131"/>
                    </a:lnTo>
                    <a:lnTo>
                      <a:pt x="14492" y="245"/>
                    </a:lnTo>
                    <a:lnTo>
                      <a:pt x="15079" y="376"/>
                    </a:lnTo>
                    <a:lnTo>
                      <a:pt x="15651" y="539"/>
                    </a:lnTo>
                    <a:lnTo>
                      <a:pt x="16205" y="735"/>
                    </a:lnTo>
                    <a:lnTo>
                      <a:pt x="16760" y="947"/>
                    </a:lnTo>
                    <a:lnTo>
                      <a:pt x="17299" y="1192"/>
                    </a:lnTo>
                    <a:lnTo>
                      <a:pt x="17805" y="1453"/>
                    </a:lnTo>
                    <a:lnTo>
                      <a:pt x="18311" y="1747"/>
                    </a:lnTo>
                    <a:lnTo>
                      <a:pt x="18800" y="2057"/>
                    </a:lnTo>
                    <a:lnTo>
                      <a:pt x="19273" y="2400"/>
                    </a:lnTo>
                    <a:lnTo>
                      <a:pt x="19730" y="2759"/>
                    </a:lnTo>
                    <a:lnTo>
                      <a:pt x="20171" y="3134"/>
                    </a:lnTo>
                    <a:lnTo>
                      <a:pt x="20595" y="3526"/>
                    </a:lnTo>
                    <a:lnTo>
                      <a:pt x="20987" y="3950"/>
                    </a:lnTo>
                    <a:lnTo>
                      <a:pt x="21379" y="4390"/>
                    </a:lnTo>
                    <a:lnTo>
                      <a:pt x="21738" y="4847"/>
                    </a:lnTo>
                    <a:lnTo>
                      <a:pt x="22064" y="5321"/>
                    </a:lnTo>
                    <a:lnTo>
                      <a:pt x="22374" y="5810"/>
                    </a:lnTo>
                    <a:lnTo>
                      <a:pt x="22668" y="6316"/>
                    </a:lnTo>
                    <a:lnTo>
                      <a:pt x="22945" y="6838"/>
                    </a:lnTo>
                    <a:lnTo>
                      <a:pt x="23174" y="7361"/>
                    </a:lnTo>
                    <a:lnTo>
                      <a:pt x="23402" y="7915"/>
                    </a:lnTo>
                    <a:lnTo>
                      <a:pt x="23582" y="8470"/>
                    </a:lnTo>
                    <a:lnTo>
                      <a:pt x="23745" y="9041"/>
                    </a:lnTo>
                    <a:lnTo>
                      <a:pt x="23875" y="9629"/>
                    </a:lnTo>
                    <a:lnTo>
                      <a:pt x="23990" y="10233"/>
                    </a:lnTo>
                    <a:lnTo>
                      <a:pt x="24071" y="10837"/>
                    </a:lnTo>
                    <a:lnTo>
                      <a:pt x="24104" y="11440"/>
                    </a:lnTo>
                    <a:lnTo>
                      <a:pt x="24120" y="1206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80" name="Google Shape;480;p30"/>
              <p:cNvSpPr/>
              <p:nvPr/>
            </p:nvSpPr>
            <p:spPr>
              <a:xfrm>
                <a:off x="3305755" y="2749879"/>
                <a:ext cx="126271" cy="154256"/>
              </a:xfrm>
              <a:custGeom>
                <a:avLst/>
                <a:gdLst/>
                <a:ahLst/>
                <a:cxnLst/>
                <a:rect l="l" t="t" r="r" b="b"/>
                <a:pathLst>
                  <a:path w="10527" h="12860" extrusionOk="0">
                    <a:moveTo>
                      <a:pt x="4031" y="0"/>
                    </a:moveTo>
                    <a:lnTo>
                      <a:pt x="3803" y="33"/>
                    </a:lnTo>
                    <a:lnTo>
                      <a:pt x="3591" y="66"/>
                    </a:lnTo>
                    <a:lnTo>
                      <a:pt x="3379" y="115"/>
                    </a:lnTo>
                    <a:lnTo>
                      <a:pt x="3167" y="163"/>
                    </a:lnTo>
                    <a:lnTo>
                      <a:pt x="2954" y="229"/>
                    </a:lnTo>
                    <a:lnTo>
                      <a:pt x="2759" y="310"/>
                    </a:lnTo>
                    <a:lnTo>
                      <a:pt x="2563" y="408"/>
                    </a:lnTo>
                    <a:lnTo>
                      <a:pt x="2367" y="506"/>
                    </a:lnTo>
                    <a:lnTo>
                      <a:pt x="2187" y="620"/>
                    </a:lnTo>
                    <a:lnTo>
                      <a:pt x="2008" y="735"/>
                    </a:lnTo>
                    <a:lnTo>
                      <a:pt x="1828" y="865"/>
                    </a:lnTo>
                    <a:lnTo>
                      <a:pt x="1665" y="1012"/>
                    </a:lnTo>
                    <a:lnTo>
                      <a:pt x="1502" y="1159"/>
                    </a:lnTo>
                    <a:lnTo>
                      <a:pt x="1355" y="1306"/>
                    </a:lnTo>
                    <a:lnTo>
                      <a:pt x="1208" y="1469"/>
                    </a:lnTo>
                    <a:lnTo>
                      <a:pt x="1078" y="1649"/>
                    </a:lnTo>
                    <a:lnTo>
                      <a:pt x="947" y="1828"/>
                    </a:lnTo>
                    <a:lnTo>
                      <a:pt x="817" y="2008"/>
                    </a:lnTo>
                    <a:lnTo>
                      <a:pt x="702" y="2187"/>
                    </a:lnTo>
                    <a:lnTo>
                      <a:pt x="490" y="2579"/>
                    </a:lnTo>
                    <a:lnTo>
                      <a:pt x="327" y="3003"/>
                    </a:lnTo>
                    <a:lnTo>
                      <a:pt x="245" y="3215"/>
                    </a:lnTo>
                    <a:lnTo>
                      <a:pt x="180" y="3427"/>
                    </a:lnTo>
                    <a:lnTo>
                      <a:pt x="131" y="3656"/>
                    </a:lnTo>
                    <a:lnTo>
                      <a:pt x="82" y="3868"/>
                    </a:lnTo>
                    <a:lnTo>
                      <a:pt x="50" y="4096"/>
                    </a:lnTo>
                    <a:lnTo>
                      <a:pt x="17" y="4325"/>
                    </a:lnTo>
                    <a:lnTo>
                      <a:pt x="17" y="4553"/>
                    </a:lnTo>
                    <a:lnTo>
                      <a:pt x="1" y="4782"/>
                    </a:lnTo>
                    <a:lnTo>
                      <a:pt x="1" y="12860"/>
                    </a:lnTo>
                    <a:lnTo>
                      <a:pt x="490" y="12566"/>
                    </a:lnTo>
                    <a:lnTo>
                      <a:pt x="980" y="12289"/>
                    </a:lnTo>
                    <a:lnTo>
                      <a:pt x="1469" y="12028"/>
                    </a:lnTo>
                    <a:lnTo>
                      <a:pt x="1992" y="11783"/>
                    </a:lnTo>
                    <a:lnTo>
                      <a:pt x="2514" y="11554"/>
                    </a:lnTo>
                    <a:lnTo>
                      <a:pt x="3036" y="11342"/>
                    </a:lnTo>
                    <a:lnTo>
                      <a:pt x="3575" y="11146"/>
                    </a:lnTo>
                    <a:lnTo>
                      <a:pt x="4129" y="10967"/>
                    </a:lnTo>
                    <a:lnTo>
                      <a:pt x="4684" y="10820"/>
                    </a:lnTo>
                    <a:lnTo>
                      <a:pt x="5239" y="10673"/>
                    </a:lnTo>
                    <a:lnTo>
                      <a:pt x="5810" y="10559"/>
                    </a:lnTo>
                    <a:lnTo>
                      <a:pt x="6398" y="10461"/>
                    </a:lnTo>
                    <a:lnTo>
                      <a:pt x="6985" y="10396"/>
                    </a:lnTo>
                    <a:lnTo>
                      <a:pt x="7573" y="10347"/>
                    </a:lnTo>
                    <a:lnTo>
                      <a:pt x="8160" y="10314"/>
                    </a:lnTo>
                    <a:lnTo>
                      <a:pt x="8764" y="10298"/>
                    </a:lnTo>
                    <a:lnTo>
                      <a:pt x="8813" y="10298"/>
                    </a:lnTo>
                    <a:lnTo>
                      <a:pt x="8813" y="9351"/>
                    </a:lnTo>
                    <a:lnTo>
                      <a:pt x="10527" y="9351"/>
                    </a:lnTo>
                    <a:lnTo>
                      <a:pt x="8715" y="4602"/>
                    </a:lnTo>
                    <a:lnTo>
                      <a:pt x="8715" y="4374"/>
                    </a:lnTo>
                    <a:lnTo>
                      <a:pt x="8699" y="4145"/>
                    </a:lnTo>
                    <a:lnTo>
                      <a:pt x="8666" y="3917"/>
                    </a:lnTo>
                    <a:lnTo>
                      <a:pt x="8633" y="3688"/>
                    </a:lnTo>
                    <a:lnTo>
                      <a:pt x="8585" y="3476"/>
                    </a:lnTo>
                    <a:lnTo>
                      <a:pt x="8519" y="3264"/>
                    </a:lnTo>
                    <a:lnTo>
                      <a:pt x="8454" y="3052"/>
                    </a:lnTo>
                    <a:lnTo>
                      <a:pt x="8372" y="2840"/>
                    </a:lnTo>
                    <a:lnTo>
                      <a:pt x="8274" y="2644"/>
                    </a:lnTo>
                    <a:lnTo>
                      <a:pt x="8177" y="2448"/>
                    </a:lnTo>
                    <a:lnTo>
                      <a:pt x="8079" y="2252"/>
                    </a:lnTo>
                    <a:lnTo>
                      <a:pt x="7964" y="2056"/>
                    </a:lnTo>
                    <a:lnTo>
                      <a:pt x="7834" y="1877"/>
                    </a:lnTo>
                    <a:lnTo>
                      <a:pt x="7703" y="1714"/>
                    </a:lnTo>
                    <a:lnTo>
                      <a:pt x="7556" y="1534"/>
                    </a:lnTo>
                    <a:lnTo>
                      <a:pt x="7410" y="1387"/>
                    </a:lnTo>
                    <a:lnTo>
                      <a:pt x="7263" y="1224"/>
                    </a:lnTo>
                    <a:lnTo>
                      <a:pt x="7099" y="1077"/>
                    </a:lnTo>
                    <a:lnTo>
                      <a:pt x="6936" y="947"/>
                    </a:lnTo>
                    <a:lnTo>
                      <a:pt x="6757" y="816"/>
                    </a:lnTo>
                    <a:lnTo>
                      <a:pt x="6577" y="686"/>
                    </a:lnTo>
                    <a:lnTo>
                      <a:pt x="6381" y="571"/>
                    </a:lnTo>
                    <a:lnTo>
                      <a:pt x="6202" y="474"/>
                    </a:lnTo>
                    <a:lnTo>
                      <a:pt x="6006" y="376"/>
                    </a:lnTo>
                    <a:lnTo>
                      <a:pt x="5794" y="294"/>
                    </a:lnTo>
                    <a:lnTo>
                      <a:pt x="5598" y="212"/>
                    </a:lnTo>
                    <a:lnTo>
                      <a:pt x="5386" y="147"/>
                    </a:lnTo>
                    <a:lnTo>
                      <a:pt x="5157" y="98"/>
                    </a:lnTo>
                    <a:lnTo>
                      <a:pt x="4945" y="49"/>
                    </a:lnTo>
                    <a:lnTo>
                      <a:pt x="4717" y="17"/>
                    </a:lnTo>
                    <a:lnTo>
                      <a:pt x="4488"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81" name="Google Shape;481;p30"/>
              <p:cNvSpPr/>
              <p:nvPr/>
            </p:nvSpPr>
            <p:spPr>
              <a:xfrm>
                <a:off x="3305755" y="2749879"/>
                <a:ext cx="126271" cy="154256"/>
              </a:xfrm>
              <a:custGeom>
                <a:avLst/>
                <a:gdLst/>
                <a:ahLst/>
                <a:cxnLst/>
                <a:rect l="l" t="t" r="r" b="b"/>
                <a:pathLst>
                  <a:path w="10527" h="12860" fill="none" extrusionOk="0">
                    <a:moveTo>
                      <a:pt x="4260" y="0"/>
                    </a:moveTo>
                    <a:lnTo>
                      <a:pt x="4260" y="0"/>
                    </a:lnTo>
                    <a:lnTo>
                      <a:pt x="4031" y="0"/>
                    </a:lnTo>
                    <a:lnTo>
                      <a:pt x="3803" y="33"/>
                    </a:lnTo>
                    <a:lnTo>
                      <a:pt x="3591" y="66"/>
                    </a:lnTo>
                    <a:lnTo>
                      <a:pt x="3379" y="115"/>
                    </a:lnTo>
                    <a:lnTo>
                      <a:pt x="3167" y="163"/>
                    </a:lnTo>
                    <a:lnTo>
                      <a:pt x="2954" y="229"/>
                    </a:lnTo>
                    <a:lnTo>
                      <a:pt x="2759" y="310"/>
                    </a:lnTo>
                    <a:lnTo>
                      <a:pt x="2563" y="408"/>
                    </a:lnTo>
                    <a:lnTo>
                      <a:pt x="2367" y="506"/>
                    </a:lnTo>
                    <a:lnTo>
                      <a:pt x="2187" y="620"/>
                    </a:lnTo>
                    <a:lnTo>
                      <a:pt x="2008" y="735"/>
                    </a:lnTo>
                    <a:lnTo>
                      <a:pt x="1828" y="865"/>
                    </a:lnTo>
                    <a:lnTo>
                      <a:pt x="1665" y="1012"/>
                    </a:lnTo>
                    <a:lnTo>
                      <a:pt x="1502" y="1159"/>
                    </a:lnTo>
                    <a:lnTo>
                      <a:pt x="1355" y="1306"/>
                    </a:lnTo>
                    <a:lnTo>
                      <a:pt x="1208" y="1469"/>
                    </a:lnTo>
                    <a:lnTo>
                      <a:pt x="1078" y="1649"/>
                    </a:lnTo>
                    <a:lnTo>
                      <a:pt x="947" y="1828"/>
                    </a:lnTo>
                    <a:lnTo>
                      <a:pt x="817" y="2008"/>
                    </a:lnTo>
                    <a:lnTo>
                      <a:pt x="702" y="2187"/>
                    </a:lnTo>
                    <a:lnTo>
                      <a:pt x="490" y="2579"/>
                    </a:lnTo>
                    <a:lnTo>
                      <a:pt x="327" y="3003"/>
                    </a:lnTo>
                    <a:lnTo>
                      <a:pt x="245" y="3215"/>
                    </a:lnTo>
                    <a:lnTo>
                      <a:pt x="180" y="3427"/>
                    </a:lnTo>
                    <a:lnTo>
                      <a:pt x="131" y="3656"/>
                    </a:lnTo>
                    <a:lnTo>
                      <a:pt x="82" y="3868"/>
                    </a:lnTo>
                    <a:lnTo>
                      <a:pt x="50" y="4096"/>
                    </a:lnTo>
                    <a:lnTo>
                      <a:pt x="17" y="4325"/>
                    </a:lnTo>
                    <a:lnTo>
                      <a:pt x="17" y="4553"/>
                    </a:lnTo>
                    <a:lnTo>
                      <a:pt x="1" y="4782"/>
                    </a:lnTo>
                    <a:lnTo>
                      <a:pt x="1" y="12860"/>
                    </a:lnTo>
                    <a:lnTo>
                      <a:pt x="1" y="12860"/>
                    </a:lnTo>
                    <a:lnTo>
                      <a:pt x="490" y="12566"/>
                    </a:lnTo>
                    <a:lnTo>
                      <a:pt x="980" y="12289"/>
                    </a:lnTo>
                    <a:lnTo>
                      <a:pt x="1469" y="12028"/>
                    </a:lnTo>
                    <a:lnTo>
                      <a:pt x="1992" y="11783"/>
                    </a:lnTo>
                    <a:lnTo>
                      <a:pt x="2514" y="11554"/>
                    </a:lnTo>
                    <a:lnTo>
                      <a:pt x="3036" y="11342"/>
                    </a:lnTo>
                    <a:lnTo>
                      <a:pt x="3575" y="11146"/>
                    </a:lnTo>
                    <a:lnTo>
                      <a:pt x="4129" y="10967"/>
                    </a:lnTo>
                    <a:lnTo>
                      <a:pt x="4684" y="10820"/>
                    </a:lnTo>
                    <a:lnTo>
                      <a:pt x="5239" y="10673"/>
                    </a:lnTo>
                    <a:lnTo>
                      <a:pt x="5810" y="10559"/>
                    </a:lnTo>
                    <a:lnTo>
                      <a:pt x="6398" y="10461"/>
                    </a:lnTo>
                    <a:lnTo>
                      <a:pt x="6985" y="10396"/>
                    </a:lnTo>
                    <a:lnTo>
                      <a:pt x="7573" y="10347"/>
                    </a:lnTo>
                    <a:lnTo>
                      <a:pt x="8160" y="10314"/>
                    </a:lnTo>
                    <a:lnTo>
                      <a:pt x="8764" y="10298"/>
                    </a:lnTo>
                    <a:lnTo>
                      <a:pt x="8764" y="10298"/>
                    </a:lnTo>
                    <a:lnTo>
                      <a:pt x="8813" y="10298"/>
                    </a:lnTo>
                    <a:lnTo>
                      <a:pt x="8813" y="9351"/>
                    </a:lnTo>
                    <a:lnTo>
                      <a:pt x="10527" y="9351"/>
                    </a:lnTo>
                    <a:lnTo>
                      <a:pt x="8715" y="4602"/>
                    </a:lnTo>
                    <a:lnTo>
                      <a:pt x="8715" y="4602"/>
                    </a:lnTo>
                    <a:lnTo>
                      <a:pt x="8715" y="4374"/>
                    </a:lnTo>
                    <a:lnTo>
                      <a:pt x="8699" y="4145"/>
                    </a:lnTo>
                    <a:lnTo>
                      <a:pt x="8666" y="3917"/>
                    </a:lnTo>
                    <a:lnTo>
                      <a:pt x="8633" y="3688"/>
                    </a:lnTo>
                    <a:lnTo>
                      <a:pt x="8585" y="3476"/>
                    </a:lnTo>
                    <a:lnTo>
                      <a:pt x="8519" y="3264"/>
                    </a:lnTo>
                    <a:lnTo>
                      <a:pt x="8454" y="3052"/>
                    </a:lnTo>
                    <a:lnTo>
                      <a:pt x="8372" y="2840"/>
                    </a:lnTo>
                    <a:lnTo>
                      <a:pt x="8274" y="2644"/>
                    </a:lnTo>
                    <a:lnTo>
                      <a:pt x="8177" y="2448"/>
                    </a:lnTo>
                    <a:lnTo>
                      <a:pt x="8079" y="2252"/>
                    </a:lnTo>
                    <a:lnTo>
                      <a:pt x="7964" y="2056"/>
                    </a:lnTo>
                    <a:lnTo>
                      <a:pt x="7834" y="1877"/>
                    </a:lnTo>
                    <a:lnTo>
                      <a:pt x="7703" y="1714"/>
                    </a:lnTo>
                    <a:lnTo>
                      <a:pt x="7556" y="1534"/>
                    </a:lnTo>
                    <a:lnTo>
                      <a:pt x="7410" y="1387"/>
                    </a:lnTo>
                    <a:lnTo>
                      <a:pt x="7263" y="1224"/>
                    </a:lnTo>
                    <a:lnTo>
                      <a:pt x="7099" y="1077"/>
                    </a:lnTo>
                    <a:lnTo>
                      <a:pt x="6936" y="947"/>
                    </a:lnTo>
                    <a:lnTo>
                      <a:pt x="6757" y="816"/>
                    </a:lnTo>
                    <a:lnTo>
                      <a:pt x="6577" y="686"/>
                    </a:lnTo>
                    <a:lnTo>
                      <a:pt x="6381" y="571"/>
                    </a:lnTo>
                    <a:lnTo>
                      <a:pt x="6202" y="474"/>
                    </a:lnTo>
                    <a:lnTo>
                      <a:pt x="6006" y="376"/>
                    </a:lnTo>
                    <a:lnTo>
                      <a:pt x="5794" y="294"/>
                    </a:lnTo>
                    <a:lnTo>
                      <a:pt x="5598" y="212"/>
                    </a:lnTo>
                    <a:lnTo>
                      <a:pt x="5386" y="147"/>
                    </a:lnTo>
                    <a:lnTo>
                      <a:pt x="5157" y="98"/>
                    </a:lnTo>
                    <a:lnTo>
                      <a:pt x="4945" y="49"/>
                    </a:lnTo>
                    <a:lnTo>
                      <a:pt x="4717" y="17"/>
                    </a:lnTo>
                    <a:lnTo>
                      <a:pt x="4488" y="0"/>
                    </a:lnTo>
                    <a:lnTo>
                      <a:pt x="4260"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82" name="Google Shape;482;p30"/>
              <p:cNvSpPr/>
              <p:nvPr/>
            </p:nvSpPr>
            <p:spPr>
              <a:xfrm>
                <a:off x="3356459" y="2749879"/>
                <a:ext cx="984" cy="12"/>
              </a:xfrm>
              <a:custGeom>
                <a:avLst/>
                <a:gdLst/>
                <a:ahLst/>
                <a:cxnLst/>
                <a:rect l="l" t="t" r="r" b="b"/>
                <a:pathLst>
                  <a:path w="82" h="1" fill="none" extrusionOk="0">
                    <a:moveTo>
                      <a:pt x="82" y="0"/>
                    </a:moveTo>
                    <a:lnTo>
                      <a:pt x="0" y="0"/>
                    </a:lnTo>
                    <a:lnTo>
                      <a:pt x="0"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83" name="Google Shape;483;p30"/>
              <p:cNvSpPr/>
              <p:nvPr/>
            </p:nvSpPr>
            <p:spPr>
              <a:xfrm>
                <a:off x="2868440" y="2873397"/>
                <a:ext cx="389754" cy="389754"/>
              </a:xfrm>
              <a:custGeom>
                <a:avLst/>
                <a:gdLst/>
                <a:ahLst/>
                <a:cxnLst/>
                <a:rect l="l" t="t" r="r" b="b"/>
                <a:pathLst>
                  <a:path w="32493" h="32493" extrusionOk="0">
                    <a:moveTo>
                      <a:pt x="15830" y="1"/>
                    </a:moveTo>
                    <a:lnTo>
                      <a:pt x="15406" y="17"/>
                    </a:lnTo>
                    <a:lnTo>
                      <a:pt x="14998" y="50"/>
                    </a:lnTo>
                    <a:lnTo>
                      <a:pt x="14590" y="82"/>
                    </a:lnTo>
                    <a:lnTo>
                      <a:pt x="14182" y="131"/>
                    </a:lnTo>
                    <a:lnTo>
                      <a:pt x="13774" y="180"/>
                    </a:lnTo>
                    <a:lnTo>
                      <a:pt x="13366" y="245"/>
                    </a:lnTo>
                    <a:lnTo>
                      <a:pt x="12974" y="327"/>
                    </a:lnTo>
                    <a:lnTo>
                      <a:pt x="12583" y="409"/>
                    </a:lnTo>
                    <a:lnTo>
                      <a:pt x="12191" y="507"/>
                    </a:lnTo>
                    <a:lnTo>
                      <a:pt x="11799" y="621"/>
                    </a:lnTo>
                    <a:lnTo>
                      <a:pt x="11424" y="735"/>
                    </a:lnTo>
                    <a:lnTo>
                      <a:pt x="11032" y="849"/>
                    </a:lnTo>
                    <a:lnTo>
                      <a:pt x="10657" y="980"/>
                    </a:lnTo>
                    <a:lnTo>
                      <a:pt x="9923" y="1274"/>
                    </a:lnTo>
                    <a:lnTo>
                      <a:pt x="9204" y="1600"/>
                    </a:lnTo>
                    <a:lnTo>
                      <a:pt x="8503" y="1959"/>
                    </a:lnTo>
                    <a:lnTo>
                      <a:pt x="7817" y="2351"/>
                    </a:lnTo>
                    <a:lnTo>
                      <a:pt x="7165" y="2775"/>
                    </a:lnTo>
                    <a:lnTo>
                      <a:pt x="6528" y="3232"/>
                    </a:lnTo>
                    <a:lnTo>
                      <a:pt x="5908" y="3705"/>
                    </a:lnTo>
                    <a:lnTo>
                      <a:pt x="5320" y="4227"/>
                    </a:lnTo>
                    <a:lnTo>
                      <a:pt x="4766" y="4750"/>
                    </a:lnTo>
                    <a:lnTo>
                      <a:pt x="4227" y="5321"/>
                    </a:lnTo>
                    <a:lnTo>
                      <a:pt x="3705" y="5908"/>
                    </a:lnTo>
                    <a:lnTo>
                      <a:pt x="3232" y="6528"/>
                    </a:lnTo>
                    <a:lnTo>
                      <a:pt x="2775" y="7165"/>
                    </a:lnTo>
                    <a:lnTo>
                      <a:pt x="2350" y="7818"/>
                    </a:lnTo>
                    <a:lnTo>
                      <a:pt x="1959" y="8503"/>
                    </a:lnTo>
                    <a:lnTo>
                      <a:pt x="1600" y="9205"/>
                    </a:lnTo>
                    <a:lnTo>
                      <a:pt x="1273" y="9923"/>
                    </a:lnTo>
                    <a:lnTo>
                      <a:pt x="996" y="10657"/>
                    </a:lnTo>
                    <a:lnTo>
                      <a:pt x="849" y="11032"/>
                    </a:lnTo>
                    <a:lnTo>
                      <a:pt x="735" y="11408"/>
                    </a:lnTo>
                    <a:lnTo>
                      <a:pt x="621" y="11799"/>
                    </a:lnTo>
                    <a:lnTo>
                      <a:pt x="506" y="12191"/>
                    </a:lnTo>
                    <a:lnTo>
                      <a:pt x="425" y="12583"/>
                    </a:lnTo>
                    <a:lnTo>
                      <a:pt x="327" y="12974"/>
                    </a:lnTo>
                    <a:lnTo>
                      <a:pt x="262" y="13366"/>
                    </a:lnTo>
                    <a:lnTo>
                      <a:pt x="196" y="13774"/>
                    </a:lnTo>
                    <a:lnTo>
                      <a:pt x="131" y="14182"/>
                    </a:lnTo>
                    <a:lnTo>
                      <a:pt x="82" y="14590"/>
                    </a:lnTo>
                    <a:lnTo>
                      <a:pt x="49" y="14998"/>
                    </a:lnTo>
                    <a:lnTo>
                      <a:pt x="17" y="15406"/>
                    </a:lnTo>
                    <a:lnTo>
                      <a:pt x="0" y="15830"/>
                    </a:lnTo>
                    <a:lnTo>
                      <a:pt x="0" y="16238"/>
                    </a:lnTo>
                    <a:lnTo>
                      <a:pt x="0" y="16663"/>
                    </a:lnTo>
                    <a:lnTo>
                      <a:pt x="17" y="17087"/>
                    </a:lnTo>
                    <a:lnTo>
                      <a:pt x="49" y="17495"/>
                    </a:lnTo>
                    <a:lnTo>
                      <a:pt x="82" y="17903"/>
                    </a:lnTo>
                    <a:lnTo>
                      <a:pt x="131" y="18311"/>
                    </a:lnTo>
                    <a:lnTo>
                      <a:pt x="196" y="18719"/>
                    </a:lnTo>
                    <a:lnTo>
                      <a:pt x="262" y="19127"/>
                    </a:lnTo>
                    <a:lnTo>
                      <a:pt x="327" y="19518"/>
                    </a:lnTo>
                    <a:lnTo>
                      <a:pt x="425" y="19910"/>
                    </a:lnTo>
                    <a:lnTo>
                      <a:pt x="506" y="20302"/>
                    </a:lnTo>
                    <a:lnTo>
                      <a:pt x="621" y="20693"/>
                    </a:lnTo>
                    <a:lnTo>
                      <a:pt x="735" y="21069"/>
                    </a:lnTo>
                    <a:lnTo>
                      <a:pt x="849" y="21460"/>
                    </a:lnTo>
                    <a:lnTo>
                      <a:pt x="996" y="21836"/>
                    </a:lnTo>
                    <a:lnTo>
                      <a:pt x="1273" y="22570"/>
                    </a:lnTo>
                    <a:lnTo>
                      <a:pt x="1600" y="23288"/>
                    </a:lnTo>
                    <a:lnTo>
                      <a:pt x="1959" y="23990"/>
                    </a:lnTo>
                    <a:lnTo>
                      <a:pt x="2350" y="24659"/>
                    </a:lnTo>
                    <a:lnTo>
                      <a:pt x="2775" y="25328"/>
                    </a:lnTo>
                    <a:lnTo>
                      <a:pt x="3232" y="25965"/>
                    </a:lnTo>
                    <a:lnTo>
                      <a:pt x="3705" y="26568"/>
                    </a:lnTo>
                    <a:lnTo>
                      <a:pt x="4227" y="27172"/>
                    </a:lnTo>
                    <a:lnTo>
                      <a:pt x="4766" y="27727"/>
                    </a:lnTo>
                    <a:lnTo>
                      <a:pt x="5320" y="28266"/>
                    </a:lnTo>
                    <a:lnTo>
                      <a:pt x="5908" y="28771"/>
                    </a:lnTo>
                    <a:lnTo>
                      <a:pt x="6528" y="29261"/>
                    </a:lnTo>
                    <a:lnTo>
                      <a:pt x="7165" y="29718"/>
                    </a:lnTo>
                    <a:lnTo>
                      <a:pt x="7817" y="30142"/>
                    </a:lnTo>
                    <a:lnTo>
                      <a:pt x="8503" y="30534"/>
                    </a:lnTo>
                    <a:lnTo>
                      <a:pt x="9204" y="30893"/>
                    </a:lnTo>
                    <a:lnTo>
                      <a:pt x="9923" y="31203"/>
                    </a:lnTo>
                    <a:lnTo>
                      <a:pt x="10657" y="31497"/>
                    </a:lnTo>
                    <a:lnTo>
                      <a:pt x="11032" y="31627"/>
                    </a:lnTo>
                    <a:lnTo>
                      <a:pt x="11424" y="31758"/>
                    </a:lnTo>
                    <a:lnTo>
                      <a:pt x="11799" y="31872"/>
                    </a:lnTo>
                    <a:lnTo>
                      <a:pt x="12191" y="31970"/>
                    </a:lnTo>
                    <a:lnTo>
                      <a:pt x="12583" y="32068"/>
                    </a:lnTo>
                    <a:lnTo>
                      <a:pt x="12974" y="32150"/>
                    </a:lnTo>
                    <a:lnTo>
                      <a:pt x="13366" y="32231"/>
                    </a:lnTo>
                    <a:lnTo>
                      <a:pt x="13774" y="32296"/>
                    </a:lnTo>
                    <a:lnTo>
                      <a:pt x="14182" y="32362"/>
                    </a:lnTo>
                    <a:lnTo>
                      <a:pt x="14590" y="32411"/>
                    </a:lnTo>
                    <a:lnTo>
                      <a:pt x="14998" y="32443"/>
                    </a:lnTo>
                    <a:lnTo>
                      <a:pt x="15406" y="32460"/>
                    </a:lnTo>
                    <a:lnTo>
                      <a:pt x="15830" y="32476"/>
                    </a:lnTo>
                    <a:lnTo>
                      <a:pt x="16254" y="32492"/>
                    </a:lnTo>
                    <a:lnTo>
                      <a:pt x="16662" y="32476"/>
                    </a:lnTo>
                    <a:lnTo>
                      <a:pt x="17087" y="32460"/>
                    </a:lnTo>
                    <a:lnTo>
                      <a:pt x="17495" y="32443"/>
                    </a:lnTo>
                    <a:lnTo>
                      <a:pt x="17903" y="32411"/>
                    </a:lnTo>
                    <a:lnTo>
                      <a:pt x="18311" y="32362"/>
                    </a:lnTo>
                    <a:lnTo>
                      <a:pt x="18719" y="32296"/>
                    </a:lnTo>
                    <a:lnTo>
                      <a:pt x="19127" y="32231"/>
                    </a:lnTo>
                    <a:lnTo>
                      <a:pt x="19518" y="32150"/>
                    </a:lnTo>
                    <a:lnTo>
                      <a:pt x="19910" y="32068"/>
                    </a:lnTo>
                    <a:lnTo>
                      <a:pt x="20302" y="31970"/>
                    </a:lnTo>
                    <a:lnTo>
                      <a:pt x="20693" y="31872"/>
                    </a:lnTo>
                    <a:lnTo>
                      <a:pt x="21085" y="31758"/>
                    </a:lnTo>
                    <a:lnTo>
                      <a:pt x="21460" y="31627"/>
                    </a:lnTo>
                    <a:lnTo>
                      <a:pt x="21836" y="31497"/>
                    </a:lnTo>
                    <a:lnTo>
                      <a:pt x="22570" y="31203"/>
                    </a:lnTo>
                    <a:lnTo>
                      <a:pt x="23288" y="30893"/>
                    </a:lnTo>
                    <a:lnTo>
                      <a:pt x="23990" y="30534"/>
                    </a:lnTo>
                    <a:lnTo>
                      <a:pt x="24675" y="30142"/>
                    </a:lnTo>
                    <a:lnTo>
                      <a:pt x="25328" y="29718"/>
                    </a:lnTo>
                    <a:lnTo>
                      <a:pt x="25964" y="29261"/>
                    </a:lnTo>
                    <a:lnTo>
                      <a:pt x="26584" y="28771"/>
                    </a:lnTo>
                    <a:lnTo>
                      <a:pt x="27172" y="28266"/>
                    </a:lnTo>
                    <a:lnTo>
                      <a:pt x="27727" y="27727"/>
                    </a:lnTo>
                    <a:lnTo>
                      <a:pt x="28265" y="27172"/>
                    </a:lnTo>
                    <a:lnTo>
                      <a:pt x="28788" y="26568"/>
                    </a:lnTo>
                    <a:lnTo>
                      <a:pt x="29261" y="25965"/>
                    </a:lnTo>
                    <a:lnTo>
                      <a:pt x="29718" y="25328"/>
                    </a:lnTo>
                    <a:lnTo>
                      <a:pt x="30142" y="24659"/>
                    </a:lnTo>
                    <a:lnTo>
                      <a:pt x="30534" y="23990"/>
                    </a:lnTo>
                    <a:lnTo>
                      <a:pt x="30893" y="23288"/>
                    </a:lnTo>
                    <a:lnTo>
                      <a:pt x="31219" y="22570"/>
                    </a:lnTo>
                    <a:lnTo>
                      <a:pt x="31513" y="21836"/>
                    </a:lnTo>
                    <a:lnTo>
                      <a:pt x="31643" y="21460"/>
                    </a:lnTo>
                    <a:lnTo>
                      <a:pt x="31758" y="21069"/>
                    </a:lnTo>
                    <a:lnTo>
                      <a:pt x="31872" y="20693"/>
                    </a:lnTo>
                    <a:lnTo>
                      <a:pt x="31986" y="20302"/>
                    </a:lnTo>
                    <a:lnTo>
                      <a:pt x="32068" y="19910"/>
                    </a:lnTo>
                    <a:lnTo>
                      <a:pt x="32166" y="19518"/>
                    </a:lnTo>
                    <a:lnTo>
                      <a:pt x="32231" y="19127"/>
                    </a:lnTo>
                    <a:lnTo>
                      <a:pt x="32296" y="18719"/>
                    </a:lnTo>
                    <a:lnTo>
                      <a:pt x="32361" y="18311"/>
                    </a:lnTo>
                    <a:lnTo>
                      <a:pt x="32410" y="17903"/>
                    </a:lnTo>
                    <a:lnTo>
                      <a:pt x="32443" y="17495"/>
                    </a:lnTo>
                    <a:lnTo>
                      <a:pt x="32476" y="17087"/>
                    </a:lnTo>
                    <a:lnTo>
                      <a:pt x="32492" y="16663"/>
                    </a:lnTo>
                    <a:lnTo>
                      <a:pt x="32492" y="16238"/>
                    </a:lnTo>
                    <a:lnTo>
                      <a:pt x="32492" y="15830"/>
                    </a:lnTo>
                    <a:lnTo>
                      <a:pt x="32476" y="15406"/>
                    </a:lnTo>
                    <a:lnTo>
                      <a:pt x="32443" y="14998"/>
                    </a:lnTo>
                    <a:lnTo>
                      <a:pt x="32410" y="14590"/>
                    </a:lnTo>
                    <a:lnTo>
                      <a:pt x="32361" y="14182"/>
                    </a:lnTo>
                    <a:lnTo>
                      <a:pt x="32296" y="13774"/>
                    </a:lnTo>
                    <a:lnTo>
                      <a:pt x="32231" y="13366"/>
                    </a:lnTo>
                    <a:lnTo>
                      <a:pt x="32166" y="12974"/>
                    </a:lnTo>
                    <a:lnTo>
                      <a:pt x="32068" y="12583"/>
                    </a:lnTo>
                    <a:lnTo>
                      <a:pt x="31986" y="12191"/>
                    </a:lnTo>
                    <a:lnTo>
                      <a:pt x="31872" y="11799"/>
                    </a:lnTo>
                    <a:lnTo>
                      <a:pt x="31758" y="11408"/>
                    </a:lnTo>
                    <a:lnTo>
                      <a:pt x="31643" y="11032"/>
                    </a:lnTo>
                    <a:lnTo>
                      <a:pt x="31513" y="10657"/>
                    </a:lnTo>
                    <a:lnTo>
                      <a:pt x="31219" y="9923"/>
                    </a:lnTo>
                    <a:lnTo>
                      <a:pt x="30893" y="9205"/>
                    </a:lnTo>
                    <a:lnTo>
                      <a:pt x="30534" y="8503"/>
                    </a:lnTo>
                    <a:lnTo>
                      <a:pt x="30142" y="7818"/>
                    </a:lnTo>
                    <a:lnTo>
                      <a:pt x="29718" y="7165"/>
                    </a:lnTo>
                    <a:lnTo>
                      <a:pt x="29261" y="6528"/>
                    </a:lnTo>
                    <a:lnTo>
                      <a:pt x="28788" y="5908"/>
                    </a:lnTo>
                    <a:lnTo>
                      <a:pt x="28265" y="5321"/>
                    </a:lnTo>
                    <a:lnTo>
                      <a:pt x="27727" y="4750"/>
                    </a:lnTo>
                    <a:lnTo>
                      <a:pt x="27172" y="4227"/>
                    </a:lnTo>
                    <a:lnTo>
                      <a:pt x="26584" y="3705"/>
                    </a:lnTo>
                    <a:lnTo>
                      <a:pt x="25964" y="3232"/>
                    </a:lnTo>
                    <a:lnTo>
                      <a:pt x="25328" y="2775"/>
                    </a:lnTo>
                    <a:lnTo>
                      <a:pt x="24675" y="2351"/>
                    </a:lnTo>
                    <a:lnTo>
                      <a:pt x="23990" y="1959"/>
                    </a:lnTo>
                    <a:lnTo>
                      <a:pt x="23288" y="1600"/>
                    </a:lnTo>
                    <a:lnTo>
                      <a:pt x="22570" y="1274"/>
                    </a:lnTo>
                    <a:lnTo>
                      <a:pt x="21836" y="980"/>
                    </a:lnTo>
                    <a:lnTo>
                      <a:pt x="21460" y="849"/>
                    </a:lnTo>
                    <a:lnTo>
                      <a:pt x="21085" y="735"/>
                    </a:lnTo>
                    <a:lnTo>
                      <a:pt x="20693" y="621"/>
                    </a:lnTo>
                    <a:lnTo>
                      <a:pt x="20302" y="507"/>
                    </a:lnTo>
                    <a:lnTo>
                      <a:pt x="19910" y="409"/>
                    </a:lnTo>
                    <a:lnTo>
                      <a:pt x="19518" y="327"/>
                    </a:lnTo>
                    <a:lnTo>
                      <a:pt x="19127" y="245"/>
                    </a:lnTo>
                    <a:lnTo>
                      <a:pt x="18719" y="180"/>
                    </a:lnTo>
                    <a:lnTo>
                      <a:pt x="18311" y="131"/>
                    </a:lnTo>
                    <a:lnTo>
                      <a:pt x="17903" y="82"/>
                    </a:lnTo>
                    <a:lnTo>
                      <a:pt x="17495" y="50"/>
                    </a:lnTo>
                    <a:lnTo>
                      <a:pt x="17087" y="17"/>
                    </a:lnTo>
                    <a:lnTo>
                      <a:pt x="1666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84" name="Google Shape;484;p30"/>
              <p:cNvSpPr/>
              <p:nvPr/>
            </p:nvSpPr>
            <p:spPr>
              <a:xfrm>
                <a:off x="2868440" y="2873397"/>
                <a:ext cx="389754" cy="389754"/>
              </a:xfrm>
              <a:custGeom>
                <a:avLst/>
                <a:gdLst/>
                <a:ahLst/>
                <a:cxnLst/>
                <a:rect l="l" t="t" r="r" b="b"/>
                <a:pathLst>
                  <a:path w="32493" h="32493" fill="none" extrusionOk="0">
                    <a:moveTo>
                      <a:pt x="32492" y="16238"/>
                    </a:moveTo>
                    <a:lnTo>
                      <a:pt x="32492" y="16238"/>
                    </a:lnTo>
                    <a:lnTo>
                      <a:pt x="32492" y="16663"/>
                    </a:lnTo>
                    <a:lnTo>
                      <a:pt x="32476" y="17087"/>
                    </a:lnTo>
                    <a:lnTo>
                      <a:pt x="32443" y="17495"/>
                    </a:lnTo>
                    <a:lnTo>
                      <a:pt x="32410" y="17903"/>
                    </a:lnTo>
                    <a:lnTo>
                      <a:pt x="32361" y="18311"/>
                    </a:lnTo>
                    <a:lnTo>
                      <a:pt x="32296" y="18719"/>
                    </a:lnTo>
                    <a:lnTo>
                      <a:pt x="32231" y="19127"/>
                    </a:lnTo>
                    <a:lnTo>
                      <a:pt x="32166" y="19518"/>
                    </a:lnTo>
                    <a:lnTo>
                      <a:pt x="32068" y="19910"/>
                    </a:lnTo>
                    <a:lnTo>
                      <a:pt x="31986" y="20302"/>
                    </a:lnTo>
                    <a:lnTo>
                      <a:pt x="31872" y="20693"/>
                    </a:lnTo>
                    <a:lnTo>
                      <a:pt x="31758" y="21069"/>
                    </a:lnTo>
                    <a:lnTo>
                      <a:pt x="31643" y="21460"/>
                    </a:lnTo>
                    <a:lnTo>
                      <a:pt x="31513" y="21836"/>
                    </a:lnTo>
                    <a:lnTo>
                      <a:pt x="31219" y="22570"/>
                    </a:lnTo>
                    <a:lnTo>
                      <a:pt x="30893" y="23288"/>
                    </a:lnTo>
                    <a:lnTo>
                      <a:pt x="30534" y="23990"/>
                    </a:lnTo>
                    <a:lnTo>
                      <a:pt x="30142" y="24659"/>
                    </a:lnTo>
                    <a:lnTo>
                      <a:pt x="29718" y="25328"/>
                    </a:lnTo>
                    <a:lnTo>
                      <a:pt x="29261" y="25965"/>
                    </a:lnTo>
                    <a:lnTo>
                      <a:pt x="28788" y="26568"/>
                    </a:lnTo>
                    <a:lnTo>
                      <a:pt x="28265" y="27172"/>
                    </a:lnTo>
                    <a:lnTo>
                      <a:pt x="27727" y="27727"/>
                    </a:lnTo>
                    <a:lnTo>
                      <a:pt x="27172" y="28266"/>
                    </a:lnTo>
                    <a:lnTo>
                      <a:pt x="26584" y="28771"/>
                    </a:lnTo>
                    <a:lnTo>
                      <a:pt x="25964" y="29261"/>
                    </a:lnTo>
                    <a:lnTo>
                      <a:pt x="25328" y="29718"/>
                    </a:lnTo>
                    <a:lnTo>
                      <a:pt x="24675" y="30142"/>
                    </a:lnTo>
                    <a:lnTo>
                      <a:pt x="23990" y="30534"/>
                    </a:lnTo>
                    <a:lnTo>
                      <a:pt x="23288" y="30893"/>
                    </a:lnTo>
                    <a:lnTo>
                      <a:pt x="22570" y="31203"/>
                    </a:lnTo>
                    <a:lnTo>
                      <a:pt x="21836" y="31497"/>
                    </a:lnTo>
                    <a:lnTo>
                      <a:pt x="21460" y="31627"/>
                    </a:lnTo>
                    <a:lnTo>
                      <a:pt x="21085" y="31758"/>
                    </a:lnTo>
                    <a:lnTo>
                      <a:pt x="20693" y="31872"/>
                    </a:lnTo>
                    <a:lnTo>
                      <a:pt x="20302" y="31970"/>
                    </a:lnTo>
                    <a:lnTo>
                      <a:pt x="19910" y="32068"/>
                    </a:lnTo>
                    <a:lnTo>
                      <a:pt x="19518" y="32150"/>
                    </a:lnTo>
                    <a:lnTo>
                      <a:pt x="19127" y="32231"/>
                    </a:lnTo>
                    <a:lnTo>
                      <a:pt x="18719" y="32296"/>
                    </a:lnTo>
                    <a:lnTo>
                      <a:pt x="18311" y="32362"/>
                    </a:lnTo>
                    <a:lnTo>
                      <a:pt x="17903" y="32411"/>
                    </a:lnTo>
                    <a:lnTo>
                      <a:pt x="17495" y="32443"/>
                    </a:lnTo>
                    <a:lnTo>
                      <a:pt x="17087" y="32460"/>
                    </a:lnTo>
                    <a:lnTo>
                      <a:pt x="16662" y="32476"/>
                    </a:lnTo>
                    <a:lnTo>
                      <a:pt x="16254" y="32492"/>
                    </a:lnTo>
                    <a:lnTo>
                      <a:pt x="16254" y="32492"/>
                    </a:lnTo>
                    <a:lnTo>
                      <a:pt x="15830" y="32476"/>
                    </a:lnTo>
                    <a:lnTo>
                      <a:pt x="15406" y="32460"/>
                    </a:lnTo>
                    <a:lnTo>
                      <a:pt x="14998" y="32443"/>
                    </a:lnTo>
                    <a:lnTo>
                      <a:pt x="14590" y="32411"/>
                    </a:lnTo>
                    <a:lnTo>
                      <a:pt x="14182" y="32362"/>
                    </a:lnTo>
                    <a:lnTo>
                      <a:pt x="13774" y="32296"/>
                    </a:lnTo>
                    <a:lnTo>
                      <a:pt x="13366" y="32231"/>
                    </a:lnTo>
                    <a:lnTo>
                      <a:pt x="12974" y="32150"/>
                    </a:lnTo>
                    <a:lnTo>
                      <a:pt x="12583" y="32068"/>
                    </a:lnTo>
                    <a:lnTo>
                      <a:pt x="12191" y="31970"/>
                    </a:lnTo>
                    <a:lnTo>
                      <a:pt x="11799" y="31872"/>
                    </a:lnTo>
                    <a:lnTo>
                      <a:pt x="11424" y="31758"/>
                    </a:lnTo>
                    <a:lnTo>
                      <a:pt x="11032" y="31627"/>
                    </a:lnTo>
                    <a:lnTo>
                      <a:pt x="10657" y="31497"/>
                    </a:lnTo>
                    <a:lnTo>
                      <a:pt x="9923" y="31203"/>
                    </a:lnTo>
                    <a:lnTo>
                      <a:pt x="9204" y="30893"/>
                    </a:lnTo>
                    <a:lnTo>
                      <a:pt x="8503" y="30534"/>
                    </a:lnTo>
                    <a:lnTo>
                      <a:pt x="7817" y="30142"/>
                    </a:lnTo>
                    <a:lnTo>
                      <a:pt x="7165" y="29718"/>
                    </a:lnTo>
                    <a:lnTo>
                      <a:pt x="6528" y="29261"/>
                    </a:lnTo>
                    <a:lnTo>
                      <a:pt x="5908" y="28771"/>
                    </a:lnTo>
                    <a:lnTo>
                      <a:pt x="5320" y="28266"/>
                    </a:lnTo>
                    <a:lnTo>
                      <a:pt x="4766" y="27727"/>
                    </a:lnTo>
                    <a:lnTo>
                      <a:pt x="4227" y="27172"/>
                    </a:lnTo>
                    <a:lnTo>
                      <a:pt x="3705" y="26568"/>
                    </a:lnTo>
                    <a:lnTo>
                      <a:pt x="3232" y="25965"/>
                    </a:lnTo>
                    <a:lnTo>
                      <a:pt x="2775" y="25328"/>
                    </a:lnTo>
                    <a:lnTo>
                      <a:pt x="2350" y="24659"/>
                    </a:lnTo>
                    <a:lnTo>
                      <a:pt x="1959" y="23990"/>
                    </a:lnTo>
                    <a:lnTo>
                      <a:pt x="1600" y="23288"/>
                    </a:lnTo>
                    <a:lnTo>
                      <a:pt x="1273" y="22570"/>
                    </a:lnTo>
                    <a:lnTo>
                      <a:pt x="996" y="21836"/>
                    </a:lnTo>
                    <a:lnTo>
                      <a:pt x="849" y="21460"/>
                    </a:lnTo>
                    <a:lnTo>
                      <a:pt x="735" y="21069"/>
                    </a:lnTo>
                    <a:lnTo>
                      <a:pt x="621" y="20693"/>
                    </a:lnTo>
                    <a:lnTo>
                      <a:pt x="506" y="20302"/>
                    </a:lnTo>
                    <a:lnTo>
                      <a:pt x="425" y="19910"/>
                    </a:lnTo>
                    <a:lnTo>
                      <a:pt x="327" y="19518"/>
                    </a:lnTo>
                    <a:lnTo>
                      <a:pt x="262" y="19127"/>
                    </a:lnTo>
                    <a:lnTo>
                      <a:pt x="196" y="18719"/>
                    </a:lnTo>
                    <a:lnTo>
                      <a:pt x="131" y="18311"/>
                    </a:lnTo>
                    <a:lnTo>
                      <a:pt x="82" y="17903"/>
                    </a:lnTo>
                    <a:lnTo>
                      <a:pt x="49" y="17495"/>
                    </a:lnTo>
                    <a:lnTo>
                      <a:pt x="17" y="17087"/>
                    </a:lnTo>
                    <a:lnTo>
                      <a:pt x="0" y="16663"/>
                    </a:lnTo>
                    <a:lnTo>
                      <a:pt x="0" y="16238"/>
                    </a:lnTo>
                    <a:lnTo>
                      <a:pt x="0" y="16238"/>
                    </a:lnTo>
                    <a:lnTo>
                      <a:pt x="0" y="15830"/>
                    </a:lnTo>
                    <a:lnTo>
                      <a:pt x="17" y="15406"/>
                    </a:lnTo>
                    <a:lnTo>
                      <a:pt x="49" y="14998"/>
                    </a:lnTo>
                    <a:lnTo>
                      <a:pt x="82" y="14590"/>
                    </a:lnTo>
                    <a:lnTo>
                      <a:pt x="131" y="14182"/>
                    </a:lnTo>
                    <a:lnTo>
                      <a:pt x="196" y="13774"/>
                    </a:lnTo>
                    <a:lnTo>
                      <a:pt x="262" y="13366"/>
                    </a:lnTo>
                    <a:lnTo>
                      <a:pt x="327" y="12974"/>
                    </a:lnTo>
                    <a:lnTo>
                      <a:pt x="425" y="12583"/>
                    </a:lnTo>
                    <a:lnTo>
                      <a:pt x="506" y="12191"/>
                    </a:lnTo>
                    <a:lnTo>
                      <a:pt x="621" y="11799"/>
                    </a:lnTo>
                    <a:lnTo>
                      <a:pt x="735" y="11408"/>
                    </a:lnTo>
                    <a:lnTo>
                      <a:pt x="849" y="11032"/>
                    </a:lnTo>
                    <a:lnTo>
                      <a:pt x="996" y="10657"/>
                    </a:lnTo>
                    <a:lnTo>
                      <a:pt x="1273" y="9923"/>
                    </a:lnTo>
                    <a:lnTo>
                      <a:pt x="1600" y="9205"/>
                    </a:lnTo>
                    <a:lnTo>
                      <a:pt x="1959" y="8503"/>
                    </a:lnTo>
                    <a:lnTo>
                      <a:pt x="2350" y="7818"/>
                    </a:lnTo>
                    <a:lnTo>
                      <a:pt x="2775" y="7165"/>
                    </a:lnTo>
                    <a:lnTo>
                      <a:pt x="3232" y="6528"/>
                    </a:lnTo>
                    <a:lnTo>
                      <a:pt x="3705" y="5908"/>
                    </a:lnTo>
                    <a:lnTo>
                      <a:pt x="4227" y="5321"/>
                    </a:lnTo>
                    <a:lnTo>
                      <a:pt x="4766" y="4750"/>
                    </a:lnTo>
                    <a:lnTo>
                      <a:pt x="5320" y="4227"/>
                    </a:lnTo>
                    <a:lnTo>
                      <a:pt x="5908" y="3705"/>
                    </a:lnTo>
                    <a:lnTo>
                      <a:pt x="6528" y="3232"/>
                    </a:lnTo>
                    <a:lnTo>
                      <a:pt x="7165" y="2775"/>
                    </a:lnTo>
                    <a:lnTo>
                      <a:pt x="7817" y="2351"/>
                    </a:lnTo>
                    <a:lnTo>
                      <a:pt x="8503" y="1959"/>
                    </a:lnTo>
                    <a:lnTo>
                      <a:pt x="9204" y="1600"/>
                    </a:lnTo>
                    <a:lnTo>
                      <a:pt x="9923" y="1274"/>
                    </a:lnTo>
                    <a:lnTo>
                      <a:pt x="10657" y="980"/>
                    </a:lnTo>
                    <a:lnTo>
                      <a:pt x="11032" y="849"/>
                    </a:lnTo>
                    <a:lnTo>
                      <a:pt x="11424" y="735"/>
                    </a:lnTo>
                    <a:lnTo>
                      <a:pt x="11799" y="621"/>
                    </a:lnTo>
                    <a:lnTo>
                      <a:pt x="12191" y="507"/>
                    </a:lnTo>
                    <a:lnTo>
                      <a:pt x="12583" y="409"/>
                    </a:lnTo>
                    <a:lnTo>
                      <a:pt x="12974" y="327"/>
                    </a:lnTo>
                    <a:lnTo>
                      <a:pt x="13366" y="245"/>
                    </a:lnTo>
                    <a:lnTo>
                      <a:pt x="13774" y="180"/>
                    </a:lnTo>
                    <a:lnTo>
                      <a:pt x="14182" y="131"/>
                    </a:lnTo>
                    <a:lnTo>
                      <a:pt x="14590" y="82"/>
                    </a:lnTo>
                    <a:lnTo>
                      <a:pt x="14998" y="50"/>
                    </a:lnTo>
                    <a:lnTo>
                      <a:pt x="15406" y="17"/>
                    </a:lnTo>
                    <a:lnTo>
                      <a:pt x="15830" y="1"/>
                    </a:lnTo>
                    <a:lnTo>
                      <a:pt x="16254" y="1"/>
                    </a:lnTo>
                    <a:lnTo>
                      <a:pt x="16254" y="1"/>
                    </a:lnTo>
                    <a:lnTo>
                      <a:pt x="16662" y="1"/>
                    </a:lnTo>
                    <a:lnTo>
                      <a:pt x="17087" y="17"/>
                    </a:lnTo>
                    <a:lnTo>
                      <a:pt x="17495" y="50"/>
                    </a:lnTo>
                    <a:lnTo>
                      <a:pt x="17903" y="82"/>
                    </a:lnTo>
                    <a:lnTo>
                      <a:pt x="18311" y="131"/>
                    </a:lnTo>
                    <a:lnTo>
                      <a:pt x="18719" y="180"/>
                    </a:lnTo>
                    <a:lnTo>
                      <a:pt x="19127" y="245"/>
                    </a:lnTo>
                    <a:lnTo>
                      <a:pt x="19518" y="327"/>
                    </a:lnTo>
                    <a:lnTo>
                      <a:pt x="19910" y="409"/>
                    </a:lnTo>
                    <a:lnTo>
                      <a:pt x="20302" y="507"/>
                    </a:lnTo>
                    <a:lnTo>
                      <a:pt x="20693" y="621"/>
                    </a:lnTo>
                    <a:lnTo>
                      <a:pt x="21085" y="735"/>
                    </a:lnTo>
                    <a:lnTo>
                      <a:pt x="21460" y="849"/>
                    </a:lnTo>
                    <a:lnTo>
                      <a:pt x="21836" y="980"/>
                    </a:lnTo>
                    <a:lnTo>
                      <a:pt x="22570" y="1274"/>
                    </a:lnTo>
                    <a:lnTo>
                      <a:pt x="23288" y="1600"/>
                    </a:lnTo>
                    <a:lnTo>
                      <a:pt x="23990" y="1959"/>
                    </a:lnTo>
                    <a:lnTo>
                      <a:pt x="24675" y="2351"/>
                    </a:lnTo>
                    <a:lnTo>
                      <a:pt x="25328" y="2775"/>
                    </a:lnTo>
                    <a:lnTo>
                      <a:pt x="25964" y="3232"/>
                    </a:lnTo>
                    <a:lnTo>
                      <a:pt x="26584" y="3705"/>
                    </a:lnTo>
                    <a:lnTo>
                      <a:pt x="27172" y="4227"/>
                    </a:lnTo>
                    <a:lnTo>
                      <a:pt x="27727" y="4750"/>
                    </a:lnTo>
                    <a:lnTo>
                      <a:pt x="28265" y="5321"/>
                    </a:lnTo>
                    <a:lnTo>
                      <a:pt x="28788" y="5908"/>
                    </a:lnTo>
                    <a:lnTo>
                      <a:pt x="29261" y="6528"/>
                    </a:lnTo>
                    <a:lnTo>
                      <a:pt x="29718" y="7165"/>
                    </a:lnTo>
                    <a:lnTo>
                      <a:pt x="30142" y="7818"/>
                    </a:lnTo>
                    <a:lnTo>
                      <a:pt x="30534" y="8503"/>
                    </a:lnTo>
                    <a:lnTo>
                      <a:pt x="30893" y="9205"/>
                    </a:lnTo>
                    <a:lnTo>
                      <a:pt x="31219" y="9923"/>
                    </a:lnTo>
                    <a:lnTo>
                      <a:pt x="31513" y="10657"/>
                    </a:lnTo>
                    <a:lnTo>
                      <a:pt x="31643" y="11032"/>
                    </a:lnTo>
                    <a:lnTo>
                      <a:pt x="31758" y="11408"/>
                    </a:lnTo>
                    <a:lnTo>
                      <a:pt x="31872" y="11799"/>
                    </a:lnTo>
                    <a:lnTo>
                      <a:pt x="31986" y="12191"/>
                    </a:lnTo>
                    <a:lnTo>
                      <a:pt x="32068" y="12583"/>
                    </a:lnTo>
                    <a:lnTo>
                      <a:pt x="32166" y="12974"/>
                    </a:lnTo>
                    <a:lnTo>
                      <a:pt x="32231" y="13366"/>
                    </a:lnTo>
                    <a:lnTo>
                      <a:pt x="32296" y="13774"/>
                    </a:lnTo>
                    <a:lnTo>
                      <a:pt x="32361" y="14182"/>
                    </a:lnTo>
                    <a:lnTo>
                      <a:pt x="32410" y="14590"/>
                    </a:lnTo>
                    <a:lnTo>
                      <a:pt x="32443" y="14998"/>
                    </a:lnTo>
                    <a:lnTo>
                      <a:pt x="32476" y="15406"/>
                    </a:lnTo>
                    <a:lnTo>
                      <a:pt x="32492" y="15830"/>
                    </a:lnTo>
                    <a:lnTo>
                      <a:pt x="32492" y="16238"/>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85" name="Google Shape;485;p30"/>
              <p:cNvSpPr/>
              <p:nvPr/>
            </p:nvSpPr>
            <p:spPr>
              <a:xfrm>
                <a:off x="2918557" y="2923514"/>
                <a:ext cx="289523" cy="289523"/>
              </a:xfrm>
              <a:custGeom>
                <a:avLst/>
                <a:gdLst/>
                <a:ahLst/>
                <a:cxnLst/>
                <a:rect l="l" t="t" r="r" b="b"/>
                <a:pathLst>
                  <a:path w="24137" h="24137" extrusionOk="0">
                    <a:moveTo>
                      <a:pt x="12076" y="0"/>
                    </a:moveTo>
                    <a:lnTo>
                      <a:pt x="11440" y="17"/>
                    </a:lnTo>
                    <a:lnTo>
                      <a:pt x="10836" y="66"/>
                    </a:lnTo>
                    <a:lnTo>
                      <a:pt x="10232" y="131"/>
                    </a:lnTo>
                    <a:lnTo>
                      <a:pt x="9645" y="245"/>
                    </a:lnTo>
                    <a:lnTo>
                      <a:pt x="9057" y="376"/>
                    </a:lnTo>
                    <a:lnTo>
                      <a:pt x="8486" y="539"/>
                    </a:lnTo>
                    <a:lnTo>
                      <a:pt x="7915" y="735"/>
                    </a:lnTo>
                    <a:lnTo>
                      <a:pt x="7376" y="947"/>
                    </a:lnTo>
                    <a:lnTo>
                      <a:pt x="6838" y="1192"/>
                    </a:lnTo>
                    <a:lnTo>
                      <a:pt x="6316" y="1453"/>
                    </a:lnTo>
                    <a:lnTo>
                      <a:pt x="5810" y="1747"/>
                    </a:lnTo>
                    <a:lnTo>
                      <a:pt x="5320" y="2057"/>
                    </a:lnTo>
                    <a:lnTo>
                      <a:pt x="4847" y="2399"/>
                    </a:lnTo>
                    <a:lnTo>
                      <a:pt x="4390" y="2758"/>
                    </a:lnTo>
                    <a:lnTo>
                      <a:pt x="3949" y="3134"/>
                    </a:lnTo>
                    <a:lnTo>
                      <a:pt x="3541" y="3542"/>
                    </a:lnTo>
                    <a:lnTo>
                      <a:pt x="3133" y="3950"/>
                    </a:lnTo>
                    <a:lnTo>
                      <a:pt x="2758" y="4390"/>
                    </a:lnTo>
                    <a:lnTo>
                      <a:pt x="2399" y="4847"/>
                    </a:lnTo>
                    <a:lnTo>
                      <a:pt x="2056" y="5320"/>
                    </a:lnTo>
                    <a:lnTo>
                      <a:pt x="1746" y="5810"/>
                    </a:lnTo>
                    <a:lnTo>
                      <a:pt x="1453" y="6316"/>
                    </a:lnTo>
                    <a:lnTo>
                      <a:pt x="1191" y="6838"/>
                    </a:lnTo>
                    <a:lnTo>
                      <a:pt x="947" y="7377"/>
                    </a:lnTo>
                    <a:lnTo>
                      <a:pt x="735" y="7915"/>
                    </a:lnTo>
                    <a:lnTo>
                      <a:pt x="539" y="8470"/>
                    </a:lnTo>
                    <a:lnTo>
                      <a:pt x="375" y="9058"/>
                    </a:lnTo>
                    <a:lnTo>
                      <a:pt x="245" y="9629"/>
                    </a:lnTo>
                    <a:lnTo>
                      <a:pt x="147" y="10233"/>
                    </a:lnTo>
                    <a:lnTo>
                      <a:pt x="65" y="10836"/>
                    </a:lnTo>
                    <a:lnTo>
                      <a:pt x="16" y="11440"/>
                    </a:lnTo>
                    <a:lnTo>
                      <a:pt x="0" y="12060"/>
                    </a:lnTo>
                    <a:lnTo>
                      <a:pt x="16" y="12680"/>
                    </a:lnTo>
                    <a:lnTo>
                      <a:pt x="65" y="13301"/>
                    </a:lnTo>
                    <a:lnTo>
                      <a:pt x="147" y="13904"/>
                    </a:lnTo>
                    <a:lnTo>
                      <a:pt x="245" y="14492"/>
                    </a:lnTo>
                    <a:lnTo>
                      <a:pt x="375" y="15079"/>
                    </a:lnTo>
                    <a:lnTo>
                      <a:pt x="539" y="15651"/>
                    </a:lnTo>
                    <a:lnTo>
                      <a:pt x="735" y="16222"/>
                    </a:lnTo>
                    <a:lnTo>
                      <a:pt x="947" y="16760"/>
                    </a:lnTo>
                    <a:lnTo>
                      <a:pt x="1191" y="17299"/>
                    </a:lnTo>
                    <a:lnTo>
                      <a:pt x="1453" y="17821"/>
                    </a:lnTo>
                    <a:lnTo>
                      <a:pt x="1746" y="18327"/>
                    </a:lnTo>
                    <a:lnTo>
                      <a:pt x="2056" y="18816"/>
                    </a:lnTo>
                    <a:lnTo>
                      <a:pt x="2399" y="19290"/>
                    </a:lnTo>
                    <a:lnTo>
                      <a:pt x="2758" y="19747"/>
                    </a:lnTo>
                    <a:lnTo>
                      <a:pt x="3133" y="20171"/>
                    </a:lnTo>
                    <a:lnTo>
                      <a:pt x="3541" y="20595"/>
                    </a:lnTo>
                    <a:lnTo>
                      <a:pt x="3949" y="21003"/>
                    </a:lnTo>
                    <a:lnTo>
                      <a:pt x="4390" y="21379"/>
                    </a:lnTo>
                    <a:lnTo>
                      <a:pt x="4847" y="21738"/>
                    </a:lnTo>
                    <a:lnTo>
                      <a:pt x="5320" y="22064"/>
                    </a:lnTo>
                    <a:lnTo>
                      <a:pt x="5810" y="22390"/>
                    </a:lnTo>
                    <a:lnTo>
                      <a:pt x="6316" y="22668"/>
                    </a:lnTo>
                    <a:lnTo>
                      <a:pt x="6838" y="22945"/>
                    </a:lnTo>
                    <a:lnTo>
                      <a:pt x="7376" y="23190"/>
                    </a:lnTo>
                    <a:lnTo>
                      <a:pt x="7915" y="23402"/>
                    </a:lnTo>
                    <a:lnTo>
                      <a:pt x="8486" y="23582"/>
                    </a:lnTo>
                    <a:lnTo>
                      <a:pt x="9057" y="23745"/>
                    </a:lnTo>
                    <a:lnTo>
                      <a:pt x="9645" y="23892"/>
                    </a:lnTo>
                    <a:lnTo>
                      <a:pt x="10232" y="23990"/>
                    </a:lnTo>
                    <a:lnTo>
                      <a:pt x="10836" y="24071"/>
                    </a:lnTo>
                    <a:lnTo>
                      <a:pt x="11440" y="24120"/>
                    </a:lnTo>
                    <a:lnTo>
                      <a:pt x="12076" y="24137"/>
                    </a:lnTo>
                    <a:lnTo>
                      <a:pt x="12697" y="24120"/>
                    </a:lnTo>
                    <a:lnTo>
                      <a:pt x="13300" y="24071"/>
                    </a:lnTo>
                    <a:lnTo>
                      <a:pt x="13904" y="23990"/>
                    </a:lnTo>
                    <a:lnTo>
                      <a:pt x="14508" y="23892"/>
                    </a:lnTo>
                    <a:lnTo>
                      <a:pt x="15079" y="23745"/>
                    </a:lnTo>
                    <a:lnTo>
                      <a:pt x="15650" y="23582"/>
                    </a:lnTo>
                    <a:lnTo>
                      <a:pt x="16221" y="23402"/>
                    </a:lnTo>
                    <a:lnTo>
                      <a:pt x="16760" y="23190"/>
                    </a:lnTo>
                    <a:lnTo>
                      <a:pt x="17299" y="22945"/>
                    </a:lnTo>
                    <a:lnTo>
                      <a:pt x="17821" y="22668"/>
                    </a:lnTo>
                    <a:lnTo>
                      <a:pt x="18327" y="22390"/>
                    </a:lnTo>
                    <a:lnTo>
                      <a:pt x="18816" y="22064"/>
                    </a:lnTo>
                    <a:lnTo>
                      <a:pt x="19289" y="21738"/>
                    </a:lnTo>
                    <a:lnTo>
                      <a:pt x="19746" y="21379"/>
                    </a:lnTo>
                    <a:lnTo>
                      <a:pt x="20187" y="21003"/>
                    </a:lnTo>
                    <a:lnTo>
                      <a:pt x="20595" y="20595"/>
                    </a:lnTo>
                    <a:lnTo>
                      <a:pt x="21003" y="20171"/>
                    </a:lnTo>
                    <a:lnTo>
                      <a:pt x="21378" y="19747"/>
                    </a:lnTo>
                    <a:lnTo>
                      <a:pt x="21737" y="19290"/>
                    </a:lnTo>
                    <a:lnTo>
                      <a:pt x="22080" y="18816"/>
                    </a:lnTo>
                    <a:lnTo>
                      <a:pt x="22390" y="18327"/>
                    </a:lnTo>
                    <a:lnTo>
                      <a:pt x="22684" y="17821"/>
                    </a:lnTo>
                    <a:lnTo>
                      <a:pt x="22945" y="17299"/>
                    </a:lnTo>
                    <a:lnTo>
                      <a:pt x="23190" y="16760"/>
                    </a:lnTo>
                    <a:lnTo>
                      <a:pt x="23402" y="16222"/>
                    </a:lnTo>
                    <a:lnTo>
                      <a:pt x="23598" y="15651"/>
                    </a:lnTo>
                    <a:lnTo>
                      <a:pt x="23761" y="15079"/>
                    </a:lnTo>
                    <a:lnTo>
                      <a:pt x="23892" y="14492"/>
                    </a:lnTo>
                    <a:lnTo>
                      <a:pt x="23989" y="13904"/>
                    </a:lnTo>
                    <a:lnTo>
                      <a:pt x="24071" y="13301"/>
                    </a:lnTo>
                    <a:lnTo>
                      <a:pt x="24120" y="12680"/>
                    </a:lnTo>
                    <a:lnTo>
                      <a:pt x="24136" y="12060"/>
                    </a:lnTo>
                    <a:lnTo>
                      <a:pt x="24120" y="11440"/>
                    </a:lnTo>
                    <a:lnTo>
                      <a:pt x="24071" y="10836"/>
                    </a:lnTo>
                    <a:lnTo>
                      <a:pt x="23989" y="10233"/>
                    </a:lnTo>
                    <a:lnTo>
                      <a:pt x="23892" y="9629"/>
                    </a:lnTo>
                    <a:lnTo>
                      <a:pt x="23761" y="9058"/>
                    </a:lnTo>
                    <a:lnTo>
                      <a:pt x="23598" y="8470"/>
                    </a:lnTo>
                    <a:lnTo>
                      <a:pt x="23402" y="7915"/>
                    </a:lnTo>
                    <a:lnTo>
                      <a:pt x="23190" y="7377"/>
                    </a:lnTo>
                    <a:lnTo>
                      <a:pt x="22945" y="6838"/>
                    </a:lnTo>
                    <a:lnTo>
                      <a:pt x="22684" y="6316"/>
                    </a:lnTo>
                    <a:lnTo>
                      <a:pt x="22390" y="5810"/>
                    </a:lnTo>
                    <a:lnTo>
                      <a:pt x="22080" y="5320"/>
                    </a:lnTo>
                    <a:lnTo>
                      <a:pt x="21737" y="4847"/>
                    </a:lnTo>
                    <a:lnTo>
                      <a:pt x="21378" y="4390"/>
                    </a:lnTo>
                    <a:lnTo>
                      <a:pt x="21003" y="3950"/>
                    </a:lnTo>
                    <a:lnTo>
                      <a:pt x="20595" y="3542"/>
                    </a:lnTo>
                    <a:lnTo>
                      <a:pt x="20187" y="3134"/>
                    </a:lnTo>
                    <a:lnTo>
                      <a:pt x="19746" y="2758"/>
                    </a:lnTo>
                    <a:lnTo>
                      <a:pt x="19289" y="2399"/>
                    </a:lnTo>
                    <a:lnTo>
                      <a:pt x="18816" y="2057"/>
                    </a:lnTo>
                    <a:lnTo>
                      <a:pt x="18327" y="1747"/>
                    </a:lnTo>
                    <a:lnTo>
                      <a:pt x="17821" y="1453"/>
                    </a:lnTo>
                    <a:lnTo>
                      <a:pt x="17299" y="1192"/>
                    </a:lnTo>
                    <a:lnTo>
                      <a:pt x="16760" y="947"/>
                    </a:lnTo>
                    <a:lnTo>
                      <a:pt x="16221" y="735"/>
                    </a:lnTo>
                    <a:lnTo>
                      <a:pt x="15650" y="539"/>
                    </a:lnTo>
                    <a:lnTo>
                      <a:pt x="15079" y="376"/>
                    </a:lnTo>
                    <a:lnTo>
                      <a:pt x="14508" y="245"/>
                    </a:lnTo>
                    <a:lnTo>
                      <a:pt x="13904" y="131"/>
                    </a:lnTo>
                    <a:lnTo>
                      <a:pt x="13300" y="66"/>
                    </a:lnTo>
                    <a:lnTo>
                      <a:pt x="12697" y="17"/>
                    </a:lnTo>
                    <a:lnTo>
                      <a:pt x="12076"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86" name="Google Shape;486;p30"/>
              <p:cNvSpPr/>
              <p:nvPr/>
            </p:nvSpPr>
            <p:spPr>
              <a:xfrm>
                <a:off x="2918557" y="2923514"/>
                <a:ext cx="289523" cy="289523"/>
              </a:xfrm>
              <a:custGeom>
                <a:avLst/>
                <a:gdLst/>
                <a:ahLst/>
                <a:cxnLst/>
                <a:rect l="l" t="t" r="r" b="b"/>
                <a:pathLst>
                  <a:path w="24137" h="24137" fill="none" extrusionOk="0">
                    <a:moveTo>
                      <a:pt x="24136" y="12060"/>
                    </a:moveTo>
                    <a:lnTo>
                      <a:pt x="24136" y="12060"/>
                    </a:lnTo>
                    <a:lnTo>
                      <a:pt x="24120" y="12680"/>
                    </a:lnTo>
                    <a:lnTo>
                      <a:pt x="24071" y="13301"/>
                    </a:lnTo>
                    <a:lnTo>
                      <a:pt x="23989" y="13904"/>
                    </a:lnTo>
                    <a:lnTo>
                      <a:pt x="23892" y="14492"/>
                    </a:lnTo>
                    <a:lnTo>
                      <a:pt x="23761" y="15079"/>
                    </a:lnTo>
                    <a:lnTo>
                      <a:pt x="23598" y="15651"/>
                    </a:lnTo>
                    <a:lnTo>
                      <a:pt x="23402" y="16222"/>
                    </a:lnTo>
                    <a:lnTo>
                      <a:pt x="23190" y="16760"/>
                    </a:lnTo>
                    <a:lnTo>
                      <a:pt x="22945" y="17299"/>
                    </a:lnTo>
                    <a:lnTo>
                      <a:pt x="22684" y="17821"/>
                    </a:lnTo>
                    <a:lnTo>
                      <a:pt x="22390" y="18327"/>
                    </a:lnTo>
                    <a:lnTo>
                      <a:pt x="22080" y="18816"/>
                    </a:lnTo>
                    <a:lnTo>
                      <a:pt x="21737" y="19290"/>
                    </a:lnTo>
                    <a:lnTo>
                      <a:pt x="21378" y="19747"/>
                    </a:lnTo>
                    <a:lnTo>
                      <a:pt x="21003" y="20171"/>
                    </a:lnTo>
                    <a:lnTo>
                      <a:pt x="20595" y="20595"/>
                    </a:lnTo>
                    <a:lnTo>
                      <a:pt x="20187" y="21003"/>
                    </a:lnTo>
                    <a:lnTo>
                      <a:pt x="19746" y="21379"/>
                    </a:lnTo>
                    <a:lnTo>
                      <a:pt x="19289" y="21738"/>
                    </a:lnTo>
                    <a:lnTo>
                      <a:pt x="18816" y="22064"/>
                    </a:lnTo>
                    <a:lnTo>
                      <a:pt x="18327" y="22390"/>
                    </a:lnTo>
                    <a:lnTo>
                      <a:pt x="17821" y="22668"/>
                    </a:lnTo>
                    <a:lnTo>
                      <a:pt x="17299" y="22945"/>
                    </a:lnTo>
                    <a:lnTo>
                      <a:pt x="16760" y="23190"/>
                    </a:lnTo>
                    <a:lnTo>
                      <a:pt x="16221" y="23402"/>
                    </a:lnTo>
                    <a:lnTo>
                      <a:pt x="15650" y="23582"/>
                    </a:lnTo>
                    <a:lnTo>
                      <a:pt x="15079" y="23745"/>
                    </a:lnTo>
                    <a:lnTo>
                      <a:pt x="14508" y="23892"/>
                    </a:lnTo>
                    <a:lnTo>
                      <a:pt x="13904" y="23990"/>
                    </a:lnTo>
                    <a:lnTo>
                      <a:pt x="13300" y="24071"/>
                    </a:lnTo>
                    <a:lnTo>
                      <a:pt x="12697" y="24120"/>
                    </a:lnTo>
                    <a:lnTo>
                      <a:pt x="12076" y="24137"/>
                    </a:lnTo>
                    <a:lnTo>
                      <a:pt x="12076" y="24137"/>
                    </a:lnTo>
                    <a:lnTo>
                      <a:pt x="11440" y="24120"/>
                    </a:lnTo>
                    <a:lnTo>
                      <a:pt x="10836" y="24071"/>
                    </a:lnTo>
                    <a:lnTo>
                      <a:pt x="10232" y="23990"/>
                    </a:lnTo>
                    <a:lnTo>
                      <a:pt x="9645" y="23892"/>
                    </a:lnTo>
                    <a:lnTo>
                      <a:pt x="9057" y="23745"/>
                    </a:lnTo>
                    <a:lnTo>
                      <a:pt x="8486" y="23582"/>
                    </a:lnTo>
                    <a:lnTo>
                      <a:pt x="7915" y="23402"/>
                    </a:lnTo>
                    <a:lnTo>
                      <a:pt x="7376" y="23190"/>
                    </a:lnTo>
                    <a:lnTo>
                      <a:pt x="6838" y="22945"/>
                    </a:lnTo>
                    <a:lnTo>
                      <a:pt x="6316" y="22668"/>
                    </a:lnTo>
                    <a:lnTo>
                      <a:pt x="5810" y="22390"/>
                    </a:lnTo>
                    <a:lnTo>
                      <a:pt x="5320" y="22064"/>
                    </a:lnTo>
                    <a:lnTo>
                      <a:pt x="4847" y="21738"/>
                    </a:lnTo>
                    <a:lnTo>
                      <a:pt x="4390" y="21379"/>
                    </a:lnTo>
                    <a:lnTo>
                      <a:pt x="3949" y="21003"/>
                    </a:lnTo>
                    <a:lnTo>
                      <a:pt x="3541" y="20595"/>
                    </a:lnTo>
                    <a:lnTo>
                      <a:pt x="3133" y="20171"/>
                    </a:lnTo>
                    <a:lnTo>
                      <a:pt x="2758" y="19747"/>
                    </a:lnTo>
                    <a:lnTo>
                      <a:pt x="2399" y="19290"/>
                    </a:lnTo>
                    <a:lnTo>
                      <a:pt x="2056" y="18816"/>
                    </a:lnTo>
                    <a:lnTo>
                      <a:pt x="1746" y="18327"/>
                    </a:lnTo>
                    <a:lnTo>
                      <a:pt x="1453" y="17821"/>
                    </a:lnTo>
                    <a:lnTo>
                      <a:pt x="1191" y="17299"/>
                    </a:lnTo>
                    <a:lnTo>
                      <a:pt x="947" y="16760"/>
                    </a:lnTo>
                    <a:lnTo>
                      <a:pt x="735" y="16222"/>
                    </a:lnTo>
                    <a:lnTo>
                      <a:pt x="539" y="15651"/>
                    </a:lnTo>
                    <a:lnTo>
                      <a:pt x="375" y="15079"/>
                    </a:lnTo>
                    <a:lnTo>
                      <a:pt x="245" y="14492"/>
                    </a:lnTo>
                    <a:lnTo>
                      <a:pt x="147" y="13904"/>
                    </a:lnTo>
                    <a:lnTo>
                      <a:pt x="65" y="13301"/>
                    </a:lnTo>
                    <a:lnTo>
                      <a:pt x="16" y="12680"/>
                    </a:lnTo>
                    <a:lnTo>
                      <a:pt x="0" y="12060"/>
                    </a:lnTo>
                    <a:lnTo>
                      <a:pt x="0" y="12060"/>
                    </a:lnTo>
                    <a:lnTo>
                      <a:pt x="16" y="11440"/>
                    </a:lnTo>
                    <a:lnTo>
                      <a:pt x="65" y="10836"/>
                    </a:lnTo>
                    <a:lnTo>
                      <a:pt x="147" y="10233"/>
                    </a:lnTo>
                    <a:lnTo>
                      <a:pt x="245" y="9629"/>
                    </a:lnTo>
                    <a:lnTo>
                      <a:pt x="375" y="9058"/>
                    </a:lnTo>
                    <a:lnTo>
                      <a:pt x="539" y="8470"/>
                    </a:lnTo>
                    <a:lnTo>
                      <a:pt x="735" y="7915"/>
                    </a:lnTo>
                    <a:lnTo>
                      <a:pt x="947" y="7377"/>
                    </a:lnTo>
                    <a:lnTo>
                      <a:pt x="1191" y="6838"/>
                    </a:lnTo>
                    <a:lnTo>
                      <a:pt x="1453" y="6316"/>
                    </a:lnTo>
                    <a:lnTo>
                      <a:pt x="1746" y="5810"/>
                    </a:lnTo>
                    <a:lnTo>
                      <a:pt x="2056" y="5320"/>
                    </a:lnTo>
                    <a:lnTo>
                      <a:pt x="2399" y="4847"/>
                    </a:lnTo>
                    <a:lnTo>
                      <a:pt x="2758" y="4390"/>
                    </a:lnTo>
                    <a:lnTo>
                      <a:pt x="3133" y="3950"/>
                    </a:lnTo>
                    <a:lnTo>
                      <a:pt x="3541" y="3542"/>
                    </a:lnTo>
                    <a:lnTo>
                      <a:pt x="3949" y="3134"/>
                    </a:lnTo>
                    <a:lnTo>
                      <a:pt x="4390" y="2758"/>
                    </a:lnTo>
                    <a:lnTo>
                      <a:pt x="4847" y="2399"/>
                    </a:lnTo>
                    <a:lnTo>
                      <a:pt x="5320" y="2057"/>
                    </a:lnTo>
                    <a:lnTo>
                      <a:pt x="5810" y="1747"/>
                    </a:lnTo>
                    <a:lnTo>
                      <a:pt x="6316" y="1453"/>
                    </a:lnTo>
                    <a:lnTo>
                      <a:pt x="6838" y="1192"/>
                    </a:lnTo>
                    <a:lnTo>
                      <a:pt x="7376" y="947"/>
                    </a:lnTo>
                    <a:lnTo>
                      <a:pt x="7915" y="735"/>
                    </a:lnTo>
                    <a:lnTo>
                      <a:pt x="8486" y="539"/>
                    </a:lnTo>
                    <a:lnTo>
                      <a:pt x="9057" y="376"/>
                    </a:lnTo>
                    <a:lnTo>
                      <a:pt x="9645" y="245"/>
                    </a:lnTo>
                    <a:lnTo>
                      <a:pt x="10232" y="131"/>
                    </a:lnTo>
                    <a:lnTo>
                      <a:pt x="10836" y="66"/>
                    </a:lnTo>
                    <a:lnTo>
                      <a:pt x="11440" y="17"/>
                    </a:lnTo>
                    <a:lnTo>
                      <a:pt x="12076" y="0"/>
                    </a:lnTo>
                    <a:lnTo>
                      <a:pt x="12076" y="0"/>
                    </a:lnTo>
                    <a:lnTo>
                      <a:pt x="12697" y="17"/>
                    </a:lnTo>
                    <a:lnTo>
                      <a:pt x="13300" y="66"/>
                    </a:lnTo>
                    <a:lnTo>
                      <a:pt x="13904" y="131"/>
                    </a:lnTo>
                    <a:lnTo>
                      <a:pt x="14508" y="245"/>
                    </a:lnTo>
                    <a:lnTo>
                      <a:pt x="15079" y="376"/>
                    </a:lnTo>
                    <a:lnTo>
                      <a:pt x="15650" y="539"/>
                    </a:lnTo>
                    <a:lnTo>
                      <a:pt x="16221" y="735"/>
                    </a:lnTo>
                    <a:lnTo>
                      <a:pt x="16760" y="947"/>
                    </a:lnTo>
                    <a:lnTo>
                      <a:pt x="17299" y="1192"/>
                    </a:lnTo>
                    <a:lnTo>
                      <a:pt x="17821" y="1453"/>
                    </a:lnTo>
                    <a:lnTo>
                      <a:pt x="18327" y="1747"/>
                    </a:lnTo>
                    <a:lnTo>
                      <a:pt x="18816" y="2057"/>
                    </a:lnTo>
                    <a:lnTo>
                      <a:pt x="19289" y="2399"/>
                    </a:lnTo>
                    <a:lnTo>
                      <a:pt x="19746" y="2758"/>
                    </a:lnTo>
                    <a:lnTo>
                      <a:pt x="20187" y="3134"/>
                    </a:lnTo>
                    <a:lnTo>
                      <a:pt x="20595" y="3542"/>
                    </a:lnTo>
                    <a:lnTo>
                      <a:pt x="21003" y="3950"/>
                    </a:lnTo>
                    <a:lnTo>
                      <a:pt x="21378" y="4390"/>
                    </a:lnTo>
                    <a:lnTo>
                      <a:pt x="21737" y="4847"/>
                    </a:lnTo>
                    <a:lnTo>
                      <a:pt x="22080" y="5320"/>
                    </a:lnTo>
                    <a:lnTo>
                      <a:pt x="22390" y="5810"/>
                    </a:lnTo>
                    <a:lnTo>
                      <a:pt x="22684" y="6316"/>
                    </a:lnTo>
                    <a:lnTo>
                      <a:pt x="22945" y="6838"/>
                    </a:lnTo>
                    <a:lnTo>
                      <a:pt x="23190" y="7377"/>
                    </a:lnTo>
                    <a:lnTo>
                      <a:pt x="23402" y="7915"/>
                    </a:lnTo>
                    <a:lnTo>
                      <a:pt x="23598" y="8470"/>
                    </a:lnTo>
                    <a:lnTo>
                      <a:pt x="23761" y="9058"/>
                    </a:lnTo>
                    <a:lnTo>
                      <a:pt x="23892" y="9629"/>
                    </a:lnTo>
                    <a:lnTo>
                      <a:pt x="23989" y="10233"/>
                    </a:lnTo>
                    <a:lnTo>
                      <a:pt x="24071" y="10836"/>
                    </a:lnTo>
                    <a:lnTo>
                      <a:pt x="24120" y="11440"/>
                    </a:lnTo>
                    <a:lnTo>
                      <a:pt x="24136" y="1206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87" name="Google Shape;487;p30"/>
              <p:cNvSpPr/>
              <p:nvPr/>
            </p:nvSpPr>
            <p:spPr>
              <a:xfrm>
                <a:off x="3007814" y="2979113"/>
                <a:ext cx="126079" cy="165027"/>
              </a:xfrm>
              <a:custGeom>
                <a:avLst/>
                <a:gdLst/>
                <a:ahLst/>
                <a:cxnLst/>
                <a:rect l="l" t="t" r="r" b="b"/>
                <a:pathLst>
                  <a:path w="10511" h="13758" extrusionOk="0">
                    <a:moveTo>
                      <a:pt x="4032" y="0"/>
                    </a:moveTo>
                    <a:lnTo>
                      <a:pt x="3803" y="33"/>
                    </a:lnTo>
                    <a:lnTo>
                      <a:pt x="3575" y="65"/>
                    </a:lnTo>
                    <a:lnTo>
                      <a:pt x="3362" y="114"/>
                    </a:lnTo>
                    <a:lnTo>
                      <a:pt x="3150" y="163"/>
                    </a:lnTo>
                    <a:lnTo>
                      <a:pt x="2938" y="229"/>
                    </a:lnTo>
                    <a:lnTo>
                      <a:pt x="2742" y="310"/>
                    </a:lnTo>
                    <a:lnTo>
                      <a:pt x="2547" y="408"/>
                    </a:lnTo>
                    <a:lnTo>
                      <a:pt x="2351" y="506"/>
                    </a:lnTo>
                    <a:lnTo>
                      <a:pt x="2171" y="620"/>
                    </a:lnTo>
                    <a:lnTo>
                      <a:pt x="1992" y="734"/>
                    </a:lnTo>
                    <a:lnTo>
                      <a:pt x="1828" y="865"/>
                    </a:lnTo>
                    <a:lnTo>
                      <a:pt x="1649" y="1012"/>
                    </a:lnTo>
                    <a:lnTo>
                      <a:pt x="1502" y="1159"/>
                    </a:lnTo>
                    <a:lnTo>
                      <a:pt x="1339" y="1306"/>
                    </a:lnTo>
                    <a:lnTo>
                      <a:pt x="1192" y="1469"/>
                    </a:lnTo>
                    <a:lnTo>
                      <a:pt x="1061" y="1648"/>
                    </a:lnTo>
                    <a:lnTo>
                      <a:pt x="931" y="1828"/>
                    </a:lnTo>
                    <a:lnTo>
                      <a:pt x="800" y="2007"/>
                    </a:lnTo>
                    <a:lnTo>
                      <a:pt x="686" y="2187"/>
                    </a:lnTo>
                    <a:lnTo>
                      <a:pt x="490" y="2595"/>
                    </a:lnTo>
                    <a:lnTo>
                      <a:pt x="311" y="3003"/>
                    </a:lnTo>
                    <a:lnTo>
                      <a:pt x="245" y="3215"/>
                    </a:lnTo>
                    <a:lnTo>
                      <a:pt x="180" y="3427"/>
                    </a:lnTo>
                    <a:lnTo>
                      <a:pt x="115" y="3656"/>
                    </a:lnTo>
                    <a:lnTo>
                      <a:pt x="82" y="3868"/>
                    </a:lnTo>
                    <a:lnTo>
                      <a:pt x="50" y="4096"/>
                    </a:lnTo>
                    <a:lnTo>
                      <a:pt x="17" y="4325"/>
                    </a:lnTo>
                    <a:lnTo>
                      <a:pt x="1" y="4553"/>
                    </a:lnTo>
                    <a:lnTo>
                      <a:pt x="1" y="4798"/>
                    </a:lnTo>
                    <a:lnTo>
                      <a:pt x="1" y="13757"/>
                    </a:lnTo>
                    <a:lnTo>
                      <a:pt x="8813" y="13757"/>
                    </a:lnTo>
                    <a:lnTo>
                      <a:pt x="8813" y="9351"/>
                    </a:lnTo>
                    <a:lnTo>
                      <a:pt x="10510" y="9351"/>
                    </a:lnTo>
                    <a:lnTo>
                      <a:pt x="8715" y="4602"/>
                    </a:lnTo>
                    <a:lnTo>
                      <a:pt x="8699" y="4374"/>
                    </a:lnTo>
                    <a:lnTo>
                      <a:pt x="8683" y="4145"/>
                    </a:lnTo>
                    <a:lnTo>
                      <a:pt x="8666" y="3917"/>
                    </a:lnTo>
                    <a:lnTo>
                      <a:pt x="8617" y="3705"/>
                    </a:lnTo>
                    <a:lnTo>
                      <a:pt x="8568" y="3476"/>
                    </a:lnTo>
                    <a:lnTo>
                      <a:pt x="8503" y="3264"/>
                    </a:lnTo>
                    <a:lnTo>
                      <a:pt x="8438" y="3052"/>
                    </a:lnTo>
                    <a:lnTo>
                      <a:pt x="8356" y="2840"/>
                    </a:lnTo>
                    <a:lnTo>
                      <a:pt x="8275" y="2644"/>
                    </a:lnTo>
                    <a:lnTo>
                      <a:pt x="8177" y="2448"/>
                    </a:lnTo>
                    <a:lnTo>
                      <a:pt x="8062" y="2252"/>
                    </a:lnTo>
                    <a:lnTo>
                      <a:pt x="7948" y="2073"/>
                    </a:lnTo>
                    <a:lnTo>
                      <a:pt x="7834" y="1893"/>
                    </a:lnTo>
                    <a:lnTo>
                      <a:pt x="7687" y="1714"/>
                    </a:lnTo>
                    <a:lnTo>
                      <a:pt x="7557" y="1550"/>
                    </a:lnTo>
                    <a:lnTo>
                      <a:pt x="7410" y="1387"/>
                    </a:lnTo>
                    <a:lnTo>
                      <a:pt x="7246" y="1224"/>
                    </a:lnTo>
                    <a:lnTo>
                      <a:pt x="7083" y="1077"/>
                    </a:lnTo>
                    <a:lnTo>
                      <a:pt x="6920" y="947"/>
                    </a:lnTo>
                    <a:lnTo>
                      <a:pt x="6741" y="816"/>
                    </a:lnTo>
                    <a:lnTo>
                      <a:pt x="6561" y="685"/>
                    </a:lnTo>
                    <a:lnTo>
                      <a:pt x="6382" y="571"/>
                    </a:lnTo>
                    <a:lnTo>
                      <a:pt x="6186" y="473"/>
                    </a:lnTo>
                    <a:lnTo>
                      <a:pt x="5990" y="375"/>
                    </a:lnTo>
                    <a:lnTo>
                      <a:pt x="5794" y="294"/>
                    </a:lnTo>
                    <a:lnTo>
                      <a:pt x="5582" y="212"/>
                    </a:lnTo>
                    <a:lnTo>
                      <a:pt x="5370" y="147"/>
                    </a:lnTo>
                    <a:lnTo>
                      <a:pt x="5158" y="98"/>
                    </a:lnTo>
                    <a:lnTo>
                      <a:pt x="4929" y="49"/>
                    </a:lnTo>
                    <a:lnTo>
                      <a:pt x="4717" y="33"/>
                    </a:lnTo>
                    <a:lnTo>
                      <a:pt x="4489"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88" name="Google Shape;488;p30"/>
              <p:cNvSpPr/>
              <p:nvPr/>
            </p:nvSpPr>
            <p:spPr>
              <a:xfrm>
                <a:off x="3058326" y="2979113"/>
                <a:ext cx="984" cy="12"/>
              </a:xfrm>
              <a:custGeom>
                <a:avLst/>
                <a:gdLst/>
                <a:ahLst/>
                <a:cxnLst/>
                <a:rect l="l" t="t" r="r" b="b"/>
                <a:pathLst>
                  <a:path w="82" h="1" fill="none" extrusionOk="0">
                    <a:moveTo>
                      <a:pt x="82" y="0"/>
                    </a:moveTo>
                    <a:lnTo>
                      <a:pt x="0" y="0"/>
                    </a:lnTo>
                    <a:lnTo>
                      <a:pt x="0" y="0"/>
                    </a:lnTo>
                    <a:lnTo>
                      <a:pt x="49" y="0"/>
                    </a:lnTo>
                    <a:lnTo>
                      <a:pt x="49" y="0"/>
                    </a:lnTo>
                    <a:lnTo>
                      <a:pt x="82"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89" name="Google Shape;489;p30"/>
              <p:cNvSpPr/>
              <p:nvPr/>
            </p:nvSpPr>
            <p:spPr>
              <a:xfrm>
                <a:off x="3216101" y="2873397"/>
                <a:ext cx="389742" cy="389754"/>
              </a:xfrm>
              <a:custGeom>
                <a:avLst/>
                <a:gdLst/>
                <a:ahLst/>
                <a:cxnLst/>
                <a:rect l="l" t="t" r="r" b="b"/>
                <a:pathLst>
                  <a:path w="32492" h="32493" extrusionOk="0">
                    <a:moveTo>
                      <a:pt x="15830" y="1"/>
                    </a:moveTo>
                    <a:lnTo>
                      <a:pt x="15406" y="17"/>
                    </a:lnTo>
                    <a:lnTo>
                      <a:pt x="14998" y="50"/>
                    </a:lnTo>
                    <a:lnTo>
                      <a:pt x="14573" y="82"/>
                    </a:lnTo>
                    <a:lnTo>
                      <a:pt x="14166" y="131"/>
                    </a:lnTo>
                    <a:lnTo>
                      <a:pt x="13774" y="180"/>
                    </a:lnTo>
                    <a:lnTo>
                      <a:pt x="13366" y="245"/>
                    </a:lnTo>
                    <a:lnTo>
                      <a:pt x="12974" y="327"/>
                    </a:lnTo>
                    <a:lnTo>
                      <a:pt x="12566" y="409"/>
                    </a:lnTo>
                    <a:lnTo>
                      <a:pt x="12175" y="507"/>
                    </a:lnTo>
                    <a:lnTo>
                      <a:pt x="11799" y="621"/>
                    </a:lnTo>
                    <a:lnTo>
                      <a:pt x="11408" y="735"/>
                    </a:lnTo>
                    <a:lnTo>
                      <a:pt x="11032" y="849"/>
                    </a:lnTo>
                    <a:lnTo>
                      <a:pt x="10657" y="980"/>
                    </a:lnTo>
                    <a:lnTo>
                      <a:pt x="9922" y="1274"/>
                    </a:lnTo>
                    <a:lnTo>
                      <a:pt x="9204" y="1600"/>
                    </a:lnTo>
                    <a:lnTo>
                      <a:pt x="8503" y="1959"/>
                    </a:lnTo>
                    <a:lnTo>
                      <a:pt x="7817" y="2351"/>
                    </a:lnTo>
                    <a:lnTo>
                      <a:pt x="7165" y="2775"/>
                    </a:lnTo>
                    <a:lnTo>
                      <a:pt x="6528" y="3232"/>
                    </a:lnTo>
                    <a:lnTo>
                      <a:pt x="5908" y="3705"/>
                    </a:lnTo>
                    <a:lnTo>
                      <a:pt x="5320" y="4227"/>
                    </a:lnTo>
                    <a:lnTo>
                      <a:pt x="4749" y="4750"/>
                    </a:lnTo>
                    <a:lnTo>
                      <a:pt x="4211" y="5321"/>
                    </a:lnTo>
                    <a:lnTo>
                      <a:pt x="3705" y="5908"/>
                    </a:lnTo>
                    <a:lnTo>
                      <a:pt x="3232" y="6528"/>
                    </a:lnTo>
                    <a:lnTo>
                      <a:pt x="2775" y="7165"/>
                    </a:lnTo>
                    <a:lnTo>
                      <a:pt x="2350" y="7818"/>
                    </a:lnTo>
                    <a:lnTo>
                      <a:pt x="1959" y="8503"/>
                    </a:lnTo>
                    <a:lnTo>
                      <a:pt x="1600" y="9205"/>
                    </a:lnTo>
                    <a:lnTo>
                      <a:pt x="1273" y="9923"/>
                    </a:lnTo>
                    <a:lnTo>
                      <a:pt x="980" y="10657"/>
                    </a:lnTo>
                    <a:lnTo>
                      <a:pt x="849" y="11032"/>
                    </a:lnTo>
                    <a:lnTo>
                      <a:pt x="735" y="11408"/>
                    </a:lnTo>
                    <a:lnTo>
                      <a:pt x="621" y="11799"/>
                    </a:lnTo>
                    <a:lnTo>
                      <a:pt x="506" y="12191"/>
                    </a:lnTo>
                    <a:lnTo>
                      <a:pt x="408" y="12583"/>
                    </a:lnTo>
                    <a:lnTo>
                      <a:pt x="327" y="12974"/>
                    </a:lnTo>
                    <a:lnTo>
                      <a:pt x="245" y="13366"/>
                    </a:lnTo>
                    <a:lnTo>
                      <a:pt x="180" y="13774"/>
                    </a:lnTo>
                    <a:lnTo>
                      <a:pt x="131" y="14182"/>
                    </a:lnTo>
                    <a:lnTo>
                      <a:pt x="82" y="14590"/>
                    </a:lnTo>
                    <a:lnTo>
                      <a:pt x="49" y="14998"/>
                    </a:lnTo>
                    <a:lnTo>
                      <a:pt x="17" y="15406"/>
                    </a:lnTo>
                    <a:lnTo>
                      <a:pt x="0" y="15830"/>
                    </a:lnTo>
                    <a:lnTo>
                      <a:pt x="0" y="16238"/>
                    </a:lnTo>
                    <a:lnTo>
                      <a:pt x="0" y="16663"/>
                    </a:lnTo>
                    <a:lnTo>
                      <a:pt x="17" y="17087"/>
                    </a:lnTo>
                    <a:lnTo>
                      <a:pt x="49" y="17495"/>
                    </a:lnTo>
                    <a:lnTo>
                      <a:pt x="82" y="17903"/>
                    </a:lnTo>
                    <a:lnTo>
                      <a:pt x="131" y="18311"/>
                    </a:lnTo>
                    <a:lnTo>
                      <a:pt x="180" y="18719"/>
                    </a:lnTo>
                    <a:lnTo>
                      <a:pt x="245" y="19127"/>
                    </a:lnTo>
                    <a:lnTo>
                      <a:pt x="327" y="19518"/>
                    </a:lnTo>
                    <a:lnTo>
                      <a:pt x="408" y="19910"/>
                    </a:lnTo>
                    <a:lnTo>
                      <a:pt x="506" y="20302"/>
                    </a:lnTo>
                    <a:lnTo>
                      <a:pt x="621" y="20693"/>
                    </a:lnTo>
                    <a:lnTo>
                      <a:pt x="735" y="21069"/>
                    </a:lnTo>
                    <a:lnTo>
                      <a:pt x="849" y="21460"/>
                    </a:lnTo>
                    <a:lnTo>
                      <a:pt x="980" y="21836"/>
                    </a:lnTo>
                    <a:lnTo>
                      <a:pt x="1273" y="22570"/>
                    </a:lnTo>
                    <a:lnTo>
                      <a:pt x="1600" y="23288"/>
                    </a:lnTo>
                    <a:lnTo>
                      <a:pt x="1959" y="23990"/>
                    </a:lnTo>
                    <a:lnTo>
                      <a:pt x="2350" y="24659"/>
                    </a:lnTo>
                    <a:lnTo>
                      <a:pt x="2775" y="25328"/>
                    </a:lnTo>
                    <a:lnTo>
                      <a:pt x="3232" y="25965"/>
                    </a:lnTo>
                    <a:lnTo>
                      <a:pt x="3705" y="26568"/>
                    </a:lnTo>
                    <a:lnTo>
                      <a:pt x="4211" y="27172"/>
                    </a:lnTo>
                    <a:lnTo>
                      <a:pt x="4749" y="27727"/>
                    </a:lnTo>
                    <a:lnTo>
                      <a:pt x="5320" y="28266"/>
                    </a:lnTo>
                    <a:lnTo>
                      <a:pt x="5908" y="28771"/>
                    </a:lnTo>
                    <a:lnTo>
                      <a:pt x="6528" y="29261"/>
                    </a:lnTo>
                    <a:lnTo>
                      <a:pt x="7165" y="29718"/>
                    </a:lnTo>
                    <a:lnTo>
                      <a:pt x="7817" y="30142"/>
                    </a:lnTo>
                    <a:lnTo>
                      <a:pt x="8503" y="30534"/>
                    </a:lnTo>
                    <a:lnTo>
                      <a:pt x="9204" y="30893"/>
                    </a:lnTo>
                    <a:lnTo>
                      <a:pt x="9922" y="31203"/>
                    </a:lnTo>
                    <a:lnTo>
                      <a:pt x="10657" y="31497"/>
                    </a:lnTo>
                    <a:lnTo>
                      <a:pt x="11032" y="31627"/>
                    </a:lnTo>
                    <a:lnTo>
                      <a:pt x="11408" y="31758"/>
                    </a:lnTo>
                    <a:lnTo>
                      <a:pt x="11799" y="31872"/>
                    </a:lnTo>
                    <a:lnTo>
                      <a:pt x="12175" y="31970"/>
                    </a:lnTo>
                    <a:lnTo>
                      <a:pt x="12566" y="32068"/>
                    </a:lnTo>
                    <a:lnTo>
                      <a:pt x="12974" y="32150"/>
                    </a:lnTo>
                    <a:lnTo>
                      <a:pt x="13366" y="32231"/>
                    </a:lnTo>
                    <a:lnTo>
                      <a:pt x="13774" y="32296"/>
                    </a:lnTo>
                    <a:lnTo>
                      <a:pt x="14166" y="32362"/>
                    </a:lnTo>
                    <a:lnTo>
                      <a:pt x="14573" y="32411"/>
                    </a:lnTo>
                    <a:lnTo>
                      <a:pt x="14998" y="32443"/>
                    </a:lnTo>
                    <a:lnTo>
                      <a:pt x="15406" y="32460"/>
                    </a:lnTo>
                    <a:lnTo>
                      <a:pt x="15830" y="32476"/>
                    </a:lnTo>
                    <a:lnTo>
                      <a:pt x="16238" y="32492"/>
                    </a:lnTo>
                    <a:lnTo>
                      <a:pt x="16662" y="32476"/>
                    </a:lnTo>
                    <a:lnTo>
                      <a:pt x="17070" y="32460"/>
                    </a:lnTo>
                    <a:lnTo>
                      <a:pt x="17495" y="32443"/>
                    </a:lnTo>
                    <a:lnTo>
                      <a:pt x="17903" y="32411"/>
                    </a:lnTo>
                    <a:lnTo>
                      <a:pt x="18311" y="32362"/>
                    </a:lnTo>
                    <a:lnTo>
                      <a:pt x="18719" y="32296"/>
                    </a:lnTo>
                    <a:lnTo>
                      <a:pt x="19110" y="32231"/>
                    </a:lnTo>
                    <a:lnTo>
                      <a:pt x="19518" y="32150"/>
                    </a:lnTo>
                    <a:lnTo>
                      <a:pt x="19910" y="32068"/>
                    </a:lnTo>
                    <a:lnTo>
                      <a:pt x="20302" y="31970"/>
                    </a:lnTo>
                    <a:lnTo>
                      <a:pt x="20693" y="31872"/>
                    </a:lnTo>
                    <a:lnTo>
                      <a:pt x="21069" y="31758"/>
                    </a:lnTo>
                    <a:lnTo>
                      <a:pt x="21444" y="31627"/>
                    </a:lnTo>
                    <a:lnTo>
                      <a:pt x="21819" y="31497"/>
                    </a:lnTo>
                    <a:lnTo>
                      <a:pt x="22570" y="31203"/>
                    </a:lnTo>
                    <a:lnTo>
                      <a:pt x="23288" y="30893"/>
                    </a:lnTo>
                    <a:lnTo>
                      <a:pt x="23990" y="30534"/>
                    </a:lnTo>
                    <a:lnTo>
                      <a:pt x="24659" y="30142"/>
                    </a:lnTo>
                    <a:lnTo>
                      <a:pt x="25328" y="29718"/>
                    </a:lnTo>
                    <a:lnTo>
                      <a:pt x="25964" y="29261"/>
                    </a:lnTo>
                    <a:lnTo>
                      <a:pt x="26568" y="28771"/>
                    </a:lnTo>
                    <a:lnTo>
                      <a:pt x="27172" y="28266"/>
                    </a:lnTo>
                    <a:lnTo>
                      <a:pt x="27727" y="27727"/>
                    </a:lnTo>
                    <a:lnTo>
                      <a:pt x="28265" y="27172"/>
                    </a:lnTo>
                    <a:lnTo>
                      <a:pt x="28771" y="26568"/>
                    </a:lnTo>
                    <a:lnTo>
                      <a:pt x="29261" y="25965"/>
                    </a:lnTo>
                    <a:lnTo>
                      <a:pt x="29718" y="25328"/>
                    </a:lnTo>
                    <a:lnTo>
                      <a:pt x="30142" y="24659"/>
                    </a:lnTo>
                    <a:lnTo>
                      <a:pt x="30517" y="23990"/>
                    </a:lnTo>
                    <a:lnTo>
                      <a:pt x="30876" y="23288"/>
                    </a:lnTo>
                    <a:lnTo>
                      <a:pt x="31203" y="22570"/>
                    </a:lnTo>
                    <a:lnTo>
                      <a:pt x="31497" y="21836"/>
                    </a:lnTo>
                    <a:lnTo>
                      <a:pt x="31627" y="21460"/>
                    </a:lnTo>
                    <a:lnTo>
                      <a:pt x="31758" y="21069"/>
                    </a:lnTo>
                    <a:lnTo>
                      <a:pt x="31872" y="20693"/>
                    </a:lnTo>
                    <a:lnTo>
                      <a:pt x="31970" y="20302"/>
                    </a:lnTo>
                    <a:lnTo>
                      <a:pt x="32068" y="19910"/>
                    </a:lnTo>
                    <a:lnTo>
                      <a:pt x="32149" y="19518"/>
                    </a:lnTo>
                    <a:lnTo>
                      <a:pt x="32231" y="19127"/>
                    </a:lnTo>
                    <a:lnTo>
                      <a:pt x="32296" y="18719"/>
                    </a:lnTo>
                    <a:lnTo>
                      <a:pt x="32361" y="18311"/>
                    </a:lnTo>
                    <a:lnTo>
                      <a:pt x="32394" y="17903"/>
                    </a:lnTo>
                    <a:lnTo>
                      <a:pt x="32443" y="17495"/>
                    </a:lnTo>
                    <a:lnTo>
                      <a:pt x="32459" y="17087"/>
                    </a:lnTo>
                    <a:lnTo>
                      <a:pt x="32476" y="16663"/>
                    </a:lnTo>
                    <a:lnTo>
                      <a:pt x="32492" y="16238"/>
                    </a:lnTo>
                    <a:lnTo>
                      <a:pt x="32476" y="15830"/>
                    </a:lnTo>
                    <a:lnTo>
                      <a:pt x="32459" y="15406"/>
                    </a:lnTo>
                    <a:lnTo>
                      <a:pt x="32443" y="14998"/>
                    </a:lnTo>
                    <a:lnTo>
                      <a:pt x="32394" y="14590"/>
                    </a:lnTo>
                    <a:lnTo>
                      <a:pt x="32361" y="14182"/>
                    </a:lnTo>
                    <a:lnTo>
                      <a:pt x="32296" y="13774"/>
                    </a:lnTo>
                    <a:lnTo>
                      <a:pt x="32231" y="13366"/>
                    </a:lnTo>
                    <a:lnTo>
                      <a:pt x="32149" y="12974"/>
                    </a:lnTo>
                    <a:lnTo>
                      <a:pt x="32068" y="12583"/>
                    </a:lnTo>
                    <a:lnTo>
                      <a:pt x="31970" y="12191"/>
                    </a:lnTo>
                    <a:lnTo>
                      <a:pt x="31872" y="11799"/>
                    </a:lnTo>
                    <a:lnTo>
                      <a:pt x="31758" y="11408"/>
                    </a:lnTo>
                    <a:lnTo>
                      <a:pt x="31627" y="11032"/>
                    </a:lnTo>
                    <a:lnTo>
                      <a:pt x="31497" y="10657"/>
                    </a:lnTo>
                    <a:lnTo>
                      <a:pt x="31203" y="9923"/>
                    </a:lnTo>
                    <a:lnTo>
                      <a:pt x="30876" y="9205"/>
                    </a:lnTo>
                    <a:lnTo>
                      <a:pt x="30517" y="8503"/>
                    </a:lnTo>
                    <a:lnTo>
                      <a:pt x="30142" y="7818"/>
                    </a:lnTo>
                    <a:lnTo>
                      <a:pt x="29718" y="7165"/>
                    </a:lnTo>
                    <a:lnTo>
                      <a:pt x="29261" y="6528"/>
                    </a:lnTo>
                    <a:lnTo>
                      <a:pt x="28771" y="5908"/>
                    </a:lnTo>
                    <a:lnTo>
                      <a:pt x="28265" y="5321"/>
                    </a:lnTo>
                    <a:lnTo>
                      <a:pt x="27727" y="4750"/>
                    </a:lnTo>
                    <a:lnTo>
                      <a:pt x="27172" y="4227"/>
                    </a:lnTo>
                    <a:lnTo>
                      <a:pt x="26568" y="3705"/>
                    </a:lnTo>
                    <a:lnTo>
                      <a:pt x="25964" y="3232"/>
                    </a:lnTo>
                    <a:lnTo>
                      <a:pt x="25328" y="2775"/>
                    </a:lnTo>
                    <a:lnTo>
                      <a:pt x="24659" y="2351"/>
                    </a:lnTo>
                    <a:lnTo>
                      <a:pt x="23990" y="1959"/>
                    </a:lnTo>
                    <a:lnTo>
                      <a:pt x="23288" y="1600"/>
                    </a:lnTo>
                    <a:lnTo>
                      <a:pt x="22570" y="1274"/>
                    </a:lnTo>
                    <a:lnTo>
                      <a:pt x="21819" y="980"/>
                    </a:lnTo>
                    <a:lnTo>
                      <a:pt x="21444" y="849"/>
                    </a:lnTo>
                    <a:lnTo>
                      <a:pt x="21069" y="735"/>
                    </a:lnTo>
                    <a:lnTo>
                      <a:pt x="20693" y="621"/>
                    </a:lnTo>
                    <a:lnTo>
                      <a:pt x="20302" y="507"/>
                    </a:lnTo>
                    <a:lnTo>
                      <a:pt x="19910" y="409"/>
                    </a:lnTo>
                    <a:lnTo>
                      <a:pt x="19518" y="327"/>
                    </a:lnTo>
                    <a:lnTo>
                      <a:pt x="19110" y="245"/>
                    </a:lnTo>
                    <a:lnTo>
                      <a:pt x="18719" y="180"/>
                    </a:lnTo>
                    <a:lnTo>
                      <a:pt x="18311" y="131"/>
                    </a:lnTo>
                    <a:lnTo>
                      <a:pt x="17903" y="82"/>
                    </a:lnTo>
                    <a:lnTo>
                      <a:pt x="17495" y="50"/>
                    </a:lnTo>
                    <a:lnTo>
                      <a:pt x="17070" y="17"/>
                    </a:lnTo>
                    <a:lnTo>
                      <a:pt x="16662"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90" name="Google Shape;490;p30"/>
              <p:cNvSpPr/>
              <p:nvPr/>
            </p:nvSpPr>
            <p:spPr>
              <a:xfrm>
                <a:off x="3266218" y="2923514"/>
                <a:ext cx="289523" cy="289523"/>
              </a:xfrm>
              <a:custGeom>
                <a:avLst/>
                <a:gdLst/>
                <a:ahLst/>
                <a:cxnLst/>
                <a:rect l="l" t="t" r="r" b="b"/>
                <a:pathLst>
                  <a:path w="24137" h="24137" extrusionOk="0">
                    <a:moveTo>
                      <a:pt x="12060" y="0"/>
                    </a:moveTo>
                    <a:lnTo>
                      <a:pt x="11440" y="17"/>
                    </a:lnTo>
                    <a:lnTo>
                      <a:pt x="10836" y="66"/>
                    </a:lnTo>
                    <a:lnTo>
                      <a:pt x="10232" y="131"/>
                    </a:lnTo>
                    <a:lnTo>
                      <a:pt x="9628" y="245"/>
                    </a:lnTo>
                    <a:lnTo>
                      <a:pt x="9041" y="376"/>
                    </a:lnTo>
                    <a:lnTo>
                      <a:pt x="8470" y="539"/>
                    </a:lnTo>
                    <a:lnTo>
                      <a:pt x="7915" y="735"/>
                    </a:lnTo>
                    <a:lnTo>
                      <a:pt x="7360" y="947"/>
                    </a:lnTo>
                    <a:lnTo>
                      <a:pt x="6838" y="1192"/>
                    </a:lnTo>
                    <a:lnTo>
                      <a:pt x="6316" y="1453"/>
                    </a:lnTo>
                    <a:lnTo>
                      <a:pt x="5810" y="1747"/>
                    </a:lnTo>
                    <a:lnTo>
                      <a:pt x="5320" y="2057"/>
                    </a:lnTo>
                    <a:lnTo>
                      <a:pt x="4847" y="2399"/>
                    </a:lnTo>
                    <a:lnTo>
                      <a:pt x="4390" y="2758"/>
                    </a:lnTo>
                    <a:lnTo>
                      <a:pt x="3949" y="3134"/>
                    </a:lnTo>
                    <a:lnTo>
                      <a:pt x="3525" y="3542"/>
                    </a:lnTo>
                    <a:lnTo>
                      <a:pt x="3133" y="3950"/>
                    </a:lnTo>
                    <a:lnTo>
                      <a:pt x="2758" y="4390"/>
                    </a:lnTo>
                    <a:lnTo>
                      <a:pt x="2399" y="4847"/>
                    </a:lnTo>
                    <a:lnTo>
                      <a:pt x="2056" y="5320"/>
                    </a:lnTo>
                    <a:lnTo>
                      <a:pt x="1746" y="5810"/>
                    </a:lnTo>
                    <a:lnTo>
                      <a:pt x="1453" y="6316"/>
                    </a:lnTo>
                    <a:lnTo>
                      <a:pt x="1191" y="6838"/>
                    </a:lnTo>
                    <a:lnTo>
                      <a:pt x="947" y="7377"/>
                    </a:lnTo>
                    <a:lnTo>
                      <a:pt x="734" y="7915"/>
                    </a:lnTo>
                    <a:lnTo>
                      <a:pt x="539" y="8470"/>
                    </a:lnTo>
                    <a:lnTo>
                      <a:pt x="375" y="9058"/>
                    </a:lnTo>
                    <a:lnTo>
                      <a:pt x="245" y="9629"/>
                    </a:lnTo>
                    <a:lnTo>
                      <a:pt x="131" y="10233"/>
                    </a:lnTo>
                    <a:lnTo>
                      <a:pt x="65" y="10836"/>
                    </a:lnTo>
                    <a:lnTo>
                      <a:pt x="16" y="11440"/>
                    </a:lnTo>
                    <a:lnTo>
                      <a:pt x="0" y="12060"/>
                    </a:lnTo>
                    <a:lnTo>
                      <a:pt x="16" y="12680"/>
                    </a:lnTo>
                    <a:lnTo>
                      <a:pt x="65" y="13301"/>
                    </a:lnTo>
                    <a:lnTo>
                      <a:pt x="131" y="13904"/>
                    </a:lnTo>
                    <a:lnTo>
                      <a:pt x="245" y="14492"/>
                    </a:lnTo>
                    <a:lnTo>
                      <a:pt x="375" y="15079"/>
                    </a:lnTo>
                    <a:lnTo>
                      <a:pt x="539" y="15651"/>
                    </a:lnTo>
                    <a:lnTo>
                      <a:pt x="734" y="16222"/>
                    </a:lnTo>
                    <a:lnTo>
                      <a:pt x="947" y="16760"/>
                    </a:lnTo>
                    <a:lnTo>
                      <a:pt x="1191" y="17299"/>
                    </a:lnTo>
                    <a:lnTo>
                      <a:pt x="1453" y="17821"/>
                    </a:lnTo>
                    <a:lnTo>
                      <a:pt x="1746" y="18327"/>
                    </a:lnTo>
                    <a:lnTo>
                      <a:pt x="2056" y="18816"/>
                    </a:lnTo>
                    <a:lnTo>
                      <a:pt x="2399" y="19290"/>
                    </a:lnTo>
                    <a:lnTo>
                      <a:pt x="2758" y="19747"/>
                    </a:lnTo>
                    <a:lnTo>
                      <a:pt x="3133" y="20171"/>
                    </a:lnTo>
                    <a:lnTo>
                      <a:pt x="3525" y="20595"/>
                    </a:lnTo>
                    <a:lnTo>
                      <a:pt x="3949" y="21003"/>
                    </a:lnTo>
                    <a:lnTo>
                      <a:pt x="4390" y="21379"/>
                    </a:lnTo>
                    <a:lnTo>
                      <a:pt x="4847" y="21738"/>
                    </a:lnTo>
                    <a:lnTo>
                      <a:pt x="5320" y="22064"/>
                    </a:lnTo>
                    <a:lnTo>
                      <a:pt x="5810" y="22390"/>
                    </a:lnTo>
                    <a:lnTo>
                      <a:pt x="6316" y="22668"/>
                    </a:lnTo>
                    <a:lnTo>
                      <a:pt x="6838" y="22945"/>
                    </a:lnTo>
                    <a:lnTo>
                      <a:pt x="7360" y="23190"/>
                    </a:lnTo>
                    <a:lnTo>
                      <a:pt x="7915" y="23402"/>
                    </a:lnTo>
                    <a:lnTo>
                      <a:pt x="8470" y="23582"/>
                    </a:lnTo>
                    <a:lnTo>
                      <a:pt x="9041" y="23745"/>
                    </a:lnTo>
                    <a:lnTo>
                      <a:pt x="9628" y="23892"/>
                    </a:lnTo>
                    <a:lnTo>
                      <a:pt x="10232" y="23990"/>
                    </a:lnTo>
                    <a:lnTo>
                      <a:pt x="10836" y="24071"/>
                    </a:lnTo>
                    <a:lnTo>
                      <a:pt x="11440" y="24120"/>
                    </a:lnTo>
                    <a:lnTo>
                      <a:pt x="12060" y="24137"/>
                    </a:lnTo>
                    <a:lnTo>
                      <a:pt x="12680" y="24120"/>
                    </a:lnTo>
                    <a:lnTo>
                      <a:pt x="13300" y="24071"/>
                    </a:lnTo>
                    <a:lnTo>
                      <a:pt x="13904" y="23990"/>
                    </a:lnTo>
                    <a:lnTo>
                      <a:pt x="14492" y="23892"/>
                    </a:lnTo>
                    <a:lnTo>
                      <a:pt x="15079" y="23745"/>
                    </a:lnTo>
                    <a:lnTo>
                      <a:pt x="15650" y="23582"/>
                    </a:lnTo>
                    <a:lnTo>
                      <a:pt x="16205" y="23402"/>
                    </a:lnTo>
                    <a:lnTo>
                      <a:pt x="16760" y="23190"/>
                    </a:lnTo>
                    <a:lnTo>
                      <a:pt x="17299" y="22945"/>
                    </a:lnTo>
                    <a:lnTo>
                      <a:pt x="17821" y="22668"/>
                    </a:lnTo>
                    <a:lnTo>
                      <a:pt x="18327" y="22390"/>
                    </a:lnTo>
                    <a:lnTo>
                      <a:pt x="18816" y="22064"/>
                    </a:lnTo>
                    <a:lnTo>
                      <a:pt x="19289" y="21738"/>
                    </a:lnTo>
                    <a:lnTo>
                      <a:pt x="19746" y="21379"/>
                    </a:lnTo>
                    <a:lnTo>
                      <a:pt x="20171" y="21003"/>
                    </a:lnTo>
                    <a:lnTo>
                      <a:pt x="20595" y="20595"/>
                    </a:lnTo>
                    <a:lnTo>
                      <a:pt x="21003" y="20171"/>
                    </a:lnTo>
                    <a:lnTo>
                      <a:pt x="21378" y="19747"/>
                    </a:lnTo>
                    <a:lnTo>
                      <a:pt x="21737" y="19290"/>
                    </a:lnTo>
                    <a:lnTo>
                      <a:pt x="22064" y="18816"/>
                    </a:lnTo>
                    <a:lnTo>
                      <a:pt x="22390" y="18327"/>
                    </a:lnTo>
                    <a:lnTo>
                      <a:pt x="22668" y="17821"/>
                    </a:lnTo>
                    <a:lnTo>
                      <a:pt x="22945" y="17299"/>
                    </a:lnTo>
                    <a:lnTo>
                      <a:pt x="23173" y="16760"/>
                    </a:lnTo>
                    <a:lnTo>
                      <a:pt x="23402" y="16222"/>
                    </a:lnTo>
                    <a:lnTo>
                      <a:pt x="23581" y="15651"/>
                    </a:lnTo>
                    <a:lnTo>
                      <a:pt x="23745" y="15079"/>
                    </a:lnTo>
                    <a:lnTo>
                      <a:pt x="23891" y="14492"/>
                    </a:lnTo>
                    <a:lnTo>
                      <a:pt x="23989" y="13904"/>
                    </a:lnTo>
                    <a:lnTo>
                      <a:pt x="24071" y="13301"/>
                    </a:lnTo>
                    <a:lnTo>
                      <a:pt x="24120" y="12680"/>
                    </a:lnTo>
                    <a:lnTo>
                      <a:pt x="24136" y="12060"/>
                    </a:lnTo>
                    <a:lnTo>
                      <a:pt x="24120" y="11440"/>
                    </a:lnTo>
                    <a:lnTo>
                      <a:pt x="24071" y="10836"/>
                    </a:lnTo>
                    <a:lnTo>
                      <a:pt x="23989" y="10233"/>
                    </a:lnTo>
                    <a:lnTo>
                      <a:pt x="23891" y="9629"/>
                    </a:lnTo>
                    <a:lnTo>
                      <a:pt x="23745" y="9058"/>
                    </a:lnTo>
                    <a:lnTo>
                      <a:pt x="23581" y="8470"/>
                    </a:lnTo>
                    <a:lnTo>
                      <a:pt x="23402" y="7915"/>
                    </a:lnTo>
                    <a:lnTo>
                      <a:pt x="23173" y="7377"/>
                    </a:lnTo>
                    <a:lnTo>
                      <a:pt x="22945" y="6838"/>
                    </a:lnTo>
                    <a:lnTo>
                      <a:pt x="22668" y="6316"/>
                    </a:lnTo>
                    <a:lnTo>
                      <a:pt x="22390" y="5810"/>
                    </a:lnTo>
                    <a:lnTo>
                      <a:pt x="22064" y="5320"/>
                    </a:lnTo>
                    <a:lnTo>
                      <a:pt x="21737" y="4847"/>
                    </a:lnTo>
                    <a:lnTo>
                      <a:pt x="21378" y="4390"/>
                    </a:lnTo>
                    <a:lnTo>
                      <a:pt x="21003" y="3950"/>
                    </a:lnTo>
                    <a:lnTo>
                      <a:pt x="20595" y="3542"/>
                    </a:lnTo>
                    <a:lnTo>
                      <a:pt x="20171" y="3134"/>
                    </a:lnTo>
                    <a:lnTo>
                      <a:pt x="19746" y="2758"/>
                    </a:lnTo>
                    <a:lnTo>
                      <a:pt x="19289" y="2399"/>
                    </a:lnTo>
                    <a:lnTo>
                      <a:pt x="18816" y="2057"/>
                    </a:lnTo>
                    <a:lnTo>
                      <a:pt x="18327" y="1747"/>
                    </a:lnTo>
                    <a:lnTo>
                      <a:pt x="17821" y="1453"/>
                    </a:lnTo>
                    <a:lnTo>
                      <a:pt x="17299" y="1192"/>
                    </a:lnTo>
                    <a:lnTo>
                      <a:pt x="16760" y="947"/>
                    </a:lnTo>
                    <a:lnTo>
                      <a:pt x="16205" y="735"/>
                    </a:lnTo>
                    <a:lnTo>
                      <a:pt x="15650" y="539"/>
                    </a:lnTo>
                    <a:lnTo>
                      <a:pt x="15079" y="376"/>
                    </a:lnTo>
                    <a:lnTo>
                      <a:pt x="14492" y="245"/>
                    </a:lnTo>
                    <a:lnTo>
                      <a:pt x="13904" y="131"/>
                    </a:lnTo>
                    <a:lnTo>
                      <a:pt x="13300" y="66"/>
                    </a:lnTo>
                    <a:lnTo>
                      <a:pt x="12680" y="17"/>
                    </a:lnTo>
                    <a:lnTo>
                      <a:pt x="12060" y="0"/>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91" name="Google Shape;491;p30"/>
              <p:cNvSpPr/>
              <p:nvPr/>
            </p:nvSpPr>
            <p:spPr>
              <a:xfrm>
                <a:off x="3266218" y="2923514"/>
                <a:ext cx="289523" cy="289523"/>
              </a:xfrm>
              <a:custGeom>
                <a:avLst/>
                <a:gdLst/>
                <a:ahLst/>
                <a:cxnLst/>
                <a:rect l="l" t="t" r="r" b="b"/>
                <a:pathLst>
                  <a:path w="24137" h="24137" fill="none" extrusionOk="0">
                    <a:moveTo>
                      <a:pt x="24136" y="12060"/>
                    </a:moveTo>
                    <a:lnTo>
                      <a:pt x="24136" y="12060"/>
                    </a:lnTo>
                    <a:lnTo>
                      <a:pt x="24120" y="12680"/>
                    </a:lnTo>
                    <a:lnTo>
                      <a:pt x="24071" y="13301"/>
                    </a:lnTo>
                    <a:lnTo>
                      <a:pt x="23989" y="13904"/>
                    </a:lnTo>
                    <a:lnTo>
                      <a:pt x="23891" y="14492"/>
                    </a:lnTo>
                    <a:lnTo>
                      <a:pt x="23745" y="15079"/>
                    </a:lnTo>
                    <a:lnTo>
                      <a:pt x="23581" y="15651"/>
                    </a:lnTo>
                    <a:lnTo>
                      <a:pt x="23402" y="16222"/>
                    </a:lnTo>
                    <a:lnTo>
                      <a:pt x="23173" y="16760"/>
                    </a:lnTo>
                    <a:lnTo>
                      <a:pt x="22945" y="17299"/>
                    </a:lnTo>
                    <a:lnTo>
                      <a:pt x="22668" y="17821"/>
                    </a:lnTo>
                    <a:lnTo>
                      <a:pt x="22390" y="18327"/>
                    </a:lnTo>
                    <a:lnTo>
                      <a:pt x="22064" y="18816"/>
                    </a:lnTo>
                    <a:lnTo>
                      <a:pt x="21737" y="19290"/>
                    </a:lnTo>
                    <a:lnTo>
                      <a:pt x="21378" y="19747"/>
                    </a:lnTo>
                    <a:lnTo>
                      <a:pt x="21003" y="20171"/>
                    </a:lnTo>
                    <a:lnTo>
                      <a:pt x="20595" y="20595"/>
                    </a:lnTo>
                    <a:lnTo>
                      <a:pt x="20171" y="21003"/>
                    </a:lnTo>
                    <a:lnTo>
                      <a:pt x="19746" y="21379"/>
                    </a:lnTo>
                    <a:lnTo>
                      <a:pt x="19289" y="21738"/>
                    </a:lnTo>
                    <a:lnTo>
                      <a:pt x="18816" y="22064"/>
                    </a:lnTo>
                    <a:lnTo>
                      <a:pt x="18327" y="22390"/>
                    </a:lnTo>
                    <a:lnTo>
                      <a:pt x="17821" y="22668"/>
                    </a:lnTo>
                    <a:lnTo>
                      <a:pt x="17299" y="22945"/>
                    </a:lnTo>
                    <a:lnTo>
                      <a:pt x="16760" y="23190"/>
                    </a:lnTo>
                    <a:lnTo>
                      <a:pt x="16205" y="23402"/>
                    </a:lnTo>
                    <a:lnTo>
                      <a:pt x="15650" y="23582"/>
                    </a:lnTo>
                    <a:lnTo>
                      <a:pt x="15079" y="23745"/>
                    </a:lnTo>
                    <a:lnTo>
                      <a:pt x="14492" y="23892"/>
                    </a:lnTo>
                    <a:lnTo>
                      <a:pt x="13904" y="23990"/>
                    </a:lnTo>
                    <a:lnTo>
                      <a:pt x="13300" y="24071"/>
                    </a:lnTo>
                    <a:lnTo>
                      <a:pt x="12680" y="24120"/>
                    </a:lnTo>
                    <a:lnTo>
                      <a:pt x="12060" y="24137"/>
                    </a:lnTo>
                    <a:lnTo>
                      <a:pt x="12060" y="24137"/>
                    </a:lnTo>
                    <a:lnTo>
                      <a:pt x="11440" y="24120"/>
                    </a:lnTo>
                    <a:lnTo>
                      <a:pt x="10836" y="24071"/>
                    </a:lnTo>
                    <a:lnTo>
                      <a:pt x="10232" y="23990"/>
                    </a:lnTo>
                    <a:lnTo>
                      <a:pt x="9628" y="23892"/>
                    </a:lnTo>
                    <a:lnTo>
                      <a:pt x="9041" y="23745"/>
                    </a:lnTo>
                    <a:lnTo>
                      <a:pt x="8470" y="23582"/>
                    </a:lnTo>
                    <a:lnTo>
                      <a:pt x="7915" y="23402"/>
                    </a:lnTo>
                    <a:lnTo>
                      <a:pt x="7360" y="23190"/>
                    </a:lnTo>
                    <a:lnTo>
                      <a:pt x="6838" y="22945"/>
                    </a:lnTo>
                    <a:lnTo>
                      <a:pt x="6316" y="22668"/>
                    </a:lnTo>
                    <a:lnTo>
                      <a:pt x="5810" y="22390"/>
                    </a:lnTo>
                    <a:lnTo>
                      <a:pt x="5320" y="22064"/>
                    </a:lnTo>
                    <a:lnTo>
                      <a:pt x="4847" y="21738"/>
                    </a:lnTo>
                    <a:lnTo>
                      <a:pt x="4390" y="21379"/>
                    </a:lnTo>
                    <a:lnTo>
                      <a:pt x="3949" y="21003"/>
                    </a:lnTo>
                    <a:lnTo>
                      <a:pt x="3525" y="20595"/>
                    </a:lnTo>
                    <a:lnTo>
                      <a:pt x="3133" y="20171"/>
                    </a:lnTo>
                    <a:lnTo>
                      <a:pt x="2758" y="19747"/>
                    </a:lnTo>
                    <a:lnTo>
                      <a:pt x="2399" y="19290"/>
                    </a:lnTo>
                    <a:lnTo>
                      <a:pt x="2056" y="18816"/>
                    </a:lnTo>
                    <a:lnTo>
                      <a:pt x="1746" y="18327"/>
                    </a:lnTo>
                    <a:lnTo>
                      <a:pt x="1453" y="17821"/>
                    </a:lnTo>
                    <a:lnTo>
                      <a:pt x="1191" y="17299"/>
                    </a:lnTo>
                    <a:lnTo>
                      <a:pt x="947" y="16760"/>
                    </a:lnTo>
                    <a:lnTo>
                      <a:pt x="734" y="16222"/>
                    </a:lnTo>
                    <a:lnTo>
                      <a:pt x="539" y="15651"/>
                    </a:lnTo>
                    <a:lnTo>
                      <a:pt x="375" y="15079"/>
                    </a:lnTo>
                    <a:lnTo>
                      <a:pt x="245" y="14492"/>
                    </a:lnTo>
                    <a:lnTo>
                      <a:pt x="131" y="13904"/>
                    </a:lnTo>
                    <a:lnTo>
                      <a:pt x="65" y="13301"/>
                    </a:lnTo>
                    <a:lnTo>
                      <a:pt x="16" y="12680"/>
                    </a:lnTo>
                    <a:lnTo>
                      <a:pt x="0" y="12060"/>
                    </a:lnTo>
                    <a:lnTo>
                      <a:pt x="0" y="12060"/>
                    </a:lnTo>
                    <a:lnTo>
                      <a:pt x="16" y="11440"/>
                    </a:lnTo>
                    <a:lnTo>
                      <a:pt x="65" y="10836"/>
                    </a:lnTo>
                    <a:lnTo>
                      <a:pt x="131" y="10233"/>
                    </a:lnTo>
                    <a:lnTo>
                      <a:pt x="245" y="9629"/>
                    </a:lnTo>
                    <a:lnTo>
                      <a:pt x="375" y="9058"/>
                    </a:lnTo>
                    <a:lnTo>
                      <a:pt x="539" y="8470"/>
                    </a:lnTo>
                    <a:lnTo>
                      <a:pt x="734" y="7915"/>
                    </a:lnTo>
                    <a:lnTo>
                      <a:pt x="947" y="7377"/>
                    </a:lnTo>
                    <a:lnTo>
                      <a:pt x="1191" y="6838"/>
                    </a:lnTo>
                    <a:lnTo>
                      <a:pt x="1453" y="6316"/>
                    </a:lnTo>
                    <a:lnTo>
                      <a:pt x="1746" y="5810"/>
                    </a:lnTo>
                    <a:lnTo>
                      <a:pt x="2056" y="5320"/>
                    </a:lnTo>
                    <a:lnTo>
                      <a:pt x="2399" y="4847"/>
                    </a:lnTo>
                    <a:lnTo>
                      <a:pt x="2758" y="4390"/>
                    </a:lnTo>
                    <a:lnTo>
                      <a:pt x="3133" y="3950"/>
                    </a:lnTo>
                    <a:lnTo>
                      <a:pt x="3525" y="3542"/>
                    </a:lnTo>
                    <a:lnTo>
                      <a:pt x="3949" y="3134"/>
                    </a:lnTo>
                    <a:lnTo>
                      <a:pt x="4390" y="2758"/>
                    </a:lnTo>
                    <a:lnTo>
                      <a:pt x="4847" y="2399"/>
                    </a:lnTo>
                    <a:lnTo>
                      <a:pt x="5320" y="2057"/>
                    </a:lnTo>
                    <a:lnTo>
                      <a:pt x="5810" y="1747"/>
                    </a:lnTo>
                    <a:lnTo>
                      <a:pt x="6316" y="1453"/>
                    </a:lnTo>
                    <a:lnTo>
                      <a:pt x="6838" y="1192"/>
                    </a:lnTo>
                    <a:lnTo>
                      <a:pt x="7360" y="947"/>
                    </a:lnTo>
                    <a:lnTo>
                      <a:pt x="7915" y="735"/>
                    </a:lnTo>
                    <a:lnTo>
                      <a:pt x="8470" y="539"/>
                    </a:lnTo>
                    <a:lnTo>
                      <a:pt x="9041" y="376"/>
                    </a:lnTo>
                    <a:lnTo>
                      <a:pt x="9628" y="245"/>
                    </a:lnTo>
                    <a:lnTo>
                      <a:pt x="10232" y="131"/>
                    </a:lnTo>
                    <a:lnTo>
                      <a:pt x="10836" y="66"/>
                    </a:lnTo>
                    <a:lnTo>
                      <a:pt x="11440" y="17"/>
                    </a:lnTo>
                    <a:lnTo>
                      <a:pt x="12060" y="0"/>
                    </a:lnTo>
                    <a:lnTo>
                      <a:pt x="12060" y="0"/>
                    </a:lnTo>
                    <a:lnTo>
                      <a:pt x="12680" y="17"/>
                    </a:lnTo>
                    <a:lnTo>
                      <a:pt x="13300" y="66"/>
                    </a:lnTo>
                    <a:lnTo>
                      <a:pt x="13904" y="131"/>
                    </a:lnTo>
                    <a:lnTo>
                      <a:pt x="14492" y="245"/>
                    </a:lnTo>
                    <a:lnTo>
                      <a:pt x="15079" y="376"/>
                    </a:lnTo>
                    <a:lnTo>
                      <a:pt x="15650" y="539"/>
                    </a:lnTo>
                    <a:lnTo>
                      <a:pt x="16205" y="735"/>
                    </a:lnTo>
                    <a:lnTo>
                      <a:pt x="16760" y="947"/>
                    </a:lnTo>
                    <a:lnTo>
                      <a:pt x="17299" y="1192"/>
                    </a:lnTo>
                    <a:lnTo>
                      <a:pt x="17821" y="1453"/>
                    </a:lnTo>
                    <a:lnTo>
                      <a:pt x="18327" y="1747"/>
                    </a:lnTo>
                    <a:lnTo>
                      <a:pt x="18816" y="2057"/>
                    </a:lnTo>
                    <a:lnTo>
                      <a:pt x="19289" y="2399"/>
                    </a:lnTo>
                    <a:lnTo>
                      <a:pt x="19746" y="2758"/>
                    </a:lnTo>
                    <a:lnTo>
                      <a:pt x="20171" y="3134"/>
                    </a:lnTo>
                    <a:lnTo>
                      <a:pt x="20595" y="3542"/>
                    </a:lnTo>
                    <a:lnTo>
                      <a:pt x="21003" y="3950"/>
                    </a:lnTo>
                    <a:lnTo>
                      <a:pt x="21378" y="4390"/>
                    </a:lnTo>
                    <a:lnTo>
                      <a:pt x="21737" y="4847"/>
                    </a:lnTo>
                    <a:lnTo>
                      <a:pt x="22064" y="5320"/>
                    </a:lnTo>
                    <a:lnTo>
                      <a:pt x="22390" y="5810"/>
                    </a:lnTo>
                    <a:lnTo>
                      <a:pt x="22668" y="6316"/>
                    </a:lnTo>
                    <a:lnTo>
                      <a:pt x="22945" y="6838"/>
                    </a:lnTo>
                    <a:lnTo>
                      <a:pt x="23173" y="7377"/>
                    </a:lnTo>
                    <a:lnTo>
                      <a:pt x="23402" y="7915"/>
                    </a:lnTo>
                    <a:lnTo>
                      <a:pt x="23581" y="8470"/>
                    </a:lnTo>
                    <a:lnTo>
                      <a:pt x="23745" y="9058"/>
                    </a:lnTo>
                    <a:lnTo>
                      <a:pt x="23891" y="9629"/>
                    </a:lnTo>
                    <a:lnTo>
                      <a:pt x="23989" y="10233"/>
                    </a:lnTo>
                    <a:lnTo>
                      <a:pt x="24071" y="10836"/>
                    </a:lnTo>
                    <a:lnTo>
                      <a:pt x="24120" y="11440"/>
                    </a:lnTo>
                    <a:lnTo>
                      <a:pt x="24136" y="1206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92" name="Google Shape;492;p30"/>
              <p:cNvSpPr/>
              <p:nvPr/>
            </p:nvSpPr>
            <p:spPr>
              <a:xfrm>
                <a:off x="3355283" y="2979113"/>
                <a:ext cx="126271" cy="165027"/>
              </a:xfrm>
              <a:custGeom>
                <a:avLst/>
                <a:gdLst/>
                <a:ahLst/>
                <a:cxnLst/>
                <a:rect l="l" t="t" r="r" b="b"/>
                <a:pathLst>
                  <a:path w="10527" h="13758" extrusionOk="0">
                    <a:moveTo>
                      <a:pt x="4031" y="0"/>
                    </a:moveTo>
                    <a:lnTo>
                      <a:pt x="3819" y="33"/>
                    </a:lnTo>
                    <a:lnTo>
                      <a:pt x="3591" y="65"/>
                    </a:lnTo>
                    <a:lnTo>
                      <a:pt x="3378" y="114"/>
                    </a:lnTo>
                    <a:lnTo>
                      <a:pt x="3166" y="163"/>
                    </a:lnTo>
                    <a:lnTo>
                      <a:pt x="2954" y="229"/>
                    </a:lnTo>
                    <a:lnTo>
                      <a:pt x="2758" y="310"/>
                    </a:lnTo>
                    <a:lnTo>
                      <a:pt x="2563" y="408"/>
                    </a:lnTo>
                    <a:lnTo>
                      <a:pt x="2367" y="506"/>
                    </a:lnTo>
                    <a:lnTo>
                      <a:pt x="2187" y="620"/>
                    </a:lnTo>
                    <a:lnTo>
                      <a:pt x="2008" y="734"/>
                    </a:lnTo>
                    <a:lnTo>
                      <a:pt x="1828" y="865"/>
                    </a:lnTo>
                    <a:lnTo>
                      <a:pt x="1665" y="1012"/>
                    </a:lnTo>
                    <a:lnTo>
                      <a:pt x="1502" y="1159"/>
                    </a:lnTo>
                    <a:lnTo>
                      <a:pt x="1355" y="1306"/>
                    </a:lnTo>
                    <a:lnTo>
                      <a:pt x="1208" y="1469"/>
                    </a:lnTo>
                    <a:lnTo>
                      <a:pt x="1077" y="1648"/>
                    </a:lnTo>
                    <a:lnTo>
                      <a:pt x="947" y="1828"/>
                    </a:lnTo>
                    <a:lnTo>
                      <a:pt x="816" y="2007"/>
                    </a:lnTo>
                    <a:lnTo>
                      <a:pt x="702" y="2187"/>
                    </a:lnTo>
                    <a:lnTo>
                      <a:pt x="490" y="2595"/>
                    </a:lnTo>
                    <a:lnTo>
                      <a:pt x="327" y="3003"/>
                    </a:lnTo>
                    <a:lnTo>
                      <a:pt x="245" y="3215"/>
                    </a:lnTo>
                    <a:lnTo>
                      <a:pt x="196" y="3427"/>
                    </a:lnTo>
                    <a:lnTo>
                      <a:pt x="131" y="3656"/>
                    </a:lnTo>
                    <a:lnTo>
                      <a:pt x="82" y="3868"/>
                    </a:lnTo>
                    <a:lnTo>
                      <a:pt x="49" y="4096"/>
                    </a:lnTo>
                    <a:lnTo>
                      <a:pt x="33" y="4325"/>
                    </a:lnTo>
                    <a:lnTo>
                      <a:pt x="17" y="4553"/>
                    </a:lnTo>
                    <a:lnTo>
                      <a:pt x="0" y="4798"/>
                    </a:lnTo>
                    <a:lnTo>
                      <a:pt x="0" y="13757"/>
                    </a:lnTo>
                    <a:lnTo>
                      <a:pt x="8813" y="13757"/>
                    </a:lnTo>
                    <a:lnTo>
                      <a:pt x="8813" y="9351"/>
                    </a:lnTo>
                    <a:lnTo>
                      <a:pt x="10526" y="9351"/>
                    </a:lnTo>
                    <a:lnTo>
                      <a:pt x="8715" y="4602"/>
                    </a:lnTo>
                    <a:lnTo>
                      <a:pt x="8715" y="4374"/>
                    </a:lnTo>
                    <a:lnTo>
                      <a:pt x="8699" y="4145"/>
                    </a:lnTo>
                    <a:lnTo>
                      <a:pt x="8666" y="3917"/>
                    </a:lnTo>
                    <a:lnTo>
                      <a:pt x="8633" y="3705"/>
                    </a:lnTo>
                    <a:lnTo>
                      <a:pt x="8584" y="3476"/>
                    </a:lnTo>
                    <a:lnTo>
                      <a:pt x="8519" y="3264"/>
                    </a:lnTo>
                    <a:lnTo>
                      <a:pt x="8454" y="3052"/>
                    </a:lnTo>
                    <a:lnTo>
                      <a:pt x="8372" y="2840"/>
                    </a:lnTo>
                    <a:lnTo>
                      <a:pt x="8291" y="2644"/>
                    </a:lnTo>
                    <a:lnTo>
                      <a:pt x="8193" y="2448"/>
                    </a:lnTo>
                    <a:lnTo>
                      <a:pt x="8078" y="2252"/>
                    </a:lnTo>
                    <a:lnTo>
                      <a:pt x="7964" y="2073"/>
                    </a:lnTo>
                    <a:lnTo>
                      <a:pt x="7834" y="1893"/>
                    </a:lnTo>
                    <a:lnTo>
                      <a:pt x="7703" y="1714"/>
                    </a:lnTo>
                    <a:lnTo>
                      <a:pt x="7573" y="1550"/>
                    </a:lnTo>
                    <a:lnTo>
                      <a:pt x="7426" y="1387"/>
                    </a:lnTo>
                    <a:lnTo>
                      <a:pt x="7262" y="1224"/>
                    </a:lnTo>
                    <a:lnTo>
                      <a:pt x="7099" y="1077"/>
                    </a:lnTo>
                    <a:lnTo>
                      <a:pt x="6936" y="947"/>
                    </a:lnTo>
                    <a:lnTo>
                      <a:pt x="6757" y="816"/>
                    </a:lnTo>
                    <a:lnTo>
                      <a:pt x="6577" y="685"/>
                    </a:lnTo>
                    <a:lnTo>
                      <a:pt x="6398" y="571"/>
                    </a:lnTo>
                    <a:lnTo>
                      <a:pt x="6202" y="473"/>
                    </a:lnTo>
                    <a:lnTo>
                      <a:pt x="6006" y="375"/>
                    </a:lnTo>
                    <a:lnTo>
                      <a:pt x="5794" y="294"/>
                    </a:lnTo>
                    <a:lnTo>
                      <a:pt x="5598" y="212"/>
                    </a:lnTo>
                    <a:lnTo>
                      <a:pt x="5386" y="147"/>
                    </a:lnTo>
                    <a:lnTo>
                      <a:pt x="5157" y="98"/>
                    </a:lnTo>
                    <a:lnTo>
                      <a:pt x="4945" y="49"/>
                    </a:lnTo>
                    <a:lnTo>
                      <a:pt x="4717" y="33"/>
                    </a:lnTo>
                    <a:lnTo>
                      <a:pt x="448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93" name="Google Shape;493;p30"/>
              <p:cNvSpPr/>
              <p:nvPr/>
            </p:nvSpPr>
            <p:spPr>
              <a:xfrm>
                <a:off x="3355283" y="2979113"/>
                <a:ext cx="126271" cy="165027"/>
              </a:xfrm>
              <a:custGeom>
                <a:avLst/>
                <a:gdLst/>
                <a:ahLst/>
                <a:cxnLst/>
                <a:rect l="l" t="t" r="r" b="b"/>
                <a:pathLst>
                  <a:path w="10527" h="13758" fill="none" extrusionOk="0">
                    <a:moveTo>
                      <a:pt x="4260" y="0"/>
                    </a:moveTo>
                    <a:lnTo>
                      <a:pt x="4260" y="0"/>
                    </a:lnTo>
                    <a:lnTo>
                      <a:pt x="4031" y="0"/>
                    </a:lnTo>
                    <a:lnTo>
                      <a:pt x="3819" y="33"/>
                    </a:lnTo>
                    <a:lnTo>
                      <a:pt x="3591" y="65"/>
                    </a:lnTo>
                    <a:lnTo>
                      <a:pt x="3378" y="114"/>
                    </a:lnTo>
                    <a:lnTo>
                      <a:pt x="3166" y="163"/>
                    </a:lnTo>
                    <a:lnTo>
                      <a:pt x="2954" y="229"/>
                    </a:lnTo>
                    <a:lnTo>
                      <a:pt x="2758" y="310"/>
                    </a:lnTo>
                    <a:lnTo>
                      <a:pt x="2563" y="408"/>
                    </a:lnTo>
                    <a:lnTo>
                      <a:pt x="2367" y="506"/>
                    </a:lnTo>
                    <a:lnTo>
                      <a:pt x="2187" y="620"/>
                    </a:lnTo>
                    <a:lnTo>
                      <a:pt x="2008" y="734"/>
                    </a:lnTo>
                    <a:lnTo>
                      <a:pt x="1828" y="865"/>
                    </a:lnTo>
                    <a:lnTo>
                      <a:pt x="1665" y="1012"/>
                    </a:lnTo>
                    <a:lnTo>
                      <a:pt x="1502" y="1159"/>
                    </a:lnTo>
                    <a:lnTo>
                      <a:pt x="1355" y="1306"/>
                    </a:lnTo>
                    <a:lnTo>
                      <a:pt x="1208" y="1469"/>
                    </a:lnTo>
                    <a:lnTo>
                      <a:pt x="1077" y="1648"/>
                    </a:lnTo>
                    <a:lnTo>
                      <a:pt x="947" y="1828"/>
                    </a:lnTo>
                    <a:lnTo>
                      <a:pt x="816" y="2007"/>
                    </a:lnTo>
                    <a:lnTo>
                      <a:pt x="702" y="2187"/>
                    </a:lnTo>
                    <a:lnTo>
                      <a:pt x="490" y="2595"/>
                    </a:lnTo>
                    <a:lnTo>
                      <a:pt x="327" y="3003"/>
                    </a:lnTo>
                    <a:lnTo>
                      <a:pt x="245" y="3215"/>
                    </a:lnTo>
                    <a:lnTo>
                      <a:pt x="196" y="3427"/>
                    </a:lnTo>
                    <a:lnTo>
                      <a:pt x="131" y="3656"/>
                    </a:lnTo>
                    <a:lnTo>
                      <a:pt x="82" y="3868"/>
                    </a:lnTo>
                    <a:lnTo>
                      <a:pt x="49" y="4096"/>
                    </a:lnTo>
                    <a:lnTo>
                      <a:pt x="33" y="4325"/>
                    </a:lnTo>
                    <a:lnTo>
                      <a:pt x="17" y="4553"/>
                    </a:lnTo>
                    <a:lnTo>
                      <a:pt x="0" y="4798"/>
                    </a:lnTo>
                    <a:lnTo>
                      <a:pt x="0" y="13757"/>
                    </a:lnTo>
                    <a:lnTo>
                      <a:pt x="8813" y="13757"/>
                    </a:lnTo>
                    <a:lnTo>
                      <a:pt x="8813" y="9351"/>
                    </a:lnTo>
                    <a:lnTo>
                      <a:pt x="10526" y="9351"/>
                    </a:lnTo>
                    <a:lnTo>
                      <a:pt x="8715" y="4602"/>
                    </a:lnTo>
                    <a:lnTo>
                      <a:pt x="8715" y="4602"/>
                    </a:lnTo>
                    <a:lnTo>
                      <a:pt x="8715" y="4374"/>
                    </a:lnTo>
                    <a:lnTo>
                      <a:pt x="8699" y="4145"/>
                    </a:lnTo>
                    <a:lnTo>
                      <a:pt x="8666" y="3917"/>
                    </a:lnTo>
                    <a:lnTo>
                      <a:pt x="8633" y="3705"/>
                    </a:lnTo>
                    <a:lnTo>
                      <a:pt x="8584" y="3476"/>
                    </a:lnTo>
                    <a:lnTo>
                      <a:pt x="8519" y="3264"/>
                    </a:lnTo>
                    <a:lnTo>
                      <a:pt x="8454" y="3052"/>
                    </a:lnTo>
                    <a:lnTo>
                      <a:pt x="8372" y="2840"/>
                    </a:lnTo>
                    <a:lnTo>
                      <a:pt x="8291" y="2644"/>
                    </a:lnTo>
                    <a:lnTo>
                      <a:pt x="8193" y="2448"/>
                    </a:lnTo>
                    <a:lnTo>
                      <a:pt x="8078" y="2252"/>
                    </a:lnTo>
                    <a:lnTo>
                      <a:pt x="7964" y="2073"/>
                    </a:lnTo>
                    <a:lnTo>
                      <a:pt x="7834" y="1893"/>
                    </a:lnTo>
                    <a:lnTo>
                      <a:pt x="7703" y="1714"/>
                    </a:lnTo>
                    <a:lnTo>
                      <a:pt x="7573" y="1550"/>
                    </a:lnTo>
                    <a:lnTo>
                      <a:pt x="7426" y="1387"/>
                    </a:lnTo>
                    <a:lnTo>
                      <a:pt x="7262" y="1224"/>
                    </a:lnTo>
                    <a:lnTo>
                      <a:pt x="7099" y="1077"/>
                    </a:lnTo>
                    <a:lnTo>
                      <a:pt x="6936" y="947"/>
                    </a:lnTo>
                    <a:lnTo>
                      <a:pt x="6757" y="816"/>
                    </a:lnTo>
                    <a:lnTo>
                      <a:pt x="6577" y="685"/>
                    </a:lnTo>
                    <a:lnTo>
                      <a:pt x="6398" y="571"/>
                    </a:lnTo>
                    <a:lnTo>
                      <a:pt x="6202" y="473"/>
                    </a:lnTo>
                    <a:lnTo>
                      <a:pt x="6006" y="375"/>
                    </a:lnTo>
                    <a:lnTo>
                      <a:pt x="5794" y="294"/>
                    </a:lnTo>
                    <a:lnTo>
                      <a:pt x="5598" y="212"/>
                    </a:lnTo>
                    <a:lnTo>
                      <a:pt x="5386" y="147"/>
                    </a:lnTo>
                    <a:lnTo>
                      <a:pt x="5157" y="98"/>
                    </a:lnTo>
                    <a:lnTo>
                      <a:pt x="4945" y="49"/>
                    </a:lnTo>
                    <a:lnTo>
                      <a:pt x="4717" y="33"/>
                    </a:lnTo>
                    <a:lnTo>
                      <a:pt x="4488" y="0"/>
                    </a:lnTo>
                    <a:lnTo>
                      <a:pt x="4260"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94" name="Google Shape;494;p30"/>
              <p:cNvSpPr/>
              <p:nvPr/>
            </p:nvSpPr>
            <p:spPr>
              <a:xfrm>
                <a:off x="3405988" y="2979113"/>
                <a:ext cx="984" cy="12"/>
              </a:xfrm>
              <a:custGeom>
                <a:avLst/>
                <a:gdLst/>
                <a:ahLst/>
                <a:cxnLst/>
                <a:rect l="l" t="t" r="r" b="b"/>
                <a:pathLst>
                  <a:path w="82" h="1" fill="none" extrusionOk="0">
                    <a:moveTo>
                      <a:pt x="82" y="0"/>
                    </a:moveTo>
                    <a:lnTo>
                      <a:pt x="0" y="0"/>
                    </a:lnTo>
                    <a:lnTo>
                      <a:pt x="0"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95" name="Google Shape;495;p30"/>
              <p:cNvSpPr/>
              <p:nvPr/>
            </p:nvSpPr>
            <p:spPr>
              <a:xfrm>
                <a:off x="1293594" y="2466221"/>
                <a:ext cx="389742" cy="389754"/>
              </a:xfrm>
              <a:custGeom>
                <a:avLst/>
                <a:gdLst/>
                <a:ahLst/>
                <a:cxnLst/>
                <a:rect l="l" t="t" r="r" b="b"/>
                <a:pathLst>
                  <a:path w="32492" h="32493" extrusionOk="0">
                    <a:moveTo>
                      <a:pt x="16238" y="1"/>
                    </a:moveTo>
                    <a:lnTo>
                      <a:pt x="15830" y="17"/>
                    </a:lnTo>
                    <a:lnTo>
                      <a:pt x="15405" y="33"/>
                    </a:lnTo>
                    <a:lnTo>
                      <a:pt x="14997" y="50"/>
                    </a:lnTo>
                    <a:lnTo>
                      <a:pt x="14589" y="82"/>
                    </a:lnTo>
                    <a:lnTo>
                      <a:pt x="14181" y="131"/>
                    </a:lnTo>
                    <a:lnTo>
                      <a:pt x="13774" y="197"/>
                    </a:lnTo>
                    <a:lnTo>
                      <a:pt x="13366" y="262"/>
                    </a:lnTo>
                    <a:lnTo>
                      <a:pt x="12974" y="343"/>
                    </a:lnTo>
                    <a:lnTo>
                      <a:pt x="12582" y="425"/>
                    </a:lnTo>
                    <a:lnTo>
                      <a:pt x="12191" y="523"/>
                    </a:lnTo>
                    <a:lnTo>
                      <a:pt x="11799" y="621"/>
                    </a:lnTo>
                    <a:lnTo>
                      <a:pt x="11407" y="735"/>
                    </a:lnTo>
                    <a:lnTo>
                      <a:pt x="11032" y="866"/>
                    </a:lnTo>
                    <a:lnTo>
                      <a:pt x="10657" y="996"/>
                    </a:lnTo>
                    <a:lnTo>
                      <a:pt x="9922" y="1290"/>
                    </a:lnTo>
                    <a:lnTo>
                      <a:pt x="9204" y="1616"/>
                    </a:lnTo>
                    <a:lnTo>
                      <a:pt x="8502" y="1959"/>
                    </a:lnTo>
                    <a:lnTo>
                      <a:pt x="7817" y="2351"/>
                    </a:lnTo>
                    <a:lnTo>
                      <a:pt x="7164" y="2775"/>
                    </a:lnTo>
                    <a:lnTo>
                      <a:pt x="6528" y="3232"/>
                    </a:lnTo>
                    <a:lnTo>
                      <a:pt x="5908" y="3722"/>
                    </a:lnTo>
                    <a:lnTo>
                      <a:pt x="5320" y="4227"/>
                    </a:lnTo>
                    <a:lnTo>
                      <a:pt x="4749" y="4766"/>
                    </a:lnTo>
                    <a:lnTo>
                      <a:pt x="4227" y="5321"/>
                    </a:lnTo>
                    <a:lnTo>
                      <a:pt x="3705" y="5925"/>
                    </a:lnTo>
                    <a:lnTo>
                      <a:pt x="3231" y="6528"/>
                    </a:lnTo>
                    <a:lnTo>
                      <a:pt x="2774" y="7165"/>
                    </a:lnTo>
                    <a:lnTo>
                      <a:pt x="2350" y="7834"/>
                    </a:lnTo>
                    <a:lnTo>
                      <a:pt x="1958" y="8503"/>
                    </a:lnTo>
                    <a:lnTo>
                      <a:pt x="1599" y="9205"/>
                    </a:lnTo>
                    <a:lnTo>
                      <a:pt x="1273" y="9923"/>
                    </a:lnTo>
                    <a:lnTo>
                      <a:pt x="979" y="10674"/>
                    </a:lnTo>
                    <a:lnTo>
                      <a:pt x="849" y="11049"/>
                    </a:lnTo>
                    <a:lnTo>
                      <a:pt x="734" y="11424"/>
                    </a:lnTo>
                    <a:lnTo>
                      <a:pt x="620" y="11800"/>
                    </a:lnTo>
                    <a:lnTo>
                      <a:pt x="506" y="12191"/>
                    </a:lnTo>
                    <a:lnTo>
                      <a:pt x="408" y="12583"/>
                    </a:lnTo>
                    <a:lnTo>
                      <a:pt x="326" y="12975"/>
                    </a:lnTo>
                    <a:lnTo>
                      <a:pt x="245" y="13382"/>
                    </a:lnTo>
                    <a:lnTo>
                      <a:pt x="180" y="13774"/>
                    </a:lnTo>
                    <a:lnTo>
                      <a:pt x="131" y="14182"/>
                    </a:lnTo>
                    <a:lnTo>
                      <a:pt x="82" y="14590"/>
                    </a:lnTo>
                    <a:lnTo>
                      <a:pt x="49" y="14998"/>
                    </a:lnTo>
                    <a:lnTo>
                      <a:pt x="16" y="15422"/>
                    </a:lnTo>
                    <a:lnTo>
                      <a:pt x="0" y="15830"/>
                    </a:lnTo>
                    <a:lnTo>
                      <a:pt x="0" y="16255"/>
                    </a:lnTo>
                    <a:lnTo>
                      <a:pt x="0" y="16663"/>
                    </a:lnTo>
                    <a:lnTo>
                      <a:pt x="16" y="17087"/>
                    </a:lnTo>
                    <a:lnTo>
                      <a:pt x="49" y="17495"/>
                    </a:lnTo>
                    <a:lnTo>
                      <a:pt x="82" y="17919"/>
                    </a:lnTo>
                    <a:lnTo>
                      <a:pt x="131" y="18327"/>
                    </a:lnTo>
                    <a:lnTo>
                      <a:pt x="180" y="18719"/>
                    </a:lnTo>
                    <a:lnTo>
                      <a:pt x="245" y="19127"/>
                    </a:lnTo>
                    <a:lnTo>
                      <a:pt x="326" y="19519"/>
                    </a:lnTo>
                    <a:lnTo>
                      <a:pt x="408" y="19926"/>
                    </a:lnTo>
                    <a:lnTo>
                      <a:pt x="506" y="20318"/>
                    </a:lnTo>
                    <a:lnTo>
                      <a:pt x="620" y="20693"/>
                    </a:lnTo>
                    <a:lnTo>
                      <a:pt x="734" y="21085"/>
                    </a:lnTo>
                    <a:lnTo>
                      <a:pt x="849" y="21461"/>
                    </a:lnTo>
                    <a:lnTo>
                      <a:pt x="979" y="21836"/>
                    </a:lnTo>
                    <a:lnTo>
                      <a:pt x="1273" y="22570"/>
                    </a:lnTo>
                    <a:lnTo>
                      <a:pt x="1599" y="23288"/>
                    </a:lnTo>
                    <a:lnTo>
                      <a:pt x="1958" y="23990"/>
                    </a:lnTo>
                    <a:lnTo>
                      <a:pt x="2350" y="24675"/>
                    </a:lnTo>
                    <a:lnTo>
                      <a:pt x="2774" y="25328"/>
                    </a:lnTo>
                    <a:lnTo>
                      <a:pt x="3231" y="25965"/>
                    </a:lnTo>
                    <a:lnTo>
                      <a:pt x="3705" y="26585"/>
                    </a:lnTo>
                    <a:lnTo>
                      <a:pt x="4227" y="27172"/>
                    </a:lnTo>
                    <a:lnTo>
                      <a:pt x="4749" y="27743"/>
                    </a:lnTo>
                    <a:lnTo>
                      <a:pt x="5320" y="28282"/>
                    </a:lnTo>
                    <a:lnTo>
                      <a:pt x="5908" y="28788"/>
                    </a:lnTo>
                    <a:lnTo>
                      <a:pt x="6528" y="29261"/>
                    </a:lnTo>
                    <a:lnTo>
                      <a:pt x="7164" y="29718"/>
                    </a:lnTo>
                    <a:lnTo>
                      <a:pt x="7817" y="30142"/>
                    </a:lnTo>
                    <a:lnTo>
                      <a:pt x="8502" y="30534"/>
                    </a:lnTo>
                    <a:lnTo>
                      <a:pt x="9204" y="30893"/>
                    </a:lnTo>
                    <a:lnTo>
                      <a:pt x="9922" y="31219"/>
                    </a:lnTo>
                    <a:lnTo>
                      <a:pt x="10657" y="31513"/>
                    </a:lnTo>
                    <a:lnTo>
                      <a:pt x="11032" y="31644"/>
                    </a:lnTo>
                    <a:lnTo>
                      <a:pt x="11407" y="31758"/>
                    </a:lnTo>
                    <a:lnTo>
                      <a:pt x="11799" y="31872"/>
                    </a:lnTo>
                    <a:lnTo>
                      <a:pt x="12191" y="31986"/>
                    </a:lnTo>
                    <a:lnTo>
                      <a:pt x="12582" y="32084"/>
                    </a:lnTo>
                    <a:lnTo>
                      <a:pt x="12974" y="32166"/>
                    </a:lnTo>
                    <a:lnTo>
                      <a:pt x="13366" y="32248"/>
                    </a:lnTo>
                    <a:lnTo>
                      <a:pt x="13774" y="32313"/>
                    </a:lnTo>
                    <a:lnTo>
                      <a:pt x="14181" y="32362"/>
                    </a:lnTo>
                    <a:lnTo>
                      <a:pt x="14589" y="32411"/>
                    </a:lnTo>
                    <a:lnTo>
                      <a:pt x="14997" y="32443"/>
                    </a:lnTo>
                    <a:lnTo>
                      <a:pt x="15405" y="32476"/>
                    </a:lnTo>
                    <a:lnTo>
                      <a:pt x="15830" y="32492"/>
                    </a:lnTo>
                    <a:lnTo>
                      <a:pt x="16662" y="32492"/>
                    </a:lnTo>
                    <a:lnTo>
                      <a:pt x="17086" y="32476"/>
                    </a:lnTo>
                    <a:lnTo>
                      <a:pt x="17494" y="32443"/>
                    </a:lnTo>
                    <a:lnTo>
                      <a:pt x="17902" y="32411"/>
                    </a:lnTo>
                    <a:lnTo>
                      <a:pt x="18310" y="32362"/>
                    </a:lnTo>
                    <a:lnTo>
                      <a:pt x="18718" y="32313"/>
                    </a:lnTo>
                    <a:lnTo>
                      <a:pt x="19126" y="32248"/>
                    </a:lnTo>
                    <a:lnTo>
                      <a:pt x="19518" y="32166"/>
                    </a:lnTo>
                    <a:lnTo>
                      <a:pt x="19910" y="32084"/>
                    </a:lnTo>
                    <a:lnTo>
                      <a:pt x="20301" y="31986"/>
                    </a:lnTo>
                    <a:lnTo>
                      <a:pt x="20693" y="31872"/>
                    </a:lnTo>
                    <a:lnTo>
                      <a:pt x="21068" y="31758"/>
                    </a:lnTo>
                    <a:lnTo>
                      <a:pt x="21460" y="31644"/>
                    </a:lnTo>
                    <a:lnTo>
                      <a:pt x="21835" y="31513"/>
                    </a:lnTo>
                    <a:lnTo>
                      <a:pt x="22570" y="31219"/>
                    </a:lnTo>
                    <a:lnTo>
                      <a:pt x="23288" y="30893"/>
                    </a:lnTo>
                    <a:lnTo>
                      <a:pt x="23989" y="30534"/>
                    </a:lnTo>
                    <a:lnTo>
                      <a:pt x="24658" y="30142"/>
                    </a:lnTo>
                    <a:lnTo>
                      <a:pt x="25328" y="29718"/>
                    </a:lnTo>
                    <a:lnTo>
                      <a:pt x="25964" y="29261"/>
                    </a:lnTo>
                    <a:lnTo>
                      <a:pt x="26568" y="28788"/>
                    </a:lnTo>
                    <a:lnTo>
                      <a:pt x="27172" y="28282"/>
                    </a:lnTo>
                    <a:lnTo>
                      <a:pt x="27726" y="27743"/>
                    </a:lnTo>
                    <a:lnTo>
                      <a:pt x="28265" y="27172"/>
                    </a:lnTo>
                    <a:lnTo>
                      <a:pt x="28771" y="26585"/>
                    </a:lnTo>
                    <a:lnTo>
                      <a:pt x="29260" y="25965"/>
                    </a:lnTo>
                    <a:lnTo>
                      <a:pt x="29717" y="25328"/>
                    </a:lnTo>
                    <a:lnTo>
                      <a:pt x="30142" y="24675"/>
                    </a:lnTo>
                    <a:lnTo>
                      <a:pt x="30533" y="23990"/>
                    </a:lnTo>
                    <a:lnTo>
                      <a:pt x="30892" y="23288"/>
                    </a:lnTo>
                    <a:lnTo>
                      <a:pt x="31219" y="22570"/>
                    </a:lnTo>
                    <a:lnTo>
                      <a:pt x="31496" y="21836"/>
                    </a:lnTo>
                    <a:lnTo>
                      <a:pt x="31627" y="21461"/>
                    </a:lnTo>
                    <a:lnTo>
                      <a:pt x="31757" y="21085"/>
                    </a:lnTo>
                    <a:lnTo>
                      <a:pt x="31872" y="20693"/>
                    </a:lnTo>
                    <a:lnTo>
                      <a:pt x="31969" y="20318"/>
                    </a:lnTo>
                    <a:lnTo>
                      <a:pt x="32067" y="19926"/>
                    </a:lnTo>
                    <a:lnTo>
                      <a:pt x="32165" y="19519"/>
                    </a:lnTo>
                    <a:lnTo>
                      <a:pt x="32231" y="19127"/>
                    </a:lnTo>
                    <a:lnTo>
                      <a:pt x="32296" y="18719"/>
                    </a:lnTo>
                    <a:lnTo>
                      <a:pt x="32361" y="18327"/>
                    </a:lnTo>
                    <a:lnTo>
                      <a:pt x="32410" y="17919"/>
                    </a:lnTo>
                    <a:lnTo>
                      <a:pt x="32443" y="17495"/>
                    </a:lnTo>
                    <a:lnTo>
                      <a:pt x="32459" y="17087"/>
                    </a:lnTo>
                    <a:lnTo>
                      <a:pt x="32475" y="16663"/>
                    </a:lnTo>
                    <a:lnTo>
                      <a:pt x="32492" y="16255"/>
                    </a:lnTo>
                    <a:lnTo>
                      <a:pt x="32475" y="15830"/>
                    </a:lnTo>
                    <a:lnTo>
                      <a:pt x="32459" y="15422"/>
                    </a:lnTo>
                    <a:lnTo>
                      <a:pt x="32443" y="14998"/>
                    </a:lnTo>
                    <a:lnTo>
                      <a:pt x="32410" y="14590"/>
                    </a:lnTo>
                    <a:lnTo>
                      <a:pt x="32361" y="14182"/>
                    </a:lnTo>
                    <a:lnTo>
                      <a:pt x="32296" y="13774"/>
                    </a:lnTo>
                    <a:lnTo>
                      <a:pt x="32231" y="13382"/>
                    </a:lnTo>
                    <a:lnTo>
                      <a:pt x="32165" y="12975"/>
                    </a:lnTo>
                    <a:lnTo>
                      <a:pt x="32067" y="12583"/>
                    </a:lnTo>
                    <a:lnTo>
                      <a:pt x="31969" y="12191"/>
                    </a:lnTo>
                    <a:lnTo>
                      <a:pt x="31872" y="11800"/>
                    </a:lnTo>
                    <a:lnTo>
                      <a:pt x="31757" y="11424"/>
                    </a:lnTo>
                    <a:lnTo>
                      <a:pt x="31627" y="11049"/>
                    </a:lnTo>
                    <a:lnTo>
                      <a:pt x="31496" y="10674"/>
                    </a:lnTo>
                    <a:lnTo>
                      <a:pt x="31219" y="9923"/>
                    </a:lnTo>
                    <a:lnTo>
                      <a:pt x="30892" y="9205"/>
                    </a:lnTo>
                    <a:lnTo>
                      <a:pt x="30533" y="8503"/>
                    </a:lnTo>
                    <a:lnTo>
                      <a:pt x="30142" y="7834"/>
                    </a:lnTo>
                    <a:lnTo>
                      <a:pt x="29717" y="7165"/>
                    </a:lnTo>
                    <a:lnTo>
                      <a:pt x="29260" y="6528"/>
                    </a:lnTo>
                    <a:lnTo>
                      <a:pt x="28771" y="5925"/>
                    </a:lnTo>
                    <a:lnTo>
                      <a:pt x="28265" y="5321"/>
                    </a:lnTo>
                    <a:lnTo>
                      <a:pt x="27726" y="4766"/>
                    </a:lnTo>
                    <a:lnTo>
                      <a:pt x="27172" y="4227"/>
                    </a:lnTo>
                    <a:lnTo>
                      <a:pt x="26568" y="3722"/>
                    </a:lnTo>
                    <a:lnTo>
                      <a:pt x="25964" y="3232"/>
                    </a:lnTo>
                    <a:lnTo>
                      <a:pt x="25328" y="2775"/>
                    </a:lnTo>
                    <a:lnTo>
                      <a:pt x="24658" y="2351"/>
                    </a:lnTo>
                    <a:lnTo>
                      <a:pt x="23989" y="1959"/>
                    </a:lnTo>
                    <a:lnTo>
                      <a:pt x="23288" y="1616"/>
                    </a:lnTo>
                    <a:lnTo>
                      <a:pt x="22570" y="1290"/>
                    </a:lnTo>
                    <a:lnTo>
                      <a:pt x="21835" y="996"/>
                    </a:lnTo>
                    <a:lnTo>
                      <a:pt x="21460" y="866"/>
                    </a:lnTo>
                    <a:lnTo>
                      <a:pt x="21068" y="735"/>
                    </a:lnTo>
                    <a:lnTo>
                      <a:pt x="20693" y="621"/>
                    </a:lnTo>
                    <a:lnTo>
                      <a:pt x="20301" y="523"/>
                    </a:lnTo>
                    <a:lnTo>
                      <a:pt x="19910" y="425"/>
                    </a:lnTo>
                    <a:lnTo>
                      <a:pt x="19518" y="343"/>
                    </a:lnTo>
                    <a:lnTo>
                      <a:pt x="19126" y="262"/>
                    </a:lnTo>
                    <a:lnTo>
                      <a:pt x="18718" y="197"/>
                    </a:lnTo>
                    <a:lnTo>
                      <a:pt x="18310" y="131"/>
                    </a:lnTo>
                    <a:lnTo>
                      <a:pt x="17902" y="82"/>
                    </a:lnTo>
                    <a:lnTo>
                      <a:pt x="17494" y="50"/>
                    </a:lnTo>
                    <a:lnTo>
                      <a:pt x="17086" y="33"/>
                    </a:lnTo>
                    <a:lnTo>
                      <a:pt x="16662" y="17"/>
                    </a:lnTo>
                    <a:lnTo>
                      <a:pt x="16238"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96" name="Google Shape;496;p30"/>
              <p:cNvSpPr/>
              <p:nvPr/>
            </p:nvSpPr>
            <p:spPr>
              <a:xfrm>
                <a:off x="1343699" y="2516338"/>
                <a:ext cx="289523" cy="289523"/>
              </a:xfrm>
              <a:custGeom>
                <a:avLst/>
                <a:gdLst/>
                <a:ahLst/>
                <a:cxnLst/>
                <a:rect l="l" t="t" r="r" b="b"/>
                <a:pathLst>
                  <a:path w="24137" h="24137" extrusionOk="0">
                    <a:moveTo>
                      <a:pt x="12061" y="0"/>
                    </a:moveTo>
                    <a:lnTo>
                      <a:pt x="11441" y="17"/>
                    </a:lnTo>
                    <a:lnTo>
                      <a:pt x="10837" y="66"/>
                    </a:lnTo>
                    <a:lnTo>
                      <a:pt x="10233" y="147"/>
                    </a:lnTo>
                    <a:lnTo>
                      <a:pt x="9629" y="245"/>
                    </a:lnTo>
                    <a:lnTo>
                      <a:pt x="9058" y="392"/>
                    </a:lnTo>
                    <a:lnTo>
                      <a:pt x="8470" y="555"/>
                    </a:lnTo>
                    <a:lnTo>
                      <a:pt x="7916" y="735"/>
                    </a:lnTo>
                    <a:lnTo>
                      <a:pt x="7377" y="947"/>
                    </a:lnTo>
                    <a:lnTo>
                      <a:pt x="6839" y="1192"/>
                    </a:lnTo>
                    <a:lnTo>
                      <a:pt x="6316" y="1469"/>
                    </a:lnTo>
                    <a:lnTo>
                      <a:pt x="5810" y="1747"/>
                    </a:lnTo>
                    <a:lnTo>
                      <a:pt x="5321" y="2073"/>
                    </a:lnTo>
                    <a:lnTo>
                      <a:pt x="4848" y="2399"/>
                    </a:lnTo>
                    <a:lnTo>
                      <a:pt x="4391" y="2758"/>
                    </a:lnTo>
                    <a:lnTo>
                      <a:pt x="3950" y="3134"/>
                    </a:lnTo>
                    <a:lnTo>
                      <a:pt x="3542" y="3542"/>
                    </a:lnTo>
                    <a:lnTo>
                      <a:pt x="3134" y="3966"/>
                    </a:lnTo>
                    <a:lnTo>
                      <a:pt x="2759" y="4390"/>
                    </a:lnTo>
                    <a:lnTo>
                      <a:pt x="2400" y="4847"/>
                    </a:lnTo>
                    <a:lnTo>
                      <a:pt x="2057" y="5321"/>
                    </a:lnTo>
                    <a:lnTo>
                      <a:pt x="1747" y="5810"/>
                    </a:lnTo>
                    <a:lnTo>
                      <a:pt x="1453" y="6316"/>
                    </a:lnTo>
                    <a:lnTo>
                      <a:pt x="1192" y="6838"/>
                    </a:lnTo>
                    <a:lnTo>
                      <a:pt x="947" y="7377"/>
                    </a:lnTo>
                    <a:lnTo>
                      <a:pt x="735" y="7932"/>
                    </a:lnTo>
                    <a:lnTo>
                      <a:pt x="539" y="8486"/>
                    </a:lnTo>
                    <a:lnTo>
                      <a:pt x="376" y="9058"/>
                    </a:lnTo>
                    <a:lnTo>
                      <a:pt x="246" y="9645"/>
                    </a:lnTo>
                    <a:lnTo>
                      <a:pt x="131" y="10233"/>
                    </a:lnTo>
                    <a:lnTo>
                      <a:pt x="66" y="10836"/>
                    </a:lnTo>
                    <a:lnTo>
                      <a:pt x="17" y="11457"/>
                    </a:lnTo>
                    <a:lnTo>
                      <a:pt x="1" y="12077"/>
                    </a:lnTo>
                    <a:lnTo>
                      <a:pt x="17" y="12697"/>
                    </a:lnTo>
                    <a:lnTo>
                      <a:pt x="66" y="13301"/>
                    </a:lnTo>
                    <a:lnTo>
                      <a:pt x="131" y="13904"/>
                    </a:lnTo>
                    <a:lnTo>
                      <a:pt x="246" y="14508"/>
                    </a:lnTo>
                    <a:lnTo>
                      <a:pt x="376" y="15096"/>
                    </a:lnTo>
                    <a:lnTo>
                      <a:pt x="539" y="15667"/>
                    </a:lnTo>
                    <a:lnTo>
                      <a:pt x="735" y="16222"/>
                    </a:lnTo>
                    <a:lnTo>
                      <a:pt x="947" y="16777"/>
                    </a:lnTo>
                    <a:lnTo>
                      <a:pt x="1192" y="17299"/>
                    </a:lnTo>
                    <a:lnTo>
                      <a:pt x="1453" y="17821"/>
                    </a:lnTo>
                    <a:lnTo>
                      <a:pt x="1747" y="18327"/>
                    </a:lnTo>
                    <a:lnTo>
                      <a:pt x="2057" y="18817"/>
                    </a:lnTo>
                    <a:lnTo>
                      <a:pt x="2400" y="19290"/>
                    </a:lnTo>
                    <a:lnTo>
                      <a:pt x="2759" y="19747"/>
                    </a:lnTo>
                    <a:lnTo>
                      <a:pt x="3134" y="20187"/>
                    </a:lnTo>
                    <a:lnTo>
                      <a:pt x="3542" y="20612"/>
                    </a:lnTo>
                    <a:lnTo>
                      <a:pt x="3950" y="21003"/>
                    </a:lnTo>
                    <a:lnTo>
                      <a:pt x="4391" y="21379"/>
                    </a:lnTo>
                    <a:lnTo>
                      <a:pt x="4848" y="21738"/>
                    </a:lnTo>
                    <a:lnTo>
                      <a:pt x="5321" y="22080"/>
                    </a:lnTo>
                    <a:lnTo>
                      <a:pt x="5810" y="22390"/>
                    </a:lnTo>
                    <a:lnTo>
                      <a:pt x="6316" y="22684"/>
                    </a:lnTo>
                    <a:lnTo>
                      <a:pt x="6839" y="22945"/>
                    </a:lnTo>
                    <a:lnTo>
                      <a:pt x="7377" y="23190"/>
                    </a:lnTo>
                    <a:lnTo>
                      <a:pt x="7916" y="23402"/>
                    </a:lnTo>
                    <a:lnTo>
                      <a:pt x="8470" y="23598"/>
                    </a:lnTo>
                    <a:lnTo>
                      <a:pt x="9058" y="23761"/>
                    </a:lnTo>
                    <a:lnTo>
                      <a:pt x="9629" y="23892"/>
                    </a:lnTo>
                    <a:lnTo>
                      <a:pt x="10233" y="24006"/>
                    </a:lnTo>
                    <a:lnTo>
                      <a:pt x="10837" y="24071"/>
                    </a:lnTo>
                    <a:lnTo>
                      <a:pt x="11441" y="24120"/>
                    </a:lnTo>
                    <a:lnTo>
                      <a:pt x="12061" y="24137"/>
                    </a:lnTo>
                    <a:lnTo>
                      <a:pt x="12681" y="24120"/>
                    </a:lnTo>
                    <a:lnTo>
                      <a:pt x="13301" y="24071"/>
                    </a:lnTo>
                    <a:lnTo>
                      <a:pt x="13905" y="24006"/>
                    </a:lnTo>
                    <a:lnTo>
                      <a:pt x="14492" y="23892"/>
                    </a:lnTo>
                    <a:lnTo>
                      <a:pt x="15080" y="23761"/>
                    </a:lnTo>
                    <a:lnTo>
                      <a:pt x="15651" y="23598"/>
                    </a:lnTo>
                    <a:lnTo>
                      <a:pt x="16222" y="23402"/>
                    </a:lnTo>
                    <a:lnTo>
                      <a:pt x="16761" y="23190"/>
                    </a:lnTo>
                    <a:lnTo>
                      <a:pt x="17299" y="22945"/>
                    </a:lnTo>
                    <a:lnTo>
                      <a:pt x="17821" y="22684"/>
                    </a:lnTo>
                    <a:lnTo>
                      <a:pt x="18327" y="22390"/>
                    </a:lnTo>
                    <a:lnTo>
                      <a:pt x="18817" y="22080"/>
                    </a:lnTo>
                    <a:lnTo>
                      <a:pt x="19290" y="21738"/>
                    </a:lnTo>
                    <a:lnTo>
                      <a:pt x="19747" y="21379"/>
                    </a:lnTo>
                    <a:lnTo>
                      <a:pt x="20171" y="21003"/>
                    </a:lnTo>
                    <a:lnTo>
                      <a:pt x="20596" y="20612"/>
                    </a:lnTo>
                    <a:lnTo>
                      <a:pt x="21004" y="20187"/>
                    </a:lnTo>
                    <a:lnTo>
                      <a:pt x="21379" y="19747"/>
                    </a:lnTo>
                    <a:lnTo>
                      <a:pt x="21738" y="19290"/>
                    </a:lnTo>
                    <a:lnTo>
                      <a:pt x="22064" y="18817"/>
                    </a:lnTo>
                    <a:lnTo>
                      <a:pt x="22391" y="18327"/>
                    </a:lnTo>
                    <a:lnTo>
                      <a:pt x="22668" y="17821"/>
                    </a:lnTo>
                    <a:lnTo>
                      <a:pt x="22946" y="17299"/>
                    </a:lnTo>
                    <a:lnTo>
                      <a:pt x="23190" y="16777"/>
                    </a:lnTo>
                    <a:lnTo>
                      <a:pt x="23403" y="16222"/>
                    </a:lnTo>
                    <a:lnTo>
                      <a:pt x="23582" y="15667"/>
                    </a:lnTo>
                    <a:lnTo>
                      <a:pt x="23745" y="15096"/>
                    </a:lnTo>
                    <a:lnTo>
                      <a:pt x="23892" y="14508"/>
                    </a:lnTo>
                    <a:lnTo>
                      <a:pt x="23990" y="13904"/>
                    </a:lnTo>
                    <a:lnTo>
                      <a:pt x="24072" y="13301"/>
                    </a:lnTo>
                    <a:lnTo>
                      <a:pt x="24121" y="12697"/>
                    </a:lnTo>
                    <a:lnTo>
                      <a:pt x="24137" y="12077"/>
                    </a:lnTo>
                    <a:lnTo>
                      <a:pt x="24121" y="11457"/>
                    </a:lnTo>
                    <a:lnTo>
                      <a:pt x="24072" y="10836"/>
                    </a:lnTo>
                    <a:lnTo>
                      <a:pt x="23990" y="10233"/>
                    </a:lnTo>
                    <a:lnTo>
                      <a:pt x="23892" y="9645"/>
                    </a:lnTo>
                    <a:lnTo>
                      <a:pt x="23745" y="9058"/>
                    </a:lnTo>
                    <a:lnTo>
                      <a:pt x="23582" y="8486"/>
                    </a:lnTo>
                    <a:lnTo>
                      <a:pt x="23403" y="7932"/>
                    </a:lnTo>
                    <a:lnTo>
                      <a:pt x="23190" y="7377"/>
                    </a:lnTo>
                    <a:lnTo>
                      <a:pt x="22946" y="6838"/>
                    </a:lnTo>
                    <a:lnTo>
                      <a:pt x="22668" y="6316"/>
                    </a:lnTo>
                    <a:lnTo>
                      <a:pt x="22391" y="5810"/>
                    </a:lnTo>
                    <a:lnTo>
                      <a:pt x="22064" y="5321"/>
                    </a:lnTo>
                    <a:lnTo>
                      <a:pt x="21738" y="4847"/>
                    </a:lnTo>
                    <a:lnTo>
                      <a:pt x="21379" y="4390"/>
                    </a:lnTo>
                    <a:lnTo>
                      <a:pt x="21004" y="3966"/>
                    </a:lnTo>
                    <a:lnTo>
                      <a:pt x="20596" y="3542"/>
                    </a:lnTo>
                    <a:lnTo>
                      <a:pt x="20171" y="3134"/>
                    </a:lnTo>
                    <a:lnTo>
                      <a:pt x="19747" y="2758"/>
                    </a:lnTo>
                    <a:lnTo>
                      <a:pt x="19290" y="2399"/>
                    </a:lnTo>
                    <a:lnTo>
                      <a:pt x="18817" y="2073"/>
                    </a:lnTo>
                    <a:lnTo>
                      <a:pt x="18327" y="1747"/>
                    </a:lnTo>
                    <a:lnTo>
                      <a:pt x="17821" y="1469"/>
                    </a:lnTo>
                    <a:lnTo>
                      <a:pt x="17299" y="1192"/>
                    </a:lnTo>
                    <a:lnTo>
                      <a:pt x="16761" y="947"/>
                    </a:lnTo>
                    <a:lnTo>
                      <a:pt x="16222" y="735"/>
                    </a:lnTo>
                    <a:lnTo>
                      <a:pt x="15651" y="555"/>
                    </a:lnTo>
                    <a:lnTo>
                      <a:pt x="15080" y="392"/>
                    </a:lnTo>
                    <a:lnTo>
                      <a:pt x="14492" y="245"/>
                    </a:lnTo>
                    <a:lnTo>
                      <a:pt x="13905" y="147"/>
                    </a:lnTo>
                    <a:lnTo>
                      <a:pt x="13301" y="66"/>
                    </a:lnTo>
                    <a:lnTo>
                      <a:pt x="12681" y="17"/>
                    </a:lnTo>
                    <a:lnTo>
                      <a:pt x="1206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97" name="Google Shape;497;p30"/>
              <p:cNvSpPr/>
              <p:nvPr/>
            </p:nvSpPr>
            <p:spPr>
              <a:xfrm>
                <a:off x="1432776" y="2571937"/>
                <a:ext cx="126259" cy="165219"/>
              </a:xfrm>
              <a:custGeom>
                <a:avLst/>
                <a:gdLst/>
                <a:ahLst/>
                <a:cxnLst/>
                <a:rect l="l" t="t" r="r" b="b"/>
                <a:pathLst>
                  <a:path w="10526" h="13774" extrusionOk="0">
                    <a:moveTo>
                      <a:pt x="4259" y="0"/>
                    </a:moveTo>
                    <a:lnTo>
                      <a:pt x="4031" y="16"/>
                    </a:lnTo>
                    <a:lnTo>
                      <a:pt x="3819" y="33"/>
                    </a:lnTo>
                    <a:lnTo>
                      <a:pt x="3590" y="65"/>
                    </a:lnTo>
                    <a:lnTo>
                      <a:pt x="3378" y="114"/>
                    </a:lnTo>
                    <a:lnTo>
                      <a:pt x="3166" y="180"/>
                    </a:lnTo>
                    <a:lnTo>
                      <a:pt x="2954" y="245"/>
                    </a:lnTo>
                    <a:lnTo>
                      <a:pt x="2758" y="327"/>
                    </a:lnTo>
                    <a:lnTo>
                      <a:pt x="2562" y="408"/>
                    </a:lnTo>
                    <a:lnTo>
                      <a:pt x="2366" y="522"/>
                    </a:lnTo>
                    <a:lnTo>
                      <a:pt x="2187" y="637"/>
                    </a:lnTo>
                    <a:lnTo>
                      <a:pt x="2007" y="751"/>
                    </a:lnTo>
                    <a:lnTo>
                      <a:pt x="1828" y="881"/>
                    </a:lnTo>
                    <a:lnTo>
                      <a:pt x="1665" y="1012"/>
                    </a:lnTo>
                    <a:lnTo>
                      <a:pt x="1518" y="1159"/>
                    </a:lnTo>
                    <a:lnTo>
                      <a:pt x="1355" y="1322"/>
                    </a:lnTo>
                    <a:lnTo>
                      <a:pt x="1208" y="1485"/>
                    </a:lnTo>
                    <a:lnTo>
                      <a:pt x="1077" y="1648"/>
                    </a:lnTo>
                    <a:lnTo>
                      <a:pt x="947" y="1828"/>
                    </a:lnTo>
                    <a:lnTo>
                      <a:pt x="816" y="2007"/>
                    </a:lnTo>
                    <a:lnTo>
                      <a:pt x="702" y="2203"/>
                    </a:lnTo>
                    <a:lnTo>
                      <a:pt x="506" y="2595"/>
                    </a:lnTo>
                    <a:lnTo>
                      <a:pt x="326" y="3003"/>
                    </a:lnTo>
                    <a:lnTo>
                      <a:pt x="261" y="3215"/>
                    </a:lnTo>
                    <a:lnTo>
                      <a:pt x="196" y="3443"/>
                    </a:lnTo>
                    <a:lnTo>
                      <a:pt x="131" y="3656"/>
                    </a:lnTo>
                    <a:lnTo>
                      <a:pt x="98" y="3884"/>
                    </a:lnTo>
                    <a:lnTo>
                      <a:pt x="49" y="4113"/>
                    </a:lnTo>
                    <a:lnTo>
                      <a:pt x="33" y="4341"/>
                    </a:lnTo>
                    <a:lnTo>
                      <a:pt x="16" y="4569"/>
                    </a:lnTo>
                    <a:lnTo>
                      <a:pt x="0" y="4798"/>
                    </a:lnTo>
                    <a:lnTo>
                      <a:pt x="0" y="13774"/>
                    </a:lnTo>
                    <a:lnTo>
                      <a:pt x="8812" y="13774"/>
                    </a:lnTo>
                    <a:lnTo>
                      <a:pt x="8812" y="9367"/>
                    </a:lnTo>
                    <a:lnTo>
                      <a:pt x="10526" y="9367"/>
                    </a:lnTo>
                    <a:lnTo>
                      <a:pt x="8731" y="4618"/>
                    </a:lnTo>
                    <a:lnTo>
                      <a:pt x="8715" y="4374"/>
                    </a:lnTo>
                    <a:lnTo>
                      <a:pt x="8698" y="4145"/>
                    </a:lnTo>
                    <a:lnTo>
                      <a:pt x="8666" y="3933"/>
                    </a:lnTo>
                    <a:lnTo>
                      <a:pt x="8633" y="3705"/>
                    </a:lnTo>
                    <a:lnTo>
                      <a:pt x="8584" y="3492"/>
                    </a:lnTo>
                    <a:lnTo>
                      <a:pt x="8519" y="3264"/>
                    </a:lnTo>
                    <a:lnTo>
                      <a:pt x="8453" y="3052"/>
                    </a:lnTo>
                    <a:lnTo>
                      <a:pt x="8372" y="2856"/>
                    </a:lnTo>
                    <a:lnTo>
                      <a:pt x="8290" y="2644"/>
                    </a:lnTo>
                    <a:lnTo>
                      <a:pt x="8192" y="2448"/>
                    </a:lnTo>
                    <a:lnTo>
                      <a:pt x="8078" y="2252"/>
                    </a:lnTo>
                    <a:lnTo>
                      <a:pt x="7964" y="2073"/>
                    </a:lnTo>
                    <a:lnTo>
                      <a:pt x="7833" y="1893"/>
                    </a:lnTo>
                    <a:lnTo>
                      <a:pt x="7703" y="1714"/>
                    </a:lnTo>
                    <a:lnTo>
                      <a:pt x="7572" y="1550"/>
                    </a:lnTo>
                    <a:lnTo>
                      <a:pt x="7425" y="1387"/>
                    </a:lnTo>
                    <a:lnTo>
                      <a:pt x="7262" y="1240"/>
                    </a:lnTo>
                    <a:lnTo>
                      <a:pt x="7099" y="1094"/>
                    </a:lnTo>
                    <a:lnTo>
                      <a:pt x="6936" y="947"/>
                    </a:lnTo>
                    <a:lnTo>
                      <a:pt x="6756" y="816"/>
                    </a:lnTo>
                    <a:lnTo>
                      <a:pt x="6577" y="702"/>
                    </a:lnTo>
                    <a:lnTo>
                      <a:pt x="6397" y="588"/>
                    </a:lnTo>
                    <a:lnTo>
                      <a:pt x="6201" y="473"/>
                    </a:lnTo>
                    <a:lnTo>
                      <a:pt x="6006" y="392"/>
                    </a:lnTo>
                    <a:lnTo>
                      <a:pt x="5793" y="294"/>
                    </a:lnTo>
                    <a:lnTo>
                      <a:pt x="5598" y="229"/>
                    </a:lnTo>
                    <a:lnTo>
                      <a:pt x="5385" y="163"/>
                    </a:lnTo>
                    <a:lnTo>
                      <a:pt x="5173" y="114"/>
                    </a:lnTo>
                    <a:lnTo>
                      <a:pt x="4945" y="65"/>
                    </a:lnTo>
                    <a:lnTo>
                      <a:pt x="4716" y="33"/>
                    </a:lnTo>
                    <a:lnTo>
                      <a:pt x="4504" y="16"/>
                    </a:lnTo>
                    <a:lnTo>
                      <a:pt x="4259"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98" name="Google Shape;498;p30"/>
              <p:cNvSpPr/>
              <p:nvPr/>
            </p:nvSpPr>
            <p:spPr>
              <a:xfrm>
                <a:off x="1483469" y="2571937"/>
                <a:ext cx="996" cy="12"/>
              </a:xfrm>
              <a:custGeom>
                <a:avLst/>
                <a:gdLst/>
                <a:ahLst/>
                <a:cxnLst/>
                <a:rect l="l" t="t" r="r" b="b"/>
                <a:pathLst>
                  <a:path w="83" h="1" fill="none" extrusionOk="0">
                    <a:moveTo>
                      <a:pt x="82" y="0"/>
                    </a:moveTo>
                    <a:lnTo>
                      <a:pt x="1" y="0"/>
                    </a:lnTo>
                    <a:lnTo>
                      <a:pt x="1"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99" name="Google Shape;499;p30"/>
              <p:cNvSpPr/>
              <p:nvPr/>
            </p:nvSpPr>
            <p:spPr>
              <a:xfrm>
                <a:off x="2913267" y="2077253"/>
                <a:ext cx="654603" cy="1103444"/>
              </a:xfrm>
              <a:custGeom>
                <a:avLst/>
                <a:gdLst/>
                <a:ahLst/>
                <a:cxnLst/>
                <a:rect l="l" t="t" r="r" b="b"/>
                <a:pathLst>
                  <a:path w="54573" h="91992" fill="none" extrusionOk="0">
                    <a:moveTo>
                      <a:pt x="54572" y="91992"/>
                    </a:moveTo>
                    <a:lnTo>
                      <a:pt x="27286" y="0"/>
                    </a:lnTo>
                    <a:lnTo>
                      <a:pt x="1" y="91992"/>
                    </a:lnTo>
                  </a:path>
                </a:pathLst>
              </a:custGeom>
              <a:noFill/>
              <a:ln w="159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500" name="Google Shape;500;p30"/>
              <p:cNvSpPr/>
              <p:nvPr/>
            </p:nvSpPr>
            <p:spPr>
              <a:xfrm>
                <a:off x="2908768" y="3179763"/>
                <a:ext cx="662820" cy="205354"/>
              </a:xfrm>
              <a:custGeom>
                <a:avLst/>
                <a:gdLst/>
                <a:ahLst/>
                <a:cxnLst/>
                <a:rect l="l" t="t" r="r" b="b"/>
                <a:pathLst>
                  <a:path w="55258" h="17120" extrusionOk="0">
                    <a:moveTo>
                      <a:pt x="0" y="0"/>
                    </a:moveTo>
                    <a:lnTo>
                      <a:pt x="16" y="441"/>
                    </a:lnTo>
                    <a:lnTo>
                      <a:pt x="49" y="865"/>
                    </a:lnTo>
                    <a:lnTo>
                      <a:pt x="82" y="1306"/>
                    </a:lnTo>
                    <a:lnTo>
                      <a:pt x="147" y="1730"/>
                    </a:lnTo>
                    <a:lnTo>
                      <a:pt x="229" y="2154"/>
                    </a:lnTo>
                    <a:lnTo>
                      <a:pt x="327" y="2579"/>
                    </a:lnTo>
                    <a:lnTo>
                      <a:pt x="441" y="3003"/>
                    </a:lnTo>
                    <a:lnTo>
                      <a:pt x="571" y="3427"/>
                    </a:lnTo>
                    <a:lnTo>
                      <a:pt x="718" y="3835"/>
                    </a:lnTo>
                    <a:lnTo>
                      <a:pt x="881" y="4243"/>
                    </a:lnTo>
                    <a:lnTo>
                      <a:pt x="1061" y="4651"/>
                    </a:lnTo>
                    <a:lnTo>
                      <a:pt x="1240" y="5059"/>
                    </a:lnTo>
                    <a:lnTo>
                      <a:pt x="1453" y="5451"/>
                    </a:lnTo>
                    <a:lnTo>
                      <a:pt x="1681" y="5843"/>
                    </a:lnTo>
                    <a:lnTo>
                      <a:pt x="1926" y="6234"/>
                    </a:lnTo>
                    <a:lnTo>
                      <a:pt x="2171" y="6626"/>
                    </a:lnTo>
                    <a:lnTo>
                      <a:pt x="2448" y="7001"/>
                    </a:lnTo>
                    <a:lnTo>
                      <a:pt x="2725" y="7377"/>
                    </a:lnTo>
                    <a:lnTo>
                      <a:pt x="3036" y="7752"/>
                    </a:lnTo>
                    <a:lnTo>
                      <a:pt x="3346" y="8111"/>
                    </a:lnTo>
                    <a:lnTo>
                      <a:pt x="3672" y="8470"/>
                    </a:lnTo>
                    <a:lnTo>
                      <a:pt x="3998" y="8829"/>
                    </a:lnTo>
                    <a:lnTo>
                      <a:pt x="4357" y="9188"/>
                    </a:lnTo>
                    <a:lnTo>
                      <a:pt x="4733" y="9531"/>
                    </a:lnTo>
                    <a:lnTo>
                      <a:pt x="5108" y="9873"/>
                    </a:lnTo>
                    <a:lnTo>
                      <a:pt x="5500" y="10200"/>
                    </a:lnTo>
                    <a:lnTo>
                      <a:pt x="5891" y="10526"/>
                    </a:lnTo>
                    <a:lnTo>
                      <a:pt x="6316" y="10853"/>
                    </a:lnTo>
                    <a:lnTo>
                      <a:pt x="6740" y="11163"/>
                    </a:lnTo>
                    <a:lnTo>
                      <a:pt x="7181" y="11473"/>
                    </a:lnTo>
                    <a:lnTo>
                      <a:pt x="7638" y="11766"/>
                    </a:lnTo>
                    <a:lnTo>
                      <a:pt x="8095" y="12060"/>
                    </a:lnTo>
                    <a:lnTo>
                      <a:pt x="8568" y="12354"/>
                    </a:lnTo>
                    <a:lnTo>
                      <a:pt x="9057" y="12631"/>
                    </a:lnTo>
                    <a:lnTo>
                      <a:pt x="9547" y="12909"/>
                    </a:lnTo>
                    <a:lnTo>
                      <a:pt x="10053" y="13170"/>
                    </a:lnTo>
                    <a:lnTo>
                      <a:pt x="10575" y="13431"/>
                    </a:lnTo>
                    <a:lnTo>
                      <a:pt x="11097" y="13692"/>
                    </a:lnTo>
                    <a:lnTo>
                      <a:pt x="11636" y="13937"/>
                    </a:lnTo>
                    <a:lnTo>
                      <a:pt x="12191" y="14165"/>
                    </a:lnTo>
                    <a:lnTo>
                      <a:pt x="12746" y="14394"/>
                    </a:lnTo>
                    <a:lnTo>
                      <a:pt x="13300" y="14622"/>
                    </a:lnTo>
                    <a:lnTo>
                      <a:pt x="13888" y="14834"/>
                    </a:lnTo>
                    <a:lnTo>
                      <a:pt x="14459" y="15030"/>
                    </a:lnTo>
                    <a:lnTo>
                      <a:pt x="15063" y="15226"/>
                    </a:lnTo>
                    <a:lnTo>
                      <a:pt x="15650" y="15406"/>
                    </a:lnTo>
                    <a:lnTo>
                      <a:pt x="16270" y="15585"/>
                    </a:lnTo>
                    <a:lnTo>
                      <a:pt x="16874" y="15748"/>
                    </a:lnTo>
                    <a:lnTo>
                      <a:pt x="17511" y="15911"/>
                    </a:lnTo>
                    <a:lnTo>
                      <a:pt x="18131" y="16058"/>
                    </a:lnTo>
                    <a:lnTo>
                      <a:pt x="18767" y="16205"/>
                    </a:lnTo>
                    <a:lnTo>
                      <a:pt x="19420" y="16336"/>
                    </a:lnTo>
                    <a:lnTo>
                      <a:pt x="20073" y="16450"/>
                    </a:lnTo>
                    <a:lnTo>
                      <a:pt x="20726" y="16564"/>
                    </a:lnTo>
                    <a:lnTo>
                      <a:pt x="21395" y="16678"/>
                    </a:lnTo>
                    <a:lnTo>
                      <a:pt x="22064" y="16760"/>
                    </a:lnTo>
                    <a:lnTo>
                      <a:pt x="22749" y="16842"/>
                    </a:lnTo>
                    <a:lnTo>
                      <a:pt x="23435" y="16907"/>
                    </a:lnTo>
                    <a:lnTo>
                      <a:pt x="24120" y="16972"/>
                    </a:lnTo>
                    <a:lnTo>
                      <a:pt x="24805" y="17021"/>
                    </a:lnTo>
                    <a:lnTo>
                      <a:pt x="25507" y="17070"/>
                    </a:lnTo>
                    <a:lnTo>
                      <a:pt x="26209" y="17086"/>
                    </a:lnTo>
                    <a:lnTo>
                      <a:pt x="26927" y="17103"/>
                    </a:lnTo>
                    <a:lnTo>
                      <a:pt x="27629" y="17119"/>
                    </a:lnTo>
                    <a:lnTo>
                      <a:pt x="28347" y="17103"/>
                    </a:lnTo>
                    <a:lnTo>
                      <a:pt x="29048" y="17086"/>
                    </a:lnTo>
                    <a:lnTo>
                      <a:pt x="29766" y="17070"/>
                    </a:lnTo>
                    <a:lnTo>
                      <a:pt x="30452" y="17021"/>
                    </a:lnTo>
                    <a:lnTo>
                      <a:pt x="31154" y="16972"/>
                    </a:lnTo>
                    <a:lnTo>
                      <a:pt x="31839" y="16907"/>
                    </a:lnTo>
                    <a:lnTo>
                      <a:pt x="32524" y="16842"/>
                    </a:lnTo>
                    <a:lnTo>
                      <a:pt x="33210" y="16760"/>
                    </a:lnTo>
                    <a:lnTo>
                      <a:pt x="33879" y="16678"/>
                    </a:lnTo>
                    <a:lnTo>
                      <a:pt x="34532" y="16564"/>
                    </a:lnTo>
                    <a:lnTo>
                      <a:pt x="35201" y="16450"/>
                    </a:lnTo>
                    <a:lnTo>
                      <a:pt x="35854" y="16336"/>
                    </a:lnTo>
                    <a:lnTo>
                      <a:pt x="36490" y="16205"/>
                    </a:lnTo>
                    <a:lnTo>
                      <a:pt x="37126" y="16058"/>
                    </a:lnTo>
                    <a:lnTo>
                      <a:pt x="37763" y="15911"/>
                    </a:lnTo>
                    <a:lnTo>
                      <a:pt x="38383" y="15748"/>
                    </a:lnTo>
                    <a:lnTo>
                      <a:pt x="39003" y="15585"/>
                    </a:lnTo>
                    <a:lnTo>
                      <a:pt x="39607" y="15406"/>
                    </a:lnTo>
                    <a:lnTo>
                      <a:pt x="40211" y="15226"/>
                    </a:lnTo>
                    <a:lnTo>
                      <a:pt x="40798" y="15030"/>
                    </a:lnTo>
                    <a:lnTo>
                      <a:pt x="41386" y="14834"/>
                    </a:lnTo>
                    <a:lnTo>
                      <a:pt x="41957" y="14622"/>
                    </a:lnTo>
                    <a:lnTo>
                      <a:pt x="42528" y="14394"/>
                    </a:lnTo>
                    <a:lnTo>
                      <a:pt x="43083" y="14165"/>
                    </a:lnTo>
                    <a:lnTo>
                      <a:pt x="43622" y="13937"/>
                    </a:lnTo>
                    <a:lnTo>
                      <a:pt x="44160" y="13692"/>
                    </a:lnTo>
                    <a:lnTo>
                      <a:pt x="44699" y="13431"/>
                    </a:lnTo>
                    <a:lnTo>
                      <a:pt x="45204" y="13170"/>
                    </a:lnTo>
                    <a:lnTo>
                      <a:pt x="45710" y="12909"/>
                    </a:lnTo>
                    <a:lnTo>
                      <a:pt x="46216" y="12631"/>
                    </a:lnTo>
                    <a:lnTo>
                      <a:pt x="46690" y="12354"/>
                    </a:lnTo>
                    <a:lnTo>
                      <a:pt x="47163" y="12060"/>
                    </a:lnTo>
                    <a:lnTo>
                      <a:pt x="47636" y="11766"/>
                    </a:lnTo>
                    <a:lnTo>
                      <a:pt x="48093" y="11473"/>
                    </a:lnTo>
                    <a:lnTo>
                      <a:pt x="48517" y="11163"/>
                    </a:lnTo>
                    <a:lnTo>
                      <a:pt x="48958" y="10853"/>
                    </a:lnTo>
                    <a:lnTo>
                      <a:pt x="49366" y="10526"/>
                    </a:lnTo>
                    <a:lnTo>
                      <a:pt x="49774" y="10200"/>
                    </a:lnTo>
                    <a:lnTo>
                      <a:pt x="50166" y="9873"/>
                    </a:lnTo>
                    <a:lnTo>
                      <a:pt x="50541" y="9531"/>
                    </a:lnTo>
                    <a:lnTo>
                      <a:pt x="50916" y="9188"/>
                    </a:lnTo>
                    <a:lnTo>
                      <a:pt x="51259" y="8829"/>
                    </a:lnTo>
                    <a:lnTo>
                      <a:pt x="51602" y="8470"/>
                    </a:lnTo>
                    <a:lnTo>
                      <a:pt x="51928" y="8111"/>
                    </a:lnTo>
                    <a:lnTo>
                      <a:pt x="52238" y="7752"/>
                    </a:lnTo>
                    <a:lnTo>
                      <a:pt x="52532" y="7377"/>
                    </a:lnTo>
                    <a:lnTo>
                      <a:pt x="52826" y="7001"/>
                    </a:lnTo>
                    <a:lnTo>
                      <a:pt x="53087" y="6626"/>
                    </a:lnTo>
                    <a:lnTo>
                      <a:pt x="53348" y="6234"/>
                    </a:lnTo>
                    <a:lnTo>
                      <a:pt x="53593" y="5843"/>
                    </a:lnTo>
                    <a:lnTo>
                      <a:pt x="53805" y="5451"/>
                    </a:lnTo>
                    <a:lnTo>
                      <a:pt x="54017" y="5059"/>
                    </a:lnTo>
                    <a:lnTo>
                      <a:pt x="54213" y="4651"/>
                    </a:lnTo>
                    <a:lnTo>
                      <a:pt x="54392" y="4243"/>
                    </a:lnTo>
                    <a:lnTo>
                      <a:pt x="54555" y="3835"/>
                    </a:lnTo>
                    <a:lnTo>
                      <a:pt x="54702" y="3427"/>
                    </a:lnTo>
                    <a:lnTo>
                      <a:pt x="54833" y="3003"/>
                    </a:lnTo>
                    <a:lnTo>
                      <a:pt x="54947" y="2579"/>
                    </a:lnTo>
                    <a:lnTo>
                      <a:pt x="55045" y="2154"/>
                    </a:lnTo>
                    <a:lnTo>
                      <a:pt x="55127" y="1730"/>
                    </a:lnTo>
                    <a:lnTo>
                      <a:pt x="55176" y="1306"/>
                    </a:lnTo>
                    <a:lnTo>
                      <a:pt x="55225" y="865"/>
                    </a:lnTo>
                    <a:lnTo>
                      <a:pt x="55257" y="441"/>
                    </a:lnTo>
                    <a:lnTo>
                      <a:pt x="55257"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501" name="Google Shape;501;p30"/>
              <p:cNvSpPr/>
              <p:nvPr/>
            </p:nvSpPr>
            <p:spPr>
              <a:xfrm>
                <a:off x="1166744" y="1715492"/>
                <a:ext cx="654591" cy="1103648"/>
              </a:xfrm>
              <a:custGeom>
                <a:avLst/>
                <a:gdLst/>
                <a:ahLst/>
                <a:cxnLst/>
                <a:rect l="l" t="t" r="r" b="b"/>
                <a:pathLst>
                  <a:path w="54572" h="92009" fill="none" extrusionOk="0">
                    <a:moveTo>
                      <a:pt x="0" y="92008"/>
                    </a:moveTo>
                    <a:lnTo>
                      <a:pt x="27286" y="1"/>
                    </a:lnTo>
                    <a:lnTo>
                      <a:pt x="54572" y="92008"/>
                    </a:lnTo>
                  </a:path>
                </a:pathLst>
              </a:custGeom>
              <a:noFill/>
              <a:ln w="159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502" name="Google Shape;502;p30"/>
              <p:cNvSpPr/>
              <p:nvPr/>
            </p:nvSpPr>
            <p:spPr>
              <a:xfrm>
                <a:off x="1163025" y="2818001"/>
                <a:ext cx="662616" cy="205354"/>
              </a:xfrm>
              <a:custGeom>
                <a:avLst/>
                <a:gdLst/>
                <a:ahLst/>
                <a:cxnLst/>
                <a:rect l="l" t="t" r="r" b="b"/>
                <a:pathLst>
                  <a:path w="55241" h="17120" extrusionOk="0">
                    <a:moveTo>
                      <a:pt x="0" y="0"/>
                    </a:moveTo>
                    <a:lnTo>
                      <a:pt x="0" y="441"/>
                    </a:lnTo>
                    <a:lnTo>
                      <a:pt x="33" y="882"/>
                    </a:lnTo>
                    <a:lnTo>
                      <a:pt x="65" y="1306"/>
                    </a:lnTo>
                    <a:lnTo>
                      <a:pt x="131" y="1730"/>
                    </a:lnTo>
                    <a:lnTo>
                      <a:pt x="212" y="2171"/>
                    </a:lnTo>
                    <a:lnTo>
                      <a:pt x="310" y="2595"/>
                    </a:lnTo>
                    <a:lnTo>
                      <a:pt x="424" y="3003"/>
                    </a:lnTo>
                    <a:lnTo>
                      <a:pt x="555" y="3427"/>
                    </a:lnTo>
                    <a:lnTo>
                      <a:pt x="702" y="3835"/>
                    </a:lnTo>
                    <a:lnTo>
                      <a:pt x="865" y="4243"/>
                    </a:lnTo>
                    <a:lnTo>
                      <a:pt x="1045" y="4651"/>
                    </a:lnTo>
                    <a:lnTo>
                      <a:pt x="1240" y="5059"/>
                    </a:lnTo>
                    <a:lnTo>
                      <a:pt x="1436" y="5451"/>
                    </a:lnTo>
                    <a:lnTo>
                      <a:pt x="1665" y="5859"/>
                    </a:lnTo>
                    <a:lnTo>
                      <a:pt x="1909" y="6234"/>
                    </a:lnTo>
                    <a:lnTo>
                      <a:pt x="2171" y="6626"/>
                    </a:lnTo>
                    <a:lnTo>
                      <a:pt x="2432" y="7001"/>
                    </a:lnTo>
                    <a:lnTo>
                      <a:pt x="2709" y="7377"/>
                    </a:lnTo>
                    <a:lnTo>
                      <a:pt x="3019" y="7752"/>
                    </a:lnTo>
                    <a:lnTo>
                      <a:pt x="3329" y="8127"/>
                    </a:lnTo>
                    <a:lnTo>
                      <a:pt x="3656" y="8486"/>
                    </a:lnTo>
                    <a:lnTo>
                      <a:pt x="3998" y="8845"/>
                    </a:lnTo>
                    <a:lnTo>
                      <a:pt x="4341" y="9188"/>
                    </a:lnTo>
                    <a:lnTo>
                      <a:pt x="4716" y="9531"/>
                    </a:lnTo>
                    <a:lnTo>
                      <a:pt x="5092" y="9873"/>
                    </a:lnTo>
                    <a:lnTo>
                      <a:pt x="5483" y="10200"/>
                    </a:lnTo>
                    <a:lnTo>
                      <a:pt x="5891" y="10526"/>
                    </a:lnTo>
                    <a:lnTo>
                      <a:pt x="6299" y="10853"/>
                    </a:lnTo>
                    <a:lnTo>
                      <a:pt x="6724" y="11163"/>
                    </a:lnTo>
                    <a:lnTo>
                      <a:pt x="7164" y="11473"/>
                    </a:lnTo>
                    <a:lnTo>
                      <a:pt x="7621" y="11783"/>
                    </a:lnTo>
                    <a:lnTo>
                      <a:pt x="8078" y="12077"/>
                    </a:lnTo>
                    <a:lnTo>
                      <a:pt x="8551" y="12354"/>
                    </a:lnTo>
                    <a:lnTo>
                      <a:pt x="9041" y="12648"/>
                    </a:lnTo>
                    <a:lnTo>
                      <a:pt x="9547" y="12909"/>
                    </a:lnTo>
                    <a:lnTo>
                      <a:pt x="10053" y="13186"/>
                    </a:lnTo>
                    <a:lnTo>
                      <a:pt x="10559" y="13447"/>
                    </a:lnTo>
                    <a:lnTo>
                      <a:pt x="11097" y="13692"/>
                    </a:lnTo>
                    <a:lnTo>
                      <a:pt x="11619" y="13937"/>
                    </a:lnTo>
                    <a:lnTo>
                      <a:pt x="12174" y="14165"/>
                    </a:lnTo>
                    <a:lnTo>
                      <a:pt x="12729" y="14394"/>
                    </a:lnTo>
                    <a:lnTo>
                      <a:pt x="13300" y="14622"/>
                    </a:lnTo>
                    <a:lnTo>
                      <a:pt x="13871" y="14835"/>
                    </a:lnTo>
                    <a:lnTo>
                      <a:pt x="14459" y="15030"/>
                    </a:lnTo>
                    <a:lnTo>
                      <a:pt x="15046" y="15226"/>
                    </a:lnTo>
                    <a:lnTo>
                      <a:pt x="15650" y="15422"/>
                    </a:lnTo>
                    <a:lnTo>
                      <a:pt x="16254" y="15602"/>
                    </a:lnTo>
                    <a:lnTo>
                      <a:pt x="16874" y="15765"/>
                    </a:lnTo>
                    <a:lnTo>
                      <a:pt x="17494" y="15928"/>
                    </a:lnTo>
                    <a:lnTo>
                      <a:pt x="18114" y="16075"/>
                    </a:lnTo>
                    <a:lnTo>
                      <a:pt x="18767" y="16205"/>
                    </a:lnTo>
                    <a:lnTo>
                      <a:pt x="19404" y="16336"/>
                    </a:lnTo>
                    <a:lnTo>
                      <a:pt x="20056" y="16466"/>
                    </a:lnTo>
                    <a:lnTo>
                      <a:pt x="20709" y="16581"/>
                    </a:lnTo>
                    <a:lnTo>
                      <a:pt x="21378" y="16679"/>
                    </a:lnTo>
                    <a:lnTo>
                      <a:pt x="22047" y="16777"/>
                    </a:lnTo>
                    <a:lnTo>
                      <a:pt x="22733" y="16858"/>
                    </a:lnTo>
                    <a:lnTo>
                      <a:pt x="23418" y="16923"/>
                    </a:lnTo>
                    <a:lnTo>
                      <a:pt x="24104" y="16989"/>
                    </a:lnTo>
                    <a:lnTo>
                      <a:pt x="24789" y="17038"/>
                    </a:lnTo>
                    <a:lnTo>
                      <a:pt x="25491" y="17070"/>
                    </a:lnTo>
                    <a:lnTo>
                      <a:pt x="26193" y="17103"/>
                    </a:lnTo>
                    <a:lnTo>
                      <a:pt x="26911" y="17119"/>
                    </a:lnTo>
                    <a:lnTo>
                      <a:pt x="28330" y="17119"/>
                    </a:lnTo>
                    <a:lnTo>
                      <a:pt x="29048" y="17103"/>
                    </a:lnTo>
                    <a:lnTo>
                      <a:pt x="29750" y="17070"/>
                    </a:lnTo>
                    <a:lnTo>
                      <a:pt x="30452" y="17038"/>
                    </a:lnTo>
                    <a:lnTo>
                      <a:pt x="31137" y="16989"/>
                    </a:lnTo>
                    <a:lnTo>
                      <a:pt x="31823" y="16923"/>
                    </a:lnTo>
                    <a:lnTo>
                      <a:pt x="32508" y="16858"/>
                    </a:lnTo>
                    <a:lnTo>
                      <a:pt x="33193" y="16777"/>
                    </a:lnTo>
                    <a:lnTo>
                      <a:pt x="33863" y="16679"/>
                    </a:lnTo>
                    <a:lnTo>
                      <a:pt x="34532" y="16581"/>
                    </a:lnTo>
                    <a:lnTo>
                      <a:pt x="35184" y="16466"/>
                    </a:lnTo>
                    <a:lnTo>
                      <a:pt x="35837" y="16336"/>
                    </a:lnTo>
                    <a:lnTo>
                      <a:pt x="36474" y="16205"/>
                    </a:lnTo>
                    <a:lnTo>
                      <a:pt x="37126" y="16075"/>
                    </a:lnTo>
                    <a:lnTo>
                      <a:pt x="37747" y="15928"/>
                    </a:lnTo>
                    <a:lnTo>
                      <a:pt x="38367" y="15765"/>
                    </a:lnTo>
                    <a:lnTo>
                      <a:pt x="38987" y="15602"/>
                    </a:lnTo>
                    <a:lnTo>
                      <a:pt x="39591" y="15422"/>
                    </a:lnTo>
                    <a:lnTo>
                      <a:pt x="40194" y="15226"/>
                    </a:lnTo>
                    <a:lnTo>
                      <a:pt x="40782" y="15030"/>
                    </a:lnTo>
                    <a:lnTo>
                      <a:pt x="41369" y="14835"/>
                    </a:lnTo>
                    <a:lnTo>
                      <a:pt x="41941" y="14622"/>
                    </a:lnTo>
                    <a:lnTo>
                      <a:pt x="42512" y="14394"/>
                    </a:lnTo>
                    <a:lnTo>
                      <a:pt x="43067" y="14165"/>
                    </a:lnTo>
                    <a:lnTo>
                      <a:pt x="43621" y="13937"/>
                    </a:lnTo>
                    <a:lnTo>
                      <a:pt x="44144" y="13692"/>
                    </a:lnTo>
                    <a:lnTo>
                      <a:pt x="44682" y="13447"/>
                    </a:lnTo>
                    <a:lnTo>
                      <a:pt x="45188" y="13186"/>
                    </a:lnTo>
                    <a:lnTo>
                      <a:pt x="45694" y="12909"/>
                    </a:lnTo>
                    <a:lnTo>
                      <a:pt x="46200" y="12648"/>
                    </a:lnTo>
                    <a:lnTo>
                      <a:pt x="46689" y="12354"/>
                    </a:lnTo>
                    <a:lnTo>
                      <a:pt x="47163" y="12077"/>
                    </a:lnTo>
                    <a:lnTo>
                      <a:pt x="47620" y="11783"/>
                    </a:lnTo>
                    <a:lnTo>
                      <a:pt x="48077" y="11473"/>
                    </a:lnTo>
                    <a:lnTo>
                      <a:pt x="48517" y="11163"/>
                    </a:lnTo>
                    <a:lnTo>
                      <a:pt x="48942" y="10853"/>
                    </a:lnTo>
                    <a:lnTo>
                      <a:pt x="49350" y="10526"/>
                    </a:lnTo>
                    <a:lnTo>
                      <a:pt x="49758" y="10200"/>
                    </a:lnTo>
                    <a:lnTo>
                      <a:pt x="50149" y="9873"/>
                    </a:lnTo>
                    <a:lnTo>
                      <a:pt x="50525" y="9531"/>
                    </a:lnTo>
                    <a:lnTo>
                      <a:pt x="50900" y="9188"/>
                    </a:lnTo>
                    <a:lnTo>
                      <a:pt x="51243" y="8845"/>
                    </a:lnTo>
                    <a:lnTo>
                      <a:pt x="51585" y="8486"/>
                    </a:lnTo>
                    <a:lnTo>
                      <a:pt x="51912" y="8127"/>
                    </a:lnTo>
                    <a:lnTo>
                      <a:pt x="52222" y="7752"/>
                    </a:lnTo>
                    <a:lnTo>
                      <a:pt x="52532" y="7377"/>
                    </a:lnTo>
                    <a:lnTo>
                      <a:pt x="52809" y="7001"/>
                    </a:lnTo>
                    <a:lnTo>
                      <a:pt x="53070" y="6626"/>
                    </a:lnTo>
                    <a:lnTo>
                      <a:pt x="53331" y="6234"/>
                    </a:lnTo>
                    <a:lnTo>
                      <a:pt x="53576" y="5859"/>
                    </a:lnTo>
                    <a:lnTo>
                      <a:pt x="53805" y="5451"/>
                    </a:lnTo>
                    <a:lnTo>
                      <a:pt x="54001" y="5059"/>
                    </a:lnTo>
                    <a:lnTo>
                      <a:pt x="54196" y="4651"/>
                    </a:lnTo>
                    <a:lnTo>
                      <a:pt x="54376" y="4243"/>
                    </a:lnTo>
                    <a:lnTo>
                      <a:pt x="54539" y="3835"/>
                    </a:lnTo>
                    <a:lnTo>
                      <a:pt x="54686" y="3427"/>
                    </a:lnTo>
                    <a:lnTo>
                      <a:pt x="54816" y="3003"/>
                    </a:lnTo>
                    <a:lnTo>
                      <a:pt x="54931" y="2595"/>
                    </a:lnTo>
                    <a:lnTo>
                      <a:pt x="55029" y="2171"/>
                    </a:lnTo>
                    <a:lnTo>
                      <a:pt x="55110" y="1730"/>
                    </a:lnTo>
                    <a:lnTo>
                      <a:pt x="55176" y="1306"/>
                    </a:lnTo>
                    <a:lnTo>
                      <a:pt x="55208" y="882"/>
                    </a:lnTo>
                    <a:lnTo>
                      <a:pt x="55241" y="441"/>
                    </a:lnTo>
                    <a:lnTo>
                      <a:pt x="5524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503" name="Google Shape;503;p30"/>
              <p:cNvSpPr/>
              <p:nvPr/>
            </p:nvSpPr>
            <p:spPr>
              <a:xfrm>
                <a:off x="2303099" y="1599411"/>
                <a:ext cx="128418" cy="2037951"/>
              </a:xfrm>
              <a:custGeom>
                <a:avLst/>
                <a:gdLst/>
                <a:ahLst/>
                <a:cxnLst/>
                <a:rect l="l" t="t" r="r" b="b"/>
                <a:pathLst>
                  <a:path w="10706" h="169900" extrusionOk="0">
                    <a:moveTo>
                      <a:pt x="1926" y="0"/>
                    </a:moveTo>
                    <a:lnTo>
                      <a:pt x="0" y="169900"/>
                    </a:lnTo>
                    <a:lnTo>
                      <a:pt x="10706" y="169900"/>
                    </a:lnTo>
                    <a:lnTo>
                      <a:pt x="878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504" name="Google Shape;504;p30"/>
              <p:cNvSpPr/>
              <p:nvPr/>
            </p:nvSpPr>
            <p:spPr>
              <a:xfrm>
                <a:off x="2303099" y="3480839"/>
                <a:ext cx="128418" cy="156607"/>
              </a:xfrm>
              <a:custGeom>
                <a:avLst/>
                <a:gdLst/>
                <a:ahLst/>
                <a:cxnLst/>
                <a:rect l="l" t="t" r="r" b="b"/>
                <a:pathLst>
                  <a:path w="10706" h="13056" extrusionOk="0">
                    <a:moveTo>
                      <a:pt x="147" y="0"/>
                    </a:moveTo>
                    <a:lnTo>
                      <a:pt x="0" y="13056"/>
                    </a:lnTo>
                    <a:lnTo>
                      <a:pt x="10706" y="13056"/>
                    </a:lnTo>
                    <a:lnTo>
                      <a:pt x="1055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505" name="Google Shape;505;p30"/>
              <p:cNvSpPr/>
              <p:nvPr/>
            </p:nvSpPr>
            <p:spPr>
              <a:xfrm>
                <a:off x="1610128" y="3545039"/>
                <a:ext cx="1514321" cy="128227"/>
              </a:xfrm>
              <a:custGeom>
                <a:avLst/>
                <a:gdLst/>
                <a:ahLst/>
                <a:cxnLst/>
                <a:rect l="l" t="t" r="r" b="b"/>
                <a:pathLst>
                  <a:path w="126246" h="10690" extrusionOk="0">
                    <a:moveTo>
                      <a:pt x="7001" y="1"/>
                    </a:moveTo>
                    <a:lnTo>
                      <a:pt x="6626" y="34"/>
                    </a:lnTo>
                    <a:lnTo>
                      <a:pt x="6251" y="82"/>
                    </a:lnTo>
                    <a:lnTo>
                      <a:pt x="5892" y="148"/>
                    </a:lnTo>
                    <a:lnTo>
                      <a:pt x="5533" y="229"/>
                    </a:lnTo>
                    <a:lnTo>
                      <a:pt x="5190" y="327"/>
                    </a:lnTo>
                    <a:lnTo>
                      <a:pt x="4847" y="442"/>
                    </a:lnTo>
                    <a:lnTo>
                      <a:pt x="4504" y="572"/>
                    </a:lnTo>
                    <a:lnTo>
                      <a:pt x="4178" y="719"/>
                    </a:lnTo>
                    <a:lnTo>
                      <a:pt x="3868" y="882"/>
                    </a:lnTo>
                    <a:lnTo>
                      <a:pt x="3558" y="1062"/>
                    </a:lnTo>
                    <a:lnTo>
                      <a:pt x="3248" y="1257"/>
                    </a:lnTo>
                    <a:lnTo>
                      <a:pt x="2970" y="1453"/>
                    </a:lnTo>
                    <a:lnTo>
                      <a:pt x="2693" y="1682"/>
                    </a:lnTo>
                    <a:lnTo>
                      <a:pt x="2416" y="1910"/>
                    </a:lnTo>
                    <a:lnTo>
                      <a:pt x="2171" y="2155"/>
                    </a:lnTo>
                    <a:lnTo>
                      <a:pt x="1926" y="2416"/>
                    </a:lnTo>
                    <a:lnTo>
                      <a:pt x="1681" y="2677"/>
                    </a:lnTo>
                    <a:lnTo>
                      <a:pt x="1469" y="2955"/>
                    </a:lnTo>
                    <a:lnTo>
                      <a:pt x="1257" y="3248"/>
                    </a:lnTo>
                    <a:lnTo>
                      <a:pt x="1077" y="3542"/>
                    </a:lnTo>
                    <a:lnTo>
                      <a:pt x="898" y="3852"/>
                    </a:lnTo>
                    <a:lnTo>
                      <a:pt x="735" y="4179"/>
                    </a:lnTo>
                    <a:lnTo>
                      <a:pt x="588" y="4505"/>
                    </a:lnTo>
                    <a:lnTo>
                      <a:pt x="457" y="4831"/>
                    </a:lnTo>
                    <a:lnTo>
                      <a:pt x="327" y="5174"/>
                    </a:lnTo>
                    <a:lnTo>
                      <a:pt x="229" y="5533"/>
                    </a:lnTo>
                    <a:lnTo>
                      <a:pt x="147" y="5892"/>
                    </a:lnTo>
                    <a:lnTo>
                      <a:pt x="82" y="6251"/>
                    </a:lnTo>
                    <a:lnTo>
                      <a:pt x="33" y="6610"/>
                    </a:lnTo>
                    <a:lnTo>
                      <a:pt x="17" y="6986"/>
                    </a:lnTo>
                    <a:lnTo>
                      <a:pt x="0" y="7377"/>
                    </a:lnTo>
                    <a:lnTo>
                      <a:pt x="0" y="10690"/>
                    </a:lnTo>
                    <a:lnTo>
                      <a:pt x="126246" y="10690"/>
                    </a:lnTo>
                    <a:lnTo>
                      <a:pt x="126246" y="7377"/>
                    </a:lnTo>
                    <a:lnTo>
                      <a:pt x="126230" y="6986"/>
                    </a:lnTo>
                    <a:lnTo>
                      <a:pt x="126197" y="6610"/>
                    </a:lnTo>
                    <a:lnTo>
                      <a:pt x="126148" y="6251"/>
                    </a:lnTo>
                    <a:lnTo>
                      <a:pt x="126099" y="5892"/>
                    </a:lnTo>
                    <a:lnTo>
                      <a:pt x="126001" y="5533"/>
                    </a:lnTo>
                    <a:lnTo>
                      <a:pt x="125903" y="5174"/>
                    </a:lnTo>
                    <a:lnTo>
                      <a:pt x="125789" y="4831"/>
                    </a:lnTo>
                    <a:lnTo>
                      <a:pt x="125658" y="4505"/>
                    </a:lnTo>
                    <a:lnTo>
                      <a:pt x="125512" y="4179"/>
                    </a:lnTo>
                    <a:lnTo>
                      <a:pt x="125348" y="3852"/>
                    </a:lnTo>
                    <a:lnTo>
                      <a:pt x="125169" y="3542"/>
                    </a:lnTo>
                    <a:lnTo>
                      <a:pt x="124989" y="3248"/>
                    </a:lnTo>
                    <a:lnTo>
                      <a:pt x="124777" y="2955"/>
                    </a:lnTo>
                    <a:lnTo>
                      <a:pt x="124565" y="2677"/>
                    </a:lnTo>
                    <a:lnTo>
                      <a:pt x="124320" y="2416"/>
                    </a:lnTo>
                    <a:lnTo>
                      <a:pt x="124076" y="2155"/>
                    </a:lnTo>
                    <a:lnTo>
                      <a:pt x="123831" y="1910"/>
                    </a:lnTo>
                    <a:lnTo>
                      <a:pt x="123553" y="1682"/>
                    </a:lnTo>
                    <a:lnTo>
                      <a:pt x="123276" y="1453"/>
                    </a:lnTo>
                    <a:lnTo>
                      <a:pt x="122982" y="1257"/>
                    </a:lnTo>
                    <a:lnTo>
                      <a:pt x="122688" y="1062"/>
                    </a:lnTo>
                    <a:lnTo>
                      <a:pt x="122378" y="882"/>
                    </a:lnTo>
                    <a:lnTo>
                      <a:pt x="122068" y="719"/>
                    </a:lnTo>
                    <a:lnTo>
                      <a:pt x="121742" y="572"/>
                    </a:lnTo>
                    <a:lnTo>
                      <a:pt x="121399" y="442"/>
                    </a:lnTo>
                    <a:lnTo>
                      <a:pt x="121056" y="327"/>
                    </a:lnTo>
                    <a:lnTo>
                      <a:pt x="120714" y="229"/>
                    </a:lnTo>
                    <a:lnTo>
                      <a:pt x="120355" y="148"/>
                    </a:lnTo>
                    <a:lnTo>
                      <a:pt x="119996" y="82"/>
                    </a:lnTo>
                    <a:lnTo>
                      <a:pt x="119620" y="34"/>
                    </a:lnTo>
                    <a:lnTo>
                      <a:pt x="119245"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506" name="Google Shape;506;p30"/>
              <p:cNvSpPr/>
              <p:nvPr/>
            </p:nvSpPr>
            <p:spPr>
              <a:xfrm>
                <a:off x="1562554" y="3663087"/>
                <a:ext cx="1609465" cy="51291"/>
              </a:xfrm>
              <a:custGeom>
                <a:avLst/>
                <a:gdLst/>
                <a:ahLst/>
                <a:cxnLst/>
                <a:rect l="l" t="t" r="r" b="b"/>
                <a:pathLst>
                  <a:path w="134178" h="4276" extrusionOk="0">
                    <a:moveTo>
                      <a:pt x="1" y="0"/>
                    </a:moveTo>
                    <a:lnTo>
                      <a:pt x="1" y="4276"/>
                    </a:lnTo>
                    <a:lnTo>
                      <a:pt x="134178" y="4276"/>
                    </a:lnTo>
                    <a:lnTo>
                      <a:pt x="13417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507" name="Google Shape;507;p30"/>
              <p:cNvSpPr/>
              <p:nvPr/>
            </p:nvSpPr>
            <p:spPr>
              <a:xfrm>
                <a:off x="2295458" y="1525027"/>
                <a:ext cx="143700" cy="143688"/>
              </a:xfrm>
              <a:custGeom>
                <a:avLst/>
                <a:gdLst/>
                <a:ahLst/>
                <a:cxnLst/>
                <a:rect l="l" t="t" r="r" b="b"/>
                <a:pathLst>
                  <a:path w="11980" h="11979" extrusionOk="0">
                    <a:moveTo>
                      <a:pt x="5990" y="0"/>
                    </a:moveTo>
                    <a:lnTo>
                      <a:pt x="5680" y="16"/>
                    </a:lnTo>
                    <a:lnTo>
                      <a:pt x="5370" y="33"/>
                    </a:lnTo>
                    <a:lnTo>
                      <a:pt x="5076" y="82"/>
                    </a:lnTo>
                    <a:lnTo>
                      <a:pt x="4783" y="131"/>
                    </a:lnTo>
                    <a:lnTo>
                      <a:pt x="4489" y="196"/>
                    </a:lnTo>
                    <a:lnTo>
                      <a:pt x="4211" y="277"/>
                    </a:lnTo>
                    <a:lnTo>
                      <a:pt x="3934" y="375"/>
                    </a:lnTo>
                    <a:lnTo>
                      <a:pt x="3656" y="473"/>
                    </a:lnTo>
                    <a:lnTo>
                      <a:pt x="3395" y="587"/>
                    </a:lnTo>
                    <a:lnTo>
                      <a:pt x="3134" y="734"/>
                    </a:lnTo>
                    <a:lnTo>
                      <a:pt x="2889" y="865"/>
                    </a:lnTo>
                    <a:lnTo>
                      <a:pt x="2645" y="1028"/>
                    </a:lnTo>
                    <a:lnTo>
                      <a:pt x="2400" y="1191"/>
                    </a:lnTo>
                    <a:lnTo>
                      <a:pt x="2171" y="1371"/>
                    </a:lnTo>
                    <a:lnTo>
                      <a:pt x="1959" y="1567"/>
                    </a:lnTo>
                    <a:lnTo>
                      <a:pt x="1747" y="1762"/>
                    </a:lnTo>
                    <a:lnTo>
                      <a:pt x="1551" y="1975"/>
                    </a:lnTo>
                    <a:lnTo>
                      <a:pt x="1372" y="2187"/>
                    </a:lnTo>
                    <a:lnTo>
                      <a:pt x="1192" y="2415"/>
                    </a:lnTo>
                    <a:lnTo>
                      <a:pt x="1029" y="2644"/>
                    </a:lnTo>
                    <a:lnTo>
                      <a:pt x="866" y="2889"/>
                    </a:lnTo>
                    <a:lnTo>
                      <a:pt x="719" y="3133"/>
                    </a:lnTo>
                    <a:lnTo>
                      <a:pt x="588" y="3394"/>
                    </a:lnTo>
                    <a:lnTo>
                      <a:pt x="474" y="3656"/>
                    </a:lnTo>
                    <a:lnTo>
                      <a:pt x="360" y="3933"/>
                    </a:lnTo>
                    <a:lnTo>
                      <a:pt x="262" y="4210"/>
                    </a:lnTo>
                    <a:lnTo>
                      <a:pt x="180" y="4504"/>
                    </a:lnTo>
                    <a:lnTo>
                      <a:pt x="115" y="4782"/>
                    </a:lnTo>
                    <a:lnTo>
                      <a:pt x="66" y="5075"/>
                    </a:lnTo>
                    <a:lnTo>
                      <a:pt x="34" y="5385"/>
                    </a:lnTo>
                    <a:lnTo>
                      <a:pt x="1" y="5679"/>
                    </a:lnTo>
                    <a:lnTo>
                      <a:pt x="1" y="5989"/>
                    </a:lnTo>
                    <a:lnTo>
                      <a:pt x="1" y="6299"/>
                    </a:lnTo>
                    <a:lnTo>
                      <a:pt x="34" y="6609"/>
                    </a:lnTo>
                    <a:lnTo>
                      <a:pt x="66" y="6903"/>
                    </a:lnTo>
                    <a:lnTo>
                      <a:pt x="115" y="7197"/>
                    </a:lnTo>
                    <a:lnTo>
                      <a:pt x="180" y="7491"/>
                    </a:lnTo>
                    <a:lnTo>
                      <a:pt x="262" y="7784"/>
                    </a:lnTo>
                    <a:lnTo>
                      <a:pt x="360" y="8062"/>
                    </a:lnTo>
                    <a:lnTo>
                      <a:pt x="474" y="8323"/>
                    </a:lnTo>
                    <a:lnTo>
                      <a:pt x="588" y="8600"/>
                    </a:lnTo>
                    <a:lnTo>
                      <a:pt x="719" y="8845"/>
                    </a:lnTo>
                    <a:lnTo>
                      <a:pt x="866" y="9106"/>
                    </a:lnTo>
                    <a:lnTo>
                      <a:pt x="1029" y="9351"/>
                    </a:lnTo>
                    <a:lnTo>
                      <a:pt x="1192" y="9579"/>
                    </a:lnTo>
                    <a:lnTo>
                      <a:pt x="1372" y="9808"/>
                    </a:lnTo>
                    <a:lnTo>
                      <a:pt x="1551" y="10020"/>
                    </a:lnTo>
                    <a:lnTo>
                      <a:pt x="1747" y="10232"/>
                    </a:lnTo>
                    <a:lnTo>
                      <a:pt x="1959" y="10428"/>
                    </a:lnTo>
                    <a:lnTo>
                      <a:pt x="2171" y="10624"/>
                    </a:lnTo>
                    <a:lnTo>
                      <a:pt x="2400" y="10803"/>
                    </a:lnTo>
                    <a:lnTo>
                      <a:pt x="2645" y="10967"/>
                    </a:lnTo>
                    <a:lnTo>
                      <a:pt x="2889" y="11113"/>
                    </a:lnTo>
                    <a:lnTo>
                      <a:pt x="3134" y="11260"/>
                    </a:lnTo>
                    <a:lnTo>
                      <a:pt x="3395" y="11391"/>
                    </a:lnTo>
                    <a:lnTo>
                      <a:pt x="3656" y="11521"/>
                    </a:lnTo>
                    <a:lnTo>
                      <a:pt x="3934" y="11619"/>
                    </a:lnTo>
                    <a:lnTo>
                      <a:pt x="4211" y="11717"/>
                    </a:lnTo>
                    <a:lnTo>
                      <a:pt x="4489" y="11799"/>
                    </a:lnTo>
                    <a:lnTo>
                      <a:pt x="4783" y="11864"/>
                    </a:lnTo>
                    <a:lnTo>
                      <a:pt x="5076" y="11913"/>
                    </a:lnTo>
                    <a:lnTo>
                      <a:pt x="5370" y="11962"/>
                    </a:lnTo>
                    <a:lnTo>
                      <a:pt x="5680" y="11978"/>
                    </a:lnTo>
                    <a:lnTo>
                      <a:pt x="6300" y="11978"/>
                    </a:lnTo>
                    <a:lnTo>
                      <a:pt x="6594" y="11962"/>
                    </a:lnTo>
                    <a:lnTo>
                      <a:pt x="6904" y="11913"/>
                    </a:lnTo>
                    <a:lnTo>
                      <a:pt x="7198" y="11864"/>
                    </a:lnTo>
                    <a:lnTo>
                      <a:pt x="7492" y="11799"/>
                    </a:lnTo>
                    <a:lnTo>
                      <a:pt x="7769" y="11717"/>
                    </a:lnTo>
                    <a:lnTo>
                      <a:pt x="8046" y="11619"/>
                    </a:lnTo>
                    <a:lnTo>
                      <a:pt x="8324" y="11521"/>
                    </a:lnTo>
                    <a:lnTo>
                      <a:pt x="8585" y="11391"/>
                    </a:lnTo>
                    <a:lnTo>
                      <a:pt x="8846" y="11260"/>
                    </a:lnTo>
                    <a:lnTo>
                      <a:pt x="9091" y="11113"/>
                    </a:lnTo>
                    <a:lnTo>
                      <a:pt x="9336" y="10967"/>
                    </a:lnTo>
                    <a:lnTo>
                      <a:pt x="9580" y="10803"/>
                    </a:lnTo>
                    <a:lnTo>
                      <a:pt x="9793" y="10624"/>
                    </a:lnTo>
                    <a:lnTo>
                      <a:pt x="10021" y="10428"/>
                    </a:lnTo>
                    <a:lnTo>
                      <a:pt x="10233" y="10232"/>
                    </a:lnTo>
                    <a:lnTo>
                      <a:pt x="10429" y="10020"/>
                    </a:lnTo>
                    <a:lnTo>
                      <a:pt x="10608" y="9808"/>
                    </a:lnTo>
                    <a:lnTo>
                      <a:pt x="10788" y="9579"/>
                    </a:lnTo>
                    <a:lnTo>
                      <a:pt x="10951" y="9351"/>
                    </a:lnTo>
                    <a:lnTo>
                      <a:pt x="11114" y="9106"/>
                    </a:lnTo>
                    <a:lnTo>
                      <a:pt x="11261" y="8845"/>
                    </a:lnTo>
                    <a:lnTo>
                      <a:pt x="11392" y="8600"/>
                    </a:lnTo>
                    <a:lnTo>
                      <a:pt x="11506" y="8323"/>
                    </a:lnTo>
                    <a:lnTo>
                      <a:pt x="11620" y="8062"/>
                    </a:lnTo>
                    <a:lnTo>
                      <a:pt x="11718" y="7784"/>
                    </a:lnTo>
                    <a:lnTo>
                      <a:pt x="11783" y="7491"/>
                    </a:lnTo>
                    <a:lnTo>
                      <a:pt x="11865" y="7197"/>
                    </a:lnTo>
                    <a:lnTo>
                      <a:pt x="11914" y="6903"/>
                    </a:lnTo>
                    <a:lnTo>
                      <a:pt x="11947" y="6609"/>
                    </a:lnTo>
                    <a:lnTo>
                      <a:pt x="11979" y="6299"/>
                    </a:lnTo>
                    <a:lnTo>
                      <a:pt x="11979" y="5989"/>
                    </a:lnTo>
                    <a:lnTo>
                      <a:pt x="11979" y="5679"/>
                    </a:lnTo>
                    <a:lnTo>
                      <a:pt x="11947" y="5385"/>
                    </a:lnTo>
                    <a:lnTo>
                      <a:pt x="11914" y="5075"/>
                    </a:lnTo>
                    <a:lnTo>
                      <a:pt x="11865" y="4782"/>
                    </a:lnTo>
                    <a:lnTo>
                      <a:pt x="11783" y="4504"/>
                    </a:lnTo>
                    <a:lnTo>
                      <a:pt x="11718" y="4210"/>
                    </a:lnTo>
                    <a:lnTo>
                      <a:pt x="11620" y="3933"/>
                    </a:lnTo>
                    <a:lnTo>
                      <a:pt x="11506" y="3656"/>
                    </a:lnTo>
                    <a:lnTo>
                      <a:pt x="11392" y="3394"/>
                    </a:lnTo>
                    <a:lnTo>
                      <a:pt x="11261" y="3133"/>
                    </a:lnTo>
                    <a:lnTo>
                      <a:pt x="11114" y="2889"/>
                    </a:lnTo>
                    <a:lnTo>
                      <a:pt x="10951" y="2644"/>
                    </a:lnTo>
                    <a:lnTo>
                      <a:pt x="10788" y="2415"/>
                    </a:lnTo>
                    <a:lnTo>
                      <a:pt x="10608" y="2187"/>
                    </a:lnTo>
                    <a:lnTo>
                      <a:pt x="10429" y="1975"/>
                    </a:lnTo>
                    <a:lnTo>
                      <a:pt x="10233" y="1762"/>
                    </a:lnTo>
                    <a:lnTo>
                      <a:pt x="10021" y="1567"/>
                    </a:lnTo>
                    <a:lnTo>
                      <a:pt x="9793" y="1371"/>
                    </a:lnTo>
                    <a:lnTo>
                      <a:pt x="9580" y="1191"/>
                    </a:lnTo>
                    <a:lnTo>
                      <a:pt x="9336" y="1028"/>
                    </a:lnTo>
                    <a:lnTo>
                      <a:pt x="9091" y="865"/>
                    </a:lnTo>
                    <a:lnTo>
                      <a:pt x="8846" y="734"/>
                    </a:lnTo>
                    <a:lnTo>
                      <a:pt x="8585" y="587"/>
                    </a:lnTo>
                    <a:lnTo>
                      <a:pt x="8324" y="473"/>
                    </a:lnTo>
                    <a:lnTo>
                      <a:pt x="8046" y="375"/>
                    </a:lnTo>
                    <a:lnTo>
                      <a:pt x="7769" y="277"/>
                    </a:lnTo>
                    <a:lnTo>
                      <a:pt x="7492" y="196"/>
                    </a:lnTo>
                    <a:lnTo>
                      <a:pt x="7198" y="131"/>
                    </a:lnTo>
                    <a:lnTo>
                      <a:pt x="6904" y="82"/>
                    </a:lnTo>
                    <a:lnTo>
                      <a:pt x="6594" y="33"/>
                    </a:lnTo>
                    <a:lnTo>
                      <a:pt x="6300" y="16"/>
                    </a:lnTo>
                    <a:lnTo>
                      <a:pt x="599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508" name="Google Shape;508;p30"/>
              <p:cNvSpPr/>
              <p:nvPr/>
            </p:nvSpPr>
            <p:spPr>
              <a:xfrm>
                <a:off x="1407514" y="1663420"/>
                <a:ext cx="1915230" cy="424599"/>
              </a:xfrm>
              <a:custGeom>
                <a:avLst/>
                <a:gdLst/>
                <a:ahLst/>
                <a:cxnLst/>
                <a:rect l="l" t="t" r="r" b="b"/>
                <a:pathLst>
                  <a:path w="159669" h="35398" extrusionOk="0">
                    <a:moveTo>
                      <a:pt x="2073" y="1"/>
                    </a:moveTo>
                    <a:lnTo>
                      <a:pt x="1861" y="33"/>
                    </a:lnTo>
                    <a:lnTo>
                      <a:pt x="1682" y="82"/>
                    </a:lnTo>
                    <a:lnTo>
                      <a:pt x="1486" y="148"/>
                    </a:lnTo>
                    <a:lnTo>
                      <a:pt x="1306" y="229"/>
                    </a:lnTo>
                    <a:lnTo>
                      <a:pt x="1143" y="327"/>
                    </a:lnTo>
                    <a:lnTo>
                      <a:pt x="980" y="458"/>
                    </a:lnTo>
                    <a:lnTo>
                      <a:pt x="849" y="572"/>
                    </a:lnTo>
                    <a:lnTo>
                      <a:pt x="703" y="719"/>
                    </a:lnTo>
                    <a:lnTo>
                      <a:pt x="588" y="882"/>
                    </a:lnTo>
                    <a:lnTo>
                      <a:pt x="490" y="1045"/>
                    </a:lnTo>
                    <a:lnTo>
                      <a:pt x="393" y="1241"/>
                    </a:lnTo>
                    <a:lnTo>
                      <a:pt x="327" y="1420"/>
                    </a:lnTo>
                    <a:lnTo>
                      <a:pt x="278" y="1633"/>
                    </a:lnTo>
                    <a:lnTo>
                      <a:pt x="1" y="2987"/>
                    </a:lnTo>
                    <a:lnTo>
                      <a:pt x="159342" y="35397"/>
                    </a:lnTo>
                    <a:lnTo>
                      <a:pt x="159619" y="34043"/>
                    </a:lnTo>
                    <a:lnTo>
                      <a:pt x="159652" y="33830"/>
                    </a:lnTo>
                    <a:lnTo>
                      <a:pt x="159668" y="33635"/>
                    </a:lnTo>
                    <a:lnTo>
                      <a:pt x="159652" y="33422"/>
                    </a:lnTo>
                    <a:lnTo>
                      <a:pt x="159619" y="33227"/>
                    </a:lnTo>
                    <a:lnTo>
                      <a:pt x="159570" y="33047"/>
                    </a:lnTo>
                    <a:lnTo>
                      <a:pt x="159505" y="32851"/>
                    </a:lnTo>
                    <a:lnTo>
                      <a:pt x="159424" y="32672"/>
                    </a:lnTo>
                    <a:lnTo>
                      <a:pt x="159326" y="32509"/>
                    </a:lnTo>
                    <a:lnTo>
                      <a:pt x="159211" y="32345"/>
                    </a:lnTo>
                    <a:lnTo>
                      <a:pt x="159081" y="32198"/>
                    </a:lnTo>
                    <a:lnTo>
                      <a:pt x="158934" y="32068"/>
                    </a:lnTo>
                    <a:lnTo>
                      <a:pt x="158771" y="31954"/>
                    </a:lnTo>
                    <a:lnTo>
                      <a:pt x="158608" y="31839"/>
                    </a:lnTo>
                    <a:lnTo>
                      <a:pt x="158428" y="31758"/>
                    </a:lnTo>
                    <a:lnTo>
                      <a:pt x="158232" y="31693"/>
                    </a:lnTo>
                    <a:lnTo>
                      <a:pt x="158036" y="31644"/>
                    </a:lnTo>
                    <a:lnTo>
                      <a:pt x="2677" y="33"/>
                    </a:lnTo>
                    <a:lnTo>
                      <a:pt x="246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cxnSp>
            <p:nvCxnSpPr>
              <p:cNvPr id="509" name="Google Shape;509;p30"/>
              <p:cNvCxnSpPr/>
              <p:nvPr/>
            </p:nvCxnSpPr>
            <p:spPr>
              <a:xfrm>
                <a:off x="1103250" y="3714375"/>
                <a:ext cx="2528100" cy="0"/>
              </a:xfrm>
              <a:prstGeom prst="straightConnector1">
                <a:avLst/>
              </a:prstGeom>
              <a:noFill/>
              <a:ln w="9525" cap="flat" cmpd="sng">
                <a:solidFill>
                  <a:schemeClr val="dk2"/>
                </a:solidFill>
                <a:prstDash val="solid"/>
                <a:round/>
                <a:headEnd type="none" w="sm" len="sm"/>
                <a:tailEnd type="none" w="sm" len="sm"/>
              </a:ln>
            </p:spPr>
          </p:cxnSp>
        </p:grpSp>
        <p:sp>
          <p:nvSpPr>
            <p:cNvPr id="510" name="Google Shape;510;p30"/>
            <p:cNvSpPr/>
            <p:nvPr/>
          </p:nvSpPr>
          <p:spPr>
            <a:xfrm>
              <a:off x="11226360" y="447489"/>
              <a:ext cx="322613" cy="221643"/>
            </a:xfrm>
            <a:custGeom>
              <a:avLst/>
              <a:gdLst/>
              <a:ahLst/>
              <a:cxnLst/>
              <a:rect l="l" t="t" r="r" b="b"/>
              <a:pathLst>
                <a:path w="151044" h="109477" extrusionOk="0">
                  <a:moveTo>
                    <a:pt x="47372" y="33679"/>
                  </a:moveTo>
                  <a:lnTo>
                    <a:pt x="48091" y="33695"/>
                  </a:lnTo>
                  <a:lnTo>
                    <a:pt x="48827" y="33725"/>
                  </a:lnTo>
                  <a:lnTo>
                    <a:pt x="49546" y="33771"/>
                  </a:lnTo>
                  <a:lnTo>
                    <a:pt x="50266" y="33832"/>
                  </a:lnTo>
                  <a:lnTo>
                    <a:pt x="50986" y="33909"/>
                  </a:lnTo>
                  <a:lnTo>
                    <a:pt x="51691" y="34016"/>
                  </a:lnTo>
                  <a:lnTo>
                    <a:pt x="52395" y="34123"/>
                  </a:lnTo>
                  <a:lnTo>
                    <a:pt x="53100" y="34261"/>
                  </a:lnTo>
                  <a:lnTo>
                    <a:pt x="53789" y="34414"/>
                  </a:lnTo>
                  <a:lnTo>
                    <a:pt x="54463" y="34583"/>
                  </a:lnTo>
                  <a:lnTo>
                    <a:pt x="55152" y="34767"/>
                  </a:lnTo>
                  <a:lnTo>
                    <a:pt x="55811" y="34966"/>
                  </a:lnTo>
                  <a:lnTo>
                    <a:pt x="56484" y="35180"/>
                  </a:lnTo>
                  <a:lnTo>
                    <a:pt x="57143" y="35410"/>
                  </a:lnTo>
                  <a:lnTo>
                    <a:pt x="57786" y="35655"/>
                  </a:lnTo>
                  <a:lnTo>
                    <a:pt x="58430" y="35915"/>
                  </a:lnTo>
                  <a:lnTo>
                    <a:pt x="59057" y="36191"/>
                  </a:lnTo>
                  <a:lnTo>
                    <a:pt x="59685" y="36482"/>
                  </a:lnTo>
                  <a:lnTo>
                    <a:pt x="60298" y="36788"/>
                  </a:lnTo>
                  <a:lnTo>
                    <a:pt x="60911" y="37110"/>
                  </a:lnTo>
                  <a:lnTo>
                    <a:pt x="61508" y="37447"/>
                  </a:lnTo>
                  <a:lnTo>
                    <a:pt x="62105" y="37799"/>
                  </a:lnTo>
                  <a:lnTo>
                    <a:pt x="62687" y="38167"/>
                  </a:lnTo>
                  <a:lnTo>
                    <a:pt x="63254" y="38534"/>
                  </a:lnTo>
                  <a:lnTo>
                    <a:pt x="63821" y="38933"/>
                  </a:lnTo>
                  <a:lnTo>
                    <a:pt x="64372" y="39331"/>
                  </a:lnTo>
                  <a:lnTo>
                    <a:pt x="64908" y="39744"/>
                  </a:lnTo>
                  <a:lnTo>
                    <a:pt x="65444" y="40173"/>
                  </a:lnTo>
                  <a:lnTo>
                    <a:pt x="65965" y="40617"/>
                  </a:lnTo>
                  <a:lnTo>
                    <a:pt x="66470" y="41062"/>
                  </a:lnTo>
                  <a:lnTo>
                    <a:pt x="66976" y="41536"/>
                  </a:lnTo>
                  <a:lnTo>
                    <a:pt x="67466" y="42011"/>
                  </a:lnTo>
                  <a:lnTo>
                    <a:pt x="67941" y="42501"/>
                  </a:lnTo>
                  <a:lnTo>
                    <a:pt x="68400" y="42991"/>
                  </a:lnTo>
                  <a:lnTo>
                    <a:pt x="68860" y="43512"/>
                  </a:lnTo>
                  <a:lnTo>
                    <a:pt x="69288" y="44033"/>
                  </a:lnTo>
                  <a:lnTo>
                    <a:pt x="69717" y="44553"/>
                  </a:lnTo>
                  <a:lnTo>
                    <a:pt x="70131" y="45105"/>
                  </a:lnTo>
                  <a:lnTo>
                    <a:pt x="70544" y="45656"/>
                  </a:lnTo>
                  <a:lnTo>
                    <a:pt x="70927" y="46208"/>
                  </a:lnTo>
                  <a:lnTo>
                    <a:pt x="71310" y="46790"/>
                  </a:lnTo>
                  <a:lnTo>
                    <a:pt x="71662" y="47372"/>
                  </a:lnTo>
                  <a:lnTo>
                    <a:pt x="72015" y="47954"/>
                  </a:lnTo>
                  <a:lnTo>
                    <a:pt x="72352" y="48551"/>
                  </a:lnTo>
                  <a:lnTo>
                    <a:pt x="72673" y="49164"/>
                  </a:lnTo>
                  <a:lnTo>
                    <a:pt x="72979" y="49776"/>
                  </a:lnTo>
                  <a:lnTo>
                    <a:pt x="73270" y="50404"/>
                  </a:lnTo>
                  <a:lnTo>
                    <a:pt x="73546" y="51047"/>
                  </a:lnTo>
                  <a:lnTo>
                    <a:pt x="73807" y="51691"/>
                  </a:lnTo>
                  <a:lnTo>
                    <a:pt x="74067" y="52334"/>
                  </a:lnTo>
                  <a:lnTo>
                    <a:pt x="74297" y="52992"/>
                  </a:lnTo>
                  <a:lnTo>
                    <a:pt x="74511" y="53651"/>
                  </a:lnTo>
                  <a:lnTo>
                    <a:pt x="74710" y="54325"/>
                  </a:lnTo>
                  <a:lnTo>
                    <a:pt x="74894" y="54999"/>
                  </a:lnTo>
                  <a:lnTo>
                    <a:pt x="75062" y="55688"/>
                  </a:lnTo>
                  <a:lnTo>
                    <a:pt x="75200" y="56377"/>
                  </a:lnTo>
                  <a:lnTo>
                    <a:pt x="75338" y="57066"/>
                  </a:lnTo>
                  <a:lnTo>
                    <a:pt x="75461" y="57771"/>
                  </a:lnTo>
                  <a:lnTo>
                    <a:pt x="75553" y="58491"/>
                  </a:lnTo>
                  <a:lnTo>
                    <a:pt x="75644" y="59195"/>
                  </a:lnTo>
                  <a:lnTo>
                    <a:pt x="75706" y="59915"/>
                  </a:lnTo>
                  <a:lnTo>
                    <a:pt x="75752" y="60635"/>
                  </a:lnTo>
                  <a:lnTo>
                    <a:pt x="75782" y="61370"/>
                  </a:lnTo>
                  <a:lnTo>
                    <a:pt x="75782" y="62105"/>
                  </a:lnTo>
                  <a:lnTo>
                    <a:pt x="75782" y="62840"/>
                  </a:lnTo>
                  <a:lnTo>
                    <a:pt x="75752" y="63560"/>
                  </a:lnTo>
                  <a:lnTo>
                    <a:pt x="75706" y="64295"/>
                  </a:lnTo>
                  <a:lnTo>
                    <a:pt x="75644" y="65015"/>
                  </a:lnTo>
                  <a:lnTo>
                    <a:pt x="75553" y="65720"/>
                  </a:lnTo>
                  <a:lnTo>
                    <a:pt x="75461" y="66440"/>
                  </a:lnTo>
                  <a:lnTo>
                    <a:pt x="75338" y="67129"/>
                  </a:lnTo>
                  <a:lnTo>
                    <a:pt x="75200" y="67833"/>
                  </a:lnTo>
                  <a:lnTo>
                    <a:pt x="75062" y="68523"/>
                  </a:lnTo>
                  <a:lnTo>
                    <a:pt x="74894" y="69212"/>
                  </a:lnTo>
                  <a:lnTo>
                    <a:pt x="74710" y="69886"/>
                  </a:lnTo>
                  <a:lnTo>
                    <a:pt x="74511" y="70560"/>
                  </a:lnTo>
                  <a:lnTo>
                    <a:pt x="74297" y="71218"/>
                  </a:lnTo>
                  <a:lnTo>
                    <a:pt x="74067" y="71877"/>
                  </a:lnTo>
                  <a:lnTo>
                    <a:pt x="73807" y="72520"/>
                  </a:lnTo>
                  <a:lnTo>
                    <a:pt x="73546" y="73163"/>
                  </a:lnTo>
                  <a:lnTo>
                    <a:pt x="73270" y="73807"/>
                  </a:lnTo>
                  <a:lnTo>
                    <a:pt x="72979" y="74419"/>
                  </a:lnTo>
                  <a:lnTo>
                    <a:pt x="72673" y="75047"/>
                  </a:lnTo>
                  <a:lnTo>
                    <a:pt x="72352" y="75644"/>
                  </a:lnTo>
                  <a:lnTo>
                    <a:pt x="72015" y="76257"/>
                  </a:lnTo>
                  <a:lnTo>
                    <a:pt x="71662" y="76839"/>
                  </a:lnTo>
                  <a:lnTo>
                    <a:pt x="71310" y="77421"/>
                  </a:lnTo>
                  <a:lnTo>
                    <a:pt x="70927" y="77988"/>
                  </a:lnTo>
                  <a:lnTo>
                    <a:pt x="70544" y="78554"/>
                  </a:lnTo>
                  <a:lnTo>
                    <a:pt x="70131" y="79106"/>
                  </a:lnTo>
                  <a:lnTo>
                    <a:pt x="69717" y="79657"/>
                  </a:lnTo>
                  <a:lnTo>
                    <a:pt x="69288" y="80178"/>
                  </a:lnTo>
                  <a:lnTo>
                    <a:pt x="68860" y="80699"/>
                  </a:lnTo>
                  <a:lnTo>
                    <a:pt x="68400" y="81219"/>
                  </a:lnTo>
                  <a:lnTo>
                    <a:pt x="67941" y="81709"/>
                  </a:lnTo>
                  <a:lnTo>
                    <a:pt x="67466" y="82200"/>
                  </a:lnTo>
                  <a:lnTo>
                    <a:pt x="66976" y="82674"/>
                  </a:lnTo>
                  <a:lnTo>
                    <a:pt x="66470" y="83134"/>
                  </a:lnTo>
                  <a:lnTo>
                    <a:pt x="65965" y="83593"/>
                  </a:lnTo>
                  <a:lnTo>
                    <a:pt x="65444" y="84037"/>
                  </a:lnTo>
                  <a:lnTo>
                    <a:pt x="64908" y="84466"/>
                  </a:lnTo>
                  <a:lnTo>
                    <a:pt x="64372" y="84880"/>
                  </a:lnTo>
                  <a:lnTo>
                    <a:pt x="63821" y="85278"/>
                  </a:lnTo>
                  <a:lnTo>
                    <a:pt x="63254" y="85676"/>
                  </a:lnTo>
                  <a:lnTo>
                    <a:pt x="62687" y="86044"/>
                  </a:lnTo>
                  <a:lnTo>
                    <a:pt x="62105" y="86411"/>
                  </a:lnTo>
                  <a:lnTo>
                    <a:pt x="61508" y="86764"/>
                  </a:lnTo>
                  <a:lnTo>
                    <a:pt x="60911" y="87101"/>
                  </a:lnTo>
                  <a:lnTo>
                    <a:pt x="60298" y="87422"/>
                  </a:lnTo>
                  <a:lnTo>
                    <a:pt x="59685" y="87729"/>
                  </a:lnTo>
                  <a:lnTo>
                    <a:pt x="59057" y="88020"/>
                  </a:lnTo>
                  <a:lnTo>
                    <a:pt x="58430" y="88295"/>
                  </a:lnTo>
                  <a:lnTo>
                    <a:pt x="57786" y="88556"/>
                  </a:lnTo>
                  <a:lnTo>
                    <a:pt x="57143" y="88801"/>
                  </a:lnTo>
                  <a:lnTo>
                    <a:pt x="56484" y="89030"/>
                  </a:lnTo>
                  <a:lnTo>
                    <a:pt x="55811" y="89245"/>
                  </a:lnTo>
                  <a:lnTo>
                    <a:pt x="55152" y="89444"/>
                  </a:lnTo>
                  <a:lnTo>
                    <a:pt x="54463" y="89628"/>
                  </a:lnTo>
                  <a:lnTo>
                    <a:pt x="53789" y="89796"/>
                  </a:lnTo>
                  <a:lnTo>
                    <a:pt x="53100" y="89949"/>
                  </a:lnTo>
                  <a:lnTo>
                    <a:pt x="52395" y="90087"/>
                  </a:lnTo>
                  <a:lnTo>
                    <a:pt x="51691" y="90194"/>
                  </a:lnTo>
                  <a:lnTo>
                    <a:pt x="50986" y="90302"/>
                  </a:lnTo>
                  <a:lnTo>
                    <a:pt x="50266" y="90378"/>
                  </a:lnTo>
                  <a:lnTo>
                    <a:pt x="49546" y="90439"/>
                  </a:lnTo>
                  <a:lnTo>
                    <a:pt x="48827" y="90485"/>
                  </a:lnTo>
                  <a:lnTo>
                    <a:pt x="48091" y="90516"/>
                  </a:lnTo>
                  <a:lnTo>
                    <a:pt x="47372" y="90531"/>
                  </a:lnTo>
                  <a:lnTo>
                    <a:pt x="46636" y="90516"/>
                  </a:lnTo>
                  <a:lnTo>
                    <a:pt x="45901" y="90485"/>
                  </a:lnTo>
                  <a:lnTo>
                    <a:pt x="45181" y="90439"/>
                  </a:lnTo>
                  <a:lnTo>
                    <a:pt x="44462" y="90378"/>
                  </a:lnTo>
                  <a:lnTo>
                    <a:pt x="43742" y="90302"/>
                  </a:lnTo>
                  <a:lnTo>
                    <a:pt x="43037" y="90194"/>
                  </a:lnTo>
                  <a:lnTo>
                    <a:pt x="42333" y="90087"/>
                  </a:lnTo>
                  <a:lnTo>
                    <a:pt x="41643" y="89949"/>
                  </a:lnTo>
                  <a:lnTo>
                    <a:pt x="40939" y="89796"/>
                  </a:lnTo>
                  <a:lnTo>
                    <a:pt x="40265" y="89628"/>
                  </a:lnTo>
                  <a:lnTo>
                    <a:pt x="39591" y="89444"/>
                  </a:lnTo>
                  <a:lnTo>
                    <a:pt x="38917" y="89245"/>
                  </a:lnTo>
                  <a:lnTo>
                    <a:pt x="38243" y="89030"/>
                  </a:lnTo>
                  <a:lnTo>
                    <a:pt x="37600" y="88801"/>
                  </a:lnTo>
                  <a:lnTo>
                    <a:pt x="36942" y="88556"/>
                  </a:lnTo>
                  <a:lnTo>
                    <a:pt x="36298" y="88295"/>
                  </a:lnTo>
                  <a:lnTo>
                    <a:pt x="35670" y="88020"/>
                  </a:lnTo>
                  <a:lnTo>
                    <a:pt x="35042" y="87729"/>
                  </a:lnTo>
                  <a:lnTo>
                    <a:pt x="34430" y="87422"/>
                  </a:lnTo>
                  <a:lnTo>
                    <a:pt x="33817" y="87101"/>
                  </a:lnTo>
                  <a:lnTo>
                    <a:pt x="33220" y="86764"/>
                  </a:lnTo>
                  <a:lnTo>
                    <a:pt x="32623" y="86411"/>
                  </a:lnTo>
                  <a:lnTo>
                    <a:pt x="32041" y="86044"/>
                  </a:lnTo>
                  <a:lnTo>
                    <a:pt x="31474" y="85676"/>
                  </a:lnTo>
                  <a:lnTo>
                    <a:pt x="30907" y="85278"/>
                  </a:lnTo>
                  <a:lnTo>
                    <a:pt x="30356" y="84880"/>
                  </a:lnTo>
                  <a:lnTo>
                    <a:pt x="29820" y="84466"/>
                  </a:lnTo>
                  <a:lnTo>
                    <a:pt x="29284" y="84037"/>
                  </a:lnTo>
                  <a:lnTo>
                    <a:pt x="28763" y="83593"/>
                  </a:lnTo>
                  <a:lnTo>
                    <a:pt x="28258" y="83134"/>
                  </a:lnTo>
                  <a:lnTo>
                    <a:pt x="27752" y="82674"/>
                  </a:lnTo>
                  <a:lnTo>
                    <a:pt x="27262" y="82200"/>
                  </a:lnTo>
                  <a:lnTo>
                    <a:pt x="26787" y="81709"/>
                  </a:lnTo>
                  <a:lnTo>
                    <a:pt x="26328" y="81219"/>
                  </a:lnTo>
                  <a:lnTo>
                    <a:pt x="25868" y="80699"/>
                  </a:lnTo>
                  <a:lnTo>
                    <a:pt x="25439" y="80178"/>
                  </a:lnTo>
                  <a:lnTo>
                    <a:pt x="25011" y="79657"/>
                  </a:lnTo>
                  <a:lnTo>
                    <a:pt x="24597" y="79106"/>
                  </a:lnTo>
                  <a:lnTo>
                    <a:pt x="24184" y="78554"/>
                  </a:lnTo>
                  <a:lnTo>
                    <a:pt x="23801" y="77988"/>
                  </a:lnTo>
                  <a:lnTo>
                    <a:pt x="23418" y="77421"/>
                  </a:lnTo>
                  <a:lnTo>
                    <a:pt x="23065" y="76839"/>
                  </a:lnTo>
                  <a:lnTo>
                    <a:pt x="22713" y="76257"/>
                  </a:lnTo>
                  <a:lnTo>
                    <a:pt x="22376" y="75644"/>
                  </a:lnTo>
                  <a:lnTo>
                    <a:pt x="22055" y="75047"/>
                  </a:lnTo>
                  <a:lnTo>
                    <a:pt x="21748" y="74419"/>
                  </a:lnTo>
                  <a:lnTo>
                    <a:pt x="21457" y="73807"/>
                  </a:lnTo>
                  <a:lnTo>
                    <a:pt x="21182" y="73163"/>
                  </a:lnTo>
                  <a:lnTo>
                    <a:pt x="20921" y="72520"/>
                  </a:lnTo>
                  <a:lnTo>
                    <a:pt x="20676" y="71877"/>
                  </a:lnTo>
                  <a:lnTo>
                    <a:pt x="20431" y="71218"/>
                  </a:lnTo>
                  <a:lnTo>
                    <a:pt x="20217" y="70560"/>
                  </a:lnTo>
                  <a:lnTo>
                    <a:pt x="20018" y="69886"/>
                  </a:lnTo>
                  <a:lnTo>
                    <a:pt x="19834" y="69212"/>
                  </a:lnTo>
                  <a:lnTo>
                    <a:pt x="19681" y="68523"/>
                  </a:lnTo>
                  <a:lnTo>
                    <a:pt x="19528" y="67833"/>
                  </a:lnTo>
                  <a:lnTo>
                    <a:pt x="19390" y="67129"/>
                  </a:lnTo>
                  <a:lnTo>
                    <a:pt x="19267" y="66440"/>
                  </a:lnTo>
                  <a:lnTo>
                    <a:pt x="19175" y="65720"/>
                  </a:lnTo>
                  <a:lnTo>
                    <a:pt x="19099" y="65015"/>
                  </a:lnTo>
                  <a:lnTo>
                    <a:pt x="19022" y="64295"/>
                  </a:lnTo>
                  <a:lnTo>
                    <a:pt x="18976" y="63560"/>
                  </a:lnTo>
                  <a:lnTo>
                    <a:pt x="18961" y="62840"/>
                  </a:lnTo>
                  <a:lnTo>
                    <a:pt x="18946" y="62105"/>
                  </a:lnTo>
                  <a:lnTo>
                    <a:pt x="18961" y="61370"/>
                  </a:lnTo>
                  <a:lnTo>
                    <a:pt x="18976" y="60635"/>
                  </a:lnTo>
                  <a:lnTo>
                    <a:pt x="19022" y="59915"/>
                  </a:lnTo>
                  <a:lnTo>
                    <a:pt x="19099" y="59195"/>
                  </a:lnTo>
                  <a:lnTo>
                    <a:pt x="19175" y="58491"/>
                  </a:lnTo>
                  <a:lnTo>
                    <a:pt x="19267" y="57771"/>
                  </a:lnTo>
                  <a:lnTo>
                    <a:pt x="19390" y="57066"/>
                  </a:lnTo>
                  <a:lnTo>
                    <a:pt x="19528" y="56377"/>
                  </a:lnTo>
                  <a:lnTo>
                    <a:pt x="19681" y="55688"/>
                  </a:lnTo>
                  <a:lnTo>
                    <a:pt x="19834" y="54999"/>
                  </a:lnTo>
                  <a:lnTo>
                    <a:pt x="20018" y="54325"/>
                  </a:lnTo>
                  <a:lnTo>
                    <a:pt x="20217" y="53651"/>
                  </a:lnTo>
                  <a:lnTo>
                    <a:pt x="20431" y="52992"/>
                  </a:lnTo>
                  <a:lnTo>
                    <a:pt x="20676" y="52334"/>
                  </a:lnTo>
                  <a:lnTo>
                    <a:pt x="20921" y="51691"/>
                  </a:lnTo>
                  <a:lnTo>
                    <a:pt x="21182" y="51047"/>
                  </a:lnTo>
                  <a:lnTo>
                    <a:pt x="21457" y="50404"/>
                  </a:lnTo>
                  <a:lnTo>
                    <a:pt x="21748" y="49776"/>
                  </a:lnTo>
                  <a:lnTo>
                    <a:pt x="22055" y="49164"/>
                  </a:lnTo>
                  <a:lnTo>
                    <a:pt x="22376" y="48551"/>
                  </a:lnTo>
                  <a:lnTo>
                    <a:pt x="22713" y="47954"/>
                  </a:lnTo>
                  <a:lnTo>
                    <a:pt x="23065" y="47372"/>
                  </a:lnTo>
                  <a:lnTo>
                    <a:pt x="23418" y="46790"/>
                  </a:lnTo>
                  <a:lnTo>
                    <a:pt x="23801" y="46208"/>
                  </a:lnTo>
                  <a:lnTo>
                    <a:pt x="24184" y="45656"/>
                  </a:lnTo>
                  <a:lnTo>
                    <a:pt x="24597" y="45105"/>
                  </a:lnTo>
                  <a:lnTo>
                    <a:pt x="25011" y="44553"/>
                  </a:lnTo>
                  <a:lnTo>
                    <a:pt x="25439" y="44033"/>
                  </a:lnTo>
                  <a:lnTo>
                    <a:pt x="25868" y="43512"/>
                  </a:lnTo>
                  <a:lnTo>
                    <a:pt x="26328" y="42991"/>
                  </a:lnTo>
                  <a:lnTo>
                    <a:pt x="26787" y="42501"/>
                  </a:lnTo>
                  <a:lnTo>
                    <a:pt x="27262" y="42011"/>
                  </a:lnTo>
                  <a:lnTo>
                    <a:pt x="27752" y="41536"/>
                  </a:lnTo>
                  <a:lnTo>
                    <a:pt x="28258" y="41062"/>
                  </a:lnTo>
                  <a:lnTo>
                    <a:pt x="28763" y="40617"/>
                  </a:lnTo>
                  <a:lnTo>
                    <a:pt x="29284" y="40173"/>
                  </a:lnTo>
                  <a:lnTo>
                    <a:pt x="29820" y="39744"/>
                  </a:lnTo>
                  <a:lnTo>
                    <a:pt x="30356" y="39331"/>
                  </a:lnTo>
                  <a:lnTo>
                    <a:pt x="30907" y="38933"/>
                  </a:lnTo>
                  <a:lnTo>
                    <a:pt x="31474" y="38534"/>
                  </a:lnTo>
                  <a:lnTo>
                    <a:pt x="32041" y="38167"/>
                  </a:lnTo>
                  <a:lnTo>
                    <a:pt x="32623" y="37799"/>
                  </a:lnTo>
                  <a:lnTo>
                    <a:pt x="33220" y="37447"/>
                  </a:lnTo>
                  <a:lnTo>
                    <a:pt x="33817" y="37110"/>
                  </a:lnTo>
                  <a:lnTo>
                    <a:pt x="34430" y="36788"/>
                  </a:lnTo>
                  <a:lnTo>
                    <a:pt x="35042" y="36482"/>
                  </a:lnTo>
                  <a:lnTo>
                    <a:pt x="35670" y="36191"/>
                  </a:lnTo>
                  <a:lnTo>
                    <a:pt x="36298" y="35915"/>
                  </a:lnTo>
                  <a:lnTo>
                    <a:pt x="36942" y="35655"/>
                  </a:lnTo>
                  <a:lnTo>
                    <a:pt x="37600" y="35410"/>
                  </a:lnTo>
                  <a:lnTo>
                    <a:pt x="38243" y="35180"/>
                  </a:lnTo>
                  <a:lnTo>
                    <a:pt x="38917" y="34966"/>
                  </a:lnTo>
                  <a:lnTo>
                    <a:pt x="39591" y="34767"/>
                  </a:lnTo>
                  <a:lnTo>
                    <a:pt x="40265" y="34583"/>
                  </a:lnTo>
                  <a:lnTo>
                    <a:pt x="40939" y="34414"/>
                  </a:lnTo>
                  <a:lnTo>
                    <a:pt x="41643" y="34261"/>
                  </a:lnTo>
                  <a:lnTo>
                    <a:pt x="42333" y="34123"/>
                  </a:lnTo>
                  <a:lnTo>
                    <a:pt x="43037" y="34016"/>
                  </a:lnTo>
                  <a:lnTo>
                    <a:pt x="43742" y="33909"/>
                  </a:lnTo>
                  <a:lnTo>
                    <a:pt x="44462" y="33832"/>
                  </a:lnTo>
                  <a:lnTo>
                    <a:pt x="45181" y="33771"/>
                  </a:lnTo>
                  <a:lnTo>
                    <a:pt x="45901" y="33725"/>
                  </a:lnTo>
                  <a:lnTo>
                    <a:pt x="46636" y="33695"/>
                  </a:lnTo>
                  <a:lnTo>
                    <a:pt x="47372" y="33679"/>
                  </a:lnTo>
                  <a:close/>
                  <a:moveTo>
                    <a:pt x="117073" y="0"/>
                  </a:moveTo>
                  <a:lnTo>
                    <a:pt x="116905" y="15"/>
                  </a:lnTo>
                  <a:lnTo>
                    <a:pt x="116752" y="31"/>
                  </a:lnTo>
                  <a:lnTo>
                    <a:pt x="116599" y="61"/>
                  </a:lnTo>
                  <a:lnTo>
                    <a:pt x="116461" y="107"/>
                  </a:lnTo>
                  <a:lnTo>
                    <a:pt x="116323" y="153"/>
                  </a:lnTo>
                  <a:lnTo>
                    <a:pt x="116200" y="214"/>
                  </a:lnTo>
                  <a:lnTo>
                    <a:pt x="116093" y="291"/>
                  </a:lnTo>
                  <a:lnTo>
                    <a:pt x="115986" y="368"/>
                  </a:lnTo>
                  <a:lnTo>
                    <a:pt x="115894" y="444"/>
                  </a:lnTo>
                  <a:lnTo>
                    <a:pt x="115818" y="536"/>
                  </a:lnTo>
                  <a:lnTo>
                    <a:pt x="115741" y="643"/>
                  </a:lnTo>
                  <a:lnTo>
                    <a:pt x="115680" y="750"/>
                  </a:lnTo>
                  <a:lnTo>
                    <a:pt x="115634" y="873"/>
                  </a:lnTo>
                  <a:lnTo>
                    <a:pt x="115588" y="996"/>
                  </a:lnTo>
                  <a:lnTo>
                    <a:pt x="115557" y="1118"/>
                  </a:lnTo>
                  <a:lnTo>
                    <a:pt x="115542" y="1256"/>
                  </a:lnTo>
                  <a:lnTo>
                    <a:pt x="115527" y="1409"/>
                  </a:lnTo>
                  <a:lnTo>
                    <a:pt x="115527" y="1562"/>
                  </a:lnTo>
                  <a:lnTo>
                    <a:pt x="115542" y="1715"/>
                  </a:lnTo>
                  <a:lnTo>
                    <a:pt x="115573" y="1884"/>
                  </a:lnTo>
                  <a:lnTo>
                    <a:pt x="115603" y="2052"/>
                  </a:lnTo>
                  <a:lnTo>
                    <a:pt x="115649" y="2236"/>
                  </a:lnTo>
                  <a:lnTo>
                    <a:pt x="115710" y="2420"/>
                  </a:lnTo>
                  <a:lnTo>
                    <a:pt x="115787" y="2604"/>
                  </a:lnTo>
                  <a:lnTo>
                    <a:pt x="115971" y="3002"/>
                  </a:lnTo>
                  <a:lnTo>
                    <a:pt x="121607" y="14106"/>
                  </a:lnTo>
                  <a:lnTo>
                    <a:pt x="84987" y="33342"/>
                  </a:lnTo>
                  <a:lnTo>
                    <a:pt x="84589" y="32822"/>
                  </a:lnTo>
                  <a:lnTo>
                    <a:pt x="84160" y="32301"/>
                  </a:lnTo>
                  <a:lnTo>
                    <a:pt x="83746" y="31780"/>
                  </a:lnTo>
                  <a:lnTo>
                    <a:pt x="83318" y="31275"/>
                  </a:lnTo>
                  <a:lnTo>
                    <a:pt x="82873" y="30769"/>
                  </a:lnTo>
                  <a:lnTo>
                    <a:pt x="82429" y="30279"/>
                  </a:lnTo>
                  <a:lnTo>
                    <a:pt x="81985" y="29789"/>
                  </a:lnTo>
                  <a:lnTo>
                    <a:pt x="81526" y="29299"/>
                  </a:lnTo>
                  <a:lnTo>
                    <a:pt x="81051" y="28824"/>
                  </a:lnTo>
                  <a:lnTo>
                    <a:pt x="80591" y="28349"/>
                  </a:lnTo>
                  <a:lnTo>
                    <a:pt x="80101" y="27890"/>
                  </a:lnTo>
                  <a:lnTo>
                    <a:pt x="79626" y="27430"/>
                  </a:lnTo>
                  <a:lnTo>
                    <a:pt x="79136" y="26986"/>
                  </a:lnTo>
                  <a:lnTo>
                    <a:pt x="78631" y="26542"/>
                  </a:lnTo>
                  <a:lnTo>
                    <a:pt x="78126" y="26098"/>
                  </a:lnTo>
                  <a:lnTo>
                    <a:pt x="77620" y="25669"/>
                  </a:lnTo>
                  <a:lnTo>
                    <a:pt x="77099" y="25240"/>
                  </a:lnTo>
                  <a:lnTo>
                    <a:pt x="76579" y="24827"/>
                  </a:lnTo>
                  <a:lnTo>
                    <a:pt x="76058" y="24429"/>
                  </a:lnTo>
                  <a:lnTo>
                    <a:pt x="75522" y="24015"/>
                  </a:lnTo>
                  <a:lnTo>
                    <a:pt x="74986" y="23632"/>
                  </a:lnTo>
                  <a:lnTo>
                    <a:pt x="74434" y="23234"/>
                  </a:lnTo>
                  <a:lnTo>
                    <a:pt x="73883" y="22866"/>
                  </a:lnTo>
                  <a:lnTo>
                    <a:pt x="73332" y="22484"/>
                  </a:lnTo>
                  <a:lnTo>
                    <a:pt x="72765" y="22131"/>
                  </a:lnTo>
                  <a:lnTo>
                    <a:pt x="72198" y="21764"/>
                  </a:lnTo>
                  <a:lnTo>
                    <a:pt x="71632" y="21427"/>
                  </a:lnTo>
                  <a:lnTo>
                    <a:pt x="71050" y="21074"/>
                  </a:lnTo>
                  <a:lnTo>
                    <a:pt x="70468" y="20753"/>
                  </a:lnTo>
                  <a:lnTo>
                    <a:pt x="69870" y="20431"/>
                  </a:lnTo>
                  <a:lnTo>
                    <a:pt x="69288" y="20110"/>
                  </a:lnTo>
                  <a:lnTo>
                    <a:pt x="68691" y="19803"/>
                  </a:lnTo>
                  <a:lnTo>
                    <a:pt x="68078" y="19497"/>
                  </a:lnTo>
                  <a:lnTo>
                    <a:pt x="67481" y="19206"/>
                  </a:lnTo>
                  <a:lnTo>
                    <a:pt x="66868" y="18930"/>
                  </a:lnTo>
                  <a:lnTo>
                    <a:pt x="66241" y="18655"/>
                  </a:lnTo>
                  <a:lnTo>
                    <a:pt x="65628" y="18394"/>
                  </a:lnTo>
                  <a:lnTo>
                    <a:pt x="65000" y="18134"/>
                  </a:lnTo>
                  <a:lnTo>
                    <a:pt x="64372" y="17889"/>
                  </a:lnTo>
                  <a:lnTo>
                    <a:pt x="63729" y="17644"/>
                  </a:lnTo>
                  <a:lnTo>
                    <a:pt x="63086" y="17414"/>
                  </a:lnTo>
                  <a:lnTo>
                    <a:pt x="62442" y="17200"/>
                  </a:lnTo>
                  <a:lnTo>
                    <a:pt x="61799" y="16985"/>
                  </a:lnTo>
                  <a:lnTo>
                    <a:pt x="61140" y="16771"/>
                  </a:lnTo>
                  <a:lnTo>
                    <a:pt x="60497" y="16587"/>
                  </a:lnTo>
                  <a:lnTo>
                    <a:pt x="59823" y="16403"/>
                  </a:lnTo>
                  <a:lnTo>
                    <a:pt x="59165" y="16219"/>
                  </a:lnTo>
                  <a:lnTo>
                    <a:pt x="58506" y="16051"/>
                  </a:lnTo>
                  <a:lnTo>
                    <a:pt x="57832" y="15898"/>
                  </a:lnTo>
                  <a:lnTo>
                    <a:pt x="57158" y="15745"/>
                  </a:lnTo>
                  <a:lnTo>
                    <a:pt x="56469" y="15607"/>
                  </a:lnTo>
                  <a:lnTo>
                    <a:pt x="55795" y="15484"/>
                  </a:lnTo>
                  <a:lnTo>
                    <a:pt x="55106" y="15362"/>
                  </a:lnTo>
                  <a:lnTo>
                    <a:pt x="54417" y="15254"/>
                  </a:lnTo>
                  <a:lnTo>
                    <a:pt x="53728" y="15163"/>
                  </a:lnTo>
                  <a:lnTo>
                    <a:pt x="53038" y="15071"/>
                  </a:lnTo>
                  <a:lnTo>
                    <a:pt x="52334" y="14994"/>
                  </a:lnTo>
                  <a:lnTo>
                    <a:pt x="51629" y="14933"/>
                  </a:lnTo>
                  <a:lnTo>
                    <a:pt x="50925" y="14872"/>
                  </a:lnTo>
                  <a:lnTo>
                    <a:pt x="50220" y="14826"/>
                  </a:lnTo>
                  <a:lnTo>
                    <a:pt x="49516" y="14780"/>
                  </a:lnTo>
                  <a:lnTo>
                    <a:pt x="48796" y="14764"/>
                  </a:lnTo>
                  <a:lnTo>
                    <a:pt x="48076" y="14749"/>
                  </a:lnTo>
                  <a:lnTo>
                    <a:pt x="47372" y="14734"/>
                  </a:lnTo>
                  <a:lnTo>
                    <a:pt x="46146" y="14749"/>
                  </a:lnTo>
                  <a:lnTo>
                    <a:pt x="44921" y="14795"/>
                  </a:lnTo>
                  <a:lnTo>
                    <a:pt x="43726" y="14872"/>
                  </a:lnTo>
                  <a:lnTo>
                    <a:pt x="42516" y="14979"/>
                  </a:lnTo>
                  <a:lnTo>
                    <a:pt x="41337" y="15117"/>
                  </a:lnTo>
                  <a:lnTo>
                    <a:pt x="40158" y="15285"/>
                  </a:lnTo>
                  <a:lnTo>
                    <a:pt x="38979" y="15484"/>
                  </a:lnTo>
                  <a:lnTo>
                    <a:pt x="37815" y="15699"/>
                  </a:lnTo>
                  <a:lnTo>
                    <a:pt x="36666" y="15944"/>
                  </a:lnTo>
                  <a:lnTo>
                    <a:pt x="35533" y="16235"/>
                  </a:lnTo>
                  <a:lnTo>
                    <a:pt x="34399" y="16541"/>
                  </a:lnTo>
                  <a:lnTo>
                    <a:pt x="33281" y="16863"/>
                  </a:lnTo>
                  <a:lnTo>
                    <a:pt x="32178" y="17230"/>
                  </a:lnTo>
                  <a:lnTo>
                    <a:pt x="31076" y="17613"/>
                  </a:lnTo>
                  <a:lnTo>
                    <a:pt x="30004" y="18027"/>
                  </a:lnTo>
                  <a:lnTo>
                    <a:pt x="28931" y="18455"/>
                  </a:lnTo>
                  <a:lnTo>
                    <a:pt x="27875" y="18915"/>
                  </a:lnTo>
                  <a:lnTo>
                    <a:pt x="26833" y="19405"/>
                  </a:lnTo>
                  <a:lnTo>
                    <a:pt x="25807" y="19926"/>
                  </a:lnTo>
                  <a:lnTo>
                    <a:pt x="24781" y="20462"/>
                  </a:lnTo>
                  <a:lnTo>
                    <a:pt x="23785" y="21013"/>
                  </a:lnTo>
                  <a:lnTo>
                    <a:pt x="22805" y="21595"/>
                  </a:lnTo>
                  <a:lnTo>
                    <a:pt x="21840" y="22208"/>
                  </a:lnTo>
                  <a:lnTo>
                    <a:pt x="20875" y="22820"/>
                  </a:lnTo>
                  <a:lnTo>
                    <a:pt x="19941" y="23479"/>
                  </a:lnTo>
                  <a:lnTo>
                    <a:pt x="19022" y="24153"/>
                  </a:lnTo>
                  <a:lnTo>
                    <a:pt x="18119" y="24842"/>
                  </a:lnTo>
                  <a:lnTo>
                    <a:pt x="17230" y="25562"/>
                  </a:lnTo>
                  <a:lnTo>
                    <a:pt x="16373" y="26282"/>
                  </a:lnTo>
                  <a:lnTo>
                    <a:pt x="15515" y="27048"/>
                  </a:lnTo>
                  <a:lnTo>
                    <a:pt x="14688" y="27813"/>
                  </a:lnTo>
                  <a:lnTo>
                    <a:pt x="13876" y="28610"/>
                  </a:lnTo>
                  <a:lnTo>
                    <a:pt x="13080" y="29422"/>
                  </a:lnTo>
                  <a:lnTo>
                    <a:pt x="12299" y="30264"/>
                  </a:lnTo>
                  <a:lnTo>
                    <a:pt x="11548" y="31106"/>
                  </a:lnTo>
                  <a:lnTo>
                    <a:pt x="10813" y="31979"/>
                  </a:lnTo>
                  <a:lnTo>
                    <a:pt x="10108" y="32868"/>
                  </a:lnTo>
                  <a:lnTo>
                    <a:pt x="9404" y="33771"/>
                  </a:lnTo>
                  <a:lnTo>
                    <a:pt x="8745" y="34690"/>
                  </a:lnTo>
                  <a:lnTo>
                    <a:pt x="8087" y="35624"/>
                  </a:lnTo>
                  <a:lnTo>
                    <a:pt x="7459" y="36574"/>
                  </a:lnTo>
                  <a:lnTo>
                    <a:pt x="6861" y="37539"/>
                  </a:lnTo>
                  <a:lnTo>
                    <a:pt x="6279" y="38534"/>
                  </a:lnTo>
                  <a:lnTo>
                    <a:pt x="5713" y="39530"/>
                  </a:lnTo>
                  <a:lnTo>
                    <a:pt x="5177" y="40541"/>
                  </a:lnTo>
                  <a:lnTo>
                    <a:pt x="4671" y="41567"/>
                  </a:lnTo>
                  <a:lnTo>
                    <a:pt x="4181" y="42608"/>
                  </a:lnTo>
                  <a:lnTo>
                    <a:pt x="3722" y="43665"/>
                  </a:lnTo>
                  <a:lnTo>
                    <a:pt x="3278" y="44737"/>
                  </a:lnTo>
                  <a:lnTo>
                    <a:pt x="2879" y="45825"/>
                  </a:lnTo>
                  <a:lnTo>
                    <a:pt x="2481" y="46912"/>
                  </a:lnTo>
                  <a:lnTo>
                    <a:pt x="2129" y="48015"/>
                  </a:lnTo>
                  <a:lnTo>
                    <a:pt x="1792" y="49133"/>
                  </a:lnTo>
                  <a:lnTo>
                    <a:pt x="1486" y="50266"/>
                  </a:lnTo>
                  <a:lnTo>
                    <a:pt x="1210" y="51400"/>
                  </a:lnTo>
                  <a:lnTo>
                    <a:pt x="965" y="52564"/>
                  </a:lnTo>
                  <a:lnTo>
                    <a:pt x="735" y="53712"/>
                  </a:lnTo>
                  <a:lnTo>
                    <a:pt x="551" y="54892"/>
                  </a:lnTo>
                  <a:lnTo>
                    <a:pt x="383" y="56071"/>
                  </a:lnTo>
                  <a:lnTo>
                    <a:pt x="245" y="57266"/>
                  </a:lnTo>
                  <a:lnTo>
                    <a:pt x="138" y="58460"/>
                  </a:lnTo>
                  <a:lnTo>
                    <a:pt x="61" y="59670"/>
                  </a:lnTo>
                  <a:lnTo>
                    <a:pt x="15" y="60880"/>
                  </a:lnTo>
                  <a:lnTo>
                    <a:pt x="0" y="62105"/>
                  </a:lnTo>
                  <a:lnTo>
                    <a:pt x="15" y="63331"/>
                  </a:lnTo>
                  <a:lnTo>
                    <a:pt x="61" y="64541"/>
                  </a:lnTo>
                  <a:lnTo>
                    <a:pt x="138" y="65750"/>
                  </a:lnTo>
                  <a:lnTo>
                    <a:pt x="245" y="66945"/>
                  </a:lnTo>
                  <a:lnTo>
                    <a:pt x="383" y="68140"/>
                  </a:lnTo>
                  <a:lnTo>
                    <a:pt x="551" y="69319"/>
                  </a:lnTo>
                  <a:lnTo>
                    <a:pt x="735" y="70483"/>
                  </a:lnTo>
                  <a:lnTo>
                    <a:pt x="965" y="71647"/>
                  </a:lnTo>
                  <a:lnTo>
                    <a:pt x="1210" y="72796"/>
                  </a:lnTo>
                  <a:lnTo>
                    <a:pt x="1486" y="73944"/>
                  </a:lnTo>
                  <a:lnTo>
                    <a:pt x="1792" y="75078"/>
                  </a:lnTo>
                  <a:lnTo>
                    <a:pt x="2129" y="76196"/>
                  </a:lnTo>
                  <a:lnTo>
                    <a:pt x="2481" y="77299"/>
                  </a:lnTo>
                  <a:lnTo>
                    <a:pt x="2879" y="78386"/>
                  </a:lnTo>
                  <a:lnTo>
                    <a:pt x="3278" y="79473"/>
                  </a:lnTo>
                  <a:lnTo>
                    <a:pt x="3722" y="80545"/>
                  </a:lnTo>
                  <a:lnTo>
                    <a:pt x="4181" y="81602"/>
                  </a:lnTo>
                  <a:lnTo>
                    <a:pt x="4671" y="82644"/>
                  </a:lnTo>
                  <a:lnTo>
                    <a:pt x="5177" y="83670"/>
                  </a:lnTo>
                  <a:lnTo>
                    <a:pt x="5713" y="84681"/>
                  </a:lnTo>
                  <a:lnTo>
                    <a:pt x="6279" y="85676"/>
                  </a:lnTo>
                  <a:lnTo>
                    <a:pt x="6861" y="86672"/>
                  </a:lnTo>
                  <a:lnTo>
                    <a:pt x="7459" y="87637"/>
                  </a:lnTo>
                  <a:lnTo>
                    <a:pt x="8087" y="88586"/>
                  </a:lnTo>
                  <a:lnTo>
                    <a:pt x="8745" y="89521"/>
                  </a:lnTo>
                  <a:lnTo>
                    <a:pt x="9404" y="90439"/>
                  </a:lnTo>
                  <a:lnTo>
                    <a:pt x="10108" y="91343"/>
                  </a:lnTo>
                  <a:lnTo>
                    <a:pt x="10813" y="92231"/>
                  </a:lnTo>
                  <a:lnTo>
                    <a:pt x="11548" y="93104"/>
                  </a:lnTo>
                  <a:lnTo>
                    <a:pt x="12299" y="93947"/>
                  </a:lnTo>
                  <a:lnTo>
                    <a:pt x="13080" y="94789"/>
                  </a:lnTo>
                  <a:lnTo>
                    <a:pt x="13876" y="95601"/>
                  </a:lnTo>
                  <a:lnTo>
                    <a:pt x="14688" y="96397"/>
                  </a:lnTo>
                  <a:lnTo>
                    <a:pt x="15515" y="97163"/>
                  </a:lnTo>
                  <a:lnTo>
                    <a:pt x="16373" y="97914"/>
                  </a:lnTo>
                  <a:lnTo>
                    <a:pt x="17230" y="98649"/>
                  </a:lnTo>
                  <a:lnTo>
                    <a:pt x="18119" y="99369"/>
                  </a:lnTo>
                  <a:lnTo>
                    <a:pt x="19022" y="100058"/>
                  </a:lnTo>
                  <a:lnTo>
                    <a:pt x="19941" y="100732"/>
                  </a:lnTo>
                  <a:lnTo>
                    <a:pt x="20875" y="101375"/>
                  </a:lnTo>
                  <a:lnTo>
                    <a:pt x="21840" y="102003"/>
                  </a:lnTo>
                  <a:lnTo>
                    <a:pt x="22805" y="102615"/>
                  </a:lnTo>
                  <a:lnTo>
                    <a:pt x="23785" y="103197"/>
                  </a:lnTo>
                  <a:lnTo>
                    <a:pt x="24781" y="103749"/>
                  </a:lnTo>
                  <a:lnTo>
                    <a:pt x="25807" y="104285"/>
                  </a:lnTo>
                  <a:lnTo>
                    <a:pt x="26833" y="104806"/>
                  </a:lnTo>
                  <a:lnTo>
                    <a:pt x="27875" y="105280"/>
                  </a:lnTo>
                  <a:lnTo>
                    <a:pt x="28931" y="105755"/>
                  </a:lnTo>
                  <a:lnTo>
                    <a:pt x="30004" y="106184"/>
                  </a:lnTo>
                  <a:lnTo>
                    <a:pt x="31076" y="106598"/>
                  </a:lnTo>
                  <a:lnTo>
                    <a:pt x="32178" y="106980"/>
                  </a:lnTo>
                  <a:lnTo>
                    <a:pt x="33281" y="107348"/>
                  </a:lnTo>
                  <a:lnTo>
                    <a:pt x="34399" y="107670"/>
                  </a:lnTo>
                  <a:lnTo>
                    <a:pt x="35533" y="107976"/>
                  </a:lnTo>
                  <a:lnTo>
                    <a:pt x="36666" y="108252"/>
                  </a:lnTo>
                  <a:lnTo>
                    <a:pt x="37815" y="108512"/>
                  </a:lnTo>
                  <a:lnTo>
                    <a:pt x="38979" y="108726"/>
                  </a:lnTo>
                  <a:lnTo>
                    <a:pt x="40158" y="108926"/>
                  </a:lnTo>
                  <a:lnTo>
                    <a:pt x="41337" y="109094"/>
                  </a:lnTo>
                  <a:lnTo>
                    <a:pt x="42516" y="109232"/>
                  </a:lnTo>
                  <a:lnTo>
                    <a:pt x="43726" y="109339"/>
                  </a:lnTo>
                  <a:lnTo>
                    <a:pt x="44921" y="109416"/>
                  </a:lnTo>
                  <a:lnTo>
                    <a:pt x="46146" y="109462"/>
                  </a:lnTo>
                  <a:lnTo>
                    <a:pt x="47372" y="109477"/>
                  </a:lnTo>
                  <a:lnTo>
                    <a:pt x="48582" y="109462"/>
                  </a:lnTo>
                  <a:lnTo>
                    <a:pt x="49807" y="109416"/>
                  </a:lnTo>
                  <a:lnTo>
                    <a:pt x="51017" y="109339"/>
                  </a:lnTo>
                  <a:lnTo>
                    <a:pt x="52211" y="109232"/>
                  </a:lnTo>
                  <a:lnTo>
                    <a:pt x="53391" y="109094"/>
                  </a:lnTo>
                  <a:lnTo>
                    <a:pt x="54585" y="108926"/>
                  </a:lnTo>
                  <a:lnTo>
                    <a:pt x="55749" y="108726"/>
                  </a:lnTo>
                  <a:lnTo>
                    <a:pt x="56913" y="108512"/>
                  </a:lnTo>
                  <a:lnTo>
                    <a:pt x="58062" y="108252"/>
                  </a:lnTo>
                  <a:lnTo>
                    <a:pt x="59195" y="107976"/>
                  </a:lnTo>
                  <a:lnTo>
                    <a:pt x="60329" y="107670"/>
                  </a:lnTo>
                  <a:lnTo>
                    <a:pt x="61447" y="107348"/>
                  </a:lnTo>
                  <a:lnTo>
                    <a:pt x="62549" y="106980"/>
                  </a:lnTo>
                  <a:lnTo>
                    <a:pt x="63652" y="106598"/>
                  </a:lnTo>
                  <a:lnTo>
                    <a:pt x="64740" y="106184"/>
                  </a:lnTo>
                  <a:lnTo>
                    <a:pt x="65796" y="105755"/>
                  </a:lnTo>
                  <a:lnTo>
                    <a:pt x="66853" y="105280"/>
                  </a:lnTo>
                  <a:lnTo>
                    <a:pt x="67895" y="104806"/>
                  </a:lnTo>
                  <a:lnTo>
                    <a:pt x="68921" y="104285"/>
                  </a:lnTo>
                  <a:lnTo>
                    <a:pt x="69947" y="103749"/>
                  </a:lnTo>
                  <a:lnTo>
                    <a:pt x="70942" y="103197"/>
                  </a:lnTo>
                  <a:lnTo>
                    <a:pt x="71923" y="102615"/>
                  </a:lnTo>
                  <a:lnTo>
                    <a:pt x="72888" y="102003"/>
                  </a:lnTo>
                  <a:lnTo>
                    <a:pt x="73852" y="101375"/>
                  </a:lnTo>
                  <a:lnTo>
                    <a:pt x="74787" y="100732"/>
                  </a:lnTo>
                  <a:lnTo>
                    <a:pt x="75706" y="100058"/>
                  </a:lnTo>
                  <a:lnTo>
                    <a:pt x="76609" y="99369"/>
                  </a:lnTo>
                  <a:lnTo>
                    <a:pt x="77498" y="98649"/>
                  </a:lnTo>
                  <a:lnTo>
                    <a:pt x="78355" y="97914"/>
                  </a:lnTo>
                  <a:lnTo>
                    <a:pt x="79213" y="97163"/>
                  </a:lnTo>
                  <a:lnTo>
                    <a:pt x="80040" y="96397"/>
                  </a:lnTo>
                  <a:lnTo>
                    <a:pt x="80852" y="95601"/>
                  </a:lnTo>
                  <a:lnTo>
                    <a:pt x="81648" y="94789"/>
                  </a:lnTo>
                  <a:lnTo>
                    <a:pt x="82429" y="93947"/>
                  </a:lnTo>
                  <a:lnTo>
                    <a:pt x="83180" y="93104"/>
                  </a:lnTo>
                  <a:lnTo>
                    <a:pt x="83915" y="92231"/>
                  </a:lnTo>
                  <a:lnTo>
                    <a:pt x="84635" y="91343"/>
                  </a:lnTo>
                  <a:lnTo>
                    <a:pt x="85324" y="90439"/>
                  </a:lnTo>
                  <a:lnTo>
                    <a:pt x="85998" y="89521"/>
                  </a:lnTo>
                  <a:lnTo>
                    <a:pt x="86641" y="88586"/>
                  </a:lnTo>
                  <a:lnTo>
                    <a:pt x="87269" y="87637"/>
                  </a:lnTo>
                  <a:lnTo>
                    <a:pt x="87866" y="86672"/>
                  </a:lnTo>
                  <a:lnTo>
                    <a:pt x="88448" y="85676"/>
                  </a:lnTo>
                  <a:lnTo>
                    <a:pt x="89015" y="84681"/>
                  </a:lnTo>
                  <a:lnTo>
                    <a:pt x="89551" y="83670"/>
                  </a:lnTo>
                  <a:lnTo>
                    <a:pt x="90057" y="82644"/>
                  </a:lnTo>
                  <a:lnTo>
                    <a:pt x="90547" y="81602"/>
                  </a:lnTo>
                  <a:lnTo>
                    <a:pt x="91006" y="80545"/>
                  </a:lnTo>
                  <a:lnTo>
                    <a:pt x="91450" y="79473"/>
                  </a:lnTo>
                  <a:lnTo>
                    <a:pt x="91864" y="78386"/>
                  </a:lnTo>
                  <a:lnTo>
                    <a:pt x="92247" y="77299"/>
                  </a:lnTo>
                  <a:lnTo>
                    <a:pt x="92599" y="76196"/>
                  </a:lnTo>
                  <a:lnTo>
                    <a:pt x="92936" y="75078"/>
                  </a:lnTo>
                  <a:lnTo>
                    <a:pt x="93242" y="73944"/>
                  </a:lnTo>
                  <a:lnTo>
                    <a:pt x="93518" y="72796"/>
                  </a:lnTo>
                  <a:lnTo>
                    <a:pt x="93763" y="71647"/>
                  </a:lnTo>
                  <a:lnTo>
                    <a:pt x="93993" y="70483"/>
                  </a:lnTo>
                  <a:lnTo>
                    <a:pt x="94192" y="69319"/>
                  </a:lnTo>
                  <a:lnTo>
                    <a:pt x="94345" y="68140"/>
                  </a:lnTo>
                  <a:lnTo>
                    <a:pt x="94483" y="66945"/>
                  </a:lnTo>
                  <a:lnTo>
                    <a:pt x="94590" y="65750"/>
                  </a:lnTo>
                  <a:lnTo>
                    <a:pt x="94667" y="64541"/>
                  </a:lnTo>
                  <a:lnTo>
                    <a:pt x="94712" y="63331"/>
                  </a:lnTo>
                  <a:lnTo>
                    <a:pt x="94728" y="62105"/>
                  </a:lnTo>
                  <a:lnTo>
                    <a:pt x="94728" y="61340"/>
                  </a:lnTo>
                  <a:lnTo>
                    <a:pt x="94712" y="60589"/>
                  </a:lnTo>
                  <a:lnTo>
                    <a:pt x="94682" y="59839"/>
                  </a:lnTo>
                  <a:lnTo>
                    <a:pt x="94636" y="59073"/>
                  </a:lnTo>
                  <a:lnTo>
                    <a:pt x="94575" y="58338"/>
                  </a:lnTo>
                  <a:lnTo>
                    <a:pt x="94513" y="57587"/>
                  </a:lnTo>
                  <a:lnTo>
                    <a:pt x="94437" y="56852"/>
                  </a:lnTo>
                  <a:lnTo>
                    <a:pt x="94360" y="56102"/>
                  </a:lnTo>
                  <a:lnTo>
                    <a:pt x="94253" y="55366"/>
                  </a:lnTo>
                  <a:lnTo>
                    <a:pt x="94146" y="54647"/>
                  </a:lnTo>
                  <a:lnTo>
                    <a:pt x="94023" y="53911"/>
                  </a:lnTo>
                  <a:lnTo>
                    <a:pt x="93885" y="53192"/>
                  </a:lnTo>
                  <a:lnTo>
                    <a:pt x="93748" y="52472"/>
                  </a:lnTo>
                  <a:lnTo>
                    <a:pt x="93594" y="51752"/>
                  </a:lnTo>
                  <a:lnTo>
                    <a:pt x="93426" y="51047"/>
                  </a:lnTo>
                  <a:lnTo>
                    <a:pt x="93257" y="50328"/>
                  </a:lnTo>
                  <a:lnTo>
                    <a:pt x="130168" y="30938"/>
                  </a:lnTo>
                  <a:lnTo>
                    <a:pt x="135881" y="42180"/>
                  </a:lnTo>
                  <a:lnTo>
                    <a:pt x="136096" y="42562"/>
                  </a:lnTo>
                  <a:lnTo>
                    <a:pt x="136203" y="42731"/>
                  </a:lnTo>
                  <a:lnTo>
                    <a:pt x="136310" y="42884"/>
                  </a:lnTo>
                  <a:lnTo>
                    <a:pt x="136433" y="43037"/>
                  </a:lnTo>
                  <a:lnTo>
                    <a:pt x="136555" y="43160"/>
                  </a:lnTo>
                  <a:lnTo>
                    <a:pt x="136662" y="43282"/>
                  </a:lnTo>
                  <a:lnTo>
                    <a:pt x="136785" y="43390"/>
                  </a:lnTo>
                  <a:lnTo>
                    <a:pt x="136907" y="43481"/>
                  </a:lnTo>
                  <a:lnTo>
                    <a:pt x="137030" y="43558"/>
                  </a:lnTo>
                  <a:lnTo>
                    <a:pt x="137152" y="43619"/>
                  </a:lnTo>
                  <a:lnTo>
                    <a:pt x="137275" y="43665"/>
                  </a:lnTo>
                  <a:lnTo>
                    <a:pt x="137397" y="43711"/>
                  </a:lnTo>
                  <a:lnTo>
                    <a:pt x="137520" y="43742"/>
                  </a:lnTo>
                  <a:lnTo>
                    <a:pt x="137642" y="43742"/>
                  </a:lnTo>
                  <a:lnTo>
                    <a:pt x="137765" y="43757"/>
                  </a:lnTo>
                  <a:lnTo>
                    <a:pt x="137888" y="43742"/>
                  </a:lnTo>
                  <a:lnTo>
                    <a:pt x="138010" y="43711"/>
                  </a:lnTo>
                  <a:lnTo>
                    <a:pt x="138133" y="43665"/>
                  </a:lnTo>
                  <a:lnTo>
                    <a:pt x="138240" y="43619"/>
                  </a:lnTo>
                  <a:lnTo>
                    <a:pt x="138362" y="43558"/>
                  </a:lnTo>
                  <a:lnTo>
                    <a:pt x="138470" y="43481"/>
                  </a:lnTo>
                  <a:lnTo>
                    <a:pt x="138592" y="43390"/>
                  </a:lnTo>
                  <a:lnTo>
                    <a:pt x="138699" y="43282"/>
                  </a:lnTo>
                  <a:lnTo>
                    <a:pt x="138806" y="43175"/>
                  </a:lnTo>
                  <a:lnTo>
                    <a:pt x="138914" y="43037"/>
                  </a:lnTo>
                  <a:lnTo>
                    <a:pt x="139021" y="42899"/>
                  </a:lnTo>
                  <a:lnTo>
                    <a:pt x="139113" y="42746"/>
                  </a:lnTo>
                  <a:lnTo>
                    <a:pt x="139205" y="42578"/>
                  </a:lnTo>
                  <a:lnTo>
                    <a:pt x="139312" y="42394"/>
                  </a:lnTo>
                  <a:lnTo>
                    <a:pt x="139480" y="41996"/>
                  </a:lnTo>
                  <a:lnTo>
                    <a:pt x="150753" y="12819"/>
                  </a:lnTo>
                  <a:lnTo>
                    <a:pt x="150829" y="12620"/>
                  </a:lnTo>
                  <a:lnTo>
                    <a:pt x="150906" y="12406"/>
                  </a:lnTo>
                  <a:lnTo>
                    <a:pt x="150952" y="12191"/>
                  </a:lnTo>
                  <a:lnTo>
                    <a:pt x="150998" y="11977"/>
                  </a:lnTo>
                  <a:lnTo>
                    <a:pt x="151013" y="11762"/>
                  </a:lnTo>
                  <a:lnTo>
                    <a:pt x="151044" y="11563"/>
                  </a:lnTo>
                  <a:lnTo>
                    <a:pt x="151044" y="11349"/>
                  </a:lnTo>
                  <a:lnTo>
                    <a:pt x="151044" y="11135"/>
                  </a:lnTo>
                  <a:lnTo>
                    <a:pt x="151028" y="10935"/>
                  </a:lnTo>
                  <a:lnTo>
                    <a:pt x="150998" y="10736"/>
                  </a:lnTo>
                  <a:lnTo>
                    <a:pt x="150967" y="10537"/>
                  </a:lnTo>
                  <a:lnTo>
                    <a:pt x="150921" y="10338"/>
                  </a:lnTo>
                  <a:lnTo>
                    <a:pt x="150860" y="10154"/>
                  </a:lnTo>
                  <a:lnTo>
                    <a:pt x="150783" y="9971"/>
                  </a:lnTo>
                  <a:lnTo>
                    <a:pt x="150707" y="9787"/>
                  </a:lnTo>
                  <a:lnTo>
                    <a:pt x="150630" y="9603"/>
                  </a:lnTo>
                  <a:lnTo>
                    <a:pt x="150523" y="9434"/>
                  </a:lnTo>
                  <a:lnTo>
                    <a:pt x="150431" y="9251"/>
                  </a:lnTo>
                  <a:lnTo>
                    <a:pt x="150309" y="9098"/>
                  </a:lnTo>
                  <a:lnTo>
                    <a:pt x="150186" y="8944"/>
                  </a:lnTo>
                  <a:lnTo>
                    <a:pt x="150048" y="8791"/>
                  </a:lnTo>
                  <a:lnTo>
                    <a:pt x="149910" y="8638"/>
                  </a:lnTo>
                  <a:lnTo>
                    <a:pt x="149757" y="8500"/>
                  </a:lnTo>
                  <a:lnTo>
                    <a:pt x="149604" y="8378"/>
                  </a:lnTo>
                  <a:lnTo>
                    <a:pt x="149436" y="8255"/>
                  </a:lnTo>
                  <a:lnTo>
                    <a:pt x="149267" y="8133"/>
                  </a:lnTo>
                  <a:lnTo>
                    <a:pt x="149083" y="8025"/>
                  </a:lnTo>
                  <a:lnTo>
                    <a:pt x="148900" y="7934"/>
                  </a:lnTo>
                  <a:lnTo>
                    <a:pt x="148700" y="7842"/>
                  </a:lnTo>
                  <a:lnTo>
                    <a:pt x="148501" y="7765"/>
                  </a:lnTo>
                  <a:lnTo>
                    <a:pt x="148287" y="7689"/>
                  </a:lnTo>
                  <a:lnTo>
                    <a:pt x="148073" y="7627"/>
                  </a:lnTo>
                  <a:lnTo>
                    <a:pt x="118253" y="138"/>
                  </a:lnTo>
                  <a:lnTo>
                    <a:pt x="117824" y="61"/>
                  </a:lnTo>
                  <a:lnTo>
                    <a:pt x="117625" y="31"/>
                  </a:lnTo>
                  <a:lnTo>
                    <a:pt x="117426" y="15"/>
                  </a:lnTo>
                  <a:lnTo>
                    <a:pt x="11724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511" name="Google Shape;511;p30"/>
            <p:cNvSpPr/>
            <p:nvPr/>
          </p:nvSpPr>
          <p:spPr>
            <a:xfrm>
              <a:off x="9982899" y="274495"/>
              <a:ext cx="322612" cy="210891"/>
            </a:xfrm>
            <a:custGeom>
              <a:avLst/>
              <a:gdLst/>
              <a:ahLst/>
              <a:cxnLst/>
              <a:rect l="l" t="t" r="r" b="b"/>
              <a:pathLst>
                <a:path w="150861" h="108865" extrusionOk="0">
                  <a:moveTo>
                    <a:pt x="103504" y="18946"/>
                  </a:moveTo>
                  <a:lnTo>
                    <a:pt x="104239" y="18961"/>
                  </a:lnTo>
                  <a:lnTo>
                    <a:pt x="104959" y="18977"/>
                  </a:lnTo>
                  <a:lnTo>
                    <a:pt x="105694" y="19023"/>
                  </a:lnTo>
                  <a:lnTo>
                    <a:pt x="106414" y="19099"/>
                  </a:lnTo>
                  <a:lnTo>
                    <a:pt x="107118" y="19176"/>
                  </a:lnTo>
                  <a:lnTo>
                    <a:pt x="107823" y="19268"/>
                  </a:lnTo>
                  <a:lnTo>
                    <a:pt x="108527" y="19390"/>
                  </a:lnTo>
                  <a:lnTo>
                    <a:pt x="109232" y="19528"/>
                  </a:lnTo>
                  <a:lnTo>
                    <a:pt x="109921" y="19666"/>
                  </a:lnTo>
                  <a:lnTo>
                    <a:pt x="110610" y="19834"/>
                  </a:lnTo>
                  <a:lnTo>
                    <a:pt x="111284" y="20018"/>
                  </a:lnTo>
                  <a:lnTo>
                    <a:pt x="111958" y="20217"/>
                  </a:lnTo>
                  <a:lnTo>
                    <a:pt x="112617" y="20432"/>
                  </a:lnTo>
                  <a:lnTo>
                    <a:pt x="113275" y="20677"/>
                  </a:lnTo>
                  <a:lnTo>
                    <a:pt x="113918" y="20922"/>
                  </a:lnTo>
                  <a:lnTo>
                    <a:pt x="114562" y="21182"/>
                  </a:lnTo>
                  <a:lnTo>
                    <a:pt x="115190" y="21458"/>
                  </a:lnTo>
                  <a:lnTo>
                    <a:pt x="115818" y="21749"/>
                  </a:lnTo>
                  <a:lnTo>
                    <a:pt x="116446" y="22055"/>
                  </a:lnTo>
                  <a:lnTo>
                    <a:pt x="117043" y="22377"/>
                  </a:lnTo>
                  <a:lnTo>
                    <a:pt x="117640" y="22714"/>
                  </a:lnTo>
                  <a:lnTo>
                    <a:pt x="118237" y="23066"/>
                  </a:lnTo>
                  <a:lnTo>
                    <a:pt x="118819" y="23418"/>
                  </a:lnTo>
                  <a:lnTo>
                    <a:pt x="119386" y="23801"/>
                  </a:lnTo>
                  <a:lnTo>
                    <a:pt x="119953" y="24184"/>
                  </a:lnTo>
                  <a:lnTo>
                    <a:pt x="120504" y="24597"/>
                  </a:lnTo>
                  <a:lnTo>
                    <a:pt x="121040" y="25011"/>
                  </a:lnTo>
                  <a:lnTo>
                    <a:pt x="121576" y="25440"/>
                  </a:lnTo>
                  <a:lnTo>
                    <a:pt x="122097" y="25869"/>
                  </a:lnTo>
                  <a:lnTo>
                    <a:pt x="122602" y="26328"/>
                  </a:lnTo>
                  <a:lnTo>
                    <a:pt x="123108" y="26788"/>
                  </a:lnTo>
                  <a:lnTo>
                    <a:pt x="123598" y="27262"/>
                  </a:lnTo>
                  <a:lnTo>
                    <a:pt x="124073" y="27753"/>
                  </a:lnTo>
                  <a:lnTo>
                    <a:pt x="124532" y="28258"/>
                  </a:lnTo>
                  <a:lnTo>
                    <a:pt x="124992" y="28763"/>
                  </a:lnTo>
                  <a:lnTo>
                    <a:pt x="125436" y="29284"/>
                  </a:lnTo>
                  <a:lnTo>
                    <a:pt x="125865" y="29820"/>
                  </a:lnTo>
                  <a:lnTo>
                    <a:pt x="126278" y="30356"/>
                  </a:lnTo>
                  <a:lnTo>
                    <a:pt x="126676" y="30908"/>
                  </a:lnTo>
                  <a:lnTo>
                    <a:pt x="127059" y="31474"/>
                  </a:lnTo>
                  <a:lnTo>
                    <a:pt x="127442" y="32041"/>
                  </a:lnTo>
                  <a:lnTo>
                    <a:pt x="127810" y="32623"/>
                  </a:lnTo>
                  <a:lnTo>
                    <a:pt x="128162" y="33220"/>
                  </a:lnTo>
                  <a:lnTo>
                    <a:pt x="128484" y="33818"/>
                  </a:lnTo>
                  <a:lnTo>
                    <a:pt x="128805" y="34430"/>
                  </a:lnTo>
                  <a:lnTo>
                    <a:pt x="129112" y="35043"/>
                  </a:lnTo>
                  <a:lnTo>
                    <a:pt x="129403" y="35671"/>
                  </a:lnTo>
                  <a:lnTo>
                    <a:pt x="129694" y="36299"/>
                  </a:lnTo>
                  <a:lnTo>
                    <a:pt x="129954" y="36942"/>
                  </a:lnTo>
                  <a:lnTo>
                    <a:pt x="130199" y="37585"/>
                  </a:lnTo>
                  <a:lnTo>
                    <a:pt x="130429" y="38244"/>
                  </a:lnTo>
                  <a:lnTo>
                    <a:pt x="130643" y="38918"/>
                  </a:lnTo>
                  <a:lnTo>
                    <a:pt x="130842" y="39576"/>
                  </a:lnTo>
                  <a:lnTo>
                    <a:pt x="131026" y="40265"/>
                  </a:lnTo>
                  <a:lnTo>
                    <a:pt x="131195" y="40939"/>
                  </a:lnTo>
                  <a:lnTo>
                    <a:pt x="131348" y="41644"/>
                  </a:lnTo>
                  <a:lnTo>
                    <a:pt x="131470" y="42333"/>
                  </a:lnTo>
                  <a:lnTo>
                    <a:pt x="131593" y="43038"/>
                  </a:lnTo>
                  <a:lnTo>
                    <a:pt x="131685" y="43742"/>
                  </a:lnTo>
                  <a:lnTo>
                    <a:pt x="131777" y="44462"/>
                  </a:lnTo>
                  <a:lnTo>
                    <a:pt x="131838" y="45182"/>
                  </a:lnTo>
                  <a:lnTo>
                    <a:pt x="131884" y="45902"/>
                  </a:lnTo>
                  <a:lnTo>
                    <a:pt x="131914" y="46637"/>
                  </a:lnTo>
                  <a:lnTo>
                    <a:pt x="131914" y="47357"/>
                  </a:lnTo>
                  <a:lnTo>
                    <a:pt x="131914" y="48092"/>
                  </a:lnTo>
                  <a:lnTo>
                    <a:pt x="131884" y="48827"/>
                  </a:lnTo>
                  <a:lnTo>
                    <a:pt x="131838" y="49547"/>
                  </a:lnTo>
                  <a:lnTo>
                    <a:pt x="131777" y="50267"/>
                  </a:lnTo>
                  <a:lnTo>
                    <a:pt x="131685" y="50986"/>
                  </a:lnTo>
                  <a:lnTo>
                    <a:pt x="131593" y="51691"/>
                  </a:lnTo>
                  <a:lnTo>
                    <a:pt x="131470" y="52396"/>
                  </a:lnTo>
                  <a:lnTo>
                    <a:pt x="131348" y="53085"/>
                  </a:lnTo>
                  <a:lnTo>
                    <a:pt x="131195" y="53774"/>
                  </a:lnTo>
                  <a:lnTo>
                    <a:pt x="131026" y="54463"/>
                  </a:lnTo>
                  <a:lnTo>
                    <a:pt x="130842" y="55137"/>
                  </a:lnTo>
                  <a:lnTo>
                    <a:pt x="130643" y="55811"/>
                  </a:lnTo>
                  <a:lnTo>
                    <a:pt x="130429" y="56485"/>
                  </a:lnTo>
                  <a:lnTo>
                    <a:pt x="130199" y="57128"/>
                  </a:lnTo>
                  <a:lnTo>
                    <a:pt x="129954" y="57787"/>
                  </a:lnTo>
                  <a:lnTo>
                    <a:pt x="129694" y="58430"/>
                  </a:lnTo>
                  <a:lnTo>
                    <a:pt x="129403" y="59058"/>
                  </a:lnTo>
                  <a:lnTo>
                    <a:pt x="129112" y="59686"/>
                  </a:lnTo>
                  <a:lnTo>
                    <a:pt x="128805" y="60298"/>
                  </a:lnTo>
                  <a:lnTo>
                    <a:pt x="128484" y="60911"/>
                  </a:lnTo>
                  <a:lnTo>
                    <a:pt x="128162" y="61508"/>
                  </a:lnTo>
                  <a:lnTo>
                    <a:pt x="127810" y="62106"/>
                  </a:lnTo>
                  <a:lnTo>
                    <a:pt x="127442" y="62688"/>
                  </a:lnTo>
                  <a:lnTo>
                    <a:pt x="127059" y="63254"/>
                  </a:lnTo>
                  <a:lnTo>
                    <a:pt x="126676" y="63821"/>
                  </a:lnTo>
                  <a:lnTo>
                    <a:pt x="126278" y="64372"/>
                  </a:lnTo>
                  <a:lnTo>
                    <a:pt x="125865" y="64909"/>
                  </a:lnTo>
                  <a:lnTo>
                    <a:pt x="125436" y="65445"/>
                  </a:lnTo>
                  <a:lnTo>
                    <a:pt x="124992" y="65965"/>
                  </a:lnTo>
                  <a:lnTo>
                    <a:pt x="124532" y="66471"/>
                  </a:lnTo>
                  <a:lnTo>
                    <a:pt x="124073" y="66976"/>
                  </a:lnTo>
                  <a:lnTo>
                    <a:pt x="123598" y="67451"/>
                  </a:lnTo>
                  <a:lnTo>
                    <a:pt x="123108" y="67941"/>
                  </a:lnTo>
                  <a:lnTo>
                    <a:pt x="122602" y="68400"/>
                  </a:lnTo>
                  <a:lnTo>
                    <a:pt x="122097" y="68845"/>
                  </a:lnTo>
                  <a:lnTo>
                    <a:pt x="121576" y="69289"/>
                  </a:lnTo>
                  <a:lnTo>
                    <a:pt x="121040" y="69718"/>
                  </a:lnTo>
                  <a:lnTo>
                    <a:pt x="120504" y="70131"/>
                  </a:lnTo>
                  <a:lnTo>
                    <a:pt x="119953" y="70545"/>
                  </a:lnTo>
                  <a:lnTo>
                    <a:pt x="119386" y="70928"/>
                  </a:lnTo>
                  <a:lnTo>
                    <a:pt x="118819" y="71310"/>
                  </a:lnTo>
                  <a:lnTo>
                    <a:pt x="118237" y="71663"/>
                  </a:lnTo>
                  <a:lnTo>
                    <a:pt x="117640" y="72015"/>
                  </a:lnTo>
                  <a:lnTo>
                    <a:pt x="117043" y="72352"/>
                  </a:lnTo>
                  <a:lnTo>
                    <a:pt x="116446" y="72674"/>
                  </a:lnTo>
                  <a:lnTo>
                    <a:pt x="115818" y="72980"/>
                  </a:lnTo>
                  <a:lnTo>
                    <a:pt x="115190" y="73271"/>
                  </a:lnTo>
                  <a:lnTo>
                    <a:pt x="114562" y="73547"/>
                  </a:lnTo>
                  <a:lnTo>
                    <a:pt x="113918" y="73807"/>
                  </a:lnTo>
                  <a:lnTo>
                    <a:pt x="113275" y="74052"/>
                  </a:lnTo>
                  <a:lnTo>
                    <a:pt x="112617" y="74282"/>
                  </a:lnTo>
                  <a:lnTo>
                    <a:pt x="111958" y="74511"/>
                  </a:lnTo>
                  <a:lnTo>
                    <a:pt x="111284" y="74711"/>
                  </a:lnTo>
                  <a:lnTo>
                    <a:pt x="110610" y="74894"/>
                  </a:lnTo>
                  <a:lnTo>
                    <a:pt x="109921" y="75048"/>
                  </a:lnTo>
                  <a:lnTo>
                    <a:pt x="109232" y="75201"/>
                  </a:lnTo>
                  <a:lnTo>
                    <a:pt x="108527" y="75339"/>
                  </a:lnTo>
                  <a:lnTo>
                    <a:pt x="107823" y="75461"/>
                  </a:lnTo>
                  <a:lnTo>
                    <a:pt x="107118" y="75553"/>
                  </a:lnTo>
                  <a:lnTo>
                    <a:pt x="106414" y="75630"/>
                  </a:lnTo>
                  <a:lnTo>
                    <a:pt x="105694" y="75706"/>
                  </a:lnTo>
                  <a:lnTo>
                    <a:pt x="104959" y="75752"/>
                  </a:lnTo>
                  <a:lnTo>
                    <a:pt x="104239" y="75767"/>
                  </a:lnTo>
                  <a:lnTo>
                    <a:pt x="103504" y="75783"/>
                  </a:lnTo>
                  <a:lnTo>
                    <a:pt x="102769" y="75767"/>
                  </a:lnTo>
                  <a:lnTo>
                    <a:pt x="102033" y="75752"/>
                  </a:lnTo>
                  <a:lnTo>
                    <a:pt x="101314" y="75706"/>
                  </a:lnTo>
                  <a:lnTo>
                    <a:pt x="100594" y="75630"/>
                  </a:lnTo>
                  <a:lnTo>
                    <a:pt x="99889" y="75553"/>
                  </a:lnTo>
                  <a:lnTo>
                    <a:pt x="99169" y="75461"/>
                  </a:lnTo>
                  <a:lnTo>
                    <a:pt x="98465" y="75339"/>
                  </a:lnTo>
                  <a:lnTo>
                    <a:pt x="97776" y="75201"/>
                  </a:lnTo>
                  <a:lnTo>
                    <a:pt x="97086" y="75048"/>
                  </a:lnTo>
                  <a:lnTo>
                    <a:pt x="96397" y="74894"/>
                  </a:lnTo>
                  <a:lnTo>
                    <a:pt x="95723" y="74711"/>
                  </a:lnTo>
                  <a:lnTo>
                    <a:pt x="95049" y="74511"/>
                  </a:lnTo>
                  <a:lnTo>
                    <a:pt x="94391" y="74282"/>
                  </a:lnTo>
                  <a:lnTo>
                    <a:pt x="93732" y="74052"/>
                  </a:lnTo>
                  <a:lnTo>
                    <a:pt x="93089" y="73807"/>
                  </a:lnTo>
                  <a:lnTo>
                    <a:pt x="92446" y="73547"/>
                  </a:lnTo>
                  <a:lnTo>
                    <a:pt x="91803" y="73271"/>
                  </a:lnTo>
                  <a:lnTo>
                    <a:pt x="91175" y="72980"/>
                  </a:lnTo>
                  <a:lnTo>
                    <a:pt x="90562" y="72674"/>
                  </a:lnTo>
                  <a:lnTo>
                    <a:pt x="89949" y="72352"/>
                  </a:lnTo>
                  <a:lnTo>
                    <a:pt x="89352" y="72015"/>
                  </a:lnTo>
                  <a:lnTo>
                    <a:pt x="88770" y="71663"/>
                  </a:lnTo>
                  <a:lnTo>
                    <a:pt x="88188" y="71310"/>
                  </a:lnTo>
                  <a:lnTo>
                    <a:pt x="87606" y="70928"/>
                  </a:lnTo>
                  <a:lnTo>
                    <a:pt x="87055" y="70545"/>
                  </a:lnTo>
                  <a:lnTo>
                    <a:pt x="86503" y="70131"/>
                  </a:lnTo>
                  <a:lnTo>
                    <a:pt x="85952" y="69718"/>
                  </a:lnTo>
                  <a:lnTo>
                    <a:pt x="85431" y="69289"/>
                  </a:lnTo>
                  <a:lnTo>
                    <a:pt x="84910" y="68845"/>
                  </a:lnTo>
                  <a:lnTo>
                    <a:pt x="84390" y="68400"/>
                  </a:lnTo>
                  <a:lnTo>
                    <a:pt x="83900" y="67941"/>
                  </a:lnTo>
                  <a:lnTo>
                    <a:pt x="83410" y="67451"/>
                  </a:lnTo>
                  <a:lnTo>
                    <a:pt x="82935" y="66976"/>
                  </a:lnTo>
                  <a:lnTo>
                    <a:pt x="82460" y="66471"/>
                  </a:lnTo>
                  <a:lnTo>
                    <a:pt x="82016" y="65965"/>
                  </a:lnTo>
                  <a:lnTo>
                    <a:pt x="81572" y="65445"/>
                  </a:lnTo>
                  <a:lnTo>
                    <a:pt x="81143" y="64909"/>
                  </a:lnTo>
                  <a:lnTo>
                    <a:pt x="80729" y="64372"/>
                  </a:lnTo>
                  <a:lnTo>
                    <a:pt x="80331" y="63821"/>
                  </a:lnTo>
                  <a:lnTo>
                    <a:pt x="79933" y="63254"/>
                  </a:lnTo>
                  <a:lnTo>
                    <a:pt x="79565" y="62688"/>
                  </a:lnTo>
                  <a:lnTo>
                    <a:pt x="79198" y="62106"/>
                  </a:lnTo>
                  <a:lnTo>
                    <a:pt x="78845" y="61508"/>
                  </a:lnTo>
                  <a:lnTo>
                    <a:pt x="78508" y="60911"/>
                  </a:lnTo>
                  <a:lnTo>
                    <a:pt x="78187" y="60298"/>
                  </a:lnTo>
                  <a:lnTo>
                    <a:pt x="77881" y="59686"/>
                  </a:lnTo>
                  <a:lnTo>
                    <a:pt x="77590" y="59058"/>
                  </a:lnTo>
                  <a:lnTo>
                    <a:pt x="77314" y="58430"/>
                  </a:lnTo>
                  <a:lnTo>
                    <a:pt x="77053" y="57787"/>
                  </a:lnTo>
                  <a:lnTo>
                    <a:pt x="76808" y="57128"/>
                  </a:lnTo>
                  <a:lnTo>
                    <a:pt x="76579" y="56485"/>
                  </a:lnTo>
                  <a:lnTo>
                    <a:pt x="76364" y="55811"/>
                  </a:lnTo>
                  <a:lnTo>
                    <a:pt x="76165" y="55137"/>
                  </a:lnTo>
                  <a:lnTo>
                    <a:pt x="75981" y="54463"/>
                  </a:lnTo>
                  <a:lnTo>
                    <a:pt x="75813" y="53774"/>
                  </a:lnTo>
                  <a:lnTo>
                    <a:pt x="75660" y="53085"/>
                  </a:lnTo>
                  <a:lnTo>
                    <a:pt x="75522" y="52396"/>
                  </a:lnTo>
                  <a:lnTo>
                    <a:pt x="75415" y="51691"/>
                  </a:lnTo>
                  <a:lnTo>
                    <a:pt x="75307" y="50986"/>
                  </a:lnTo>
                  <a:lnTo>
                    <a:pt x="75231" y="50267"/>
                  </a:lnTo>
                  <a:lnTo>
                    <a:pt x="75170" y="49547"/>
                  </a:lnTo>
                  <a:lnTo>
                    <a:pt x="75124" y="48827"/>
                  </a:lnTo>
                  <a:lnTo>
                    <a:pt x="75093" y="48092"/>
                  </a:lnTo>
                  <a:lnTo>
                    <a:pt x="75078" y="47357"/>
                  </a:lnTo>
                  <a:lnTo>
                    <a:pt x="75093" y="46637"/>
                  </a:lnTo>
                  <a:lnTo>
                    <a:pt x="75124" y="45902"/>
                  </a:lnTo>
                  <a:lnTo>
                    <a:pt x="75170" y="45182"/>
                  </a:lnTo>
                  <a:lnTo>
                    <a:pt x="75231" y="44462"/>
                  </a:lnTo>
                  <a:lnTo>
                    <a:pt x="75307" y="43742"/>
                  </a:lnTo>
                  <a:lnTo>
                    <a:pt x="75415" y="43038"/>
                  </a:lnTo>
                  <a:lnTo>
                    <a:pt x="75522" y="42333"/>
                  </a:lnTo>
                  <a:lnTo>
                    <a:pt x="75660" y="41644"/>
                  </a:lnTo>
                  <a:lnTo>
                    <a:pt x="75813" y="40939"/>
                  </a:lnTo>
                  <a:lnTo>
                    <a:pt x="75981" y="40265"/>
                  </a:lnTo>
                  <a:lnTo>
                    <a:pt x="76165" y="39576"/>
                  </a:lnTo>
                  <a:lnTo>
                    <a:pt x="76364" y="38918"/>
                  </a:lnTo>
                  <a:lnTo>
                    <a:pt x="76579" y="38244"/>
                  </a:lnTo>
                  <a:lnTo>
                    <a:pt x="76808" y="37585"/>
                  </a:lnTo>
                  <a:lnTo>
                    <a:pt x="77053" y="36942"/>
                  </a:lnTo>
                  <a:lnTo>
                    <a:pt x="77314" y="36299"/>
                  </a:lnTo>
                  <a:lnTo>
                    <a:pt x="77590" y="35671"/>
                  </a:lnTo>
                  <a:lnTo>
                    <a:pt x="77881" y="35043"/>
                  </a:lnTo>
                  <a:lnTo>
                    <a:pt x="78187" y="34430"/>
                  </a:lnTo>
                  <a:lnTo>
                    <a:pt x="78508" y="33818"/>
                  </a:lnTo>
                  <a:lnTo>
                    <a:pt x="78845" y="33220"/>
                  </a:lnTo>
                  <a:lnTo>
                    <a:pt x="79198" y="32623"/>
                  </a:lnTo>
                  <a:lnTo>
                    <a:pt x="79565" y="32041"/>
                  </a:lnTo>
                  <a:lnTo>
                    <a:pt x="79933" y="31474"/>
                  </a:lnTo>
                  <a:lnTo>
                    <a:pt x="80331" y="30908"/>
                  </a:lnTo>
                  <a:lnTo>
                    <a:pt x="80729" y="30356"/>
                  </a:lnTo>
                  <a:lnTo>
                    <a:pt x="81143" y="29820"/>
                  </a:lnTo>
                  <a:lnTo>
                    <a:pt x="81572" y="29284"/>
                  </a:lnTo>
                  <a:lnTo>
                    <a:pt x="82016" y="28763"/>
                  </a:lnTo>
                  <a:lnTo>
                    <a:pt x="82460" y="28258"/>
                  </a:lnTo>
                  <a:lnTo>
                    <a:pt x="82935" y="27753"/>
                  </a:lnTo>
                  <a:lnTo>
                    <a:pt x="83410" y="27262"/>
                  </a:lnTo>
                  <a:lnTo>
                    <a:pt x="83900" y="26788"/>
                  </a:lnTo>
                  <a:lnTo>
                    <a:pt x="84390" y="26328"/>
                  </a:lnTo>
                  <a:lnTo>
                    <a:pt x="84910" y="25869"/>
                  </a:lnTo>
                  <a:lnTo>
                    <a:pt x="85431" y="25440"/>
                  </a:lnTo>
                  <a:lnTo>
                    <a:pt x="85952" y="25011"/>
                  </a:lnTo>
                  <a:lnTo>
                    <a:pt x="86503" y="24597"/>
                  </a:lnTo>
                  <a:lnTo>
                    <a:pt x="87055" y="24184"/>
                  </a:lnTo>
                  <a:lnTo>
                    <a:pt x="87606" y="23801"/>
                  </a:lnTo>
                  <a:lnTo>
                    <a:pt x="88188" y="23418"/>
                  </a:lnTo>
                  <a:lnTo>
                    <a:pt x="88770" y="23066"/>
                  </a:lnTo>
                  <a:lnTo>
                    <a:pt x="89352" y="22714"/>
                  </a:lnTo>
                  <a:lnTo>
                    <a:pt x="89949" y="22377"/>
                  </a:lnTo>
                  <a:lnTo>
                    <a:pt x="90562" y="22055"/>
                  </a:lnTo>
                  <a:lnTo>
                    <a:pt x="91175" y="21749"/>
                  </a:lnTo>
                  <a:lnTo>
                    <a:pt x="91803" y="21458"/>
                  </a:lnTo>
                  <a:lnTo>
                    <a:pt x="92446" y="21182"/>
                  </a:lnTo>
                  <a:lnTo>
                    <a:pt x="93089" y="20922"/>
                  </a:lnTo>
                  <a:lnTo>
                    <a:pt x="93732" y="20677"/>
                  </a:lnTo>
                  <a:lnTo>
                    <a:pt x="94391" y="20432"/>
                  </a:lnTo>
                  <a:lnTo>
                    <a:pt x="95049" y="20217"/>
                  </a:lnTo>
                  <a:lnTo>
                    <a:pt x="95723" y="20018"/>
                  </a:lnTo>
                  <a:lnTo>
                    <a:pt x="96397" y="19834"/>
                  </a:lnTo>
                  <a:lnTo>
                    <a:pt x="97086" y="19666"/>
                  </a:lnTo>
                  <a:lnTo>
                    <a:pt x="97776" y="19528"/>
                  </a:lnTo>
                  <a:lnTo>
                    <a:pt x="98465" y="19390"/>
                  </a:lnTo>
                  <a:lnTo>
                    <a:pt x="99169" y="19268"/>
                  </a:lnTo>
                  <a:lnTo>
                    <a:pt x="99889" y="19176"/>
                  </a:lnTo>
                  <a:lnTo>
                    <a:pt x="100594" y="19099"/>
                  </a:lnTo>
                  <a:lnTo>
                    <a:pt x="101314" y="19023"/>
                  </a:lnTo>
                  <a:lnTo>
                    <a:pt x="102033" y="18977"/>
                  </a:lnTo>
                  <a:lnTo>
                    <a:pt x="102769" y="18961"/>
                  </a:lnTo>
                  <a:lnTo>
                    <a:pt x="103504" y="18946"/>
                  </a:lnTo>
                  <a:close/>
                  <a:moveTo>
                    <a:pt x="103504" y="0"/>
                  </a:moveTo>
                  <a:lnTo>
                    <a:pt x="102279" y="16"/>
                  </a:lnTo>
                  <a:lnTo>
                    <a:pt x="101069" y="62"/>
                  </a:lnTo>
                  <a:lnTo>
                    <a:pt x="99859" y="138"/>
                  </a:lnTo>
                  <a:lnTo>
                    <a:pt x="98664" y="245"/>
                  </a:lnTo>
                  <a:lnTo>
                    <a:pt x="97469" y="383"/>
                  </a:lnTo>
                  <a:lnTo>
                    <a:pt x="96290" y="552"/>
                  </a:lnTo>
                  <a:lnTo>
                    <a:pt x="95111" y="736"/>
                  </a:lnTo>
                  <a:lnTo>
                    <a:pt x="93962" y="965"/>
                  </a:lnTo>
                  <a:lnTo>
                    <a:pt x="92798" y="1210"/>
                  </a:lnTo>
                  <a:lnTo>
                    <a:pt x="91665" y="1486"/>
                  </a:lnTo>
                  <a:lnTo>
                    <a:pt x="90531" y="1792"/>
                  </a:lnTo>
                  <a:lnTo>
                    <a:pt x="89413" y="2129"/>
                  </a:lnTo>
                  <a:lnTo>
                    <a:pt x="88311" y="2482"/>
                  </a:lnTo>
                  <a:lnTo>
                    <a:pt x="87223" y="2880"/>
                  </a:lnTo>
                  <a:lnTo>
                    <a:pt x="86136" y="3278"/>
                  </a:lnTo>
                  <a:lnTo>
                    <a:pt x="85064" y="3722"/>
                  </a:lnTo>
                  <a:lnTo>
                    <a:pt x="84007" y="4182"/>
                  </a:lnTo>
                  <a:lnTo>
                    <a:pt x="82965" y="4672"/>
                  </a:lnTo>
                  <a:lnTo>
                    <a:pt x="81939" y="5177"/>
                  </a:lnTo>
                  <a:lnTo>
                    <a:pt x="80928" y="5713"/>
                  </a:lnTo>
                  <a:lnTo>
                    <a:pt x="79933" y="6280"/>
                  </a:lnTo>
                  <a:lnTo>
                    <a:pt x="78937" y="6862"/>
                  </a:lnTo>
                  <a:lnTo>
                    <a:pt x="77972" y="7459"/>
                  </a:lnTo>
                  <a:lnTo>
                    <a:pt x="77023" y="8087"/>
                  </a:lnTo>
                  <a:lnTo>
                    <a:pt x="76089" y="8746"/>
                  </a:lnTo>
                  <a:lnTo>
                    <a:pt x="75170" y="9404"/>
                  </a:lnTo>
                  <a:lnTo>
                    <a:pt x="74266" y="10109"/>
                  </a:lnTo>
                  <a:lnTo>
                    <a:pt x="73378" y="10813"/>
                  </a:lnTo>
                  <a:lnTo>
                    <a:pt x="72505" y="11548"/>
                  </a:lnTo>
                  <a:lnTo>
                    <a:pt x="71662" y="12299"/>
                  </a:lnTo>
                  <a:lnTo>
                    <a:pt x="70820" y="13080"/>
                  </a:lnTo>
                  <a:lnTo>
                    <a:pt x="70008" y="13876"/>
                  </a:lnTo>
                  <a:lnTo>
                    <a:pt x="69212" y="14688"/>
                  </a:lnTo>
                  <a:lnTo>
                    <a:pt x="68446" y="15515"/>
                  </a:lnTo>
                  <a:lnTo>
                    <a:pt x="67696" y="16373"/>
                  </a:lnTo>
                  <a:lnTo>
                    <a:pt x="66960" y="17231"/>
                  </a:lnTo>
                  <a:lnTo>
                    <a:pt x="66241" y="18119"/>
                  </a:lnTo>
                  <a:lnTo>
                    <a:pt x="65551" y="19023"/>
                  </a:lnTo>
                  <a:lnTo>
                    <a:pt x="64877" y="19941"/>
                  </a:lnTo>
                  <a:lnTo>
                    <a:pt x="64234" y="20876"/>
                  </a:lnTo>
                  <a:lnTo>
                    <a:pt x="63606" y="21841"/>
                  </a:lnTo>
                  <a:lnTo>
                    <a:pt x="62994" y="22806"/>
                  </a:lnTo>
                  <a:lnTo>
                    <a:pt x="62412" y="23786"/>
                  </a:lnTo>
                  <a:lnTo>
                    <a:pt x="61860" y="24781"/>
                  </a:lnTo>
                  <a:lnTo>
                    <a:pt x="61324" y="25807"/>
                  </a:lnTo>
                  <a:lnTo>
                    <a:pt x="60804" y="26834"/>
                  </a:lnTo>
                  <a:lnTo>
                    <a:pt x="60329" y="27875"/>
                  </a:lnTo>
                  <a:lnTo>
                    <a:pt x="59854" y="28932"/>
                  </a:lnTo>
                  <a:lnTo>
                    <a:pt x="59425" y="30004"/>
                  </a:lnTo>
                  <a:lnTo>
                    <a:pt x="59012" y="31076"/>
                  </a:lnTo>
                  <a:lnTo>
                    <a:pt x="58629" y="32179"/>
                  </a:lnTo>
                  <a:lnTo>
                    <a:pt x="58261" y="33281"/>
                  </a:lnTo>
                  <a:lnTo>
                    <a:pt x="57939" y="34400"/>
                  </a:lnTo>
                  <a:lnTo>
                    <a:pt x="57633" y="35533"/>
                  </a:lnTo>
                  <a:lnTo>
                    <a:pt x="57357" y="36666"/>
                  </a:lnTo>
                  <a:lnTo>
                    <a:pt x="57097" y="37815"/>
                  </a:lnTo>
                  <a:lnTo>
                    <a:pt x="56883" y="38979"/>
                  </a:lnTo>
                  <a:lnTo>
                    <a:pt x="56684" y="40158"/>
                  </a:lnTo>
                  <a:lnTo>
                    <a:pt x="56515" y="41338"/>
                  </a:lnTo>
                  <a:lnTo>
                    <a:pt x="56377" y="42517"/>
                  </a:lnTo>
                  <a:lnTo>
                    <a:pt x="56270" y="43727"/>
                  </a:lnTo>
                  <a:lnTo>
                    <a:pt x="56193" y="44921"/>
                  </a:lnTo>
                  <a:lnTo>
                    <a:pt x="56148" y="46147"/>
                  </a:lnTo>
                  <a:lnTo>
                    <a:pt x="56132" y="47357"/>
                  </a:lnTo>
                  <a:lnTo>
                    <a:pt x="56148" y="48122"/>
                  </a:lnTo>
                  <a:lnTo>
                    <a:pt x="56163" y="48873"/>
                  </a:lnTo>
                  <a:lnTo>
                    <a:pt x="56193" y="49608"/>
                  </a:lnTo>
                  <a:lnTo>
                    <a:pt x="56239" y="50359"/>
                  </a:lnTo>
                  <a:lnTo>
                    <a:pt x="56285" y="51094"/>
                  </a:lnTo>
                  <a:lnTo>
                    <a:pt x="56347" y="51844"/>
                  </a:lnTo>
                  <a:lnTo>
                    <a:pt x="56423" y="52579"/>
                  </a:lnTo>
                  <a:lnTo>
                    <a:pt x="56515" y="53299"/>
                  </a:lnTo>
                  <a:lnTo>
                    <a:pt x="56607" y="54034"/>
                  </a:lnTo>
                  <a:lnTo>
                    <a:pt x="56714" y="54754"/>
                  </a:lnTo>
                  <a:lnTo>
                    <a:pt x="56837" y="55474"/>
                  </a:lnTo>
                  <a:lnTo>
                    <a:pt x="56959" y="56194"/>
                  </a:lnTo>
                  <a:lnTo>
                    <a:pt x="57097" y="56914"/>
                  </a:lnTo>
                  <a:lnTo>
                    <a:pt x="57250" y="57618"/>
                  </a:lnTo>
                  <a:lnTo>
                    <a:pt x="57419" y="58323"/>
                  </a:lnTo>
                  <a:lnTo>
                    <a:pt x="57587" y="59027"/>
                  </a:lnTo>
                  <a:lnTo>
                    <a:pt x="36298" y="69855"/>
                  </a:lnTo>
                  <a:lnTo>
                    <a:pt x="30815" y="58706"/>
                  </a:lnTo>
                  <a:lnTo>
                    <a:pt x="30708" y="58507"/>
                  </a:lnTo>
                  <a:lnTo>
                    <a:pt x="30601" y="58307"/>
                  </a:lnTo>
                  <a:lnTo>
                    <a:pt x="30478" y="58124"/>
                  </a:lnTo>
                  <a:lnTo>
                    <a:pt x="30341" y="57940"/>
                  </a:lnTo>
                  <a:lnTo>
                    <a:pt x="30203" y="57771"/>
                  </a:lnTo>
                  <a:lnTo>
                    <a:pt x="30065" y="57618"/>
                  </a:lnTo>
                  <a:lnTo>
                    <a:pt x="29912" y="57465"/>
                  </a:lnTo>
                  <a:lnTo>
                    <a:pt x="29743" y="57312"/>
                  </a:lnTo>
                  <a:lnTo>
                    <a:pt x="29575" y="57189"/>
                  </a:lnTo>
                  <a:lnTo>
                    <a:pt x="29406" y="57052"/>
                  </a:lnTo>
                  <a:lnTo>
                    <a:pt x="29238" y="56944"/>
                  </a:lnTo>
                  <a:lnTo>
                    <a:pt x="29054" y="56837"/>
                  </a:lnTo>
                  <a:lnTo>
                    <a:pt x="28870" y="56730"/>
                  </a:lnTo>
                  <a:lnTo>
                    <a:pt x="28671" y="56638"/>
                  </a:lnTo>
                  <a:lnTo>
                    <a:pt x="28487" y="56561"/>
                  </a:lnTo>
                  <a:lnTo>
                    <a:pt x="28288" y="56485"/>
                  </a:lnTo>
                  <a:lnTo>
                    <a:pt x="28089" y="56424"/>
                  </a:lnTo>
                  <a:lnTo>
                    <a:pt x="27875" y="56378"/>
                  </a:lnTo>
                  <a:lnTo>
                    <a:pt x="27676" y="56332"/>
                  </a:lnTo>
                  <a:lnTo>
                    <a:pt x="27461" y="56301"/>
                  </a:lnTo>
                  <a:lnTo>
                    <a:pt x="27247" y="56286"/>
                  </a:lnTo>
                  <a:lnTo>
                    <a:pt x="27032" y="56270"/>
                  </a:lnTo>
                  <a:lnTo>
                    <a:pt x="26619" y="56270"/>
                  </a:lnTo>
                  <a:lnTo>
                    <a:pt x="26404" y="56301"/>
                  </a:lnTo>
                  <a:lnTo>
                    <a:pt x="26190" y="56332"/>
                  </a:lnTo>
                  <a:lnTo>
                    <a:pt x="25976" y="56362"/>
                  </a:lnTo>
                  <a:lnTo>
                    <a:pt x="25761" y="56424"/>
                  </a:lnTo>
                  <a:lnTo>
                    <a:pt x="25547" y="56485"/>
                  </a:lnTo>
                  <a:lnTo>
                    <a:pt x="25348" y="56561"/>
                  </a:lnTo>
                  <a:lnTo>
                    <a:pt x="25133" y="56638"/>
                  </a:lnTo>
                  <a:lnTo>
                    <a:pt x="24934" y="56745"/>
                  </a:lnTo>
                  <a:lnTo>
                    <a:pt x="16158" y="61202"/>
                  </a:lnTo>
                  <a:lnTo>
                    <a:pt x="15959" y="61309"/>
                  </a:lnTo>
                  <a:lnTo>
                    <a:pt x="15775" y="61432"/>
                  </a:lnTo>
                  <a:lnTo>
                    <a:pt x="15591" y="61554"/>
                  </a:lnTo>
                  <a:lnTo>
                    <a:pt x="15408" y="61692"/>
                  </a:lnTo>
                  <a:lnTo>
                    <a:pt x="15239" y="61830"/>
                  </a:lnTo>
                  <a:lnTo>
                    <a:pt x="15086" y="61983"/>
                  </a:lnTo>
                  <a:lnTo>
                    <a:pt x="14933" y="62136"/>
                  </a:lnTo>
                  <a:lnTo>
                    <a:pt x="14780" y="62290"/>
                  </a:lnTo>
                  <a:lnTo>
                    <a:pt x="14657" y="62458"/>
                  </a:lnTo>
                  <a:lnTo>
                    <a:pt x="14519" y="62642"/>
                  </a:lnTo>
                  <a:lnTo>
                    <a:pt x="14412" y="62826"/>
                  </a:lnTo>
                  <a:lnTo>
                    <a:pt x="14290" y="63009"/>
                  </a:lnTo>
                  <a:lnTo>
                    <a:pt x="14198" y="63193"/>
                  </a:lnTo>
                  <a:lnTo>
                    <a:pt x="14106" y="63392"/>
                  </a:lnTo>
                  <a:lnTo>
                    <a:pt x="14029" y="63591"/>
                  </a:lnTo>
                  <a:lnTo>
                    <a:pt x="13953" y="63790"/>
                  </a:lnTo>
                  <a:lnTo>
                    <a:pt x="13891" y="63990"/>
                  </a:lnTo>
                  <a:lnTo>
                    <a:pt x="13830" y="64204"/>
                  </a:lnTo>
                  <a:lnTo>
                    <a:pt x="13800" y="64403"/>
                  </a:lnTo>
                  <a:lnTo>
                    <a:pt x="13754" y="64618"/>
                  </a:lnTo>
                  <a:lnTo>
                    <a:pt x="13738" y="64832"/>
                  </a:lnTo>
                  <a:lnTo>
                    <a:pt x="13723" y="65046"/>
                  </a:lnTo>
                  <a:lnTo>
                    <a:pt x="13723" y="65261"/>
                  </a:lnTo>
                  <a:lnTo>
                    <a:pt x="13723" y="65475"/>
                  </a:lnTo>
                  <a:lnTo>
                    <a:pt x="13738" y="65690"/>
                  </a:lnTo>
                  <a:lnTo>
                    <a:pt x="13769" y="65904"/>
                  </a:lnTo>
                  <a:lnTo>
                    <a:pt x="13815" y="66118"/>
                  </a:lnTo>
                  <a:lnTo>
                    <a:pt x="13861" y="66333"/>
                  </a:lnTo>
                  <a:lnTo>
                    <a:pt x="13922" y="66547"/>
                  </a:lnTo>
                  <a:lnTo>
                    <a:pt x="13999" y="66762"/>
                  </a:lnTo>
                  <a:lnTo>
                    <a:pt x="14075" y="66961"/>
                  </a:lnTo>
                  <a:lnTo>
                    <a:pt x="14167" y="67175"/>
                  </a:lnTo>
                  <a:lnTo>
                    <a:pt x="19650" y="78325"/>
                  </a:lnTo>
                  <a:lnTo>
                    <a:pt x="2451" y="87086"/>
                  </a:lnTo>
                  <a:lnTo>
                    <a:pt x="2251" y="87193"/>
                  </a:lnTo>
                  <a:lnTo>
                    <a:pt x="2052" y="87300"/>
                  </a:lnTo>
                  <a:lnTo>
                    <a:pt x="1869" y="87438"/>
                  </a:lnTo>
                  <a:lnTo>
                    <a:pt x="1700" y="87560"/>
                  </a:lnTo>
                  <a:lnTo>
                    <a:pt x="1532" y="87714"/>
                  </a:lnTo>
                  <a:lnTo>
                    <a:pt x="1363" y="87851"/>
                  </a:lnTo>
                  <a:lnTo>
                    <a:pt x="1210" y="88005"/>
                  </a:lnTo>
                  <a:lnTo>
                    <a:pt x="1072" y="88173"/>
                  </a:lnTo>
                  <a:lnTo>
                    <a:pt x="934" y="88342"/>
                  </a:lnTo>
                  <a:lnTo>
                    <a:pt x="812" y="88510"/>
                  </a:lnTo>
                  <a:lnTo>
                    <a:pt x="689" y="88694"/>
                  </a:lnTo>
                  <a:lnTo>
                    <a:pt x="582" y="88878"/>
                  </a:lnTo>
                  <a:lnTo>
                    <a:pt x="490" y="89061"/>
                  </a:lnTo>
                  <a:lnTo>
                    <a:pt x="398" y="89261"/>
                  </a:lnTo>
                  <a:lnTo>
                    <a:pt x="306" y="89460"/>
                  </a:lnTo>
                  <a:lnTo>
                    <a:pt x="245" y="89659"/>
                  </a:lnTo>
                  <a:lnTo>
                    <a:pt x="184" y="89873"/>
                  </a:lnTo>
                  <a:lnTo>
                    <a:pt x="123" y="90072"/>
                  </a:lnTo>
                  <a:lnTo>
                    <a:pt x="77" y="90287"/>
                  </a:lnTo>
                  <a:lnTo>
                    <a:pt x="46" y="90501"/>
                  </a:lnTo>
                  <a:lnTo>
                    <a:pt x="15" y="90700"/>
                  </a:lnTo>
                  <a:lnTo>
                    <a:pt x="15" y="90915"/>
                  </a:lnTo>
                  <a:lnTo>
                    <a:pt x="0" y="91144"/>
                  </a:lnTo>
                  <a:lnTo>
                    <a:pt x="15" y="91359"/>
                  </a:lnTo>
                  <a:lnTo>
                    <a:pt x="31" y="91573"/>
                  </a:lnTo>
                  <a:lnTo>
                    <a:pt x="61" y="91788"/>
                  </a:lnTo>
                  <a:lnTo>
                    <a:pt x="92" y="92002"/>
                  </a:lnTo>
                  <a:lnTo>
                    <a:pt x="153" y="92216"/>
                  </a:lnTo>
                  <a:lnTo>
                    <a:pt x="214" y="92431"/>
                  </a:lnTo>
                  <a:lnTo>
                    <a:pt x="276" y="92630"/>
                  </a:lnTo>
                  <a:lnTo>
                    <a:pt x="368" y="92844"/>
                  </a:lnTo>
                  <a:lnTo>
                    <a:pt x="460" y="93044"/>
                  </a:lnTo>
                  <a:lnTo>
                    <a:pt x="4870" y="102065"/>
                  </a:lnTo>
                  <a:lnTo>
                    <a:pt x="4978" y="102264"/>
                  </a:lnTo>
                  <a:lnTo>
                    <a:pt x="5100" y="102463"/>
                  </a:lnTo>
                  <a:lnTo>
                    <a:pt x="5223" y="102647"/>
                  </a:lnTo>
                  <a:lnTo>
                    <a:pt x="5345" y="102830"/>
                  </a:lnTo>
                  <a:lnTo>
                    <a:pt x="5483" y="102999"/>
                  </a:lnTo>
                  <a:lnTo>
                    <a:pt x="5636" y="103152"/>
                  </a:lnTo>
                  <a:lnTo>
                    <a:pt x="5789" y="103305"/>
                  </a:lnTo>
                  <a:lnTo>
                    <a:pt x="5943" y="103458"/>
                  </a:lnTo>
                  <a:lnTo>
                    <a:pt x="6111" y="103581"/>
                  </a:lnTo>
                  <a:lnTo>
                    <a:pt x="6279" y="103719"/>
                  </a:lnTo>
                  <a:lnTo>
                    <a:pt x="6448" y="103826"/>
                  </a:lnTo>
                  <a:lnTo>
                    <a:pt x="6632" y="103933"/>
                  </a:lnTo>
                  <a:lnTo>
                    <a:pt x="6816" y="104040"/>
                  </a:lnTo>
                  <a:lnTo>
                    <a:pt x="7015" y="104132"/>
                  </a:lnTo>
                  <a:lnTo>
                    <a:pt x="7214" y="104209"/>
                  </a:lnTo>
                  <a:lnTo>
                    <a:pt x="7413" y="104285"/>
                  </a:lnTo>
                  <a:lnTo>
                    <a:pt x="7612" y="104347"/>
                  </a:lnTo>
                  <a:lnTo>
                    <a:pt x="7811" y="104392"/>
                  </a:lnTo>
                  <a:lnTo>
                    <a:pt x="8025" y="104438"/>
                  </a:lnTo>
                  <a:lnTo>
                    <a:pt x="8225" y="104469"/>
                  </a:lnTo>
                  <a:lnTo>
                    <a:pt x="8439" y="104484"/>
                  </a:lnTo>
                  <a:lnTo>
                    <a:pt x="8653" y="104500"/>
                  </a:lnTo>
                  <a:lnTo>
                    <a:pt x="9082" y="104500"/>
                  </a:lnTo>
                  <a:lnTo>
                    <a:pt x="9281" y="104469"/>
                  </a:lnTo>
                  <a:lnTo>
                    <a:pt x="9496" y="104454"/>
                  </a:lnTo>
                  <a:lnTo>
                    <a:pt x="9710" y="104408"/>
                  </a:lnTo>
                  <a:lnTo>
                    <a:pt x="9925" y="104347"/>
                  </a:lnTo>
                  <a:lnTo>
                    <a:pt x="10139" y="104285"/>
                  </a:lnTo>
                  <a:lnTo>
                    <a:pt x="10353" y="104209"/>
                  </a:lnTo>
                  <a:lnTo>
                    <a:pt x="10553" y="104132"/>
                  </a:lnTo>
                  <a:lnTo>
                    <a:pt x="10752" y="104025"/>
                  </a:lnTo>
                  <a:lnTo>
                    <a:pt x="27967" y="95264"/>
                  </a:lnTo>
                  <a:lnTo>
                    <a:pt x="33465" y="106445"/>
                  </a:lnTo>
                  <a:lnTo>
                    <a:pt x="33557" y="106644"/>
                  </a:lnTo>
                  <a:lnTo>
                    <a:pt x="33679" y="106828"/>
                  </a:lnTo>
                  <a:lnTo>
                    <a:pt x="33802" y="107011"/>
                  </a:lnTo>
                  <a:lnTo>
                    <a:pt x="33924" y="107195"/>
                  </a:lnTo>
                  <a:lnTo>
                    <a:pt x="34062" y="107364"/>
                  </a:lnTo>
                  <a:lnTo>
                    <a:pt x="34215" y="107517"/>
                  </a:lnTo>
                  <a:lnTo>
                    <a:pt x="34369" y="107670"/>
                  </a:lnTo>
                  <a:lnTo>
                    <a:pt x="34522" y="107823"/>
                  </a:lnTo>
                  <a:lnTo>
                    <a:pt x="34690" y="107961"/>
                  </a:lnTo>
                  <a:lnTo>
                    <a:pt x="34859" y="108084"/>
                  </a:lnTo>
                  <a:lnTo>
                    <a:pt x="35042" y="108191"/>
                  </a:lnTo>
                  <a:lnTo>
                    <a:pt x="35226" y="108313"/>
                  </a:lnTo>
                  <a:lnTo>
                    <a:pt x="35410" y="108405"/>
                  </a:lnTo>
                  <a:lnTo>
                    <a:pt x="35594" y="108497"/>
                  </a:lnTo>
                  <a:lnTo>
                    <a:pt x="35793" y="108574"/>
                  </a:lnTo>
                  <a:lnTo>
                    <a:pt x="35992" y="108650"/>
                  </a:lnTo>
                  <a:lnTo>
                    <a:pt x="36191" y="108712"/>
                  </a:lnTo>
                  <a:lnTo>
                    <a:pt x="36390" y="108757"/>
                  </a:lnTo>
                  <a:lnTo>
                    <a:pt x="36605" y="108803"/>
                  </a:lnTo>
                  <a:lnTo>
                    <a:pt x="36804" y="108834"/>
                  </a:lnTo>
                  <a:lnTo>
                    <a:pt x="37018" y="108865"/>
                  </a:lnTo>
                  <a:lnTo>
                    <a:pt x="37661" y="108865"/>
                  </a:lnTo>
                  <a:lnTo>
                    <a:pt x="37876" y="108849"/>
                  </a:lnTo>
                  <a:lnTo>
                    <a:pt x="38090" y="108819"/>
                  </a:lnTo>
                  <a:lnTo>
                    <a:pt x="38305" y="108773"/>
                  </a:lnTo>
                  <a:lnTo>
                    <a:pt x="38504" y="108712"/>
                  </a:lnTo>
                  <a:lnTo>
                    <a:pt x="38718" y="108650"/>
                  </a:lnTo>
                  <a:lnTo>
                    <a:pt x="38933" y="108574"/>
                  </a:lnTo>
                  <a:lnTo>
                    <a:pt x="39132" y="108497"/>
                  </a:lnTo>
                  <a:lnTo>
                    <a:pt x="39346" y="108390"/>
                  </a:lnTo>
                  <a:lnTo>
                    <a:pt x="48107" y="103933"/>
                  </a:lnTo>
                  <a:lnTo>
                    <a:pt x="48306" y="103826"/>
                  </a:lnTo>
                  <a:lnTo>
                    <a:pt x="48505" y="103703"/>
                  </a:lnTo>
                  <a:lnTo>
                    <a:pt x="48689" y="103581"/>
                  </a:lnTo>
                  <a:lnTo>
                    <a:pt x="48857" y="103443"/>
                  </a:lnTo>
                  <a:lnTo>
                    <a:pt x="49026" y="103305"/>
                  </a:lnTo>
                  <a:lnTo>
                    <a:pt x="49194" y="103152"/>
                  </a:lnTo>
                  <a:lnTo>
                    <a:pt x="49347" y="102999"/>
                  </a:lnTo>
                  <a:lnTo>
                    <a:pt x="49485" y="102846"/>
                  </a:lnTo>
                  <a:lnTo>
                    <a:pt x="49623" y="102677"/>
                  </a:lnTo>
                  <a:lnTo>
                    <a:pt x="49746" y="102493"/>
                  </a:lnTo>
                  <a:lnTo>
                    <a:pt x="49868" y="102325"/>
                  </a:lnTo>
                  <a:lnTo>
                    <a:pt x="49975" y="102126"/>
                  </a:lnTo>
                  <a:lnTo>
                    <a:pt x="50082" y="101942"/>
                  </a:lnTo>
                  <a:lnTo>
                    <a:pt x="50159" y="101743"/>
                  </a:lnTo>
                  <a:lnTo>
                    <a:pt x="50251" y="101559"/>
                  </a:lnTo>
                  <a:lnTo>
                    <a:pt x="50328" y="101345"/>
                  </a:lnTo>
                  <a:lnTo>
                    <a:pt x="50389" y="101146"/>
                  </a:lnTo>
                  <a:lnTo>
                    <a:pt x="50435" y="100946"/>
                  </a:lnTo>
                  <a:lnTo>
                    <a:pt x="50481" y="100732"/>
                  </a:lnTo>
                  <a:lnTo>
                    <a:pt x="50511" y="100518"/>
                  </a:lnTo>
                  <a:lnTo>
                    <a:pt x="50542" y="100303"/>
                  </a:lnTo>
                  <a:lnTo>
                    <a:pt x="50557" y="100089"/>
                  </a:lnTo>
                  <a:lnTo>
                    <a:pt x="50557" y="99874"/>
                  </a:lnTo>
                  <a:lnTo>
                    <a:pt x="50542" y="99660"/>
                  </a:lnTo>
                  <a:lnTo>
                    <a:pt x="50527" y="99446"/>
                  </a:lnTo>
                  <a:lnTo>
                    <a:pt x="50496" y="99231"/>
                  </a:lnTo>
                  <a:lnTo>
                    <a:pt x="50465" y="99017"/>
                  </a:lnTo>
                  <a:lnTo>
                    <a:pt x="50404" y="98802"/>
                  </a:lnTo>
                  <a:lnTo>
                    <a:pt x="50358" y="98588"/>
                  </a:lnTo>
                  <a:lnTo>
                    <a:pt x="50282" y="98373"/>
                  </a:lnTo>
                  <a:lnTo>
                    <a:pt x="50190" y="98174"/>
                  </a:lnTo>
                  <a:lnTo>
                    <a:pt x="50098" y="97960"/>
                  </a:lnTo>
                  <a:lnTo>
                    <a:pt x="44615" y="86795"/>
                  </a:lnTo>
                  <a:lnTo>
                    <a:pt x="65796" y="76028"/>
                  </a:lnTo>
                  <a:lnTo>
                    <a:pt x="66210" y="76548"/>
                  </a:lnTo>
                  <a:lnTo>
                    <a:pt x="66623" y="77069"/>
                  </a:lnTo>
                  <a:lnTo>
                    <a:pt x="67052" y="77590"/>
                  </a:lnTo>
                  <a:lnTo>
                    <a:pt x="67481" y="78111"/>
                  </a:lnTo>
                  <a:lnTo>
                    <a:pt x="67910" y="78616"/>
                  </a:lnTo>
                  <a:lnTo>
                    <a:pt x="68369" y="79106"/>
                  </a:lnTo>
                  <a:lnTo>
                    <a:pt x="68814" y="79596"/>
                  </a:lnTo>
                  <a:lnTo>
                    <a:pt x="69273" y="80086"/>
                  </a:lnTo>
                  <a:lnTo>
                    <a:pt x="69733" y="80561"/>
                  </a:lnTo>
                  <a:lnTo>
                    <a:pt x="70207" y="81036"/>
                  </a:lnTo>
                  <a:lnTo>
                    <a:pt x="70682" y="81511"/>
                  </a:lnTo>
                  <a:lnTo>
                    <a:pt x="71172" y="81970"/>
                  </a:lnTo>
                  <a:lnTo>
                    <a:pt x="71662" y="82414"/>
                  </a:lnTo>
                  <a:lnTo>
                    <a:pt x="72168" y="82874"/>
                  </a:lnTo>
                  <a:lnTo>
                    <a:pt x="72673" y="83303"/>
                  </a:lnTo>
                  <a:lnTo>
                    <a:pt x="73179" y="83732"/>
                  </a:lnTo>
                  <a:lnTo>
                    <a:pt x="73699" y="84160"/>
                  </a:lnTo>
                  <a:lnTo>
                    <a:pt x="74220" y="84589"/>
                  </a:lnTo>
                  <a:lnTo>
                    <a:pt x="74741" y="84987"/>
                  </a:lnTo>
                  <a:lnTo>
                    <a:pt x="75277" y="85401"/>
                  </a:lnTo>
                  <a:lnTo>
                    <a:pt x="75813" y="85799"/>
                  </a:lnTo>
                  <a:lnTo>
                    <a:pt x="76364" y="86182"/>
                  </a:lnTo>
                  <a:lnTo>
                    <a:pt x="76916" y="86565"/>
                  </a:lnTo>
                  <a:lnTo>
                    <a:pt x="77467" y="86933"/>
                  </a:lnTo>
                  <a:lnTo>
                    <a:pt x="78034" y="87300"/>
                  </a:lnTo>
                  <a:lnTo>
                    <a:pt x="78600" y="87652"/>
                  </a:lnTo>
                  <a:lnTo>
                    <a:pt x="79182" y="88005"/>
                  </a:lnTo>
                  <a:lnTo>
                    <a:pt x="79764" y="88357"/>
                  </a:lnTo>
                  <a:lnTo>
                    <a:pt x="80346" y="88679"/>
                  </a:lnTo>
                  <a:lnTo>
                    <a:pt x="80928" y="89015"/>
                  </a:lnTo>
                  <a:lnTo>
                    <a:pt x="81526" y="89322"/>
                  </a:lnTo>
                  <a:lnTo>
                    <a:pt x="82123" y="89643"/>
                  </a:lnTo>
                  <a:lnTo>
                    <a:pt x="82736" y="89934"/>
                  </a:lnTo>
                  <a:lnTo>
                    <a:pt x="83333" y="90225"/>
                  </a:lnTo>
                  <a:lnTo>
                    <a:pt x="83946" y="90516"/>
                  </a:lnTo>
                  <a:lnTo>
                    <a:pt x="84574" y="90792"/>
                  </a:lnTo>
                  <a:lnTo>
                    <a:pt x="85201" y="91052"/>
                  </a:lnTo>
                  <a:lnTo>
                    <a:pt x="85829" y="91313"/>
                  </a:lnTo>
                  <a:lnTo>
                    <a:pt x="86457" y="91558"/>
                  </a:lnTo>
                  <a:lnTo>
                    <a:pt x="87085" y="91803"/>
                  </a:lnTo>
                  <a:lnTo>
                    <a:pt x="87729" y="92033"/>
                  </a:lnTo>
                  <a:lnTo>
                    <a:pt x="88372" y="92262"/>
                  </a:lnTo>
                  <a:lnTo>
                    <a:pt x="89030" y="92477"/>
                  </a:lnTo>
                  <a:lnTo>
                    <a:pt x="89689" y="92676"/>
                  </a:lnTo>
                  <a:lnTo>
                    <a:pt x="90348" y="92875"/>
                  </a:lnTo>
                  <a:lnTo>
                    <a:pt x="91006" y="93059"/>
                  </a:lnTo>
                  <a:lnTo>
                    <a:pt x="91665" y="93243"/>
                  </a:lnTo>
                  <a:lnTo>
                    <a:pt x="92339" y="93396"/>
                  </a:lnTo>
                  <a:lnTo>
                    <a:pt x="93012" y="93564"/>
                  </a:lnTo>
                  <a:lnTo>
                    <a:pt x="93686" y="93702"/>
                  </a:lnTo>
                  <a:lnTo>
                    <a:pt x="94360" y="93840"/>
                  </a:lnTo>
                  <a:lnTo>
                    <a:pt x="95049" y="93978"/>
                  </a:lnTo>
                  <a:lnTo>
                    <a:pt x="95739" y="94100"/>
                  </a:lnTo>
                  <a:lnTo>
                    <a:pt x="96428" y="94208"/>
                  </a:lnTo>
                  <a:lnTo>
                    <a:pt x="97117" y="94299"/>
                  </a:lnTo>
                  <a:lnTo>
                    <a:pt x="97822" y="94391"/>
                  </a:lnTo>
                  <a:lnTo>
                    <a:pt x="98526" y="94468"/>
                  </a:lnTo>
                  <a:lnTo>
                    <a:pt x="99215" y="94529"/>
                  </a:lnTo>
                  <a:lnTo>
                    <a:pt x="99935" y="94590"/>
                  </a:lnTo>
                  <a:lnTo>
                    <a:pt x="100640" y="94636"/>
                  </a:lnTo>
                  <a:lnTo>
                    <a:pt x="101344" y="94682"/>
                  </a:lnTo>
                  <a:lnTo>
                    <a:pt x="102064" y="94713"/>
                  </a:lnTo>
                  <a:lnTo>
                    <a:pt x="102784" y="94728"/>
                  </a:lnTo>
                  <a:lnTo>
                    <a:pt x="103504" y="94728"/>
                  </a:lnTo>
                  <a:lnTo>
                    <a:pt x="104729" y="94713"/>
                  </a:lnTo>
                  <a:lnTo>
                    <a:pt x="105939" y="94667"/>
                  </a:lnTo>
                  <a:lnTo>
                    <a:pt x="107149" y="94590"/>
                  </a:lnTo>
                  <a:lnTo>
                    <a:pt x="108344" y="94483"/>
                  </a:lnTo>
                  <a:lnTo>
                    <a:pt x="109538" y="94345"/>
                  </a:lnTo>
                  <a:lnTo>
                    <a:pt x="110717" y="94177"/>
                  </a:lnTo>
                  <a:lnTo>
                    <a:pt x="111881" y="93993"/>
                  </a:lnTo>
                  <a:lnTo>
                    <a:pt x="113045" y="93763"/>
                  </a:lnTo>
                  <a:lnTo>
                    <a:pt x="114194" y="93518"/>
                  </a:lnTo>
                  <a:lnTo>
                    <a:pt x="115343" y="93243"/>
                  </a:lnTo>
                  <a:lnTo>
                    <a:pt x="116461" y="92936"/>
                  </a:lnTo>
                  <a:lnTo>
                    <a:pt x="117579" y="92599"/>
                  </a:lnTo>
                  <a:lnTo>
                    <a:pt x="118697" y="92232"/>
                  </a:lnTo>
                  <a:lnTo>
                    <a:pt x="119784" y="91849"/>
                  </a:lnTo>
                  <a:lnTo>
                    <a:pt x="120872" y="91435"/>
                  </a:lnTo>
                  <a:lnTo>
                    <a:pt x="121944" y="91007"/>
                  </a:lnTo>
                  <a:lnTo>
                    <a:pt x="123001" y="90547"/>
                  </a:lnTo>
                  <a:lnTo>
                    <a:pt x="124042" y="90057"/>
                  </a:lnTo>
                  <a:lnTo>
                    <a:pt x="125068" y="89552"/>
                  </a:lnTo>
                  <a:lnTo>
                    <a:pt x="126079" y="89015"/>
                  </a:lnTo>
                  <a:lnTo>
                    <a:pt x="127075" y="88449"/>
                  </a:lnTo>
                  <a:lnTo>
                    <a:pt x="128055" y="87867"/>
                  </a:lnTo>
                  <a:lnTo>
                    <a:pt x="129035" y="87269"/>
                  </a:lnTo>
                  <a:lnTo>
                    <a:pt x="129985" y="86642"/>
                  </a:lnTo>
                  <a:lnTo>
                    <a:pt x="130919" y="85983"/>
                  </a:lnTo>
                  <a:lnTo>
                    <a:pt x="131838" y="85324"/>
                  </a:lnTo>
                  <a:lnTo>
                    <a:pt x="132741" y="84620"/>
                  </a:lnTo>
                  <a:lnTo>
                    <a:pt x="133630" y="83915"/>
                  </a:lnTo>
                  <a:lnTo>
                    <a:pt x="134503" y="83180"/>
                  </a:lnTo>
                  <a:lnTo>
                    <a:pt x="135345" y="82430"/>
                  </a:lnTo>
                  <a:lnTo>
                    <a:pt x="136188" y="81649"/>
                  </a:lnTo>
                  <a:lnTo>
                    <a:pt x="136999" y="80852"/>
                  </a:lnTo>
                  <a:lnTo>
                    <a:pt x="137780" y="80040"/>
                  </a:lnTo>
                  <a:lnTo>
                    <a:pt x="138561" y="79213"/>
                  </a:lnTo>
                  <a:lnTo>
                    <a:pt x="139312" y="78356"/>
                  </a:lnTo>
                  <a:lnTo>
                    <a:pt x="140047" y="77498"/>
                  </a:lnTo>
                  <a:lnTo>
                    <a:pt x="140767" y="76610"/>
                  </a:lnTo>
                  <a:lnTo>
                    <a:pt x="141456" y="75706"/>
                  </a:lnTo>
                  <a:lnTo>
                    <a:pt x="142130" y="74787"/>
                  </a:lnTo>
                  <a:lnTo>
                    <a:pt x="142773" y="73838"/>
                  </a:lnTo>
                  <a:lnTo>
                    <a:pt x="143401" y="72888"/>
                  </a:lnTo>
                  <a:lnTo>
                    <a:pt x="144014" y="71923"/>
                  </a:lnTo>
                  <a:lnTo>
                    <a:pt x="144596" y="70943"/>
                  </a:lnTo>
                  <a:lnTo>
                    <a:pt x="145147" y="69947"/>
                  </a:lnTo>
                  <a:lnTo>
                    <a:pt x="145683" y="68921"/>
                  </a:lnTo>
                  <a:lnTo>
                    <a:pt x="146189" y="67895"/>
                  </a:lnTo>
                  <a:lnTo>
                    <a:pt x="146679" y="66854"/>
                  </a:lnTo>
                  <a:lnTo>
                    <a:pt x="147138" y="65797"/>
                  </a:lnTo>
                  <a:lnTo>
                    <a:pt x="147582" y="64725"/>
                  </a:lnTo>
                  <a:lnTo>
                    <a:pt x="147996" y="63653"/>
                  </a:lnTo>
                  <a:lnTo>
                    <a:pt x="148379" y="62550"/>
                  </a:lnTo>
                  <a:lnTo>
                    <a:pt x="148731" y="61447"/>
                  </a:lnTo>
                  <a:lnTo>
                    <a:pt x="149068" y="60329"/>
                  </a:lnTo>
                  <a:lnTo>
                    <a:pt x="149374" y="59196"/>
                  </a:lnTo>
                  <a:lnTo>
                    <a:pt x="149650" y="58062"/>
                  </a:lnTo>
                  <a:lnTo>
                    <a:pt x="149910" y="56914"/>
                  </a:lnTo>
                  <a:lnTo>
                    <a:pt x="150125" y="55750"/>
                  </a:lnTo>
                  <a:lnTo>
                    <a:pt x="150324" y="54570"/>
                  </a:lnTo>
                  <a:lnTo>
                    <a:pt x="150492" y="53391"/>
                  </a:lnTo>
                  <a:lnTo>
                    <a:pt x="150615" y="52212"/>
                  </a:lnTo>
                  <a:lnTo>
                    <a:pt x="150722" y="51002"/>
                  </a:lnTo>
                  <a:lnTo>
                    <a:pt x="150799" y="49807"/>
                  </a:lnTo>
                  <a:lnTo>
                    <a:pt x="150845" y="48582"/>
                  </a:lnTo>
                  <a:lnTo>
                    <a:pt x="150860" y="47357"/>
                  </a:lnTo>
                  <a:lnTo>
                    <a:pt x="150845" y="46147"/>
                  </a:lnTo>
                  <a:lnTo>
                    <a:pt x="150799" y="44921"/>
                  </a:lnTo>
                  <a:lnTo>
                    <a:pt x="150722" y="43727"/>
                  </a:lnTo>
                  <a:lnTo>
                    <a:pt x="150615" y="42517"/>
                  </a:lnTo>
                  <a:lnTo>
                    <a:pt x="150492" y="41338"/>
                  </a:lnTo>
                  <a:lnTo>
                    <a:pt x="150324" y="40158"/>
                  </a:lnTo>
                  <a:lnTo>
                    <a:pt x="150125" y="38979"/>
                  </a:lnTo>
                  <a:lnTo>
                    <a:pt x="149910" y="37815"/>
                  </a:lnTo>
                  <a:lnTo>
                    <a:pt x="149650" y="36666"/>
                  </a:lnTo>
                  <a:lnTo>
                    <a:pt x="149374" y="35533"/>
                  </a:lnTo>
                  <a:lnTo>
                    <a:pt x="149068" y="34400"/>
                  </a:lnTo>
                  <a:lnTo>
                    <a:pt x="148731" y="33281"/>
                  </a:lnTo>
                  <a:lnTo>
                    <a:pt x="148379" y="32179"/>
                  </a:lnTo>
                  <a:lnTo>
                    <a:pt x="147996" y="31076"/>
                  </a:lnTo>
                  <a:lnTo>
                    <a:pt x="147582" y="30004"/>
                  </a:lnTo>
                  <a:lnTo>
                    <a:pt x="147138" y="28932"/>
                  </a:lnTo>
                  <a:lnTo>
                    <a:pt x="146679" y="27875"/>
                  </a:lnTo>
                  <a:lnTo>
                    <a:pt x="146189" y="26834"/>
                  </a:lnTo>
                  <a:lnTo>
                    <a:pt x="145683" y="25807"/>
                  </a:lnTo>
                  <a:lnTo>
                    <a:pt x="145147" y="24781"/>
                  </a:lnTo>
                  <a:lnTo>
                    <a:pt x="144596" y="23786"/>
                  </a:lnTo>
                  <a:lnTo>
                    <a:pt x="144014" y="22806"/>
                  </a:lnTo>
                  <a:lnTo>
                    <a:pt x="143401" y="21841"/>
                  </a:lnTo>
                  <a:lnTo>
                    <a:pt x="142773" y="20876"/>
                  </a:lnTo>
                  <a:lnTo>
                    <a:pt x="142130" y="19941"/>
                  </a:lnTo>
                  <a:lnTo>
                    <a:pt x="141456" y="19023"/>
                  </a:lnTo>
                  <a:lnTo>
                    <a:pt x="140767" y="18119"/>
                  </a:lnTo>
                  <a:lnTo>
                    <a:pt x="140047" y="17231"/>
                  </a:lnTo>
                  <a:lnTo>
                    <a:pt x="139312" y="16373"/>
                  </a:lnTo>
                  <a:lnTo>
                    <a:pt x="138561" y="15515"/>
                  </a:lnTo>
                  <a:lnTo>
                    <a:pt x="137780" y="14688"/>
                  </a:lnTo>
                  <a:lnTo>
                    <a:pt x="136999" y="13876"/>
                  </a:lnTo>
                  <a:lnTo>
                    <a:pt x="136188" y="13080"/>
                  </a:lnTo>
                  <a:lnTo>
                    <a:pt x="135345" y="12299"/>
                  </a:lnTo>
                  <a:lnTo>
                    <a:pt x="134503" y="11548"/>
                  </a:lnTo>
                  <a:lnTo>
                    <a:pt x="133630" y="10813"/>
                  </a:lnTo>
                  <a:lnTo>
                    <a:pt x="132741" y="10109"/>
                  </a:lnTo>
                  <a:lnTo>
                    <a:pt x="131838" y="9404"/>
                  </a:lnTo>
                  <a:lnTo>
                    <a:pt x="130919" y="8746"/>
                  </a:lnTo>
                  <a:lnTo>
                    <a:pt x="129985" y="8087"/>
                  </a:lnTo>
                  <a:lnTo>
                    <a:pt x="129035" y="7459"/>
                  </a:lnTo>
                  <a:lnTo>
                    <a:pt x="128055" y="6862"/>
                  </a:lnTo>
                  <a:lnTo>
                    <a:pt x="127075" y="6280"/>
                  </a:lnTo>
                  <a:lnTo>
                    <a:pt x="126079" y="5713"/>
                  </a:lnTo>
                  <a:lnTo>
                    <a:pt x="125068" y="5177"/>
                  </a:lnTo>
                  <a:lnTo>
                    <a:pt x="124042" y="4672"/>
                  </a:lnTo>
                  <a:lnTo>
                    <a:pt x="123001" y="4182"/>
                  </a:lnTo>
                  <a:lnTo>
                    <a:pt x="121944" y="3722"/>
                  </a:lnTo>
                  <a:lnTo>
                    <a:pt x="120872" y="3278"/>
                  </a:lnTo>
                  <a:lnTo>
                    <a:pt x="119784" y="2880"/>
                  </a:lnTo>
                  <a:lnTo>
                    <a:pt x="118697" y="2482"/>
                  </a:lnTo>
                  <a:lnTo>
                    <a:pt x="117579" y="2129"/>
                  </a:lnTo>
                  <a:lnTo>
                    <a:pt x="116461" y="1792"/>
                  </a:lnTo>
                  <a:lnTo>
                    <a:pt x="115343" y="1486"/>
                  </a:lnTo>
                  <a:lnTo>
                    <a:pt x="114194" y="1210"/>
                  </a:lnTo>
                  <a:lnTo>
                    <a:pt x="113045" y="965"/>
                  </a:lnTo>
                  <a:lnTo>
                    <a:pt x="111881" y="736"/>
                  </a:lnTo>
                  <a:lnTo>
                    <a:pt x="110717" y="552"/>
                  </a:lnTo>
                  <a:lnTo>
                    <a:pt x="109538" y="383"/>
                  </a:lnTo>
                  <a:lnTo>
                    <a:pt x="108344" y="245"/>
                  </a:lnTo>
                  <a:lnTo>
                    <a:pt x="107149" y="138"/>
                  </a:lnTo>
                  <a:lnTo>
                    <a:pt x="105939" y="62"/>
                  </a:lnTo>
                  <a:lnTo>
                    <a:pt x="104729" y="16"/>
                  </a:lnTo>
                  <a:lnTo>
                    <a:pt x="103504" y="0"/>
                  </a:lnTo>
                  <a:close/>
                </a:path>
              </a:pathLst>
            </a:custGeom>
            <a:solidFill>
              <a:srgbClr val="F7CA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sp>
        <p:nvSpPr>
          <p:cNvPr id="513" name="Google Shape;513;p30"/>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de-DE" sz="3200" b="0" i="0" u="none" strike="noStrike" cap="none" dirty="0">
                <a:solidFill>
                  <a:schemeClr val="lt1"/>
                </a:solidFill>
                <a:latin typeface="Aptos Light" panose="020B0004020202020204" pitchFamily="34" charset="0"/>
                <a:ea typeface="Century Gothic"/>
                <a:cs typeface="Century Gothic"/>
                <a:sym typeface="Century Gothic"/>
              </a:rPr>
              <a:t>ACORDO DE TAXAS DE JURO</a:t>
            </a:r>
            <a:endParaRPr sz="3200" b="0" i="0" u="none" strike="noStrike" cap="none" dirty="0">
              <a:solidFill>
                <a:schemeClr val="lt1"/>
              </a:solidFill>
              <a:latin typeface="Aptos Light" panose="020B0004020202020204" pitchFamily="34" charset="0"/>
              <a:ea typeface="Century Gothic"/>
              <a:cs typeface="Century Gothic"/>
              <a:sym typeface="Century Gothic"/>
            </a:endParaRPr>
          </a:p>
        </p:txBody>
      </p:sp>
      <p:sp>
        <p:nvSpPr>
          <p:cNvPr id="2" name="Google Shape;104;p2">
            <a:extLst>
              <a:ext uri="{FF2B5EF4-FFF2-40B4-BE49-F238E27FC236}">
                <a16:creationId xmlns:a16="http://schemas.microsoft.com/office/drawing/2014/main" id="{70934A21-5924-58D8-CCB4-B5123F5D77AE}"/>
              </a:ext>
            </a:extLst>
          </p:cNvPr>
          <p:cNvSpPr txBox="1">
            <a:spLocks noGrp="1"/>
          </p:cNvSpPr>
          <p:nvPr>
            <p:ph type="ftr" idx="11"/>
          </p:nvPr>
        </p:nvSpPr>
        <p:spPr>
          <a:xfrm>
            <a:off x="441523" y="6123663"/>
            <a:ext cx="8819708" cy="365125"/>
          </a:xfrm>
          <a:prstGeom prst="rect">
            <a:avLst/>
          </a:prstGeom>
          <a:noFill/>
          <a:ln>
            <a:noFill/>
          </a:ln>
        </p:spPr>
        <p:txBody>
          <a:bodyPr spcFirstLastPara="1" wrap="square" lIns="91425" tIns="45700" rIns="91425" bIns="45700" anchor="ctr" anchorCtr="0">
            <a:normAutofit fontScale="25000" lnSpcReduction="20000"/>
          </a:bodyPr>
          <a:lstStyle/>
          <a:p>
            <a:pPr algn="just"/>
            <a:r>
              <a:rPr lang="pt-PT" sz="3200" dirty="0">
                <a:effectLst/>
                <a:latin typeface="Century Gothic" panose="020B0502020202020204" pitchFamily="34" charset="0"/>
                <a:ea typeface="Times New Roman" panose="02020603050405020304" pitchFamily="18" charset="0"/>
              </a:rPr>
              <a:t>Financiado pela União Europeia. Os pontos de vista e as opiniões expressas são as do(s) autor(</a:t>
            </a:r>
            <a:r>
              <a:rPr lang="pt-PT" sz="3200" dirty="0" err="1">
                <a:effectLst/>
                <a:latin typeface="Century Gothic" panose="020B0502020202020204" pitchFamily="34" charset="0"/>
                <a:ea typeface="Times New Roman" panose="02020603050405020304" pitchFamily="18" charset="0"/>
              </a:rPr>
              <a:t>es</a:t>
            </a:r>
            <a:r>
              <a:rPr lang="pt-PT" sz="3200" dirty="0">
                <a:effectLst/>
                <a:latin typeface="Century Gothic" panose="020B0502020202020204" pitchFamily="34" charset="0"/>
                <a:ea typeface="Times New Roman" panose="02020603050405020304" pitchFamily="18" charset="0"/>
              </a:rPr>
              <a:t>) e não refletem necessariamente a posição da União Europeia ou da Agência de Execução Europeia da Educação e da Cultura (EACEA). Nem a União Europeia nem a EACEA podem ser tidos como responsáveis por essas opiniões. Número do Projeto: 2022-1-AT01-KA220-ADU-000087985</a:t>
            </a:r>
            <a:endParaRPr lang="pt-PT" sz="3200" dirty="0">
              <a:effectLst/>
              <a:latin typeface="Times New Roman" panose="02020603050405020304" pitchFamily="18" charset="0"/>
              <a:ea typeface="Times New Roman" panose="02020603050405020304" pitchFamily="18" charset="0"/>
            </a:endParaRPr>
          </a:p>
          <a:p>
            <a:pPr marL="0" lvl="0" indent="0" algn="ctr" rtl="0">
              <a:lnSpc>
                <a:spcPct val="90000"/>
              </a:lnSpc>
              <a:spcBef>
                <a:spcPts val="600"/>
              </a:spcBef>
              <a:spcAft>
                <a:spcPts val="600"/>
              </a:spcAft>
              <a:buSzPts val="1400"/>
              <a:buNone/>
            </a:pPr>
            <a:endParaRPr sz="400" dirty="0">
              <a:solidFill>
                <a:srgbClr val="888888"/>
              </a:solidFill>
              <a:latin typeface="Arial"/>
              <a:ea typeface="Arial"/>
              <a:cs typeface="Arial"/>
              <a:sym typeface="Arial"/>
            </a:endParaRPr>
          </a:p>
        </p:txBody>
      </p:sp>
      <p:pic>
        <p:nvPicPr>
          <p:cNvPr id="3" name="Imagem 2" descr="Uma imagem com texto, Tipo de letra, Azul elétrico, Azul majorelle&#10;&#10;Descrição gerada automaticamente">
            <a:extLst>
              <a:ext uri="{FF2B5EF4-FFF2-40B4-BE49-F238E27FC236}">
                <a16:creationId xmlns:a16="http://schemas.microsoft.com/office/drawing/2014/main" id="{519B9713-83B9-A38C-C7BA-E1BFEE2821F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956408" y="5984990"/>
            <a:ext cx="2470291" cy="44146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31"/>
          <p:cNvSpPr txBox="1"/>
          <p:nvPr/>
        </p:nvSpPr>
        <p:spPr>
          <a:xfrm>
            <a:off x="2635393" y="1971302"/>
            <a:ext cx="1006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9" name="Google Shape;519;p31"/>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521" name="Google Shape;521;p31"/>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523" name="Google Shape;523;p31"/>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de-DE" sz="3200" b="0" i="0" u="none" strike="noStrike" cap="none" dirty="0">
                <a:solidFill>
                  <a:schemeClr val="lt1"/>
                </a:solidFill>
                <a:latin typeface="Aptos Light" panose="020B0004020202020204" pitchFamily="34" charset="0"/>
                <a:ea typeface="Century Gothic"/>
                <a:cs typeface="Century Gothic"/>
                <a:sym typeface="Century Gothic"/>
              </a:rPr>
              <a:t>ESCOLHER ENTRE EMPRÉSTIMOS COM TAXA FIXA E VARIÁVEL</a:t>
            </a:r>
            <a:endParaRPr sz="3200" b="0" i="0" u="none" strike="noStrike" cap="none" dirty="0">
              <a:solidFill>
                <a:schemeClr val="lt1"/>
              </a:solidFill>
              <a:latin typeface="Aptos Light" panose="020B0004020202020204" pitchFamily="34" charset="0"/>
              <a:ea typeface="Century Gothic"/>
              <a:cs typeface="Century Gothic"/>
              <a:sym typeface="Century Gothic"/>
            </a:endParaRPr>
          </a:p>
        </p:txBody>
      </p:sp>
      <p:grpSp>
        <p:nvGrpSpPr>
          <p:cNvPr id="524" name="Google Shape;524;p31"/>
          <p:cNvGrpSpPr/>
          <p:nvPr/>
        </p:nvGrpSpPr>
        <p:grpSpPr>
          <a:xfrm>
            <a:off x="2036787" y="1912619"/>
            <a:ext cx="8118426" cy="3070734"/>
            <a:chOff x="4786" y="1173966"/>
            <a:chExt cx="8118426" cy="3070734"/>
          </a:xfrm>
        </p:grpSpPr>
        <p:sp>
          <p:nvSpPr>
            <p:cNvPr id="525" name="Google Shape;525;p31"/>
            <p:cNvSpPr/>
            <p:nvPr/>
          </p:nvSpPr>
          <p:spPr>
            <a:xfrm>
              <a:off x="4786" y="1173966"/>
              <a:ext cx="1074780" cy="1074780"/>
            </a:xfrm>
            <a:prstGeom prst="ellipse">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1"/>
            <p:cNvSpPr/>
            <p:nvPr/>
          </p:nvSpPr>
          <p:spPr>
            <a:xfrm>
              <a:off x="230490" y="1399670"/>
              <a:ext cx="623372" cy="623372"/>
            </a:xfrm>
            <a:prstGeom prst="rect">
              <a:avLst/>
            </a:prstGeom>
            <a:blipFill rotWithShape="1">
              <a:blip r:embed="rId4">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1"/>
            <p:cNvSpPr/>
            <p:nvPr/>
          </p:nvSpPr>
          <p:spPr>
            <a:xfrm>
              <a:off x="1309876" y="1173966"/>
              <a:ext cx="2533409" cy="10747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1"/>
            <p:cNvSpPr txBox="1"/>
            <p:nvPr/>
          </p:nvSpPr>
          <p:spPr>
            <a:xfrm>
              <a:off x="1309876" y="1173966"/>
              <a:ext cx="2533409" cy="107478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0" i="0" u="none" strike="noStrike" cap="none" dirty="0">
                  <a:solidFill>
                    <a:srgbClr val="000000"/>
                  </a:solidFill>
                  <a:latin typeface="Aptos Light" panose="020B0004020202020204" pitchFamily="34" charset="0"/>
                  <a:ea typeface="Century Gothic"/>
                  <a:cs typeface="Century Gothic"/>
                  <a:sym typeface="Century Gothic"/>
                </a:rPr>
                <a:t>Definição</a:t>
              </a:r>
              <a:r>
                <a:rPr lang="de-DE" sz="2400" b="0" i="0" u="none" strike="noStrike" cap="none" dirty="0">
                  <a:solidFill>
                    <a:srgbClr val="000000"/>
                  </a:solidFill>
                  <a:latin typeface="Century Gothic"/>
                  <a:ea typeface="Century Gothic"/>
                  <a:cs typeface="Century Gothic"/>
                  <a:sym typeface="Century Gothic"/>
                </a:rPr>
                <a:t> </a:t>
              </a:r>
              <a:endParaRPr sz="2400" b="0" i="0" u="none" strike="noStrike" cap="none" dirty="0">
                <a:solidFill>
                  <a:srgbClr val="000000"/>
                </a:solidFill>
                <a:latin typeface="Arial"/>
                <a:ea typeface="Arial"/>
                <a:cs typeface="Arial"/>
                <a:sym typeface="Arial"/>
              </a:endParaRPr>
            </a:p>
          </p:txBody>
        </p:sp>
        <p:sp>
          <p:nvSpPr>
            <p:cNvPr id="529" name="Google Shape;529;p31"/>
            <p:cNvSpPr/>
            <p:nvPr/>
          </p:nvSpPr>
          <p:spPr>
            <a:xfrm>
              <a:off x="4284713" y="1173966"/>
              <a:ext cx="1074780" cy="1074780"/>
            </a:xfrm>
            <a:prstGeom prst="ellipse">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1"/>
            <p:cNvSpPr/>
            <p:nvPr/>
          </p:nvSpPr>
          <p:spPr>
            <a:xfrm>
              <a:off x="4510417" y="1399670"/>
              <a:ext cx="623372" cy="623372"/>
            </a:xfrm>
            <a:prstGeom prst="rect">
              <a:avLst/>
            </a:prstGeom>
            <a:blipFill rotWithShape="1">
              <a:blip r:embed="rId5">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1"/>
            <p:cNvSpPr/>
            <p:nvPr/>
          </p:nvSpPr>
          <p:spPr>
            <a:xfrm>
              <a:off x="5589803" y="1173966"/>
              <a:ext cx="2533409" cy="10747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1"/>
            <p:cNvSpPr txBox="1"/>
            <p:nvPr/>
          </p:nvSpPr>
          <p:spPr>
            <a:xfrm>
              <a:off x="5589803" y="1173966"/>
              <a:ext cx="2533409" cy="107478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0" i="0" u="none" strike="noStrike" cap="none" dirty="0">
                  <a:solidFill>
                    <a:srgbClr val="000000"/>
                  </a:solidFill>
                  <a:latin typeface="Aptos Light" panose="020B0004020202020204" pitchFamily="34" charset="0"/>
                  <a:ea typeface="Century Gothic"/>
                  <a:cs typeface="Century Gothic"/>
                  <a:sym typeface="Century Gothic"/>
                </a:rPr>
                <a:t>Avaliação dos riscos </a:t>
              </a:r>
              <a:endParaRPr sz="2400" b="0" i="0" u="none" strike="noStrike" cap="none" dirty="0">
                <a:solidFill>
                  <a:srgbClr val="000000"/>
                </a:solidFill>
                <a:latin typeface="Aptos Light" panose="020B0004020202020204" pitchFamily="34" charset="0"/>
                <a:sym typeface="Arial"/>
              </a:endParaRPr>
            </a:p>
          </p:txBody>
        </p:sp>
        <p:sp>
          <p:nvSpPr>
            <p:cNvPr id="533" name="Google Shape;533;p31"/>
            <p:cNvSpPr/>
            <p:nvPr/>
          </p:nvSpPr>
          <p:spPr>
            <a:xfrm>
              <a:off x="4786" y="3169920"/>
              <a:ext cx="1074780" cy="1074780"/>
            </a:xfrm>
            <a:prstGeom prst="ellipse">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1"/>
            <p:cNvSpPr/>
            <p:nvPr/>
          </p:nvSpPr>
          <p:spPr>
            <a:xfrm>
              <a:off x="230490" y="3395623"/>
              <a:ext cx="623372" cy="623372"/>
            </a:xfrm>
            <a:prstGeom prst="rect">
              <a:avLst/>
            </a:prstGeom>
            <a:blipFill rotWithShape="1">
              <a:blip r:embed="rId6">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1"/>
            <p:cNvSpPr/>
            <p:nvPr/>
          </p:nvSpPr>
          <p:spPr>
            <a:xfrm>
              <a:off x="1309876" y="3169920"/>
              <a:ext cx="2533409" cy="10747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1"/>
            <p:cNvSpPr txBox="1"/>
            <p:nvPr/>
          </p:nvSpPr>
          <p:spPr>
            <a:xfrm>
              <a:off x="1309876" y="3169920"/>
              <a:ext cx="2533409" cy="107478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0" i="0" u="none" strike="noStrike" cap="none" dirty="0">
                  <a:solidFill>
                    <a:srgbClr val="000000"/>
                  </a:solidFill>
                  <a:latin typeface="Aptos Light" panose="020B0004020202020204" pitchFamily="34" charset="0"/>
                  <a:ea typeface="Century Gothic"/>
                  <a:cs typeface="Century Gothic"/>
                  <a:sym typeface="Century Gothic"/>
                </a:rPr>
                <a:t>Circunstâncias pessoais</a:t>
              </a:r>
              <a:endParaRPr sz="2400" b="0" i="0" u="none" strike="noStrike" cap="none" dirty="0">
                <a:solidFill>
                  <a:srgbClr val="000000"/>
                </a:solidFill>
                <a:latin typeface="Aptos Light" panose="020B0004020202020204" pitchFamily="34" charset="0"/>
                <a:sym typeface="Arial"/>
              </a:endParaRPr>
            </a:p>
          </p:txBody>
        </p:sp>
        <p:sp>
          <p:nvSpPr>
            <p:cNvPr id="537" name="Google Shape;537;p31"/>
            <p:cNvSpPr/>
            <p:nvPr/>
          </p:nvSpPr>
          <p:spPr>
            <a:xfrm>
              <a:off x="4284713" y="3169920"/>
              <a:ext cx="1074780" cy="1074780"/>
            </a:xfrm>
            <a:prstGeom prst="ellipse">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1"/>
            <p:cNvSpPr/>
            <p:nvPr/>
          </p:nvSpPr>
          <p:spPr>
            <a:xfrm>
              <a:off x="4510417" y="3395623"/>
              <a:ext cx="623372" cy="623372"/>
            </a:xfrm>
            <a:prstGeom prst="rect">
              <a:avLst/>
            </a:prstGeom>
            <a:blipFill rotWithShape="1">
              <a:blip r:embed="rId7">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1"/>
            <p:cNvSpPr/>
            <p:nvPr/>
          </p:nvSpPr>
          <p:spPr>
            <a:xfrm>
              <a:off x="5589803" y="3169920"/>
              <a:ext cx="2533409" cy="10747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1"/>
            <p:cNvSpPr txBox="1"/>
            <p:nvPr/>
          </p:nvSpPr>
          <p:spPr>
            <a:xfrm>
              <a:off x="5589803" y="3169920"/>
              <a:ext cx="2533409" cy="107478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0" i="0" u="none" strike="noStrike" cap="none" dirty="0">
                  <a:solidFill>
                    <a:srgbClr val="000000"/>
                  </a:solidFill>
                  <a:latin typeface="Aptos Light" panose="020B0004020202020204" pitchFamily="34" charset="0"/>
                  <a:ea typeface="Century Gothic"/>
                  <a:cs typeface="Century Gothic"/>
                  <a:sym typeface="Century Gothic"/>
                </a:rPr>
                <a:t>Procurar aconselhamento profissional </a:t>
              </a:r>
              <a:endParaRPr sz="2400" b="0" i="0" u="none" strike="noStrike" cap="none" dirty="0">
                <a:solidFill>
                  <a:srgbClr val="000000"/>
                </a:solidFill>
                <a:latin typeface="Aptos Light" panose="020B0004020202020204" pitchFamily="34" charset="0"/>
                <a:sym typeface="Arial"/>
              </a:endParaRPr>
            </a:p>
          </p:txBody>
        </p:sp>
      </p:grpSp>
      <p:sp>
        <p:nvSpPr>
          <p:cNvPr id="2" name="Google Shape;104;p2">
            <a:extLst>
              <a:ext uri="{FF2B5EF4-FFF2-40B4-BE49-F238E27FC236}">
                <a16:creationId xmlns:a16="http://schemas.microsoft.com/office/drawing/2014/main" id="{57E96183-E8A9-EB90-24C5-656C39D1FDCF}"/>
              </a:ext>
            </a:extLst>
          </p:cNvPr>
          <p:cNvSpPr txBox="1">
            <a:spLocks noGrp="1"/>
          </p:cNvSpPr>
          <p:nvPr>
            <p:ph type="ftr" idx="11"/>
          </p:nvPr>
        </p:nvSpPr>
        <p:spPr>
          <a:xfrm>
            <a:off x="441523" y="6123663"/>
            <a:ext cx="8819708" cy="365125"/>
          </a:xfrm>
          <a:prstGeom prst="rect">
            <a:avLst/>
          </a:prstGeom>
          <a:noFill/>
          <a:ln>
            <a:noFill/>
          </a:ln>
        </p:spPr>
        <p:txBody>
          <a:bodyPr spcFirstLastPara="1" wrap="square" lIns="91425" tIns="45700" rIns="91425" bIns="45700" anchor="ctr" anchorCtr="0">
            <a:normAutofit fontScale="25000" lnSpcReduction="20000"/>
          </a:bodyPr>
          <a:lstStyle/>
          <a:p>
            <a:pPr algn="just"/>
            <a:r>
              <a:rPr lang="pt-PT" sz="3200" dirty="0">
                <a:effectLst/>
                <a:latin typeface="Century Gothic" panose="020B0502020202020204" pitchFamily="34" charset="0"/>
                <a:ea typeface="Times New Roman" panose="02020603050405020304" pitchFamily="18" charset="0"/>
              </a:rPr>
              <a:t>Financiado pela União Europeia. Os pontos de vista e as opiniões expressas são as do(s) autor(</a:t>
            </a:r>
            <a:r>
              <a:rPr lang="pt-PT" sz="3200" dirty="0" err="1">
                <a:effectLst/>
                <a:latin typeface="Century Gothic" panose="020B0502020202020204" pitchFamily="34" charset="0"/>
                <a:ea typeface="Times New Roman" panose="02020603050405020304" pitchFamily="18" charset="0"/>
              </a:rPr>
              <a:t>es</a:t>
            </a:r>
            <a:r>
              <a:rPr lang="pt-PT" sz="3200" dirty="0">
                <a:effectLst/>
                <a:latin typeface="Century Gothic" panose="020B0502020202020204" pitchFamily="34" charset="0"/>
                <a:ea typeface="Times New Roman" panose="02020603050405020304" pitchFamily="18" charset="0"/>
              </a:rPr>
              <a:t>) e não refletem necessariamente a posição da União Europeia ou da Agência de Execução Europeia da Educação e da Cultura (EACEA). Nem a União Europeia nem a EACEA podem ser tidos como responsáveis por essas opiniões. Número do Projeto: 2022-1-AT01-KA220-ADU-000087985</a:t>
            </a:r>
            <a:endParaRPr lang="pt-PT" sz="3200" dirty="0">
              <a:effectLst/>
              <a:latin typeface="Times New Roman" panose="02020603050405020304" pitchFamily="18" charset="0"/>
              <a:ea typeface="Times New Roman" panose="02020603050405020304" pitchFamily="18" charset="0"/>
            </a:endParaRPr>
          </a:p>
          <a:p>
            <a:pPr marL="0" lvl="0" indent="0" algn="ctr" rtl="0">
              <a:lnSpc>
                <a:spcPct val="90000"/>
              </a:lnSpc>
              <a:spcBef>
                <a:spcPts val="600"/>
              </a:spcBef>
              <a:spcAft>
                <a:spcPts val="600"/>
              </a:spcAft>
              <a:buSzPts val="1400"/>
              <a:buNone/>
            </a:pPr>
            <a:endParaRPr sz="400" dirty="0">
              <a:solidFill>
                <a:srgbClr val="888888"/>
              </a:solidFill>
              <a:latin typeface="Arial"/>
              <a:ea typeface="Arial"/>
              <a:cs typeface="Arial"/>
              <a:sym typeface="Arial"/>
            </a:endParaRPr>
          </a:p>
        </p:txBody>
      </p:sp>
      <p:pic>
        <p:nvPicPr>
          <p:cNvPr id="3" name="Imagem 2" descr="Uma imagem com texto, Tipo de letra, Azul elétrico, Azul majorelle&#10;&#10;Descrição gerada automaticamente">
            <a:extLst>
              <a:ext uri="{FF2B5EF4-FFF2-40B4-BE49-F238E27FC236}">
                <a16:creationId xmlns:a16="http://schemas.microsoft.com/office/drawing/2014/main" id="{5AD1D25C-1AF5-A10B-9B57-78EFF993063F}"/>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9956408" y="5984990"/>
            <a:ext cx="2470291" cy="44146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32"/>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6" name="Google Shape;546;p32"/>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548" name="Google Shape;548;p32"/>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550" name="Google Shape;550;p32"/>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de-DE" sz="3200" b="0" i="0" u="none" strike="noStrike" cap="none" dirty="0">
                <a:solidFill>
                  <a:schemeClr val="lt1"/>
                </a:solidFill>
                <a:latin typeface="Aptos Light" panose="020B0004020202020204" pitchFamily="34" charset="0"/>
                <a:ea typeface="Century Gothic"/>
                <a:cs typeface="Century Gothic"/>
                <a:sym typeface="Century Gothic"/>
              </a:rPr>
              <a:t>TAXA FIXA VS. TAXA VARIÁVEL EMPRÉSTIMOS A TAXA VARIÁVEL</a:t>
            </a:r>
            <a:endParaRPr sz="3200" b="0" i="0" u="none" strike="noStrike" cap="none" dirty="0">
              <a:solidFill>
                <a:schemeClr val="lt1"/>
              </a:solidFill>
              <a:latin typeface="Aptos Light" panose="020B0004020202020204" pitchFamily="34" charset="0"/>
              <a:ea typeface="Century Gothic"/>
              <a:cs typeface="Century Gothic"/>
              <a:sym typeface="Century Gothic"/>
            </a:endParaRPr>
          </a:p>
        </p:txBody>
      </p:sp>
      <p:grpSp>
        <p:nvGrpSpPr>
          <p:cNvPr id="551" name="Google Shape;551;p32"/>
          <p:cNvGrpSpPr/>
          <p:nvPr/>
        </p:nvGrpSpPr>
        <p:grpSpPr>
          <a:xfrm>
            <a:off x="822911" y="2224004"/>
            <a:ext cx="10637377" cy="2469687"/>
            <a:chOff x="56" y="9118"/>
            <a:chExt cx="11612337" cy="3622409"/>
          </a:xfrm>
        </p:grpSpPr>
        <p:sp>
          <p:nvSpPr>
            <p:cNvPr id="552" name="Google Shape;552;p32"/>
            <p:cNvSpPr/>
            <p:nvPr/>
          </p:nvSpPr>
          <p:spPr>
            <a:xfrm>
              <a:off x="56" y="9118"/>
              <a:ext cx="5426325" cy="1267200"/>
            </a:xfrm>
            <a:prstGeom prst="rect">
              <a:avLst/>
            </a:prstGeom>
            <a:solidFill>
              <a:srgbClr val="4372C3"/>
            </a:solidFill>
            <a:ln w="9525"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Aptos Light" panose="020B0004020202020204" pitchFamily="34" charset="0"/>
              </a:endParaRPr>
            </a:p>
          </p:txBody>
        </p:sp>
        <p:sp>
          <p:nvSpPr>
            <p:cNvPr id="553" name="Google Shape;553;p32"/>
            <p:cNvSpPr txBox="1"/>
            <p:nvPr/>
          </p:nvSpPr>
          <p:spPr>
            <a:xfrm>
              <a:off x="56" y="9118"/>
              <a:ext cx="5426325" cy="1267200"/>
            </a:xfrm>
            <a:prstGeom prst="rect">
              <a:avLst/>
            </a:prstGeom>
            <a:noFill/>
            <a:ln>
              <a:noFill/>
            </a:ln>
          </p:spPr>
          <p:txBody>
            <a:bodyPr spcFirstLastPara="1" wrap="square" lIns="156450" tIns="89400" rIns="156450" bIns="89400"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de-DE" sz="1800" b="1" i="0" u="none" strike="noStrike" cap="none" dirty="0">
                  <a:solidFill>
                    <a:schemeClr val="lt1"/>
                  </a:solidFill>
                  <a:latin typeface="Aptos Light" panose="020B0004020202020204" pitchFamily="34" charset="0"/>
                  <a:ea typeface="Century Gothic"/>
                  <a:cs typeface="Century Gothic"/>
                  <a:sym typeface="Century Gothic"/>
                </a:rPr>
                <a:t>Taxa fixa</a:t>
              </a:r>
              <a:endParaRPr sz="1800" b="1" i="0" u="none" strike="noStrike" cap="none" dirty="0">
                <a:solidFill>
                  <a:schemeClr val="lt1"/>
                </a:solidFill>
                <a:latin typeface="Aptos Light" panose="020B0004020202020204" pitchFamily="34" charset="0"/>
                <a:ea typeface="Century Gothic"/>
                <a:cs typeface="Century Gothic"/>
                <a:sym typeface="Century Gothic"/>
              </a:endParaRPr>
            </a:p>
          </p:txBody>
        </p:sp>
        <p:sp>
          <p:nvSpPr>
            <p:cNvPr id="554" name="Google Shape;554;p32"/>
            <p:cNvSpPr/>
            <p:nvPr/>
          </p:nvSpPr>
          <p:spPr>
            <a:xfrm>
              <a:off x="56" y="1276318"/>
              <a:ext cx="5426325" cy="2355209"/>
            </a:xfrm>
            <a:prstGeom prst="rect">
              <a:avLst/>
            </a:prstGeom>
            <a:solidFill>
              <a:srgbClr val="CCD3EA">
                <a:alpha val="89803"/>
              </a:srgbClr>
            </a:solidFill>
            <a:ln w="9525" cap="flat" cmpd="sng">
              <a:solidFill>
                <a:srgbClr val="CCD3EA">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Aptos Light" panose="020B0004020202020204" pitchFamily="34" charset="0"/>
              </a:endParaRPr>
            </a:p>
          </p:txBody>
        </p:sp>
        <p:sp>
          <p:nvSpPr>
            <p:cNvPr id="555" name="Google Shape;555;p32"/>
            <p:cNvSpPr txBox="1"/>
            <p:nvPr/>
          </p:nvSpPr>
          <p:spPr>
            <a:xfrm>
              <a:off x="56" y="1276318"/>
              <a:ext cx="5426325" cy="2355209"/>
            </a:xfrm>
            <a:prstGeom prst="rect">
              <a:avLst/>
            </a:prstGeom>
            <a:noFill/>
            <a:ln>
              <a:noFill/>
            </a:ln>
          </p:spPr>
          <p:txBody>
            <a:bodyPr spcFirstLastPara="1" wrap="square" lIns="117325" tIns="117325" rIns="156450" bIns="176000" anchor="t" anchorCtr="0">
              <a:noAutofit/>
            </a:bodyPr>
            <a:lstStyle/>
            <a:p>
              <a:pPr marR="0" lvl="1" algn="just" rtl="0">
                <a:lnSpc>
                  <a:spcPct val="90000"/>
                </a:lnSpc>
                <a:spcBef>
                  <a:spcPts val="0"/>
                </a:spcBef>
                <a:spcAft>
                  <a:spcPts val="0"/>
                </a:spcAft>
                <a:buClr>
                  <a:srgbClr val="000000"/>
                </a:buClr>
                <a:buSzPts val="2200"/>
                <a:buFont typeface="Arial"/>
                <a:buNone/>
              </a:pPr>
              <a:r>
                <a:rPr lang="de-DE" sz="1800" b="0" i="0" u="none" strike="noStrike" cap="none" dirty="0">
                  <a:solidFill>
                    <a:srgbClr val="000000"/>
                  </a:solidFill>
                  <a:latin typeface="Aptos Light" panose="020B0004020202020204" pitchFamily="34" charset="0"/>
                  <a:ea typeface="Century Gothic"/>
                  <a:cs typeface="Century Gothic"/>
                  <a:sym typeface="Century Gothic"/>
                </a:rPr>
                <a:t>Pagamentos mensais previsíveis</a:t>
              </a:r>
              <a:endParaRPr sz="1800" b="0" i="0" u="none" strike="noStrike" cap="none" dirty="0">
                <a:solidFill>
                  <a:srgbClr val="000000"/>
                </a:solidFill>
                <a:latin typeface="Aptos Light" panose="020B0004020202020204" pitchFamily="34" charset="0"/>
                <a:ea typeface="Century Gothic"/>
                <a:cs typeface="Century Gothic"/>
                <a:sym typeface="Century Gothic"/>
              </a:endParaRPr>
            </a:p>
            <a:p>
              <a:pPr marR="0" lvl="1" algn="just" rtl="0">
                <a:lnSpc>
                  <a:spcPct val="90000"/>
                </a:lnSpc>
                <a:spcBef>
                  <a:spcPts val="330"/>
                </a:spcBef>
                <a:spcAft>
                  <a:spcPts val="0"/>
                </a:spcAft>
                <a:buClr>
                  <a:srgbClr val="000000"/>
                </a:buClr>
                <a:buSzPts val="2200"/>
                <a:buFont typeface="Arial"/>
                <a:buNone/>
              </a:pPr>
              <a:r>
                <a:rPr lang="de-DE" sz="1800" b="0" i="0" u="none" strike="noStrike" cap="none" dirty="0">
                  <a:solidFill>
                    <a:srgbClr val="000000"/>
                  </a:solidFill>
                  <a:latin typeface="Aptos Light" panose="020B0004020202020204" pitchFamily="34" charset="0"/>
                  <a:ea typeface="Century Gothic"/>
                  <a:cs typeface="Century Gothic"/>
                  <a:sym typeface="Century Gothic"/>
                </a:rPr>
                <a:t>Proteção contra aumentos de taxas</a:t>
              </a:r>
              <a:endParaRPr sz="1800" b="0" i="0" u="none" strike="noStrike" cap="none" dirty="0">
                <a:solidFill>
                  <a:srgbClr val="000000"/>
                </a:solidFill>
                <a:latin typeface="Aptos Light" panose="020B0004020202020204" pitchFamily="34" charset="0"/>
                <a:ea typeface="Century Gothic"/>
                <a:cs typeface="Century Gothic"/>
                <a:sym typeface="Century Gothic"/>
              </a:endParaRPr>
            </a:p>
            <a:p>
              <a:pPr marR="0" lvl="1" algn="just" rtl="0">
                <a:lnSpc>
                  <a:spcPct val="90000"/>
                </a:lnSpc>
                <a:spcBef>
                  <a:spcPts val="330"/>
                </a:spcBef>
                <a:spcAft>
                  <a:spcPts val="0"/>
                </a:spcAft>
                <a:buClr>
                  <a:srgbClr val="000000"/>
                </a:buClr>
                <a:buSzPts val="2200"/>
                <a:buFont typeface="Arial"/>
                <a:buNone/>
              </a:pPr>
              <a:r>
                <a:rPr lang="de-DE" sz="1800" b="0" i="0" u="none" strike="noStrike" cap="none" dirty="0">
                  <a:solidFill>
                    <a:srgbClr val="000000"/>
                  </a:solidFill>
                  <a:latin typeface="Aptos Light" panose="020B0004020202020204" pitchFamily="34" charset="0"/>
                  <a:ea typeface="Century Gothic"/>
                  <a:cs typeface="Century Gothic"/>
                  <a:sym typeface="Century Gothic"/>
                </a:rPr>
                <a:t>Planeamento mais fácil do fluxo de caixa</a:t>
              </a:r>
              <a:endParaRPr sz="1800" b="0" i="0" u="none" strike="noStrike" cap="none" dirty="0">
                <a:solidFill>
                  <a:srgbClr val="000000"/>
                </a:solidFill>
                <a:latin typeface="Aptos Light" panose="020B0004020202020204" pitchFamily="34" charset="0"/>
                <a:ea typeface="Century Gothic"/>
                <a:cs typeface="Century Gothic"/>
                <a:sym typeface="Century Gothic"/>
              </a:endParaRPr>
            </a:p>
            <a:p>
              <a:pPr marR="0" lvl="1" algn="just" rtl="0">
                <a:lnSpc>
                  <a:spcPct val="90000"/>
                </a:lnSpc>
                <a:spcBef>
                  <a:spcPts val="330"/>
                </a:spcBef>
                <a:spcAft>
                  <a:spcPts val="0"/>
                </a:spcAft>
                <a:buNone/>
              </a:pPr>
              <a:r>
                <a:rPr lang="de-DE" sz="1800" dirty="0">
                  <a:latin typeface="Aptos Light" panose="020B0004020202020204" pitchFamily="34" charset="0"/>
                  <a:ea typeface="Century Gothic"/>
                  <a:cs typeface="Century Gothic"/>
                  <a:sym typeface="Century Gothic"/>
                </a:rPr>
                <a:t>R</a:t>
              </a:r>
              <a:r>
                <a:rPr lang="de-DE" sz="1800" b="0" i="0" u="none" strike="noStrike" cap="none" dirty="0">
                  <a:solidFill>
                    <a:srgbClr val="000000"/>
                  </a:solidFill>
                  <a:latin typeface="Aptos Light" panose="020B0004020202020204" pitchFamily="34" charset="0"/>
                  <a:ea typeface="Century Gothic"/>
                  <a:cs typeface="Century Gothic"/>
                  <a:sym typeface="Century Gothic"/>
                </a:rPr>
                <a:t>eembolso antecipado pode implicar custos mais elevados.</a:t>
              </a:r>
              <a:endParaRPr sz="1800" dirty="0">
                <a:latin typeface="Aptos Light" panose="020B0004020202020204" pitchFamily="34" charset="0"/>
              </a:endParaRPr>
            </a:p>
            <a:p>
              <a:pPr marL="228600" marR="0" lvl="1" indent="-228600" algn="l" rtl="0">
                <a:lnSpc>
                  <a:spcPct val="90000"/>
                </a:lnSpc>
                <a:spcBef>
                  <a:spcPts val="330"/>
                </a:spcBef>
                <a:spcAft>
                  <a:spcPts val="0"/>
                </a:spcAft>
                <a:buClr>
                  <a:srgbClr val="000000"/>
                </a:buClr>
                <a:buSzPts val="2200"/>
                <a:buFont typeface="Arial"/>
                <a:buNone/>
              </a:pPr>
              <a:endParaRPr sz="1800" b="0" i="0" u="none" strike="noStrike" cap="none" dirty="0">
                <a:solidFill>
                  <a:srgbClr val="000000"/>
                </a:solidFill>
                <a:latin typeface="Aptos Light" panose="020B0004020202020204" pitchFamily="34" charset="0"/>
                <a:ea typeface="Century Gothic"/>
                <a:cs typeface="Century Gothic"/>
                <a:sym typeface="Century Gothic"/>
              </a:endParaRPr>
            </a:p>
          </p:txBody>
        </p:sp>
        <p:sp>
          <p:nvSpPr>
            <p:cNvPr id="556" name="Google Shape;556;p32"/>
            <p:cNvSpPr/>
            <p:nvPr/>
          </p:nvSpPr>
          <p:spPr>
            <a:xfrm>
              <a:off x="6186068" y="9118"/>
              <a:ext cx="5426325" cy="1267200"/>
            </a:xfrm>
            <a:prstGeom prst="rect">
              <a:avLst/>
            </a:prstGeom>
            <a:solidFill>
              <a:srgbClr val="4372C3"/>
            </a:solidFill>
            <a:ln w="9525"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Aptos Light" panose="020B0004020202020204" pitchFamily="34" charset="0"/>
              </a:endParaRPr>
            </a:p>
          </p:txBody>
        </p:sp>
        <p:sp>
          <p:nvSpPr>
            <p:cNvPr id="557" name="Google Shape;557;p32"/>
            <p:cNvSpPr txBox="1"/>
            <p:nvPr/>
          </p:nvSpPr>
          <p:spPr>
            <a:xfrm>
              <a:off x="6186068" y="9118"/>
              <a:ext cx="5426325" cy="1267200"/>
            </a:xfrm>
            <a:prstGeom prst="rect">
              <a:avLst/>
            </a:prstGeom>
            <a:noFill/>
            <a:ln>
              <a:noFill/>
            </a:ln>
          </p:spPr>
          <p:txBody>
            <a:bodyPr spcFirstLastPara="1" wrap="square" lIns="156450" tIns="89400" rIns="156450" bIns="89400"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de-DE" sz="1800" b="1" i="0" u="none" strike="noStrike" cap="none" dirty="0">
                  <a:solidFill>
                    <a:schemeClr val="lt1"/>
                  </a:solidFill>
                  <a:latin typeface="Aptos Light" panose="020B0004020202020204" pitchFamily="34" charset="0"/>
                  <a:ea typeface="Century Gothic"/>
                  <a:cs typeface="Century Gothic"/>
                  <a:sym typeface="Century Gothic"/>
                </a:rPr>
                <a:t>Taxa variável</a:t>
              </a:r>
              <a:endParaRPr sz="1800" b="1" i="0" u="none" strike="noStrike" cap="none" dirty="0">
                <a:solidFill>
                  <a:schemeClr val="lt1"/>
                </a:solidFill>
                <a:latin typeface="Aptos Light" panose="020B0004020202020204" pitchFamily="34" charset="0"/>
                <a:ea typeface="Century Gothic"/>
                <a:cs typeface="Century Gothic"/>
                <a:sym typeface="Century Gothic"/>
              </a:endParaRPr>
            </a:p>
          </p:txBody>
        </p:sp>
        <p:sp>
          <p:nvSpPr>
            <p:cNvPr id="558" name="Google Shape;558;p32"/>
            <p:cNvSpPr/>
            <p:nvPr/>
          </p:nvSpPr>
          <p:spPr>
            <a:xfrm>
              <a:off x="6186068" y="1276318"/>
              <a:ext cx="5426325" cy="2355209"/>
            </a:xfrm>
            <a:prstGeom prst="rect">
              <a:avLst/>
            </a:prstGeom>
            <a:solidFill>
              <a:srgbClr val="CCD3EA">
                <a:alpha val="89803"/>
              </a:srgbClr>
            </a:solidFill>
            <a:ln w="9525" cap="flat" cmpd="sng">
              <a:solidFill>
                <a:srgbClr val="CCD3EA">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Aptos Light" panose="020B0004020202020204" pitchFamily="34" charset="0"/>
              </a:endParaRPr>
            </a:p>
          </p:txBody>
        </p:sp>
        <p:sp>
          <p:nvSpPr>
            <p:cNvPr id="559" name="Google Shape;559;p32"/>
            <p:cNvSpPr txBox="1"/>
            <p:nvPr/>
          </p:nvSpPr>
          <p:spPr>
            <a:xfrm>
              <a:off x="6186068" y="1276318"/>
              <a:ext cx="5426325" cy="2355209"/>
            </a:xfrm>
            <a:prstGeom prst="rect">
              <a:avLst/>
            </a:prstGeom>
            <a:noFill/>
            <a:ln>
              <a:noFill/>
            </a:ln>
          </p:spPr>
          <p:txBody>
            <a:bodyPr spcFirstLastPara="1" wrap="square" lIns="117325" tIns="117325" rIns="156450" bIns="176000" anchor="t" anchorCtr="0">
              <a:noAutofit/>
            </a:bodyPr>
            <a:lstStyle/>
            <a:p>
              <a:pPr marR="0" lvl="1" algn="l" rtl="0">
                <a:lnSpc>
                  <a:spcPct val="90000"/>
                </a:lnSpc>
                <a:spcBef>
                  <a:spcPts val="0"/>
                </a:spcBef>
                <a:spcAft>
                  <a:spcPts val="0"/>
                </a:spcAft>
                <a:buClr>
                  <a:srgbClr val="000000"/>
                </a:buClr>
                <a:buSzPts val="2200"/>
                <a:buFont typeface="Arial"/>
                <a:buNone/>
              </a:pPr>
              <a:r>
                <a:rPr lang="de-DE" sz="1800" b="0" i="0" u="none" strike="noStrike" cap="none" dirty="0">
                  <a:solidFill>
                    <a:srgbClr val="000000"/>
                  </a:solidFill>
                  <a:latin typeface="Aptos Light" panose="020B0004020202020204" pitchFamily="34" charset="0"/>
                  <a:ea typeface="Century Gothic"/>
                  <a:cs typeface="Century Gothic"/>
                  <a:sym typeface="Century Gothic"/>
                </a:rPr>
                <a:t>Taxas iniciais mais baixas</a:t>
              </a:r>
              <a:endParaRPr sz="1800" b="0" i="0" u="none" strike="noStrike" cap="none" dirty="0">
                <a:solidFill>
                  <a:srgbClr val="000000"/>
                </a:solidFill>
                <a:latin typeface="Aptos Light" panose="020B0004020202020204" pitchFamily="34" charset="0"/>
                <a:ea typeface="Century Gothic"/>
                <a:cs typeface="Century Gothic"/>
                <a:sym typeface="Century Gothic"/>
              </a:endParaRPr>
            </a:p>
            <a:p>
              <a:pPr marL="0" marR="0" lvl="0" indent="0" algn="l" rtl="0">
                <a:lnSpc>
                  <a:spcPct val="100000"/>
                </a:lnSpc>
                <a:spcBef>
                  <a:spcPts val="330"/>
                </a:spcBef>
                <a:spcAft>
                  <a:spcPts val="0"/>
                </a:spcAft>
                <a:buClr>
                  <a:srgbClr val="000000"/>
                </a:buClr>
                <a:buSzPts val="2200"/>
                <a:buFont typeface="Arial"/>
                <a:buNone/>
              </a:pPr>
              <a:r>
                <a:rPr lang="de-DE" sz="1800" b="0" i="0" u="none" strike="noStrike" cap="none" dirty="0">
                  <a:solidFill>
                    <a:srgbClr val="000000"/>
                  </a:solidFill>
                  <a:latin typeface="Aptos Light" panose="020B0004020202020204" pitchFamily="34" charset="0"/>
                  <a:ea typeface="Century Gothic"/>
                  <a:cs typeface="Century Gothic"/>
                  <a:sym typeface="Century Gothic"/>
                </a:rPr>
                <a:t>Potencial de redução das taxas</a:t>
              </a:r>
              <a:endParaRPr sz="1800" b="0" i="0" u="none" strike="noStrike" cap="none" dirty="0">
                <a:solidFill>
                  <a:srgbClr val="000000"/>
                </a:solidFill>
                <a:latin typeface="Aptos Light" panose="020B0004020202020204" pitchFamily="34" charset="0"/>
                <a:ea typeface="Century Gothic"/>
                <a:cs typeface="Century Gothic"/>
                <a:sym typeface="Century Gothic"/>
              </a:endParaRPr>
            </a:p>
            <a:p>
              <a:pPr marL="0" marR="0" lvl="0" indent="0" algn="l" rtl="0">
                <a:lnSpc>
                  <a:spcPct val="100000"/>
                </a:lnSpc>
                <a:spcBef>
                  <a:spcPts val="0"/>
                </a:spcBef>
                <a:spcAft>
                  <a:spcPts val="0"/>
                </a:spcAft>
                <a:buClr>
                  <a:srgbClr val="000000"/>
                </a:buClr>
                <a:buSzPts val="2200"/>
                <a:buFont typeface="Arial"/>
                <a:buNone/>
              </a:pPr>
              <a:r>
                <a:rPr lang="de-DE" sz="1800" b="0" i="0" u="none" strike="noStrike" cap="none" dirty="0">
                  <a:solidFill>
                    <a:srgbClr val="000000"/>
                  </a:solidFill>
                  <a:latin typeface="Aptos Light" panose="020B0004020202020204" pitchFamily="34" charset="0"/>
                  <a:ea typeface="Century Gothic"/>
                  <a:cs typeface="Century Gothic"/>
                  <a:sym typeface="Century Gothic"/>
                </a:rPr>
                <a:t>Flexibilidade </a:t>
              </a:r>
              <a:endParaRPr lang="de-DE" sz="1800" dirty="0">
                <a:latin typeface="Aptos Light" panose="020B0004020202020204" pitchFamily="34" charset="0"/>
                <a:ea typeface="Century Gothic"/>
                <a:cs typeface="Century Gothic"/>
                <a:sym typeface="Century Gothic"/>
              </a:endParaRPr>
            </a:p>
            <a:p>
              <a:pPr marL="0" marR="0" lvl="0" indent="0" algn="l" rtl="0">
                <a:lnSpc>
                  <a:spcPct val="100000"/>
                </a:lnSpc>
                <a:spcBef>
                  <a:spcPts val="0"/>
                </a:spcBef>
                <a:spcAft>
                  <a:spcPts val="0"/>
                </a:spcAft>
                <a:buClr>
                  <a:srgbClr val="000000"/>
                </a:buClr>
                <a:buSzPts val="2200"/>
                <a:buFont typeface="Arial"/>
                <a:buNone/>
              </a:pPr>
              <a:r>
                <a:rPr lang="de-DE" sz="1800" b="0" i="0" u="none" strike="noStrike" cap="none" dirty="0">
                  <a:solidFill>
                    <a:srgbClr val="000000"/>
                  </a:solidFill>
                  <a:latin typeface="Aptos Light" panose="020B0004020202020204" pitchFamily="34" charset="0"/>
                  <a:ea typeface="Century Gothic"/>
                  <a:cs typeface="Century Gothic"/>
                  <a:sym typeface="Century Gothic"/>
                </a:rPr>
                <a:t>Planeamento do fluxo de caixa mais difícil </a:t>
              </a:r>
              <a:endParaRPr sz="1800" b="0" i="0" u="none" strike="noStrike" cap="none" dirty="0">
                <a:solidFill>
                  <a:srgbClr val="000000"/>
                </a:solidFill>
                <a:latin typeface="Aptos Light" panose="020B0004020202020204" pitchFamily="34" charset="0"/>
                <a:ea typeface="Century Gothic"/>
                <a:cs typeface="Century Gothic"/>
                <a:sym typeface="Century Gothic"/>
              </a:endParaRPr>
            </a:p>
            <a:p>
              <a:pPr marL="0" marR="0" lvl="0" indent="0" algn="l" rtl="0">
                <a:lnSpc>
                  <a:spcPct val="100000"/>
                </a:lnSpc>
                <a:spcBef>
                  <a:spcPts val="0"/>
                </a:spcBef>
                <a:spcAft>
                  <a:spcPts val="0"/>
                </a:spcAft>
                <a:buClr>
                  <a:srgbClr val="000000"/>
                </a:buClr>
                <a:buSzPts val="2200"/>
                <a:buFont typeface="Arial"/>
                <a:buNone/>
              </a:pPr>
              <a:endParaRPr sz="1800" b="0" i="0" u="none" strike="noStrike" cap="none" dirty="0">
                <a:solidFill>
                  <a:srgbClr val="000000"/>
                </a:solidFill>
                <a:latin typeface="Aptos Light" panose="020B0004020202020204" pitchFamily="34" charset="0"/>
                <a:ea typeface="Century Gothic"/>
                <a:cs typeface="Century Gothic"/>
                <a:sym typeface="Century Gothic"/>
              </a:endParaRPr>
            </a:p>
          </p:txBody>
        </p:sp>
      </p:grpSp>
      <p:sp>
        <p:nvSpPr>
          <p:cNvPr id="2" name="Google Shape;104;p2">
            <a:extLst>
              <a:ext uri="{FF2B5EF4-FFF2-40B4-BE49-F238E27FC236}">
                <a16:creationId xmlns:a16="http://schemas.microsoft.com/office/drawing/2014/main" id="{C4308F2C-E2E6-7840-3530-AE823F8F7A46}"/>
              </a:ext>
            </a:extLst>
          </p:cNvPr>
          <p:cNvSpPr txBox="1">
            <a:spLocks noGrp="1"/>
          </p:cNvSpPr>
          <p:nvPr>
            <p:ph type="ftr" idx="11"/>
          </p:nvPr>
        </p:nvSpPr>
        <p:spPr>
          <a:xfrm>
            <a:off x="441523" y="6123663"/>
            <a:ext cx="8819708" cy="365125"/>
          </a:xfrm>
          <a:prstGeom prst="rect">
            <a:avLst/>
          </a:prstGeom>
          <a:noFill/>
          <a:ln>
            <a:noFill/>
          </a:ln>
        </p:spPr>
        <p:txBody>
          <a:bodyPr spcFirstLastPara="1" wrap="square" lIns="91425" tIns="45700" rIns="91425" bIns="45700" anchor="ctr" anchorCtr="0">
            <a:normAutofit fontScale="25000" lnSpcReduction="20000"/>
          </a:bodyPr>
          <a:lstStyle/>
          <a:p>
            <a:pPr algn="just"/>
            <a:r>
              <a:rPr lang="pt-PT" sz="3200" dirty="0">
                <a:effectLst/>
                <a:latin typeface="Century Gothic" panose="020B0502020202020204" pitchFamily="34" charset="0"/>
                <a:ea typeface="Times New Roman" panose="02020603050405020304" pitchFamily="18" charset="0"/>
              </a:rPr>
              <a:t>Financiado pela União Europeia. Os pontos de vista e as opiniões expressas são as do(s) autor(</a:t>
            </a:r>
            <a:r>
              <a:rPr lang="pt-PT" sz="3200" dirty="0" err="1">
                <a:effectLst/>
                <a:latin typeface="Century Gothic" panose="020B0502020202020204" pitchFamily="34" charset="0"/>
                <a:ea typeface="Times New Roman" panose="02020603050405020304" pitchFamily="18" charset="0"/>
              </a:rPr>
              <a:t>es</a:t>
            </a:r>
            <a:r>
              <a:rPr lang="pt-PT" sz="3200" dirty="0">
                <a:effectLst/>
                <a:latin typeface="Century Gothic" panose="020B0502020202020204" pitchFamily="34" charset="0"/>
                <a:ea typeface="Times New Roman" panose="02020603050405020304" pitchFamily="18" charset="0"/>
              </a:rPr>
              <a:t>) e não refletem necessariamente a posição da União Europeia ou da Agência de Execução Europeia da Educação e da Cultura (EACEA). Nem a União Europeia nem a EACEA podem ser tidos como responsáveis por essas opiniões. Número do Projeto: 2022-1-AT01-KA220-ADU-000087985</a:t>
            </a:r>
            <a:endParaRPr lang="pt-PT" sz="3200" dirty="0">
              <a:effectLst/>
              <a:latin typeface="Times New Roman" panose="02020603050405020304" pitchFamily="18" charset="0"/>
              <a:ea typeface="Times New Roman" panose="02020603050405020304" pitchFamily="18" charset="0"/>
            </a:endParaRPr>
          </a:p>
          <a:p>
            <a:pPr marL="0" lvl="0" indent="0" algn="ctr" rtl="0">
              <a:lnSpc>
                <a:spcPct val="90000"/>
              </a:lnSpc>
              <a:spcBef>
                <a:spcPts val="600"/>
              </a:spcBef>
              <a:spcAft>
                <a:spcPts val="600"/>
              </a:spcAft>
              <a:buSzPts val="1400"/>
              <a:buNone/>
            </a:pPr>
            <a:endParaRPr sz="400" dirty="0">
              <a:solidFill>
                <a:srgbClr val="888888"/>
              </a:solidFill>
              <a:latin typeface="Arial"/>
              <a:ea typeface="Arial"/>
              <a:cs typeface="Arial"/>
              <a:sym typeface="Arial"/>
            </a:endParaRPr>
          </a:p>
        </p:txBody>
      </p:sp>
      <p:pic>
        <p:nvPicPr>
          <p:cNvPr id="3" name="Imagem 2" descr="Uma imagem com texto, Tipo de letra, Azul elétrico, Azul majorelle&#10;&#10;Descrição gerada automaticamente">
            <a:extLst>
              <a:ext uri="{FF2B5EF4-FFF2-40B4-BE49-F238E27FC236}">
                <a16:creationId xmlns:a16="http://schemas.microsoft.com/office/drawing/2014/main" id="{77A9B277-3B52-D30E-2C6B-185044C83F4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956408" y="5984990"/>
            <a:ext cx="2470291" cy="44146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33"/>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5" name="Google Shape;565;p33"/>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567" name="Google Shape;567;p33"/>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569" name="Google Shape;569;p33"/>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de-DE" sz="3200" b="0" i="0" u="none" strike="noStrike" cap="none" dirty="0">
                <a:solidFill>
                  <a:schemeClr val="lt1"/>
                </a:solidFill>
                <a:latin typeface="Aptos Light" panose="020B0004020202020204" pitchFamily="34" charset="0"/>
                <a:ea typeface="Century Gothic"/>
                <a:cs typeface="Century Gothic"/>
                <a:sym typeface="Century Gothic"/>
              </a:rPr>
              <a:t>TAXA FIXA VS. TAXA VARIÁVEL TOMADA DE DECISÃO SOBRE TAXA VARIÁVEL</a:t>
            </a:r>
            <a:endParaRPr sz="3200" b="0" i="0" u="none" strike="noStrike" cap="none" dirty="0">
              <a:solidFill>
                <a:schemeClr val="lt1"/>
              </a:solidFill>
              <a:latin typeface="Aptos Light" panose="020B0004020202020204" pitchFamily="34" charset="0"/>
              <a:ea typeface="Century Gothic"/>
              <a:cs typeface="Century Gothic"/>
              <a:sym typeface="Century Gothic"/>
            </a:endParaRPr>
          </a:p>
        </p:txBody>
      </p:sp>
      <p:pic>
        <p:nvPicPr>
          <p:cNvPr id="570" name="Google Shape;570;p33" descr="Ein Bild, das Im Haus, Gebäude, Boden, Haus enthält.&#10;&#10;Automatisch generierte Beschreibung"/>
          <p:cNvPicPr preferRelativeResize="0"/>
          <p:nvPr/>
        </p:nvPicPr>
        <p:blipFill rotWithShape="1">
          <a:blip r:embed="rId4">
            <a:alphaModFix/>
          </a:blip>
          <a:srcRect/>
          <a:stretch/>
        </p:blipFill>
        <p:spPr>
          <a:xfrm>
            <a:off x="8846016" y="1948052"/>
            <a:ext cx="3101781" cy="2331505"/>
          </a:xfrm>
          <a:prstGeom prst="rect">
            <a:avLst/>
          </a:prstGeom>
          <a:noFill/>
          <a:ln>
            <a:noFill/>
          </a:ln>
        </p:spPr>
      </p:pic>
      <p:sp>
        <p:nvSpPr>
          <p:cNvPr id="571" name="Google Shape;571;p33"/>
          <p:cNvSpPr txBox="1"/>
          <p:nvPr/>
        </p:nvSpPr>
        <p:spPr>
          <a:xfrm>
            <a:off x="441523" y="1847577"/>
            <a:ext cx="8081319" cy="23082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800" b="1" i="0" u="none" strike="noStrike" cap="none" dirty="0">
                <a:solidFill>
                  <a:srgbClr val="000000"/>
                </a:solidFill>
                <a:latin typeface="Aptos Light" panose="020B0004020202020204" pitchFamily="34" charset="0"/>
                <a:ea typeface="Century Gothic"/>
                <a:cs typeface="Century Gothic"/>
                <a:sym typeface="Century Gothic"/>
              </a:rPr>
              <a:t>Cenário 1: Financiar a compra de uma casa</a:t>
            </a:r>
            <a:endParaRPr sz="1800" b="1" i="0" u="none" strike="noStrike" cap="none" dirty="0">
              <a:solidFill>
                <a:srgbClr val="000000"/>
              </a:solidFill>
              <a:latin typeface="Aptos Light" panose="020B0004020202020204" pitchFamily="34" charset="0"/>
              <a:ea typeface="Century Gothic"/>
              <a:cs typeface="Century Gothic"/>
              <a:sym typeface="Century Gothic"/>
            </a:endParaRPr>
          </a:p>
          <a:p>
            <a:pPr marL="0" marR="0" lvl="0" indent="0" algn="l" rtl="0">
              <a:lnSpc>
                <a:spcPct val="100000"/>
              </a:lnSpc>
              <a:spcBef>
                <a:spcPts val="0"/>
              </a:spcBef>
              <a:spcAft>
                <a:spcPts val="0"/>
              </a:spcAft>
              <a:buNone/>
            </a:pPr>
            <a:r>
              <a:rPr lang="de-DE" sz="1800" b="0" i="0" u="none" strike="noStrike" cap="none" dirty="0">
                <a:solidFill>
                  <a:srgbClr val="000000"/>
                </a:solidFill>
                <a:latin typeface="Aptos Light" panose="020B0004020202020204" pitchFamily="34" charset="0"/>
                <a:ea typeface="Century Gothic"/>
                <a:cs typeface="Century Gothic"/>
                <a:sym typeface="Century Gothic"/>
              </a:rPr>
              <a:t> </a:t>
            </a:r>
            <a:endParaRPr sz="1800" b="0" i="0" u="none" strike="noStrike" cap="none" dirty="0">
              <a:solidFill>
                <a:srgbClr val="000000"/>
              </a:solidFill>
              <a:latin typeface="Aptos Light" panose="020B0004020202020204" pitchFamily="34" charset="0"/>
              <a:ea typeface="Century Gothic"/>
              <a:cs typeface="Century Gothic"/>
              <a:sym typeface="Century Gothic"/>
            </a:endParaRPr>
          </a:p>
          <a:p>
            <a:pPr marL="0" marR="0" lvl="0" indent="0" algn="l" rtl="0">
              <a:lnSpc>
                <a:spcPct val="100000"/>
              </a:lnSpc>
              <a:spcBef>
                <a:spcPts val="0"/>
              </a:spcBef>
              <a:spcAft>
                <a:spcPts val="0"/>
              </a:spcAft>
              <a:buNone/>
            </a:pPr>
            <a:r>
              <a:rPr lang="de-DE" sz="1800" b="0" i="0" u="none" strike="noStrike" cap="none" dirty="0">
                <a:solidFill>
                  <a:srgbClr val="000000"/>
                </a:solidFill>
                <a:latin typeface="Aptos Light" panose="020B0004020202020204" pitchFamily="34" charset="0"/>
                <a:ea typeface="Century Gothic"/>
                <a:cs typeface="Century Gothic"/>
                <a:sym typeface="Century Gothic"/>
              </a:rPr>
              <a:t>Considerações:</a:t>
            </a:r>
            <a:endParaRPr sz="1800" b="0" i="0" u="none" strike="noStrike" cap="none" dirty="0">
              <a:solidFill>
                <a:srgbClr val="000000"/>
              </a:solidFill>
              <a:latin typeface="Aptos Light" panose="020B0004020202020204" pitchFamily="34" charset="0"/>
              <a:ea typeface="Century Gothic"/>
              <a:cs typeface="Century Gothic"/>
              <a:sym typeface="Century Gothic"/>
            </a:endParaRPr>
          </a:p>
          <a:p>
            <a:pPr marL="285750" marR="0" lvl="0" indent="-285750" algn="l" rtl="0">
              <a:lnSpc>
                <a:spcPct val="100000"/>
              </a:lnSpc>
              <a:spcBef>
                <a:spcPts val="0"/>
              </a:spcBef>
              <a:spcAft>
                <a:spcPts val="0"/>
              </a:spcAft>
              <a:buFont typeface="Aptos Light" panose="020B0004020202020204" pitchFamily="34" charset="0"/>
              <a:buChar char="-"/>
            </a:pPr>
            <a:r>
              <a:rPr lang="de-DE" sz="1800" b="0" i="0" u="none" strike="noStrike" cap="none" dirty="0">
                <a:solidFill>
                  <a:srgbClr val="000000"/>
                </a:solidFill>
                <a:latin typeface="Aptos Light" panose="020B0004020202020204" pitchFamily="34" charset="0"/>
                <a:ea typeface="Century Gothic"/>
                <a:cs typeface="Century Gothic"/>
                <a:sym typeface="Century Gothic"/>
              </a:rPr>
              <a:t>Está a comprar uma casa e planeia ficar nela a longo prazo.</a:t>
            </a:r>
            <a:endParaRPr sz="1800" b="0" i="0" u="none" strike="noStrike" cap="none" dirty="0">
              <a:solidFill>
                <a:srgbClr val="000000"/>
              </a:solidFill>
              <a:latin typeface="Aptos Light" panose="020B0004020202020204" pitchFamily="34" charset="0"/>
              <a:ea typeface="Century Gothic"/>
              <a:cs typeface="Century Gothic"/>
              <a:sym typeface="Century Gothic"/>
            </a:endParaRPr>
          </a:p>
          <a:p>
            <a:pPr marL="285750" marR="0" lvl="0" indent="-285750" algn="l" rtl="0">
              <a:lnSpc>
                <a:spcPct val="100000"/>
              </a:lnSpc>
              <a:spcBef>
                <a:spcPts val="0"/>
              </a:spcBef>
              <a:spcAft>
                <a:spcPts val="0"/>
              </a:spcAft>
              <a:buFont typeface="Aptos Light" panose="020B0004020202020204" pitchFamily="34" charset="0"/>
              <a:buChar char="-"/>
            </a:pPr>
            <a:r>
              <a:rPr lang="de-DE" sz="1800" b="0" i="0" u="none" strike="noStrike" cap="none" dirty="0">
                <a:solidFill>
                  <a:srgbClr val="000000"/>
                </a:solidFill>
                <a:latin typeface="Aptos Light" panose="020B0004020202020204" pitchFamily="34" charset="0"/>
                <a:ea typeface="Century Gothic"/>
                <a:cs typeface="Century Gothic"/>
                <a:sym typeface="Century Gothic"/>
              </a:rPr>
              <a:t>A estabilidade e a previsibilidade dos pagamentos mensais são cruciais para a elaboração do orçamento.</a:t>
            </a:r>
            <a:endParaRPr sz="1800" b="0" i="0" u="none" strike="noStrike" cap="none" dirty="0">
              <a:solidFill>
                <a:srgbClr val="000000"/>
              </a:solidFill>
              <a:latin typeface="Aptos Light" panose="020B0004020202020204" pitchFamily="34" charset="0"/>
              <a:ea typeface="Century Gothic"/>
              <a:cs typeface="Century Gothic"/>
              <a:sym typeface="Century Gothic"/>
            </a:endParaRPr>
          </a:p>
          <a:p>
            <a:pPr marL="285750" marR="0" lvl="0" indent="-285750" algn="l" rtl="0">
              <a:lnSpc>
                <a:spcPct val="100000"/>
              </a:lnSpc>
              <a:spcBef>
                <a:spcPts val="0"/>
              </a:spcBef>
              <a:spcAft>
                <a:spcPts val="0"/>
              </a:spcAft>
              <a:buFont typeface="Aptos Light" panose="020B0004020202020204" pitchFamily="34" charset="0"/>
              <a:buChar char="-"/>
            </a:pPr>
            <a:r>
              <a:rPr lang="de-DE" sz="1800" b="0" i="0" u="none" strike="noStrike" cap="none" dirty="0">
                <a:solidFill>
                  <a:srgbClr val="000000"/>
                </a:solidFill>
                <a:latin typeface="Aptos Light" panose="020B0004020202020204" pitchFamily="34" charset="0"/>
                <a:ea typeface="Century Gothic"/>
                <a:cs typeface="Century Gothic"/>
                <a:sym typeface="Century Gothic"/>
              </a:rPr>
              <a:t>As taxas de juro estão atualmente a níveis moderados, mas podem flutuar no futuro.</a:t>
            </a:r>
            <a:endParaRPr sz="1800" b="0" i="0" u="none" strike="noStrike" cap="none" dirty="0">
              <a:solidFill>
                <a:srgbClr val="000000"/>
              </a:solidFill>
              <a:latin typeface="Aptos Light" panose="020B0004020202020204" pitchFamily="34" charset="0"/>
              <a:ea typeface="Century Gothic"/>
              <a:cs typeface="Century Gothic"/>
              <a:sym typeface="Century Gothic"/>
            </a:endParaRPr>
          </a:p>
        </p:txBody>
      </p:sp>
      <p:sp>
        <p:nvSpPr>
          <p:cNvPr id="572" name="Google Shape;572;p33"/>
          <p:cNvSpPr txBox="1"/>
          <p:nvPr/>
        </p:nvSpPr>
        <p:spPr>
          <a:xfrm>
            <a:off x="224791" y="4571421"/>
            <a:ext cx="11732366" cy="92328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de-DE" sz="1800" b="0" i="0" u="none" strike="noStrike" cap="none" dirty="0">
                <a:solidFill>
                  <a:srgbClr val="000000"/>
                </a:solidFill>
                <a:latin typeface="Aptos Light" panose="020B0004020202020204" pitchFamily="34" charset="0"/>
                <a:ea typeface="Century Gothic"/>
                <a:cs typeface="Century Gothic"/>
                <a:sym typeface="Century Gothic"/>
              </a:rPr>
              <a:t>Decida se quer financiar a compra da casa com uma hipoteca de taxa fixa ou de taxa variável. Explique o seu raciocínio com base na estabilidade dos pagamentos fixos versus o potencial de taxas iniciais mais baixas e a flexibilidade das taxas variáveis.</a:t>
            </a:r>
            <a:endParaRPr sz="1800" b="0" i="0" u="none" strike="noStrike" cap="none" dirty="0">
              <a:solidFill>
                <a:srgbClr val="000000"/>
              </a:solidFill>
              <a:latin typeface="Aptos Light" panose="020B0004020202020204" pitchFamily="34" charset="0"/>
              <a:ea typeface="Century Gothic"/>
              <a:cs typeface="Century Gothic"/>
              <a:sym typeface="Century Gothic"/>
            </a:endParaRPr>
          </a:p>
        </p:txBody>
      </p:sp>
      <p:sp>
        <p:nvSpPr>
          <p:cNvPr id="2" name="Google Shape;104;p2">
            <a:extLst>
              <a:ext uri="{FF2B5EF4-FFF2-40B4-BE49-F238E27FC236}">
                <a16:creationId xmlns:a16="http://schemas.microsoft.com/office/drawing/2014/main" id="{1F28A987-82DA-D138-FA94-DC1523599CDA}"/>
              </a:ext>
            </a:extLst>
          </p:cNvPr>
          <p:cNvSpPr txBox="1">
            <a:spLocks noGrp="1"/>
          </p:cNvSpPr>
          <p:nvPr>
            <p:ph type="ftr" idx="11"/>
          </p:nvPr>
        </p:nvSpPr>
        <p:spPr>
          <a:xfrm>
            <a:off x="441523" y="6123663"/>
            <a:ext cx="8819708" cy="365125"/>
          </a:xfrm>
          <a:prstGeom prst="rect">
            <a:avLst/>
          </a:prstGeom>
          <a:noFill/>
          <a:ln>
            <a:noFill/>
          </a:ln>
        </p:spPr>
        <p:txBody>
          <a:bodyPr spcFirstLastPara="1" wrap="square" lIns="91425" tIns="45700" rIns="91425" bIns="45700" anchor="ctr" anchorCtr="0">
            <a:normAutofit fontScale="25000" lnSpcReduction="20000"/>
          </a:bodyPr>
          <a:lstStyle/>
          <a:p>
            <a:pPr algn="just"/>
            <a:r>
              <a:rPr lang="pt-PT" sz="3200" dirty="0">
                <a:effectLst/>
                <a:latin typeface="Century Gothic" panose="020B0502020202020204" pitchFamily="34" charset="0"/>
                <a:ea typeface="Times New Roman" panose="02020603050405020304" pitchFamily="18" charset="0"/>
              </a:rPr>
              <a:t>Financiado pela União Europeia. Os pontos de vista e as opiniões expressas são as do(s) autor(</a:t>
            </a:r>
            <a:r>
              <a:rPr lang="pt-PT" sz="3200" dirty="0" err="1">
                <a:effectLst/>
                <a:latin typeface="Century Gothic" panose="020B0502020202020204" pitchFamily="34" charset="0"/>
                <a:ea typeface="Times New Roman" panose="02020603050405020304" pitchFamily="18" charset="0"/>
              </a:rPr>
              <a:t>es</a:t>
            </a:r>
            <a:r>
              <a:rPr lang="pt-PT" sz="3200" dirty="0">
                <a:effectLst/>
                <a:latin typeface="Century Gothic" panose="020B0502020202020204" pitchFamily="34" charset="0"/>
                <a:ea typeface="Times New Roman" panose="02020603050405020304" pitchFamily="18" charset="0"/>
              </a:rPr>
              <a:t>) e não refletem necessariamente a posição da União Europeia ou da Agência de Execução Europeia da Educação e da Cultura (EACEA). Nem a União Europeia nem a EACEA podem ser tidos como responsáveis por essas opiniões. Número do Projeto: 2022-1-AT01-KA220-ADU-000087985</a:t>
            </a:r>
            <a:endParaRPr lang="pt-PT" sz="3200" dirty="0">
              <a:effectLst/>
              <a:latin typeface="Times New Roman" panose="02020603050405020304" pitchFamily="18" charset="0"/>
              <a:ea typeface="Times New Roman" panose="02020603050405020304" pitchFamily="18" charset="0"/>
            </a:endParaRPr>
          </a:p>
          <a:p>
            <a:pPr marL="0" lvl="0" indent="0" algn="ctr" rtl="0">
              <a:lnSpc>
                <a:spcPct val="90000"/>
              </a:lnSpc>
              <a:spcBef>
                <a:spcPts val="600"/>
              </a:spcBef>
              <a:spcAft>
                <a:spcPts val="600"/>
              </a:spcAft>
              <a:buSzPts val="1400"/>
              <a:buNone/>
            </a:pPr>
            <a:endParaRPr sz="400" dirty="0">
              <a:solidFill>
                <a:srgbClr val="888888"/>
              </a:solidFill>
              <a:latin typeface="Arial"/>
              <a:ea typeface="Arial"/>
              <a:cs typeface="Arial"/>
              <a:sym typeface="Arial"/>
            </a:endParaRPr>
          </a:p>
        </p:txBody>
      </p:sp>
      <p:pic>
        <p:nvPicPr>
          <p:cNvPr id="3" name="Imagem 2" descr="Uma imagem com texto, Tipo de letra, Azul elétrico, Azul majorelle&#10;&#10;Descrição gerada automaticamente">
            <a:extLst>
              <a:ext uri="{FF2B5EF4-FFF2-40B4-BE49-F238E27FC236}">
                <a16:creationId xmlns:a16="http://schemas.microsoft.com/office/drawing/2014/main" id="{79A91736-DC5D-355B-64B2-EE920DF4849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956408" y="5984990"/>
            <a:ext cx="2470291" cy="44146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3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8" name="Google Shape;578;p34"/>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580" name="Google Shape;580;p34"/>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582" name="Google Shape;582;p34"/>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de-DE" sz="3200" b="0" i="0" u="none" strike="noStrike" cap="none" dirty="0">
                <a:solidFill>
                  <a:schemeClr val="lt1"/>
                </a:solidFill>
                <a:latin typeface="Aptos Light" panose="020B0004020202020204" pitchFamily="34" charset="0"/>
                <a:ea typeface="Century Gothic"/>
                <a:cs typeface="Century Gothic"/>
                <a:sym typeface="Century Gothic"/>
              </a:rPr>
              <a:t>TAXA FIXA VS. TAXA VARIÁVEL TOMADA DE DECISÃO SOBRE TAXA VARIÁVEL</a:t>
            </a:r>
            <a:endParaRPr sz="3200" b="0" i="0" u="none" strike="noStrike" cap="none" dirty="0">
              <a:solidFill>
                <a:schemeClr val="lt1"/>
              </a:solidFill>
              <a:latin typeface="Aptos Light" panose="020B0004020202020204" pitchFamily="34" charset="0"/>
              <a:ea typeface="Century Gothic"/>
              <a:cs typeface="Century Gothic"/>
              <a:sym typeface="Century Gothic"/>
            </a:endParaRPr>
          </a:p>
        </p:txBody>
      </p:sp>
      <p:sp>
        <p:nvSpPr>
          <p:cNvPr id="583" name="Google Shape;583;p34"/>
          <p:cNvSpPr txBox="1"/>
          <p:nvPr/>
        </p:nvSpPr>
        <p:spPr>
          <a:xfrm>
            <a:off x="323982" y="1981462"/>
            <a:ext cx="8306208" cy="20312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800" b="1" i="0" u="none" strike="noStrike" cap="none" dirty="0">
                <a:solidFill>
                  <a:srgbClr val="000000"/>
                </a:solidFill>
                <a:latin typeface="Aptos Light" panose="020B0004020202020204" pitchFamily="34" charset="0"/>
                <a:ea typeface="Century Gothic"/>
                <a:cs typeface="Century Gothic"/>
                <a:sym typeface="Century Gothic"/>
              </a:rPr>
              <a:t>Cenário 2: Financiamento de um curso superior</a:t>
            </a:r>
            <a:endParaRPr sz="1800" b="1" i="0" u="none" strike="noStrike" cap="none" dirty="0">
              <a:solidFill>
                <a:srgbClr val="000000"/>
              </a:solidFill>
              <a:latin typeface="Aptos Light" panose="020B0004020202020204" pitchFamily="34" charset="0"/>
              <a:ea typeface="Century Gothic"/>
              <a:cs typeface="Century Gothic"/>
              <a:sym typeface="Century Gothic"/>
            </a:endParaRPr>
          </a:p>
          <a:p>
            <a:pPr marL="0" marR="0" lvl="0" indent="0" algn="l" rtl="0">
              <a:lnSpc>
                <a:spcPct val="100000"/>
              </a:lnSpc>
              <a:spcBef>
                <a:spcPts val="0"/>
              </a:spcBef>
              <a:spcAft>
                <a:spcPts val="0"/>
              </a:spcAft>
              <a:buNone/>
            </a:pPr>
            <a:r>
              <a:rPr lang="de-DE" sz="1800" b="0" i="0" u="none" strike="noStrike" cap="none" dirty="0">
                <a:solidFill>
                  <a:srgbClr val="000000"/>
                </a:solidFill>
                <a:latin typeface="Aptos Light" panose="020B0004020202020204" pitchFamily="34" charset="0"/>
                <a:ea typeface="Century Gothic"/>
                <a:cs typeface="Century Gothic"/>
                <a:sym typeface="Century Gothic"/>
              </a:rPr>
              <a:t> </a:t>
            </a:r>
            <a:endParaRPr sz="1800" b="0" i="0" u="none" strike="noStrike" cap="none" dirty="0">
              <a:solidFill>
                <a:srgbClr val="000000"/>
              </a:solidFill>
              <a:latin typeface="Aptos Light" panose="020B0004020202020204" pitchFamily="34" charset="0"/>
              <a:ea typeface="Century Gothic"/>
              <a:cs typeface="Century Gothic"/>
              <a:sym typeface="Century Gothic"/>
            </a:endParaRPr>
          </a:p>
          <a:p>
            <a:pPr marL="0" marR="0" lvl="0" indent="0" algn="l" rtl="0">
              <a:lnSpc>
                <a:spcPct val="100000"/>
              </a:lnSpc>
              <a:spcBef>
                <a:spcPts val="0"/>
              </a:spcBef>
              <a:spcAft>
                <a:spcPts val="0"/>
              </a:spcAft>
              <a:buNone/>
            </a:pPr>
            <a:r>
              <a:rPr lang="de-DE" sz="1800" b="0" i="0" u="none" strike="noStrike" cap="none" dirty="0">
                <a:solidFill>
                  <a:srgbClr val="000000"/>
                </a:solidFill>
                <a:latin typeface="Aptos Light" panose="020B0004020202020204" pitchFamily="34" charset="0"/>
                <a:ea typeface="Century Gothic"/>
                <a:cs typeface="Century Gothic"/>
                <a:sym typeface="Century Gothic"/>
              </a:rPr>
              <a:t>Considerações:</a:t>
            </a:r>
            <a:endParaRPr sz="1800" b="0" i="0" u="none" strike="noStrike" cap="none" dirty="0">
              <a:solidFill>
                <a:srgbClr val="000000"/>
              </a:solidFill>
              <a:latin typeface="Aptos Light" panose="020B0004020202020204" pitchFamily="34" charset="0"/>
              <a:ea typeface="Century Gothic"/>
              <a:cs typeface="Century Gothic"/>
              <a:sym typeface="Century Gothic"/>
            </a:endParaRPr>
          </a:p>
          <a:p>
            <a:pPr marL="285750" lvl="2" indent="-285750">
              <a:buFont typeface="Aptos Light" panose="020B0004020202020204" pitchFamily="34" charset="0"/>
              <a:buChar char="-"/>
            </a:pPr>
            <a:r>
              <a:rPr lang="de-DE" sz="1800" b="0" i="0" u="none" strike="noStrike" cap="none" dirty="0">
                <a:solidFill>
                  <a:srgbClr val="000000"/>
                </a:solidFill>
                <a:latin typeface="Aptos Light" panose="020B0004020202020204" pitchFamily="34" charset="0"/>
                <a:ea typeface="Century Gothic"/>
                <a:cs typeface="Century Gothic"/>
                <a:sym typeface="Century Gothic"/>
              </a:rPr>
              <a:t>Está a financiar a educação universitária do seu filho.</a:t>
            </a:r>
            <a:endParaRPr sz="1800" b="0" i="0" u="none" strike="noStrike" cap="none" dirty="0">
              <a:solidFill>
                <a:srgbClr val="000000"/>
              </a:solidFill>
              <a:latin typeface="Aptos Light" panose="020B0004020202020204" pitchFamily="34" charset="0"/>
              <a:ea typeface="Century Gothic"/>
              <a:cs typeface="Century Gothic"/>
              <a:sym typeface="Century Gothic"/>
            </a:endParaRPr>
          </a:p>
          <a:p>
            <a:pPr marL="285750" lvl="2" indent="-285750">
              <a:buFont typeface="Aptos Light" panose="020B0004020202020204" pitchFamily="34" charset="0"/>
              <a:buChar char="-"/>
            </a:pPr>
            <a:r>
              <a:rPr lang="de-DE" sz="1800" b="0" i="0" u="none" strike="noStrike" cap="none" dirty="0">
                <a:solidFill>
                  <a:srgbClr val="000000"/>
                </a:solidFill>
                <a:latin typeface="Aptos Light" panose="020B0004020202020204" pitchFamily="34" charset="0"/>
                <a:ea typeface="Century Gothic"/>
                <a:cs typeface="Century Gothic"/>
                <a:sym typeface="Century Gothic"/>
              </a:rPr>
              <a:t>Prevê-se que os fundos sejam necessários ao longo de vários anos.</a:t>
            </a:r>
            <a:endParaRPr sz="1800" b="0" i="0" u="none" strike="noStrike" cap="none" dirty="0">
              <a:solidFill>
                <a:srgbClr val="000000"/>
              </a:solidFill>
              <a:latin typeface="Aptos Light" panose="020B0004020202020204" pitchFamily="34" charset="0"/>
              <a:ea typeface="Century Gothic"/>
              <a:cs typeface="Century Gothic"/>
              <a:sym typeface="Century Gothic"/>
            </a:endParaRPr>
          </a:p>
          <a:p>
            <a:pPr marL="285750" lvl="2" indent="-285750">
              <a:buFont typeface="Aptos Light" panose="020B0004020202020204" pitchFamily="34" charset="0"/>
              <a:buChar char="-"/>
            </a:pPr>
            <a:r>
              <a:rPr lang="de-DE" sz="1800" b="0" i="0" u="none" strike="noStrike" cap="none" dirty="0">
                <a:solidFill>
                  <a:srgbClr val="000000"/>
                </a:solidFill>
                <a:latin typeface="Aptos Light" panose="020B0004020202020204" pitchFamily="34" charset="0"/>
                <a:ea typeface="Century Gothic"/>
                <a:cs typeface="Century Gothic"/>
                <a:sym typeface="Century Gothic"/>
              </a:rPr>
              <a:t>As taxas de juro são atualmente baixas, mas podem aumentar durante o prazo do empréstimo</a:t>
            </a:r>
            <a:r>
              <a:rPr lang="de-DE" sz="1800" b="0" i="0" u="none" strike="noStrike" cap="none" dirty="0">
                <a:solidFill>
                  <a:srgbClr val="000000"/>
                </a:solidFill>
                <a:latin typeface="Aptos Light" panose="020B0004020202020204" pitchFamily="34" charset="0"/>
                <a:ea typeface="Times New Roman"/>
                <a:cs typeface="Times New Roman"/>
                <a:sym typeface="Times New Roman"/>
              </a:rPr>
              <a:t>.</a:t>
            </a:r>
            <a:endParaRPr sz="1800" b="0" i="0" u="none" strike="noStrike" cap="none" dirty="0">
              <a:solidFill>
                <a:srgbClr val="000000"/>
              </a:solidFill>
              <a:latin typeface="Aptos Light" panose="020B0004020202020204" pitchFamily="34" charset="0"/>
              <a:ea typeface="Calibri"/>
              <a:cs typeface="Calibri"/>
              <a:sym typeface="Calibri"/>
            </a:endParaRPr>
          </a:p>
        </p:txBody>
      </p:sp>
      <p:sp>
        <p:nvSpPr>
          <p:cNvPr id="584" name="Google Shape;584;p34"/>
          <p:cNvSpPr txBox="1"/>
          <p:nvPr/>
        </p:nvSpPr>
        <p:spPr>
          <a:xfrm>
            <a:off x="215431" y="4484628"/>
            <a:ext cx="11732366" cy="92328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de-DE" sz="1800" b="0" i="0" u="none" strike="noStrike" cap="none" dirty="0">
                <a:solidFill>
                  <a:srgbClr val="000000"/>
                </a:solidFill>
                <a:latin typeface="Aptos Light" panose="020B0004020202020204" pitchFamily="34" charset="0"/>
                <a:ea typeface="Century Gothic"/>
                <a:cs typeface="Century Gothic"/>
                <a:sym typeface="Century Gothic"/>
              </a:rPr>
              <a:t>Decidir se deve financiar os estudos universitários com um empréstimo para estudantes a taxa fixa ou a taxa variável. Justifique a sua decisão tendo em conta a natureza de longo prazo do empréstimo e as potenciais alterações das taxas de juro.</a:t>
            </a:r>
            <a:endParaRPr sz="1800" b="0" i="0" u="none" strike="noStrike" cap="none" dirty="0">
              <a:solidFill>
                <a:srgbClr val="000000"/>
              </a:solidFill>
              <a:latin typeface="Aptos Light" panose="020B0004020202020204" pitchFamily="34" charset="0"/>
              <a:ea typeface="Century Gothic"/>
              <a:cs typeface="Century Gothic"/>
              <a:sym typeface="Century Gothic"/>
            </a:endParaRPr>
          </a:p>
        </p:txBody>
      </p:sp>
      <p:pic>
        <p:nvPicPr>
          <p:cNvPr id="585" name="Google Shape;585;p34" descr="Ein Bild, das Brief, Papier, Tasche enthält.&#10;&#10;Automatisch generierte Beschreibung"/>
          <p:cNvPicPr preferRelativeResize="0"/>
          <p:nvPr/>
        </p:nvPicPr>
        <p:blipFill rotWithShape="1">
          <a:blip r:embed="rId4">
            <a:alphaModFix/>
          </a:blip>
          <a:srcRect/>
          <a:stretch/>
        </p:blipFill>
        <p:spPr>
          <a:xfrm>
            <a:off x="8630190" y="1682876"/>
            <a:ext cx="3456133" cy="2215991"/>
          </a:xfrm>
          <a:prstGeom prst="rect">
            <a:avLst/>
          </a:prstGeom>
          <a:noFill/>
          <a:ln>
            <a:noFill/>
          </a:ln>
        </p:spPr>
      </p:pic>
      <p:sp>
        <p:nvSpPr>
          <p:cNvPr id="2" name="Google Shape;104;p2">
            <a:extLst>
              <a:ext uri="{FF2B5EF4-FFF2-40B4-BE49-F238E27FC236}">
                <a16:creationId xmlns:a16="http://schemas.microsoft.com/office/drawing/2014/main" id="{393027C9-65BE-1BE8-9C52-AD16EE5EF2C3}"/>
              </a:ext>
            </a:extLst>
          </p:cNvPr>
          <p:cNvSpPr txBox="1">
            <a:spLocks noGrp="1"/>
          </p:cNvSpPr>
          <p:nvPr>
            <p:ph type="ftr" idx="11"/>
          </p:nvPr>
        </p:nvSpPr>
        <p:spPr>
          <a:xfrm>
            <a:off x="441523" y="6123663"/>
            <a:ext cx="8819708" cy="365125"/>
          </a:xfrm>
          <a:prstGeom prst="rect">
            <a:avLst/>
          </a:prstGeom>
          <a:noFill/>
          <a:ln>
            <a:noFill/>
          </a:ln>
        </p:spPr>
        <p:txBody>
          <a:bodyPr spcFirstLastPara="1" wrap="square" lIns="91425" tIns="45700" rIns="91425" bIns="45700" anchor="ctr" anchorCtr="0">
            <a:normAutofit fontScale="25000" lnSpcReduction="20000"/>
          </a:bodyPr>
          <a:lstStyle/>
          <a:p>
            <a:pPr algn="just"/>
            <a:r>
              <a:rPr lang="pt-PT" sz="3200" dirty="0">
                <a:effectLst/>
                <a:latin typeface="Century Gothic" panose="020B0502020202020204" pitchFamily="34" charset="0"/>
                <a:ea typeface="Times New Roman" panose="02020603050405020304" pitchFamily="18" charset="0"/>
              </a:rPr>
              <a:t>Financiado pela União Europeia. Os pontos de vista e as opiniões expressas são as do(s) autor(</a:t>
            </a:r>
            <a:r>
              <a:rPr lang="pt-PT" sz="3200" dirty="0" err="1">
                <a:effectLst/>
                <a:latin typeface="Century Gothic" panose="020B0502020202020204" pitchFamily="34" charset="0"/>
                <a:ea typeface="Times New Roman" panose="02020603050405020304" pitchFamily="18" charset="0"/>
              </a:rPr>
              <a:t>es</a:t>
            </a:r>
            <a:r>
              <a:rPr lang="pt-PT" sz="3200" dirty="0">
                <a:effectLst/>
                <a:latin typeface="Century Gothic" panose="020B0502020202020204" pitchFamily="34" charset="0"/>
                <a:ea typeface="Times New Roman" panose="02020603050405020304" pitchFamily="18" charset="0"/>
              </a:rPr>
              <a:t>) e não refletem necessariamente a posição da União Europeia ou da Agência de Execução Europeia da Educação e da Cultura (EACEA). Nem a União Europeia nem a EACEA podem ser tidos como responsáveis por essas opiniões. Número do Projeto: 2022-1-AT01-KA220-ADU-000087985</a:t>
            </a:r>
            <a:endParaRPr lang="pt-PT" sz="3200" dirty="0">
              <a:effectLst/>
              <a:latin typeface="Times New Roman" panose="02020603050405020304" pitchFamily="18" charset="0"/>
              <a:ea typeface="Times New Roman" panose="02020603050405020304" pitchFamily="18" charset="0"/>
            </a:endParaRPr>
          </a:p>
          <a:p>
            <a:pPr marL="0" lvl="0" indent="0" algn="ctr" rtl="0">
              <a:lnSpc>
                <a:spcPct val="90000"/>
              </a:lnSpc>
              <a:spcBef>
                <a:spcPts val="600"/>
              </a:spcBef>
              <a:spcAft>
                <a:spcPts val="600"/>
              </a:spcAft>
              <a:buSzPts val="1400"/>
              <a:buNone/>
            </a:pPr>
            <a:endParaRPr sz="400" dirty="0">
              <a:solidFill>
                <a:srgbClr val="888888"/>
              </a:solidFill>
              <a:latin typeface="Arial"/>
              <a:ea typeface="Arial"/>
              <a:cs typeface="Arial"/>
              <a:sym typeface="Arial"/>
            </a:endParaRPr>
          </a:p>
        </p:txBody>
      </p:sp>
      <p:pic>
        <p:nvPicPr>
          <p:cNvPr id="3" name="Imagem 2" descr="Uma imagem com texto, Tipo de letra, Azul elétrico, Azul majorelle&#10;&#10;Descrição gerada automaticamente">
            <a:extLst>
              <a:ext uri="{FF2B5EF4-FFF2-40B4-BE49-F238E27FC236}">
                <a16:creationId xmlns:a16="http://schemas.microsoft.com/office/drawing/2014/main" id="{BFDEACED-D69A-FC03-ADF6-A5BE8EB7F3A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956408" y="5984990"/>
            <a:ext cx="2470291" cy="44146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35"/>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1" name="Google Shape;591;p35"/>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593" name="Google Shape;593;p35"/>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595" name="Google Shape;595;p35"/>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de-DE" sz="3200" b="0" i="0" u="none" strike="noStrike" cap="none" dirty="0">
                <a:solidFill>
                  <a:schemeClr val="lt1"/>
                </a:solidFill>
                <a:latin typeface="Aptos Light" panose="020B0004020202020204" pitchFamily="34" charset="0"/>
                <a:ea typeface="Century Gothic"/>
                <a:cs typeface="Century Gothic"/>
                <a:sym typeface="Century Gothic"/>
              </a:rPr>
              <a:t>TAXA FIXA VS. TAXA VARIÁVEL TOMADA DE DECISÃO SOBRE TAXA VARIÁVEL</a:t>
            </a:r>
            <a:endParaRPr sz="3200" b="0" i="0" u="none" strike="noStrike" cap="none" dirty="0">
              <a:solidFill>
                <a:schemeClr val="lt1"/>
              </a:solidFill>
              <a:latin typeface="Aptos Light" panose="020B0004020202020204" pitchFamily="34" charset="0"/>
              <a:ea typeface="Century Gothic"/>
              <a:cs typeface="Century Gothic"/>
              <a:sym typeface="Century Gothic"/>
            </a:endParaRPr>
          </a:p>
        </p:txBody>
      </p:sp>
      <p:sp>
        <p:nvSpPr>
          <p:cNvPr id="596" name="Google Shape;596;p35"/>
          <p:cNvSpPr txBox="1"/>
          <p:nvPr/>
        </p:nvSpPr>
        <p:spPr>
          <a:xfrm>
            <a:off x="323982" y="2218687"/>
            <a:ext cx="9054790" cy="20312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800" b="1" i="0" u="none" strike="noStrike" cap="none" dirty="0">
                <a:solidFill>
                  <a:srgbClr val="000000"/>
                </a:solidFill>
                <a:latin typeface="Aptos Light" panose="020B0004020202020204" pitchFamily="34" charset="0"/>
                <a:ea typeface="Century Gothic"/>
                <a:cs typeface="Century Gothic"/>
                <a:sym typeface="Century Gothic"/>
              </a:rPr>
              <a:t>Cenário 3: Renovação de uma casa</a:t>
            </a:r>
            <a:endParaRPr sz="1800" b="1" i="0" u="none" strike="noStrike" cap="none" dirty="0">
              <a:solidFill>
                <a:srgbClr val="000000"/>
              </a:solidFill>
              <a:latin typeface="Aptos Light" panose="020B0004020202020204" pitchFamily="34" charset="0"/>
              <a:ea typeface="Century Gothic"/>
              <a:cs typeface="Century Gothic"/>
              <a:sym typeface="Century Gothic"/>
            </a:endParaRPr>
          </a:p>
          <a:p>
            <a:pPr marL="0" marR="0" lvl="0" indent="0" algn="l" rtl="0">
              <a:lnSpc>
                <a:spcPct val="100000"/>
              </a:lnSpc>
              <a:spcBef>
                <a:spcPts val="0"/>
              </a:spcBef>
              <a:spcAft>
                <a:spcPts val="0"/>
              </a:spcAft>
              <a:buNone/>
            </a:pPr>
            <a:r>
              <a:rPr lang="de-DE" sz="1800" b="0" i="0" u="none" strike="noStrike" cap="none" dirty="0">
                <a:solidFill>
                  <a:srgbClr val="000000"/>
                </a:solidFill>
                <a:latin typeface="Aptos Light" panose="020B0004020202020204" pitchFamily="34" charset="0"/>
                <a:ea typeface="Century Gothic"/>
                <a:cs typeface="Century Gothic"/>
                <a:sym typeface="Century Gothic"/>
              </a:rPr>
              <a:t> </a:t>
            </a:r>
            <a:endParaRPr sz="1800" b="0" i="0" u="none" strike="noStrike" cap="none" dirty="0">
              <a:solidFill>
                <a:srgbClr val="000000"/>
              </a:solidFill>
              <a:latin typeface="Aptos Light" panose="020B0004020202020204" pitchFamily="34" charset="0"/>
              <a:ea typeface="Century Gothic"/>
              <a:cs typeface="Century Gothic"/>
              <a:sym typeface="Century Gothic"/>
            </a:endParaRPr>
          </a:p>
          <a:p>
            <a:pPr marL="0" marR="0" lvl="0" indent="0" algn="l" rtl="0">
              <a:lnSpc>
                <a:spcPct val="100000"/>
              </a:lnSpc>
              <a:spcBef>
                <a:spcPts val="0"/>
              </a:spcBef>
              <a:spcAft>
                <a:spcPts val="0"/>
              </a:spcAft>
              <a:buNone/>
            </a:pPr>
            <a:r>
              <a:rPr lang="de-DE" sz="1800" b="0" i="0" u="none" strike="noStrike" cap="none" dirty="0">
                <a:solidFill>
                  <a:srgbClr val="000000"/>
                </a:solidFill>
                <a:latin typeface="Aptos Light" panose="020B0004020202020204" pitchFamily="34" charset="0"/>
                <a:ea typeface="Century Gothic"/>
                <a:cs typeface="Century Gothic"/>
                <a:sym typeface="Century Gothic"/>
              </a:rPr>
              <a:t>Considerações:</a:t>
            </a:r>
            <a:endParaRPr sz="1800" b="0" i="0" u="none" strike="noStrike" cap="none" dirty="0">
              <a:solidFill>
                <a:srgbClr val="000000"/>
              </a:solidFill>
              <a:latin typeface="Aptos Light" panose="020B0004020202020204" pitchFamily="34" charset="0"/>
              <a:ea typeface="Century Gothic"/>
              <a:cs typeface="Century Gothic"/>
              <a:sym typeface="Century Gothic"/>
            </a:endParaRPr>
          </a:p>
          <a:p>
            <a:pPr marL="0" marR="0" lvl="0" indent="0" algn="l" rtl="0">
              <a:lnSpc>
                <a:spcPct val="100000"/>
              </a:lnSpc>
              <a:spcBef>
                <a:spcPts val="0"/>
              </a:spcBef>
              <a:spcAft>
                <a:spcPts val="0"/>
              </a:spcAft>
              <a:buNone/>
            </a:pPr>
            <a:r>
              <a:rPr lang="de-DE" sz="1800" b="0" i="0" u="none" strike="noStrike" cap="none" dirty="0">
                <a:solidFill>
                  <a:srgbClr val="000000"/>
                </a:solidFill>
                <a:latin typeface="Aptos Light" panose="020B0004020202020204" pitchFamily="34" charset="0"/>
                <a:ea typeface="Century Gothic"/>
                <a:cs typeface="Century Gothic"/>
                <a:sym typeface="Century Gothic"/>
              </a:rPr>
              <a:t>  - Está a renovar a sua casa para aumentar o seu valor e melhorar o seu espaço de vida.</a:t>
            </a:r>
            <a:endParaRPr sz="1800" b="0" i="0" u="none" strike="noStrike" cap="none" dirty="0">
              <a:solidFill>
                <a:srgbClr val="000000"/>
              </a:solidFill>
              <a:latin typeface="Aptos Light" panose="020B0004020202020204" pitchFamily="34" charset="0"/>
              <a:ea typeface="Century Gothic"/>
              <a:cs typeface="Century Gothic"/>
              <a:sym typeface="Century Gothic"/>
            </a:endParaRPr>
          </a:p>
          <a:p>
            <a:pPr marL="0" marR="0" lvl="0" indent="0" algn="l" rtl="0">
              <a:lnSpc>
                <a:spcPct val="100000"/>
              </a:lnSpc>
              <a:spcBef>
                <a:spcPts val="0"/>
              </a:spcBef>
              <a:spcAft>
                <a:spcPts val="0"/>
              </a:spcAft>
              <a:buNone/>
            </a:pPr>
            <a:r>
              <a:rPr lang="de-DE" sz="1800" b="0" i="0" u="none" strike="noStrike" cap="none" dirty="0">
                <a:solidFill>
                  <a:srgbClr val="000000"/>
                </a:solidFill>
                <a:latin typeface="Aptos Light" panose="020B0004020202020204" pitchFamily="34" charset="0"/>
                <a:ea typeface="Century Gothic"/>
                <a:cs typeface="Century Gothic"/>
                <a:sym typeface="Century Gothic"/>
              </a:rPr>
              <a:t>  - Prevê-se que o projeto de renovação esteja concluído dentro de um ano.</a:t>
            </a:r>
            <a:endParaRPr sz="1800" b="0" i="0" u="none" strike="noStrike" cap="none" dirty="0">
              <a:solidFill>
                <a:srgbClr val="000000"/>
              </a:solidFill>
              <a:latin typeface="Aptos Light" panose="020B0004020202020204" pitchFamily="34" charset="0"/>
              <a:ea typeface="Century Gothic"/>
              <a:cs typeface="Century Gothic"/>
              <a:sym typeface="Century Gothic"/>
            </a:endParaRPr>
          </a:p>
          <a:p>
            <a:pPr marL="0" marR="0" lvl="0" indent="0" algn="l" rtl="0">
              <a:lnSpc>
                <a:spcPct val="100000"/>
              </a:lnSpc>
              <a:spcBef>
                <a:spcPts val="0"/>
              </a:spcBef>
              <a:spcAft>
                <a:spcPts val="0"/>
              </a:spcAft>
              <a:buNone/>
            </a:pPr>
            <a:r>
              <a:rPr lang="de-DE" sz="1800" b="0" i="0" u="none" strike="noStrike" cap="none" dirty="0">
                <a:solidFill>
                  <a:srgbClr val="000000"/>
                </a:solidFill>
                <a:latin typeface="Aptos Light" panose="020B0004020202020204" pitchFamily="34" charset="0"/>
                <a:ea typeface="Century Gothic"/>
                <a:cs typeface="Century Gothic"/>
                <a:sym typeface="Century Gothic"/>
              </a:rPr>
              <a:t>  - As taxas de juro são atualmente baixas, mas podem flutuar durante o período de renovação</a:t>
            </a:r>
            <a:r>
              <a:rPr lang="de-DE" sz="1800" b="0" i="0" u="none" strike="noStrike" cap="none" dirty="0">
                <a:solidFill>
                  <a:srgbClr val="000000"/>
                </a:solidFill>
                <a:latin typeface="Aptos Light" panose="020B0004020202020204" pitchFamily="34" charset="0"/>
                <a:ea typeface="Times New Roman"/>
                <a:cs typeface="Times New Roman"/>
                <a:sym typeface="Times New Roman"/>
              </a:rPr>
              <a:t>.</a:t>
            </a:r>
            <a:endParaRPr sz="1800" b="0" i="0" u="none" strike="noStrike" cap="none" dirty="0">
              <a:solidFill>
                <a:srgbClr val="000000"/>
              </a:solidFill>
              <a:latin typeface="Aptos Light" panose="020B0004020202020204" pitchFamily="34" charset="0"/>
              <a:ea typeface="Calibri"/>
              <a:cs typeface="Calibri"/>
              <a:sym typeface="Calibri"/>
            </a:endParaRPr>
          </a:p>
        </p:txBody>
      </p:sp>
      <p:sp>
        <p:nvSpPr>
          <p:cNvPr id="597" name="Google Shape;597;p35"/>
          <p:cNvSpPr txBox="1"/>
          <p:nvPr/>
        </p:nvSpPr>
        <p:spPr>
          <a:xfrm>
            <a:off x="215431" y="4900127"/>
            <a:ext cx="11732366" cy="64629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de-DE" sz="1800" b="0" i="0" u="none" strike="noStrike" cap="none" dirty="0">
                <a:solidFill>
                  <a:srgbClr val="000000"/>
                </a:solidFill>
                <a:latin typeface="Aptos Light" panose="020B0004020202020204" pitchFamily="34" charset="0"/>
                <a:ea typeface="Century Gothic"/>
                <a:cs typeface="Century Gothic"/>
                <a:sym typeface="Century Gothic"/>
              </a:rPr>
              <a:t>Escolha entre um empréstimo a taxa fixa ou a taxa variável para financiar a renovação da casa. Discuta as vantagens de cada opção, tendo em conta a natureza de curto prazo do empréstimo e as potenciais flutuações das taxas de juro.</a:t>
            </a:r>
            <a:endParaRPr sz="1800" b="0" i="0" u="none" strike="noStrike" cap="none" dirty="0">
              <a:solidFill>
                <a:srgbClr val="000000"/>
              </a:solidFill>
              <a:latin typeface="Aptos Light" panose="020B0004020202020204" pitchFamily="34" charset="0"/>
              <a:ea typeface="Century Gothic"/>
              <a:cs typeface="Century Gothic"/>
              <a:sym typeface="Century Gothic"/>
            </a:endParaRPr>
          </a:p>
        </p:txBody>
      </p:sp>
      <p:pic>
        <p:nvPicPr>
          <p:cNvPr id="598" name="Google Shape;598;p35" descr="Ein Bild, das Im Haus, Wand, Arbeitsfläche, Waschbecken enthält.&#10;&#10;Automatisch generierte Beschreibung"/>
          <p:cNvPicPr preferRelativeResize="0"/>
          <p:nvPr/>
        </p:nvPicPr>
        <p:blipFill rotWithShape="1">
          <a:blip r:embed="rId4">
            <a:alphaModFix/>
          </a:blip>
          <a:srcRect/>
          <a:stretch/>
        </p:blipFill>
        <p:spPr>
          <a:xfrm>
            <a:off x="9145640" y="2140516"/>
            <a:ext cx="2816898" cy="2213613"/>
          </a:xfrm>
          <a:prstGeom prst="rect">
            <a:avLst/>
          </a:prstGeom>
          <a:noFill/>
          <a:ln>
            <a:noFill/>
          </a:ln>
        </p:spPr>
      </p:pic>
      <p:sp>
        <p:nvSpPr>
          <p:cNvPr id="2" name="Google Shape;104;p2">
            <a:extLst>
              <a:ext uri="{FF2B5EF4-FFF2-40B4-BE49-F238E27FC236}">
                <a16:creationId xmlns:a16="http://schemas.microsoft.com/office/drawing/2014/main" id="{BB3031C4-98D7-5B83-90C0-0F1F03AFBA7C}"/>
              </a:ext>
            </a:extLst>
          </p:cNvPr>
          <p:cNvSpPr txBox="1">
            <a:spLocks noGrp="1"/>
          </p:cNvSpPr>
          <p:nvPr>
            <p:ph type="ftr" idx="11"/>
          </p:nvPr>
        </p:nvSpPr>
        <p:spPr>
          <a:xfrm>
            <a:off x="441523" y="6123663"/>
            <a:ext cx="8819708" cy="365125"/>
          </a:xfrm>
          <a:prstGeom prst="rect">
            <a:avLst/>
          </a:prstGeom>
          <a:noFill/>
          <a:ln>
            <a:noFill/>
          </a:ln>
        </p:spPr>
        <p:txBody>
          <a:bodyPr spcFirstLastPara="1" wrap="square" lIns="91425" tIns="45700" rIns="91425" bIns="45700" anchor="ctr" anchorCtr="0">
            <a:normAutofit fontScale="25000" lnSpcReduction="20000"/>
          </a:bodyPr>
          <a:lstStyle/>
          <a:p>
            <a:pPr algn="just"/>
            <a:r>
              <a:rPr lang="pt-PT" sz="3200" dirty="0">
                <a:effectLst/>
                <a:latin typeface="Century Gothic" panose="020B0502020202020204" pitchFamily="34" charset="0"/>
                <a:ea typeface="Times New Roman" panose="02020603050405020304" pitchFamily="18" charset="0"/>
              </a:rPr>
              <a:t>Financiado pela União Europeia. Os pontos de vista e as opiniões expressas são as do(s) autor(</a:t>
            </a:r>
            <a:r>
              <a:rPr lang="pt-PT" sz="3200" dirty="0" err="1">
                <a:effectLst/>
                <a:latin typeface="Century Gothic" panose="020B0502020202020204" pitchFamily="34" charset="0"/>
                <a:ea typeface="Times New Roman" panose="02020603050405020304" pitchFamily="18" charset="0"/>
              </a:rPr>
              <a:t>es</a:t>
            </a:r>
            <a:r>
              <a:rPr lang="pt-PT" sz="3200" dirty="0">
                <a:effectLst/>
                <a:latin typeface="Century Gothic" panose="020B0502020202020204" pitchFamily="34" charset="0"/>
                <a:ea typeface="Times New Roman" panose="02020603050405020304" pitchFamily="18" charset="0"/>
              </a:rPr>
              <a:t>) e não refletem necessariamente a posição da União Europeia ou da Agência de Execução Europeia da Educação e da Cultura (EACEA). Nem a União Europeia nem a EACEA podem ser tidos como responsáveis por essas opiniões. Número do Projeto: 2022-1-AT01-KA220-ADU-000087985</a:t>
            </a:r>
            <a:endParaRPr lang="pt-PT" sz="3200" dirty="0">
              <a:effectLst/>
              <a:latin typeface="Times New Roman" panose="02020603050405020304" pitchFamily="18" charset="0"/>
              <a:ea typeface="Times New Roman" panose="02020603050405020304" pitchFamily="18" charset="0"/>
            </a:endParaRPr>
          </a:p>
          <a:p>
            <a:pPr marL="0" lvl="0" indent="0" algn="ctr" rtl="0">
              <a:lnSpc>
                <a:spcPct val="90000"/>
              </a:lnSpc>
              <a:spcBef>
                <a:spcPts val="600"/>
              </a:spcBef>
              <a:spcAft>
                <a:spcPts val="600"/>
              </a:spcAft>
              <a:buSzPts val="1400"/>
              <a:buNone/>
            </a:pPr>
            <a:endParaRPr sz="400" dirty="0">
              <a:solidFill>
                <a:srgbClr val="888888"/>
              </a:solidFill>
              <a:latin typeface="Arial"/>
              <a:ea typeface="Arial"/>
              <a:cs typeface="Arial"/>
              <a:sym typeface="Arial"/>
            </a:endParaRPr>
          </a:p>
        </p:txBody>
      </p:sp>
      <p:pic>
        <p:nvPicPr>
          <p:cNvPr id="3" name="Imagem 2" descr="Uma imagem com texto, Tipo de letra, Azul elétrico, Azul majorelle&#10;&#10;Descrição gerada automaticamente">
            <a:extLst>
              <a:ext uri="{FF2B5EF4-FFF2-40B4-BE49-F238E27FC236}">
                <a16:creationId xmlns:a16="http://schemas.microsoft.com/office/drawing/2014/main" id="{EDD482C3-7211-EF99-60C8-41E018A0E202}"/>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956408" y="5984990"/>
            <a:ext cx="2470291" cy="44146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36"/>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4" name="Google Shape;604;p36"/>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606" name="Google Shape;606;p36"/>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608" name="Google Shape;608;p36"/>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de-DE" sz="3200" b="0" i="0" u="none" strike="noStrike" cap="none">
                <a:solidFill>
                  <a:schemeClr val="lt1"/>
                </a:solidFill>
                <a:latin typeface="Century Gothic"/>
                <a:ea typeface="Century Gothic"/>
                <a:cs typeface="Century Gothic"/>
                <a:sym typeface="Century Gothic"/>
              </a:rPr>
              <a:t>TAXA FIXA VS. TAXA VARIÁVEL TOMADA DE DECISÃO SOBRE TAXA VARIÁVEL</a:t>
            </a:r>
            <a:endParaRPr sz="3200" b="0" i="0" u="none" strike="noStrike" cap="none">
              <a:solidFill>
                <a:schemeClr val="lt1"/>
              </a:solidFill>
              <a:latin typeface="Century Gothic"/>
              <a:ea typeface="Century Gothic"/>
              <a:cs typeface="Century Gothic"/>
              <a:sym typeface="Century Gothic"/>
            </a:endParaRPr>
          </a:p>
        </p:txBody>
      </p:sp>
      <p:sp>
        <p:nvSpPr>
          <p:cNvPr id="609" name="Google Shape;609;p36"/>
          <p:cNvSpPr txBox="1"/>
          <p:nvPr/>
        </p:nvSpPr>
        <p:spPr>
          <a:xfrm>
            <a:off x="441523" y="1960564"/>
            <a:ext cx="8525560" cy="23082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800" b="1" i="0" u="none" strike="noStrike" cap="none" dirty="0">
                <a:solidFill>
                  <a:srgbClr val="000000"/>
                </a:solidFill>
                <a:latin typeface="Aptos Light" panose="020B0004020202020204" pitchFamily="34" charset="0"/>
                <a:ea typeface="Century Gothic"/>
                <a:cs typeface="Century Gothic"/>
                <a:sym typeface="Century Gothic"/>
              </a:rPr>
              <a:t>Cenário 4: Consolidar a dívida</a:t>
            </a:r>
            <a:endParaRPr sz="1800" b="1" i="0" u="none" strike="noStrike" cap="none" dirty="0">
              <a:solidFill>
                <a:srgbClr val="000000"/>
              </a:solidFill>
              <a:latin typeface="Aptos Light" panose="020B0004020202020204" pitchFamily="34" charset="0"/>
              <a:ea typeface="Century Gothic"/>
              <a:cs typeface="Century Gothic"/>
              <a:sym typeface="Century Gothic"/>
            </a:endParaRPr>
          </a:p>
          <a:p>
            <a:pPr marL="0" marR="0" lvl="0" indent="0" algn="l" rtl="0">
              <a:lnSpc>
                <a:spcPct val="100000"/>
              </a:lnSpc>
              <a:spcBef>
                <a:spcPts val="0"/>
              </a:spcBef>
              <a:spcAft>
                <a:spcPts val="0"/>
              </a:spcAft>
              <a:buNone/>
            </a:pPr>
            <a:r>
              <a:rPr lang="de-DE" sz="1800" b="0" i="0" u="none" strike="noStrike" cap="none" dirty="0">
                <a:solidFill>
                  <a:srgbClr val="000000"/>
                </a:solidFill>
                <a:latin typeface="Aptos Light" panose="020B0004020202020204" pitchFamily="34" charset="0"/>
                <a:ea typeface="Century Gothic"/>
                <a:cs typeface="Century Gothic"/>
                <a:sym typeface="Century Gothic"/>
              </a:rPr>
              <a:t> </a:t>
            </a:r>
            <a:endParaRPr sz="1800" b="0" i="0" u="none" strike="noStrike" cap="none" dirty="0">
              <a:solidFill>
                <a:srgbClr val="000000"/>
              </a:solidFill>
              <a:latin typeface="Aptos Light" panose="020B0004020202020204" pitchFamily="34" charset="0"/>
              <a:ea typeface="Century Gothic"/>
              <a:cs typeface="Century Gothic"/>
              <a:sym typeface="Century Gothic"/>
            </a:endParaRPr>
          </a:p>
          <a:p>
            <a:pPr marL="0" marR="0" lvl="0" indent="0" algn="l" rtl="0">
              <a:lnSpc>
                <a:spcPct val="100000"/>
              </a:lnSpc>
              <a:spcBef>
                <a:spcPts val="0"/>
              </a:spcBef>
              <a:spcAft>
                <a:spcPts val="0"/>
              </a:spcAft>
              <a:buNone/>
            </a:pPr>
            <a:r>
              <a:rPr lang="de-DE" sz="1800" b="0" i="0" u="none" strike="noStrike" cap="none" dirty="0">
                <a:solidFill>
                  <a:srgbClr val="000000"/>
                </a:solidFill>
                <a:latin typeface="Aptos Light" panose="020B0004020202020204" pitchFamily="34" charset="0"/>
                <a:ea typeface="Century Gothic"/>
                <a:cs typeface="Century Gothic"/>
                <a:sym typeface="Century Gothic"/>
              </a:rPr>
              <a:t>Considerações:</a:t>
            </a:r>
            <a:endParaRPr sz="1800" b="0" i="0" u="none" strike="noStrike" cap="none" dirty="0">
              <a:solidFill>
                <a:srgbClr val="000000"/>
              </a:solidFill>
              <a:latin typeface="Aptos Light" panose="020B0004020202020204" pitchFamily="34" charset="0"/>
              <a:ea typeface="Century Gothic"/>
              <a:cs typeface="Century Gothic"/>
              <a:sym typeface="Century Gothic"/>
            </a:endParaRPr>
          </a:p>
          <a:p>
            <a:pPr marL="0" marR="0" lvl="0" indent="0" algn="l" rtl="0">
              <a:lnSpc>
                <a:spcPct val="100000"/>
              </a:lnSpc>
              <a:spcBef>
                <a:spcPts val="0"/>
              </a:spcBef>
              <a:spcAft>
                <a:spcPts val="0"/>
              </a:spcAft>
              <a:buNone/>
            </a:pPr>
            <a:r>
              <a:rPr lang="de-DE" sz="1800" b="0" i="0" u="none" strike="noStrike" cap="none" dirty="0">
                <a:solidFill>
                  <a:srgbClr val="000000"/>
                </a:solidFill>
                <a:latin typeface="Aptos Light" panose="020B0004020202020204" pitchFamily="34" charset="0"/>
                <a:ea typeface="Century Gothic"/>
                <a:cs typeface="Century Gothic"/>
                <a:sym typeface="Century Gothic"/>
              </a:rPr>
              <a:t>  - Está a consolidar dívidas de cartões de crédito com juros elevados num único empréstimo.</a:t>
            </a:r>
            <a:endParaRPr sz="1800" b="0" i="0" u="none" strike="noStrike" cap="none" dirty="0">
              <a:solidFill>
                <a:srgbClr val="000000"/>
              </a:solidFill>
              <a:latin typeface="Aptos Light" panose="020B0004020202020204" pitchFamily="34" charset="0"/>
              <a:ea typeface="Century Gothic"/>
              <a:cs typeface="Century Gothic"/>
              <a:sym typeface="Century Gothic"/>
            </a:endParaRPr>
          </a:p>
          <a:p>
            <a:pPr marL="0" marR="0" lvl="0" indent="0" algn="l" rtl="0">
              <a:lnSpc>
                <a:spcPct val="100000"/>
              </a:lnSpc>
              <a:spcBef>
                <a:spcPts val="0"/>
              </a:spcBef>
              <a:spcAft>
                <a:spcPts val="0"/>
              </a:spcAft>
              <a:buNone/>
            </a:pPr>
            <a:r>
              <a:rPr lang="de-DE" sz="1800" b="0" i="0" u="none" strike="noStrike" cap="none" dirty="0">
                <a:solidFill>
                  <a:srgbClr val="000000"/>
                </a:solidFill>
                <a:latin typeface="Aptos Light" panose="020B0004020202020204" pitchFamily="34" charset="0"/>
                <a:ea typeface="Century Gothic"/>
                <a:cs typeface="Century Gothic"/>
                <a:sym typeface="Century Gothic"/>
              </a:rPr>
              <a:t>  - O objetivo é saldar a dívida o mais rapidamente possível.</a:t>
            </a:r>
            <a:endParaRPr sz="1800" b="0" i="0" u="none" strike="noStrike" cap="none" dirty="0">
              <a:solidFill>
                <a:srgbClr val="000000"/>
              </a:solidFill>
              <a:latin typeface="Aptos Light" panose="020B0004020202020204" pitchFamily="34" charset="0"/>
              <a:ea typeface="Century Gothic"/>
              <a:cs typeface="Century Gothic"/>
              <a:sym typeface="Century Gothic"/>
            </a:endParaRPr>
          </a:p>
          <a:p>
            <a:pPr marL="0" marR="0" lvl="0" indent="0" algn="l" rtl="0">
              <a:lnSpc>
                <a:spcPct val="100000"/>
              </a:lnSpc>
              <a:spcBef>
                <a:spcPts val="0"/>
              </a:spcBef>
              <a:spcAft>
                <a:spcPts val="0"/>
              </a:spcAft>
              <a:buNone/>
            </a:pPr>
            <a:r>
              <a:rPr lang="de-DE" sz="1800" b="0" i="0" u="none" strike="noStrike" cap="none" dirty="0">
                <a:solidFill>
                  <a:srgbClr val="000000"/>
                </a:solidFill>
                <a:latin typeface="Aptos Light" panose="020B0004020202020204" pitchFamily="34" charset="0"/>
                <a:ea typeface="Century Gothic"/>
                <a:cs typeface="Century Gothic"/>
                <a:sym typeface="Century Gothic"/>
              </a:rPr>
              <a:t>  - As taxas de juro encontram-se em mínimos históricos, mas poderão aumentar no futuro.</a:t>
            </a:r>
            <a:endParaRPr sz="1800" b="0" i="0" u="none" strike="noStrike" cap="none" dirty="0">
              <a:solidFill>
                <a:srgbClr val="000000"/>
              </a:solidFill>
              <a:latin typeface="Aptos Light" panose="020B0004020202020204" pitchFamily="34" charset="0"/>
              <a:ea typeface="Century Gothic"/>
              <a:cs typeface="Century Gothic"/>
              <a:sym typeface="Century Gothic"/>
            </a:endParaRPr>
          </a:p>
        </p:txBody>
      </p:sp>
      <p:sp>
        <p:nvSpPr>
          <p:cNvPr id="610" name="Google Shape;610;p36"/>
          <p:cNvSpPr txBox="1"/>
          <p:nvPr/>
        </p:nvSpPr>
        <p:spPr>
          <a:xfrm>
            <a:off x="215431" y="4810286"/>
            <a:ext cx="11732366" cy="64629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de-DE" sz="1800" b="0" i="0" u="none" strike="noStrike" cap="none" dirty="0">
                <a:solidFill>
                  <a:srgbClr val="000000"/>
                </a:solidFill>
                <a:latin typeface="Aptos Light" panose="020B0004020202020204" pitchFamily="34" charset="0"/>
                <a:ea typeface="Century Gothic"/>
                <a:cs typeface="Century Gothic"/>
                <a:sym typeface="Century Gothic"/>
              </a:rPr>
              <a:t>Determinar se deve utilizar um empréstimo a taxa fixa ou variável para a consolidação de dívidas. Explique a sua decisão tendo em conta o objetivo de pagar a dívida rapidamente e as potenciais alterações da taxa de juro.</a:t>
            </a:r>
            <a:endParaRPr sz="1800" b="0" i="0" u="none" strike="noStrike" cap="none" dirty="0">
              <a:solidFill>
                <a:srgbClr val="000000"/>
              </a:solidFill>
              <a:latin typeface="Aptos Light" panose="020B0004020202020204" pitchFamily="34" charset="0"/>
              <a:ea typeface="Century Gothic"/>
              <a:cs typeface="Century Gothic"/>
              <a:sym typeface="Century Gothic"/>
            </a:endParaRPr>
          </a:p>
        </p:txBody>
      </p:sp>
      <p:pic>
        <p:nvPicPr>
          <p:cNvPr id="611" name="Google Shape;611;p36" descr="Ein Bild, das Text, Design, Typografie, Schrift enthält.&#10;&#10;Automatisch generierte Beschreibung"/>
          <p:cNvPicPr preferRelativeResize="0"/>
          <p:nvPr/>
        </p:nvPicPr>
        <p:blipFill rotWithShape="1">
          <a:blip r:embed="rId4">
            <a:alphaModFix/>
          </a:blip>
          <a:srcRect/>
          <a:stretch/>
        </p:blipFill>
        <p:spPr>
          <a:xfrm>
            <a:off x="9055623" y="2215606"/>
            <a:ext cx="2974964" cy="1798201"/>
          </a:xfrm>
          <a:prstGeom prst="rect">
            <a:avLst/>
          </a:prstGeom>
          <a:noFill/>
          <a:ln>
            <a:noFill/>
          </a:ln>
        </p:spPr>
      </p:pic>
      <p:sp>
        <p:nvSpPr>
          <p:cNvPr id="2" name="Google Shape;104;p2">
            <a:extLst>
              <a:ext uri="{FF2B5EF4-FFF2-40B4-BE49-F238E27FC236}">
                <a16:creationId xmlns:a16="http://schemas.microsoft.com/office/drawing/2014/main" id="{2081692D-4BB6-5F4B-8D11-7D4350E43BDC}"/>
              </a:ext>
            </a:extLst>
          </p:cNvPr>
          <p:cNvSpPr txBox="1">
            <a:spLocks noGrp="1"/>
          </p:cNvSpPr>
          <p:nvPr>
            <p:ph type="ftr" idx="11"/>
          </p:nvPr>
        </p:nvSpPr>
        <p:spPr>
          <a:xfrm>
            <a:off x="441523" y="6123663"/>
            <a:ext cx="8819708" cy="365125"/>
          </a:xfrm>
          <a:prstGeom prst="rect">
            <a:avLst/>
          </a:prstGeom>
          <a:noFill/>
          <a:ln>
            <a:noFill/>
          </a:ln>
        </p:spPr>
        <p:txBody>
          <a:bodyPr spcFirstLastPara="1" wrap="square" lIns="91425" tIns="45700" rIns="91425" bIns="45700" anchor="ctr" anchorCtr="0">
            <a:normAutofit fontScale="25000" lnSpcReduction="20000"/>
          </a:bodyPr>
          <a:lstStyle/>
          <a:p>
            <a:pPr algn="just"/>
            <a:r>
              <a:rPr lang="pt-PT" sz="3200" dirty="0">
                <a:effectLst/>
                <a:latin typeface="Century Gothic" panose="020B0502020202020204" pitchFamily="34" charset="0"/>
                <a:ea typeface="Times New Roman" panose="02020603050405020304" pitchFamily="18" charset="0"/>
              </a:rPr>
              <a:t>Financiado pela União Europeia. Os pontos de vista e as opiniões expressas são as do(s) autor(</a:t>
            </a:r>
            <a:r>
              <a:rPr lang="pt-PT" sz="3200" dirty="0" err="1">
                <a:effectLst/>
                <a:latin typeface="Century Gothic" panose="020B0502020202020204" pitchFamily="34" charset="0"/>
                <a:ea typeface="Times New Roman" panose="02020603050405020304" pitchFamily="18" charset="0"/>
              </a:rPr>
              <a:t>es</a:t>
            </a:r>
            <a:r>
              <a:rPr lang="pt-PT" sz="3200" dirty="0">
                <a:effectLst/>
                <a:latin typeface="Century Gothic" panose="020B0502020202020204" pitchFamily="34" charset="0"/>
                <a:ea typeface="Times New Roman" panose="02020603050405020304" pitchFamily="18" charset="0"/>
              </a:rPr>
              <a:t>) e não refletem necessariamente a posição da União Europeia ou da Agência de Execução Europeia da Educação e da Cultura (EACEA). Nem a União Europeia nem a EACEA podem ser tidos como responsáveis por essas opiniões. Número do Projeto: 2022-1-AT01-KA220-ADU-000087985</a:t>
            </a:r>
            <a:endParaRPr lang="pt-PT" sz="3200" dirty="0">
              <a:effectLst/>
              <a:latin typeface="Times New Roman" panose="02020603050405020304" pitchFamily="18" charset="0"/>
              <a:ea typeface="Times New Roman" panose="02020603050405020304" pitchFamily="18" charset="0"/>
            </a:endParaRPr>
          </a:p>
          <a:p>
            <a:pPr marL="0" lvl="0" indent="0" algn="ctr" rtl="0">
              <a:lnSpc>
                <a:spcPct val="90000"/>
              </a:lnSpc>
              <a:spcBef>
                <a:spcPts val="600"/>
              </a:spcBef>
              <a:spcAft>
                <a:spcPts val="600"/>
              </a:spcAft>
              <a:buSzPts val="1400"/>
              <a:buNone/>
            </a:pPr>
            <a:endParaRPr sz="400" dirty="0">
              <a:solidFill>
                <a:srgbClr val="888888"/>
              </a:solidFill>
              <a:latin typeface="Arial"/>
              <a:ea typeface="Arial"/>
              <a:cs typeface="Arial"/>
              <a:sym typeface="Arial"/>
            </a:endParaRPr>
          </a:p>
        </p:txBody>
      </p:sp>
      <p:pic>
        <p:nvPicPr>
          <p:cNvPr id="3" name="Imagem 2" descr="Uma imagem com texto, Tipo de letra, Azul elétrico, Azul majorelle&#10;&#10;Descrição gerada automaticamente">
            <a:extLst>
              <a:ext uri="{FF2B5EF4-FFF2-40B4-BE49-F238E27FC236}">
                <a16:creationId xmlns:a16="http://schemas.microsoft.com/office/drawing/2014/main" id="{D6073601-DA4C-4462-71CA-E09691E6383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956408" y="5984990"/>
            <a:ext cx="2470291" cy="44146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5"/>
        <p:cNvGrpSpPr/>
        <p:nvPr/>
      </p:nvGrpSpPr>
      <p:grpSpPr>
        <a:xfrm>
          <a:off x="0" y="0"/>
          <a:ext cx="0" cy="0"/>
          <a:chOff x="0" y="0"/>
          <a:chExt cx="0" cy="0"/>
        </a:xfrm>
      </p:grpSpPr>
      <p:grpSp>
        <p:nvGrpSpPr>
          <p:cNvPr id="616" name="Google Shape;616;p37"/>
          <p:cNvGrpSpPr/>
          <p:nvPr/>
        </p:nvGrpSpPr>
        <p:grpSpPr>
          <a:xfrm>
            <a:off x="-5025" y="6737718"/>
            <a:ext cx="12207200" cy="123363"/>
            <a:chOff x="-5025" y="6737718"/>
            <a:chExt cx="12207200" cy="123363"/>
          </a:xfrm>
        </p:grpSpPr>
        <p:sp>
          <p:nvSpPr>
            <p:cNvPr id="617" name="Google Shape;617;p37"/>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18" name="Google Shape;618;p37"/>
            <p:cNvSpPr/>
            <p:nvPr/>
          </p:nvSpPr>
          <p:spPr>
            <a:xfrm rot="-5400000">
              <a:off x="9176406" y="3835311"/>
              <a:ext cx="123362" cy="5928176"/>
            </a:xfrm>
            <a:prstGeom prst="rect">
              <a:avLst/>
            </a:prstGeom>
            <a:gradFill>
              <a:gsLst>
                <a:gs pos="0">
                  <a:srgbClr val="5B9BD5">
                    <a:alpha val="0"/>
                  </a:srgbClr>
                </a:gs>
                <a:gs pos="19000">
                  <a:srgbClr val="5B9BD5">
                    <a:alpha val="0"/>
                  </a:srgbClr>
                </a:gs>
                <a:gs pos="100000">
                  <a:srgbClr val="9CC2E5"/>
                </a:gs>
              </a:gsLst>
              <a:lin ang="6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619" name="Google Shape;619;p37"/>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0" name="Google Shape;620;p37"/>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622" name="Google Shape;622;p37"/>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624" name="Google Shape;624;p37"/>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de-DE" sz="3200" b="0" i="0" u="none" strike="noStrike" cap="none" dirty="0">
                <a:solidFill>
                  <a:schemeClr val="lt1"/>
                </a:solidFill>
                <a:latin typeface="Aptos Light" panose="020B0004020202020204" pitchFamily="34" charset="0"/>
                <a:ea typeface="Century Gothic"/>
                <a:cs typeface="Century Gothic"/>
                <a:sym typeface="Century Gothic"/>
              </a:rPr>
              <a:t>TIPOS DE EMPRÉSTIMOS</a:t>
            </a:r>
            <a:endParaRPr sz="3200" b="0" i="0" u="none" strike="noStrike" cap="none" dirty="0">
              <a:solidFill>
                <a:schemeClr val="lt1"/>
              </a:solidFill>
              <a:latin typeface="Aptos Light" panose="020B0004020202020204" pitchFamily="34" charset="0"/>
              <a:ea typeface="Century Gothic"/>
              <a:cs typeface="Century Gothic"/>
              <a:sym typeface="Century Gothic"/>
            </a:endParaRPr>
          </a:p>
        </p:txBody>
      </p:sp>
      <p:sp>
        <p:nvSpPr>
          <p:cNvPr id="625" name="Google Shape;625;p37"/>
          <p:cNvSpPr txBox="1"/>
          <p:nvPr/>
        </p:nvSpPr>
        <p:spPr>
          <a:xfrm>
            <a:off x="335346" y="2386578"/>
            <a:ext cx="2180405"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200" b="0" i="0" u="none" strike="noStrike" cap="none" dirty="0">
                <a:solidFill>
                  <a:srgbClr val="000000"/>
                </a:solidFill>
                <a:latin typeface="Aptos Light" panose="020B0004020202020204" pitchFamily="34" charset="0"/>
                <a:ea typeface="Century Gothic"/>
                <a:cs typeface="Century Gothic"/>
                <a:sym typeface="Century Gothic"/>
              </a:rPr>
              <a:t>Empréstimos pessoais</a:t>
            </a:r>
            <a:endParaRPr sz="2200" b="0" i="0" u="none" strike="noStrike" cap="none" dirty="0">
              <a:solidFill>
                <a:srgbClr val="000000"/>
              </a:solidFill>
              <a:latin typeface="Aptos Light" panose="020B0004020202020204" pitchFamily="34" charset="0"/>
              <a:ea typeface="Century Gothic"/>
              <a:cs typeface="Century Gothic"/>
              <a:sym typeface="Century Gothic"/>
            </a:endParaRPr>
          </a:p>
        </p:txBody>
      </p:sp>
      <p:sp>
        <p:nvSpPr>
          <p:cNvPr id="626" name="Google Shape;626;p37"/>
          <p:cNvSpPr txBox="1"/>
          <p:nvPr/>
        </p:nvSpPr>
        <p:spPr>
          <a:xfrm>
            <a:off x="4601526" y="2079887"/>
            <a:ext cx="2411238"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200" b="0" i="0" u="none" strike="noStrike" cap="none" dirty="0">
                <a:solidFill>
                  <a:srgbClr val="000000"/>
                </a:solidFill>
                <a:latin typeface="Aptos Light" panose="020B0004020202020204" pitchFamily="34" charset="0"/>
                <a:ea typeface="Century Gothic"/>
                <a:cs typeface="Century Gothic"/>
                <a:sym typeface="Century Gothic"/>
              </a:rPr>
              <a:t>Empréstimos hipotecários</a:t>
            </a:r>
            <a:endParaRPr sz="2200" b="0" i="0" u="none" strike="noStrike" cap="none" dirty="0">
              <a:solidFill>
                <a:srgbClr val="000000"/>
              </a:solidFill>
              <a:latin typeface="Aptos Light" panose="020B0004020202020204" pitchFamily="34" charset="0"/>
              <a:ea typeface="Century Gothic"/>
              <a:cs typeface="Century Gothic"/>
              <a:sym typeface="Century Gothic"/>
            </a:endParaRPr>
          </a:p>
        </p:txBody>
      </p:sp>
      <p:sp>
        <p:nvSpPr>
          <p:cNvPr id="627" name="Google Shape;627;p37"/>
          <p:cNvSpPr txBox="1"/>
          <p:nvPr/>
        </p:nvSpPr>
        <p:spPr>
          <a:xfrm>
            <a:off x="2592636" y="3271105"/>
            <a:ext cx="1483098"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200" b="0" i="0" u="none" strike="noStrike" cap="none" dirty="0">
                <a:solidFill>
                  <a:srgbClr val="000000"/>
                </a:solidFill>
                <a:latin typeface="Aptos Light" panose="020B0004020202020204" pitchFamily="34" charset="0"/>
                <a:ea typeface="Century Gothic"/>
                <a:cs typeface="Century Gothic"/>
                <a:sym typeface="Century Gothic"/>
              </a:rPr>
              <a:t>Crédito automóvel</a:t>
            </a:r>
            <a:endParaRPr sz="2200" b="0" i="0" u="none" strike="noStrike" cap="none" dirty="0">
              <a:solidFill>
                <a:srgbClr val="000000"/>
              </a:solidFill>
              <a:latin typeface="Aptos Light" panose="020B0004020202020204" pitchFamily="34" charset="0"/>
              <a:ea typeface="Century Gothic"/>
              <a:cs typeface="Century Gothic"/>
              <a:sym typeface="Century Gothic"/>
            </a:endParaRPr>
          </a:p>
        </p:txBody>
      </p:sp>
      <p:sp>
        <p:nvSpPr>
          <p:cNvPr id="628" name="Google Shape;628;p37"/>
          <p:cNvSpPr txBox="1"/>
          <p:nvPr/>
        </p:nvSpPr>
        <p:spPr>
          <a:xfrm>
            <a:off x="4965409" y="4266347"/>
            <a:ext cx="2047355"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200" b="0" i="0" u="none" strike="noStrike" cap="none" dirty="0">
                <a:solidFill>
                  <a:srgbClr val="000000"/>
                </a:solidFill>
                <a:latin typeface="Aptos Light" panose="020B0004020202020204" pitchFamily="34" charset="0"/>
                <a:ea typeface="Century Gothic"/>
                <a:cs typeface="Century Gothic"/>
                <a:sym typeface="Century Gothic"/>
              </a:rPr>
              <a:t>Empréstimos às empresas</a:t>
            </a:r>
            <a:endParaRPr sz="2200" b="0" i="0" u="none" strike="noStrike" cap="none" dirty="0">
              <a:solidFill>
                <a:srgbClr val="000000"/>
              </a:solidFill>
              <a:latin typeface="Aptos Light" panose="020B0004020202020204" pitchFamily="34" charset="0"/>
              <a:ea typeface="Century Gothic"/>
              <a:cs typeface="Century Gothic"/>
              <a:sym typeface="Century Gothic"/>
            </a:endParaRPr>
          </a:p>
        </p:txBody>
      </p:sp>
      <p:sp>
        <p:nvSpPr>
          <p:cNvPr id="629" name="Google Shape;629;p37"/>
          <p:cNvSpPr txBox="1"/>
          <p:nvPr/>
        </p:nvSpPr>
        <p:spPr>
          <a:xfrm>
            <a:off x="602673" y="4623444"/>
            <a:ext cx="2194832"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200" b="0" i="0" u="none" strike="noStrike" cap="none" dirty="0">
                <a:solidFill>
                  <a:srgbClr val="000000"/>
                </a:solidFill>
                <a:latin typeface="Aptos Light" panose="020B0004020202020204" pitchFamily="34" charset="0"/>
                <a:ea typeface="Century Gothic"/>
                <a:cs typeface="Century Gothic"/>
                <a:sym typeface="Century Gothic"/>
              </a:rPr>
              <a:t>Empréstimos a estudantes</a:t>
            </a:r>
            <a:endParaRPr sz="2200" b="0" i="0" u="none" strike="noStrike" cap="none" dirty="0">
              <a:solidFill>
                <a:srgbClr val="000000"/>
              </a:solidFill>
              <a:latin typeface="Aptos Light" panose="020B0004020202020204" pitchFamily="34" charset="0"/>
              <a:ea typeface="Century Gothic"/>
              <a:cs typeface="Century Gothic"/>
              <a:sym typeface="Century Gothic"/>
            </a:endParaRPr>
          </a:p>
        </p:txBody>
      </p:sp>
      <p:sp>
        <p:nvSpPr>
          <p:cNvPr id="630" name="Google Shape;630;p37"/>
          <p:cNvSpPr txBox="1"/>
          <p:nvPr/>
        </p:nvSpPr>
        <p:spPr>
          <a:xfrm>
            <a:off x="6871691" y="3033927"/>
            <a:ext cx="2079415" cy="11079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200" b="0" i="0" u="none" strike="noStrike" cap="none" dirty="0">
                <a:solidFill>
                  <a:srgbClr val="000000"/>
                </a:solidFill>
                <a:latin typeface="Aptos Light" panose="020B0004020202020204" pitchFamily="34" charset="0"/>
                <a:ea typeface="Century Gothic"/>
                <a:cs typeface="Century Gothic"/>
                <a:sym typeface="Century Gothic"/>
              </a:rPr>
              <a:t>Empréstimos do dia de pagamento</a:t>
            </a:r>
            <a:endParaRPr sz="2200" b="0" i="0" u="none" strike="noStrike" cap="none" dirty="0">
              <a:solidFill>
                <a:srgbClr val="000000"/>
              </a:solidFill>
              <a:latin typeface="Aptos Light" panose="020B0004020202020204" pitchFamily="34" charset="0"/>
              <a:ea typeface="Century Gothic"/>
              <a:cs typeface="Century Gothic"/>
              <a:sym typeface="Century Gothic"/>
            </a:endParaRPr>
          </a:p>
        </p:txBody>
      </p:sp>
      <p:sp>
        <p:nvSpPr>
          <p:cNvPr id="631" name="Google Shape;631;p37"/>
          <p:cNvSpPr txBox="1"/>
          <p:nvPr/>
        </p:nvSpPr>
        <p:spPr>
          <a:xfrm>
            <a:off x="8736307" y="4534799"/>
            <a:ext cx="2917786"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200" b="0" i="0" u="none" strike="noStrike" cap="none" dirty="0">
                <a:solidFill>
                  <a:srgbClr val="000000"/>
                </a:solidFill>
                <a:latin typeface="Aptos Light" panose="020B0004020202020204" pitchFamily="34" charset="0"/>
                <a:ea typeface="Century Gothic"/>
                <a:cs typeface="Century Gothic"/>
                <a:sym typeface="Century Gothic"/>
              </a:rPr>
              <a:t>Empréstimos de consolidação</a:t>
            </a:r>
            <a:endParaRPr sz="2200" b="0" i="0" u="none" strike="noStrike" cap="none" dirty="0">
              <a:solidFill>
                <a:srgbClr val="000000"/>
              </a:solidFill>
              <a:latin typeface="Aptos Light" panose="020B0004020202020204" pitchFamily="34" charset="0"/>
              <a:ea typeface="Century Gothic"/>
              <a:cs typeface="Century Gothic"/>
              <a:sym typeface="Century Gothic"/>
            </a:endParaRPr>
          </a:p>
        </p:txBody>
      </p:sp>
      <p:sp>
        <p:nvSpPr>
          <p:cNvPr id="632" name="Google Shape;632;p37"/>
          <p:cNvSpPr txBox="1"/>
          <p:nvPr/>
        </p:nvSpPr>
        <p:spPr>
          <a:xfrm>
            <a:off x="9279883" y="2279597"/>
            <a:ext cx="2784737" cy="11079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200" b="0" i="0" u="none" strike="noStrike" cap="none" dirty="0">
                <a:solidFill>
                  <a:srgbClr val="000000"/>
                </a:solidFill>
                <a:latin typeface="Aptos Light" panose="020B0004020202020204" pitchFamily="34" charset="0"/>
                <a:ea typeface="Century Gothic"/>
                <a:cs typeface="Century Gothic"/>
                <a:sym typeface="Century Gothic"/>
              </a:rPr>
              <a:t>Empréstimos para aquisição de habitação própria</a:t>
            </a:r>
            <a:endParaRPr sz="2200" b="0" i="0" u="none" strike="noStrike" cap="none" dirty="0">
              <a:solidFill>
                <a:srgbClr val="000000"/>
              </a:solidFill>
              <a:latin typeface="Aptos Light" panose="020B0004020202020204" pitchFamily="34" charset="0"/>
              <a:ea typeface="Century Gothic"/>
              <a:cs typeface="Century Gothic"/>
              <a:sym typeface="Century Gothic"/>
            </a:endParaRPr>
          </a:p>
        </p:txBody>
      </p:sp>
      <p:sp>
        <p:nvSpPr>
          <p:cNvPr id="2" name="Google Shape;104;p2">
            <a:extLst>
              <a:ext uri="{FF2B5EF4-FFF2-40B4-BE49-F238E27FC236}">
                <a16:creationId xmlns:a16="http://schemas.microsoft.com/office/drawing/2014/main" id="{DDDEDB36-40DB-ADC9-DFC3-22C19FF97234}"/>
              </a:ext>
            </a:extLst>
          </p:cNvPr>
          <p:cNvSpPr txBox="1">
            <a:spLocks noGrp="1"/>
          </p:cNvSpPr>
          <p:nvPr>
            <p:ph type="ftr" idx="11"/>
          </p:nvPr>
        </p:nvSpPr>
        <p:spPr>
          <a:xfrm>
            <a:off x="441523" y="6123663"/>
            <a:ext cx="8819708" cy="365125"/>
          </a:xfrm>
          <a:prstGeom prst="rect">
            <a:avLst/>
          </a:prstGeom>
          <a:noFill/>
          <a:ln>
            <a:noFill/>
          </a:ln>
        </p:spPr>
        <p:txBody>
          <a:bodyPr spcFirstLastPara="1" wrap="square" lIns="91425" tIns="45700" rIns="91425" bIns="45700" anchor="ctr" anchorCtr="0">
            <a:normAutofit fontScale="25000" lnSpcReduction="20000"/>
          </a:bodyPr>
          <a:lstStyle/>
          <a:p>
            <a:pPr algn="just"/>
            <a:r>
              <a:rPr lang="pt-PT" sz="3200" dirty="0">
                <a:effectLst/>
                <a:latin typeface="Century Gothic" panose="020B0502020202020204" pitchFamily="34" charset="0"/>
                <a:ea typeface="Times New Roman" panose="02020603050405020304" pitchFamily="18" charset="0"/>
              </a:rPr>
              <a:t>Financiado pela União Europeia. Os pontos de vista e as opiniões expressas são as do(s) autor(</a:t>
            </a:r>
            <a:r>
              <a:rPr lang="pt-PT" sz="3200" dirty="0" err="1">
                <a:effectLst/>
                <a:latin typeface="Century Gothic" panose="020B0502020202020204" pitchFamily="34" charset="0"/>
                <a:ea typeface="Times New Roman" panose="02020603050405020304" pitchFamily="18" charset="0"/>
              </a:rPr>
              <a:t>es</a:t>
            </a:r>
            <a:r>
              <a:rPr lang="pt-PT" sz="3200" dirty="0">
                <a:effectLst/>
                <a:latin typeface="Century Gothic" panose="020B0502020202020204" pitchFamily="34" charset="0"/>
                <a:ea typeface="Times New Roman" panose="02020603050405020304" pitchFamily="18" charset="0"/>
              </a:rPr>
              <a:t>) e não refletem necessariamente a posição da União Europeia ou da Agência de Execução Europeia da Educação e da Cultura (EACEA). Nem a União Europeia nem a EACEA podem ser tidos como responsáveis por essas opiniões. Número do Projeto: 2022-1-AT01-KA220-ADU-000087985</a:t>
            </a:r>
            <a:endParaRPr lang="pt-PT" sz="3200" dirty="0">
              <a:effectLst/>
              <a:latin typeface="Times New Roman" panose="02020603050405020304" pitchFamily="18" charset="0"/>
              <a:ea typeface="Times New Roman" panose="02020603050405020304" pitchFamily="18" charset="0"/>
            </a:endParaRPr>
          </a:p>
          <a:p>
            <a:pPr marL="0" lvl="0" indent="0" algn="ctr" rtl="0">
              <a:lnSpc>
                <a:spcPct val="90000"/>
              </a:lnSpc>
              <a:spcBef>
                <a:spcPts val="600"/>
              </a:spcBef>
              <a:spcAft>
                <a:spcPts val="600"/>
              </a:spcAft>
              <a:buSzPts val="1400"/>
              <a:buNone/>
            </a:pPr>
            <a:endParaRPr sz="400" dirty="0">
              <a:solidFill>
                <a:srgbClr val="888888"/>
              </a:solidFill>
              <a:latin typeface="Arial"/>
              <a:ea typeface="Arial"/>
              <a:cs typeface="Arial"/>
              <a:sym typeface="Arial"/>
            </a:endParaRPr>
          </a:p>
        </p:txBody>
      </p:sp>
      <p:pic>
        <p:nvPicPr>
          <p:cNvPr id="3" name="Imagem 2" descr="Uma imagem com texto, Tipo de letra, Azul elétrico, Azul majorelle&#10;&#10;Descrição gerada automaticamente">
            <a:extLst>
              <a:ext uri="{FF2B5EF4-FFF2-40B4-BE49-F238E27FC236}">
                <a16:creationId xmlns:a16="http://schemas.microsoft.com/office/drawing/2014/main" id="{BC9734D9-3D69-D00A-710A-D6C811AACB3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956408" y="5984990"/>
            <a:ext cx="2470291" cy="44146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38"/>
          <p:cNvSpPr txBox="1"/>
          <p:nvPr/>
        </p:nvSpPr>
        <p:spPr>
          <a:xfrm>
            <a:off x="281750" y="1494739"/>
            <a:ext cx="11618447" cy="3447832"/>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de-DE" sz="1800" b="0" i="1" u="none" strike="noStrike" cap="none" dirty="0">
                <a:solidFill>
                  <a:srgbClr val="000000"/>
                </a:solidFill>
                <a:latin typeface="Aptos Light" panose="020B0004020202020204" pitchFamily="34" charset="0"/>
                <a:ea typeface="Century Gothic"/>
                <a:cs typeface="Century Gothic"/>
                <a:sym typeface="Century Gothic"/>
              </a:rPr>
              <a:t>Uma garantia bancária</a:t>
            </a:r>
            <a:endParaRPr sz="1800" b="0" i="1" u="none" strike="noStrike" cap="none" dirty="0">
              <a:solidFill>
                <a:srgbClr val="000000"/>
              </a:solidFill>
              <a:latin typeface="Aptos Light" panose="020B0004020202020204" pitchFamily="34" charset="0"/>
              <a:ea typeface="Century Gothic"/>
              <a:cs typeface="Century Gothic"/>
              <a:sym typeface="Century Gothic"/>
            </a:endParaRPr>
          </a:p>
          <a:p>
            <a:pPr marL="0" marR="0" lvl="0" indent="0" algn="just" rtl="0">
              <a:lnSpc>
                <a:spcPct val="100000"/>
              </a:lnSpc>
              <a:spcBef>
                <a:spcPts val="0"/>
              </a:spcBef>
              <a:spcAft>
                <a:spcPts val="0"/>
              </a:spcAft>
              <a:buNone/>
            </a:pPr>
            <a:endParaRPr sz="1800" b="0" i="1" u="none" strike="noStrike" cap="none" dirty="0">
              <a:solidFill>
                <a:srgbClr val="000000"/>
              </a:solidFill>
              <a:latin typeface="Aptos Light" panose="020B0004020202020204" pitchFamily="34" charset="0"/>
              <a:ea typeface="Century Gothic"/>
              <a:cs typeface="Century Gothic"/>
              <a:sym typeface="Century Gothic"/>
            </a:endParaRPr>
          </a:p>
          <a:p>
            <a:pPr marL="0" marR="0" lvl="0" indent="0" algn="just" rtl="0">
              <a:lnSpc>
                <a:spcPct val="100000"/>
              </a:lnSpc>
              <a:spcBef>
                <a:spcPts val="0"/>
              </a:spcBef>
              <a:spcAft>
                <a:spcPts val="0"/>
              </a:spcAft>
              <a:buNone/>
            </a:pPr>
            <a:r>
              <a:rPr lang="de-DE" sz="1800" b="0" i="0" u="none" strike="noStrike" cap="none" dirty="0">
                <a:solidFill>
                  <a:srgbClr val="0D0D0D"/>
                </a:solidFill>
                <a:latin typeface="Aptos Light" panose="020B0004020202020204" pitchFamily="34" charset="0"/>
                <a:ea typeface="Century Gothic"/>
                <a:cs typeface="Century Gothic"/>
                <a:sym typeface="Century Gothic"/>
              </a:rPr>
              <a:t>Uma garantia bancária é um compromisso assumido por um banco, em nome de um cliente, de cumprir uma obrigação contratual se o cliente não o fizer. Serve como uma forma de garantia para o beneficiário (por exemplo, um fornecedor ou empreiteiro) de que receberá o pagamento ou o desempenho especificado no contrato, mesmo que o cliente não cumpra.</a:t>
            </a:r>
            <a:endParaRPr sz="1800" b="0" i="1" u="none" strike="noStrike" cap="none" dirty="0">
              <a:solidFill>
                <a:srgbClr val="0D0D0D"/>
              </a:solidFill>
              <a:latin typeface="Aptos Light" panose="020B0004020202020204" pitchFamily="34" charset="0"/>
              <a:ea typeface="Century Gothic"/>
              <a:cs typeface="Century Gothic"/>
              <a:sym typeface="Century Gothic"/>
            </a:endParaRPr>
          </a:p>
          <a:p>
            <a:pPr marL="0" marR="0" lvl="0" indent="0" algn="just" rtl="0">
              <a:lnSpc>
                <a:spcPct val="100000"/>
              </a:lnSpc>
              <a:spcBef>
                <a:spcPts val="0"/>
              </a:spcBef>
              <a:spcAft>
                <a:spcPts val="0"/>
              </a:spcAft>
              <a:buNone/>
            </a:pPr>
            <a:endParaRPr sz="1800" b="0" i="1" u="none" strike="noStrike" cap="none" dirty="0">
              <a:solidFill>
                <a:srgbClr val="000000"/>
              </a:solidFill>
              <a:latin typeface="Aptos Light" panose="020B0004020202020204" pitchFamily="34" charset="0"/>
              <a:ea typeface="Century Gothic"/>
              <a:cs typeface="Century Gothic"/>
              <a:sym typeface="Century Gothic"/>
            </a:endParaRPr>
          </a:p>
          <a:p>
            <a:pPr marL="0" marR="0" lvl="0" indent="0" algn="just" rtl="0">
              <a:lnSpc>
                <a:spcPct val="100000"/>
              </a:lnSpc>
              <a:spcBef>
                <a:spcPts val="0"/>
              </a:spcBef>
              <a:spcAft>
                <a:spcPts val="0"/>
              </a:spcAft>
              <a:buNone/>
            </a:pPr>
            <a:r>
              <a:rPr lang="de-DE" sz="1800" b="0" i="1" u="none" strike="noStrike" cap="none" dirty="0">
                <a:solidFill>
                  <a:srgbClr val="000000"/>
                </a:solidFill>
                <a:latin typeface="Aptos Light" panose="020B0004020202020204" pitchFamily="34" charset="0"/>
                <a:ea typeface="Century Gothic"/>
                <a:cs typeface="Century Gothic"/>
                <a:sym typeface="Century Gothic"/>
              </a:rPr>
              <a:t>Crédito de responsabilidade </a:t>
            </a:r>
            <a:endParaRPr sz="1800" dirty="0">
              <a:latin typeface="Aptos Light" panose="020B0004020202020204" pitchFamily="34" charset="0"/>
            </a:endParaRPr>
          </a:p>
          <a:p>
            <a:pPr marL="0" marR="0" lvl="0" indent="0" algn="just" rtl="0">
              <a:lnSpc>
                <a:spcPct val="100000"/>
              </a:lnSpc>
              <a:spcBef>
                <a:spcPts val="0"/>
              </a:spcBef>
              <a:spcAft>
                <a:spcPts val="0"/>
              </a:spcAft>
              <a:buNone/>
            </a:pPr>
            <a:endParaRPr sz="1800" b="0" i="1" u="none" strike="noStrike" cap="none" dirty="0">
              <a:solidFill>
                <a:srgbClr val="000000"/>
              </a:solidFill>
              <a:latin typeface="Aptos Light" panose="020B0004020202020204" pitchFamily="34" charset="0"/>
              <a:ea typeface="Century Gothic"/>
              <a:cs typeface="Century Gothic"/>
              <a:sym typeface="Century Gothic"/>
            </a:endParaRPr>
          </a:p>
          <a:p>
            <a:pPr marL="0" marR="0" lvl="0" indent="0" algn="just" rtl="0">
              <a:lnSpc>
                <a:spcPct val="100000"/>
              </a:lnSpc>
              <a:spcBef>
                <a:spcPts val="0"/>
              </a:spcBef>
              <a:spcAft>
                <a:spcPts val="0"/>
              </a:spcAft>
              <a:buNone/>
            </a:pPr>
            <a:r>
              <a:rPr lang="de-DE" sz="1800" b="0" i="0" u="none" strike="noStrike" cap="none" dirty="0">
                <a:solidFill>
                  <a:srgbClr val="0D0D0D"/>
                </a:solidFill>
                <a:latin typeface="Aptos Light" panose="020B0004020202020204" pitchFamily="34" charset="0"/>
                <a:ea typeface="Century Gothic"/>
                <a:cs typeface="Century Gothic"/>
                <a:sym typeface="Century Gothic"/>
              </a:rPr>
              <a:t>Um crédito de responsabilidade é um instrumento financeiro emitido por um banco para dar garantias de pagamento ou de desempenho em nome de um cliente. Um crédito de responsabilidade serve de garantia a um beneficiário de que este receberá uma indemnização ou o cumprimento de obrigações contratuais em caso de incumprimento por parte do cliente. Os créditos de garantia são normalmente utilizados em transacções comerciais, projectos imobiliários e acordos legais para garantir o desempenho e facilitar as transacções.</a:t>
            </a:r>
            <a:endParaRPr sz="1800" dirty="0">
              <a:latin typeface="Aptos Light" panose="020B0004020202020204" pitchFamily="34" charset="0"/>
            </a:endParaRPr>
          </a:p>
          <a:p>
            <a:pPr marL="0" marR="0" lvl="0" indent="0" algn="just" rtl="0">
              <a:lnSpc>
                <a:spcPct val="100000"/>
              </a:lnSpc>
              <a:spcBef>
                <a:spcPts val="0"/>
              </a:spcBef>
              <a:spcAft>
                <a:spcPts val="0"/>
              </a:spcAft>
              <a:buNone/>
            </a:pPr>
            <a:endParaRPr sz="1800" b="0" i="1" u="none" strike="noStrike" cap="none" dirty="0">
              <a:solidFill>
                <a:srgbClr val="000000"/>
              </a:solidFill>
              <a:latin typeface="Aptos Light" panose="020B0004020202020204" pitchFamily="34" charset="0"/>
              <a:ea typeface="Century Gothic"/>
              <a:cs typeface="Century Gothic"/>
              <a:sym typeface="Century Gothic"/>
            </a:endParaRPr>
          </a:p>
          <a:p>
            <a:pPr marL="0" marR="0" lvl="0" indent="0" algn="just" rtl="0">
              <a:lnSpc>
                <a:spcPct val="100000"/>
              </a:lnSpc>
              <a:spcBef>
                <a:spcPts val="0"/>
              </a:spcBef>
              <a:spcAft>
                <a:spcPts val="0"/>
              </a:spcAft>
              <a:buNone/>
            </a:pPr>
            <a:endParaRPr sz="1800" b="0" i="1" u="none" strike="noStrike" cap="none" dirty="0">
              <a:solidFill>
                <a:srgbClr val="000000"/>
              </a:solidFill>
              <a:latin typeface="Aptos Light" panose="020B0004020202020204" pitchFamily="34" charset="0"/>
              <a:ea typeface="Century Gothic"/>
              <a:cs typeface="Century Gothic"/>
              <a:sym typeface="Century Gothic"/>
            </a:endParaRPr>
          </a:p>
          <a:p>
            <a:pPr marL="0" marR="0" lvl="0" indent="0" algn="just" rtl="0">
              <a:lnSpc>
                <a:spcPct val="100000"/>
              </a:lnSpc>
              <a:spcBef>
                <a:spcPts val="0"/>
              </a:spcBef>
              <a:spcAft>
                <a:spcPts val="0"/>
              </a:spcAft>
              <a:buNone/>
            </a:pPr>
            <a:endParaRPr sz="1800" b="0" i="1" u="none" strike="noStrike" cap="none" dirty="0">
              <a:solidFill>
                <a:srgbClr val="000000"/>
              </a:solidFill>
              <a:latin typeface="Aptos Light" panose="020B0004020202020204" pitchFamily="34" charset="0"/>
              <a:ea typeface="Century Gothic"/>
              <a:cs typeface="Century Gothic"/>
              <a:sym typeface="Century Gothic"/>
            </a:endParaRPr>
          </a:p>
          <a:p>
            <a:pPr marL="0" marR="0" lvl="0" indent="0" algn="just" rtl="0">
              <a:lnSpc>
                <a:spcPct val="100000"/>
              </a:lnSpc>
              <a:spcBef>
                <a:spcPts val="0"/>
              </a:spcBef>
              <a:spcAft>
                <a:spcPts val="0"/>
              </a:spcAft>
              <a:buNone/>
            </a:pPr>
            <a:endParaRPr sz="1800" b="0" i="0" u="none" strike="noStrike" cap="none" dirty="0">
              <a:solidFill>
                <a:srgbClr val="000000"/>
              </a:solidFill>
              <a:latin typeface="Aptos Light" panose="020B0004020202020204" pitchFamily="34" charset="0"/>
              <a:ea typeface="Times New Roman"/>
              <a:cs typeface="Times New Roman"/>
              <a:sym typeface="Times New Roman"/>
            </a:endParaRPr>
          </a:p>
          <a:p>
            <a:pPr marL="0" marR="0" lvl="0" indent="0" algn="just" rtl="0">
              <a:lnSpc>
                <a:spcPct val="100000"/>
              </a:lnSpc>
              <a:spcBef>
                <a:spcPts val="0"/>
              </a:spcBef>
              <a:spcAft>
                <a:spcPts val="0"/>
              </a:spcAft>
              <a:buNone/>
            </a:pPr>
            <a:endParaRPr sz="1800" b="0" i="0" u="none" strike="noStrike" cap="none" dirty="0">
              <a:solidFill>
                <a:srgbClr val="000000"/>
              </a:solidFill>
              <a:latin typeface="Aptos Light" panose="020B0004020202020204" pitchFamily="34" charset="0"/>
              <a:ea typeface="Times New Roman"/>
              <a:cs typeface="Times New Roman"/>
              <a:sym typeface="Times New Roman"/>
            </a:endParaRPr>
          </a:p>
        </p:txBody>
      </p:sp>
      <p:sp>
        <p:nvSpPr>
          <p:cNvPr id="638" name="Google Shape;638;p38"/>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9" name="Google Shape;639;p38"/>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641" name="Google Shape;641;p38"/>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643" name="Google Shape;643;p38"/>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3200" b="0" i="0" u="none" strike="noStrike" cap="none" dirty="0">
                <a:solidFill>
                  <a:schemeClr val="lt1"/>
                </a:solidFill>
                <a:latin typeface="Aptos Light" panose="020B0004020202020204" pitchFamily="34" charset="0"/>
                <a:ea typeface="Century Gothic"/>
                <a:cs typeface="Century Gothic"/>
                <a:sym typeface="Century Gothic"/>
              </a:rPr>
              <a:t>GARANTIA BANCÁRIA / </a:t>
            </a:r>
            <a:endParaRPr sz="3200" dirty="0">
              <a:latin typeface="Aptos Light" panose="020B0004020202020204" pitchFamily="34" charset="0"/>
            </a:endParaRPr>
          </a:p>
          <a:p>
            <a:pPr marL="0" marR="0" lvl="0" indent="0" algn="ctr" rtl="0">
              <a:lnSpc>
                <a:spcPct val="100000"/>
              </a:lnSpc>
              <a:spcBef>
                <a:spcPts val="0"/>
              </a:spcBef>
              <a:spcAft>
                <a:spcPts val="0"/>
              </a:spcAft>
              <a:buNone/>
            </a:pPr>
            <a:r>
              <a:rPr lang="de-DE" sz="3200" b="0" i="0" u="none" strike="noStrike" cap="none" dirty="0">
                <a:solidFill>
                  <a:schemeClr val="lt1"/>
                </a:solidFill>
                <a:latin typeface="Aptos Light" panose="020B0004020202020204" pitchFamily="34" charset="0"/>
                <a:ea typeface="Century Gothic"/>
                <a:cs typeface="Century Gothic"/>
                <a:sym typeface="Century Gothic"/>
              </a:rPr>
              <a:t>CRÉDITO DE RESPONSABILIDADE</a:t>
            </a:r>
            <a:endParaRPr sz="3200" b="0" i="0" u="none" strike="noStrike" cap="none" dirty="0">
              <a:solidFill>
                <a:schemeClr val="lt1"/>
              </a:solidFill>
              <a:latin typeface="Aptos Light" panose="020B0004020202020204" pitchFamily="34" charset="0"/>
              <a:ea typeface="Century Gothic"/>
              <a:cs typeface="Century Gothic"/>
              <a:sym typeface="Century Gothic"/>
            </a:endParaRPr>
          </a:p>
        </p:txBody>
      </p:sp>
      <p:sp>
        <p:nvSpPr>
          <p:cNvPr id="2" name="Google Shape;104;p2">
            <a:extLst>
              <a:ext uri="{FF2B5EF4-FFF2-40B4-BE49-F238E27FC236}">
                <a16:creationId xmlns:a16="http://schemas.microsoft.com/office/drawing/2014/main" id="{C578BCEE-8222-9D7D-C1E6-1B8E1222CAEB}"/>
              </a:ext>
            </a:extLst>
          </p:cNvPr>
          <p:cNvSpPr txBox="1">
            <a:spLocks noGrp="1"/>
          </p:cNvSpPr>
          <p:nvPr>
            <p:ph type="ftr" idx="11"/>
          </p:nvPr>
        </p:nvSpPr>
        <p:spPr>
          <a:xfrm>
            <a:off x="441523" y="6123663"/>
            <a:ext cx="8819708" cy="365125"/>
          </a:xfrm>
          <a:prstGeom prst="rect">
            <a:avLst/>
          </a:prstGeom>
          <a:noFill/>
          <a:ln>
            <a:noFill/>
          </a:ln>
        </p:spPr>
        <p:txBody>
          <a:bodyPr spcFirstLastPara="1" wrap="square" lIns="91425" tIns="45700" rIns="91425" bIns="45700" anchor="ctr" anchorCtr="0">
            <a:normAutofit fontScale="25000" lnSpcReduction="20000"/>
          </a:bodyPr>
          <a:lstStyle/>
          <a:p>
            <a:pPr algn="just"/>
            <a:r>
              <a:rPr lang="pt-PT" sz="3200" dirty="0">
                <a:effectLst/>
                <a:latin typeface="Century Gothic" panose="020B0502020202020204" pitchFamily="34" charset="0"/>
                <a:ea typeface="Times New Roman" panose="02020603050405020304" pitchFamily="18" charset="0"/>
              </a:rPr>
              <a:t>Financiado pela União Europeia. Os pontos de vista e as opiniões expressas são as do(s) autor(</a:t>
            </a:r>
            <a:r>
              <a:rPr lang="pt-PT" sz="3200" dirty="0" err="1">
                <a:effectLst/>
                <a:latin typeface="Century Gothic" panose="020B0502020202020204" pitchFamily="34" charset="0"/>
                <a:ea typeface="Times New Roman" panose="02020603050405020304" pitchFamily="18" charset="0"/>
              </a:rPr>
              <a:t>es</a:t>
            </a:r>
            <a:r>
              <a:rPr lang="pt-PT" sz="3200" dirty="0">
                <a:effectLst/>
                <a:latin typeface="Century Gothic" panose="020B0502020202020204" pitchFamily="34" charset="0"/>
                <a:ea typeface="Times New Roman" panose="02020603050405020304" pitchFamily="18" charset="0"/>
              </a:rPr>
              <a:t>) e não refletem necessariamente a posição da União Europeia ou da Agência de Execução Europeia da Educação e da Cultura (EACEA). Nem a União Europeia nem a EACEA podem ser tidos como responsáveis por essas opiniões. Número do Projeto: 2022-1-AT01-KA220-ADU-000087985</a:t>
            </a:r>
            <a:endParaRPr lang="pt-PT" sz="3200" dirty="0">
              <a:effectLst/>
              <a:latin typeface="Times New Roman" panose="02020603050405020304" pitchFamily="18" charset="0"/>
              <a:ea typeface="Times New Roman" panose="02020603050405020304" pitchFamily="18" charset="0"/>
            </a:endParaRPr>
          </a:p>
          <a:p>
            <a:pPr marL="0" lvl="0" indent="0" algn="ctr" rtl="0">
              <a:lnSpc>
                <a:spcPct val="90000"/>
              </a:lnSpc>
              <a:spcBef>
                <a:spcPts val="600"/>
              </a:spcBef>
              <a:spcAft>
                <a:spcPts val="600"/>
              </a:spcAft>
              <a:buSzPts val="1400"/>
              <a:buNone/>
            </a:pPr>
            <a:endParaRPr sz="400" dirty="0">
              <a:solidFill>
                <a:srgbClr val="888888"/>
              </a:solidFill>
              <a:latin typeface="Arial"/>
              <a:ea typeface="Arial"/>
              <a:cs typeface="Arial"/>
              <a:sym typeface="Arial"/>
            </a:endParaRPr>
          </a:p>
        </p:txBody>
      </p:sp>
      <p:pic>
        <p:nvPicPr>
          <p:cNvPr id="3" name="Imagem 2" descr="Uma imagem com texto, Tipo de letra, Azul elétrico, Azul majorelle&#10;&#10;Descrição gerada automaticamente">
            <a:extLst>
              <a:ext uri="{FF2B5EF4-FFF2-40B4-BE49-F238E27FC236}">
                <a16:creationId xmlns:a16="http://schemas.microsoft.com/office/drawing/2014/main" id="{486FB4E0-E4E4-47DB-F070-D7C2DA8F06B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956408" y="5984990"/>
            <a:ext cx="2470291" cy="44146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
        <p:cNvGrpSpPr/>
        <p:nvPr/>
      </p:nvGrpSpPr>
      <p:grpSpPr>
        <a:xfrm>
          <a:off x="0" y="0"/>
          <a:ext cx="0" cy="0"/>
          <a:chOff x="0" y="0"/>
          <a:chExt cx="0" cy="0"/>
        </a:xfrm>
      </p:grpSpPr>
      <p:sp>
        <p:nvSpPr>
          <p:cNvPr id="99" name="Google Shape;99;p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0" name="Google Shape;100;p2"/>
          <p:cNvSpPr/>
          <p:nvPr/>
        </p:nvSpPr>
        <p:spPr>
          <a:xfrm rot="3967198" flipH="1">
            <a:off x="8483003" y="1193739"/>
            <a:ext cx="2987899" cy="2987899"/>
          </a:xfrm>
          <a:prstGeom prst="arc">
            <a:avLst>
              <a:gd name="adj1" fmla="val 14441841"/>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1" name="Google Shape;101;p2"/>
          <p:cNvSpPr/>
          <p:nvPr/>
        </p:nvSpPr>
        <p:spPr>
          <a:xfrm>
            <a:off x="5413440" y="875667"/>
            <a:ext cx="5458838" cy="1325563"/>
          </a:xfrm>
          <a:prstGeom prst="roundRect">
            <a:avLst>
              <a:gd name="adj" fmla="val 16667"/>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600"/>
              </a:spcAft>
              <a:buNone/>
            </a:pPr>
            <a:r>
              <a:rPr lang="de-DE" sz="4400" b="0" i="0" u="none" strike="noStrike" cap="none" dirty="0">
                <a:solidFill>
                  <a:schemeClr val="dk1"/>
                </a:solidFill>
                <a:latin typeface="Aptos Light" panose="020B0004020202020204" pitchFamily="34" charset="0"/>
                <a:ea typeface="Century Gothic"/>
                <a:cs typeface="Century Gothic"/>
                <a:sym typeface="Century Gothic"/>
              </a:rPr>
              <a:t>OBJECTIVOS</a:t>
            </a:r>
            <a:endParaRPr dirty="0">
              <a:latin typeface="Aptos Light" panose="020B0004020202020204" pitchFamily="34" charset="0"/>
            </a:endParaRPr>
          </a:p>
        </p:txBody>
      </p:sp>
      <p:sp>
        <p:nvSpPr>
          <p:cNvPr id="102" name="Google Shape;102;p2"/>
          <p:cNvSpPr/>
          <p:nvPr/>
        </p:nvSpPr>
        <p:spPr>
          <a:xfrm flipH="1">
            <a:off x="0" y="5486400"/>
            <a:ext cx="2672863" cy="1371600"/>
          </a:xfrm>
          <a:custGeom>
            <a:avLst/>
            <a:gdLst/>
            <a:ahLst/>
            <a:cxnLst/>
            <a:rect l="l" t="t" r="r" b="b"/>
            <a:pathLst>
              <a:path w="2672863" h="1371600" extrusionOk="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3" name="Google Shape;103;p2"/>
          <p:cNvSpPr txBox="1"/>
          <p:nvPr/>
        </p:nvSpPr>
        <p:spPr>
          <a:xfrm>
            <a:off x="5484742" y="2107565"/>
            <a:ext cx="5687545" cy="2450338"/>
          </a:xfrm>
          <a:prstGeom prst="rect">
            <a:avLst/>
          </a:prstGeom>
          <a:noFill/>
          <a:ln>
            <a:noFill/>
          </a:ln>
        </p:spPr>
        <p:txBody>
          <a:bodyPr spcFirstLastPara="1" wrap="square" lIns="91425" tIns="45700" rIns="91425" bIns="45700" anchor="t" anchorCtr="0">
            <a:noAutofit/>
          </a:bodyPr>
          <a:lstStyle/>
          <a:p>
            <a:pPr marL="285750" marR="0" lvl="0" indent="-228600" algn="just" rtl="0">
              <a:lnSpc>
                <a:spcPct val="90000"/>
              </a:lnSpc>
              <a:spcBef>
                <a:spcPts val="0"/>
              </a:spcBef>
              <a:spcAft>
                <a:spcPts val="0"/>
              </a:spcAft>
              <a:buClr>
                <a:srgbClr val="000000"/>
              </a:buClr>
              <a:buSzPts val="1800"/>
              <a:buFont typeface="Arial"/>
              <a:buChar char="•"/>
            </a:pPr>
            <a:r>
              <a:rPr lang="de-DE" sz="1800" b="0" i="0" u="none" strike="noStrike" cap="none" dirty="0">
                <a:solidFill>
                  <a:schemeClr val="dk1"/>
                </a:solidFill>
                <a:latin typeface="Aptos Light" panose="020B0004020202020204" pitchFamily="34" charset="0"/>
                <a:ea typeface="Century Gothic"/>
                <a:cs typeface="Century Gothic"/>
                <a:sym typeface="Century Gothic"/>
              </a:rPr>
              <a:t>O aluno </a:t>
            </a:r>
            <a:r>
              <a:rPr lang="de-DE" sz="1800" b="0" i="0" u="none" strike="noStrike" cap="none" dirty="0">
                <a:solidFill>
                  <a:srgbClr val="000000"/>
                </a:solidFill>
                <a:latin typeface="Aptos Light" panose="020B0004020202020204" pitchFamily="34" charset="0"/>
                <a:ea typeface="Century Gothic"/>
                <a:cs typeface="Century Gothic"/>
                <a:sym typeface="Century Gothic"/>
              </a:rPr>
              <a:t>compreenderá os diferentes tipos de empréstimos e os princípios básicos da contração de empréstimos</a:t>
            </a:r>
            <a:r>
              <a:rPr lang="de-DE" sz="1800" dirty="0">
                <a:latin typeface="Aptos Light" panose="020B0004020202020204" pitchFamily="34" charset="0"/>
                <a:ea typeface="Century Gothic"/>
                <a:cs typeface="Century Gothic"/>
                <a:sym typeface="Century Gothic"/>
              </a:rPr>
              <a:t>.</a:t>
            </a:r>
            <a:endParaRPr sz="1800" dirty="0">
              <a:latin typeface="Aptos Light" panose="020B0004020202020204" pitchFamily="34" charset="0"/>
            </a:endParaRPr>
          </a:p>
          <a:p>
            <a:pPr marL="285750" marR="0" lvl="0" indent="-228600" algn="just" rtl="0">
              <a:lnSpc>
                <a:spcPct val="90000"/>
              </a:lnSpc>
              <a:spcBef>
                <a:spcPts val="800"/>
              </a:spcBef>
              <a:spcAft>
                <a:spcPts val="0"/>
              </a:spcAft>
              <a:buClr>
                <a:srgbClr val="000000"/>
              </a:buClr>
              <a:buSzPts val="1800"/>
              <a:buFont typeface="Arial"/>
              <a:buChar char="•"/>
            </a:pPr>
            <a:r>
              <a:rPr lang="de-DE" sz="1800" b="0" i="0" u="none" strike="noStrike" cap="none" dirty="0">
                <a:solidFill>
                  <a:schemeClr val="dk1"/>
                </a:solidFill>
                <a:latin typeface="Aptos Light" panose="020B0004020202020204" pitchFamily="34" charset="0"/>
                <a:ea typeface="Century Gothic"/>
                <a:cs typeface="Century Gothic"/>
                <a:sym typeface="Century Gothic"/>
              </a:rPr>
              <a:t>O aluno </a:t>
            </a:r>
            <a:r>
              <a:rPr lang="de-DE" sz="1800" b="0" i="0" u="none" strike="noStrike" cap="none" dirty="0">
                <a:solidFill>
                  <a:srgbClr val="000000"/>
                </a:solidFill>
                <a:latin typeface="Aptos Light" panose="020B0004020202020204" pitchFamily="34" charset="0"/>
                <a:ea typeface="Century Gothic"/>
                <a:cs typeface="Century Gothic"/>
                <a:sym typeface="Century Gothic"/>
              </a:rPr>
              <a:t>compreenderá as taxas de juro e os custos</a:t>
            </a:r>
            <a:r>
              <a:rPr lang="de-DE" sz="1800" dirty="0">
                <a:latin typeface="Aptos Light" panose="020B0004020202020204" pitchFamily="34" charset="0"/>
                <a:ea typeface="Century Gothic"/>
                <a:cs typeface="Century Gothic"/>
                <a:sym typeface="Century Gothic"/>
              </a:rPr>
              <a:t>.</a:t>
            </a:r>
            <a:endParaRPr sz="1800" dirty="0">
              <a:latin typeface="Aptos Light" panose="020B0004020202020204" pitchFamily="34" charset="0"/>
            </a:endParaRPr>
          </a:p>
          <a:p>
            <a:pPr marL="285750" marR="0" lvl="0" indent="-228600" algn="just" rtl="0">
              <a:lnSpc>
                <a:spcPct val="90000"/>
              </a:lnSpc>
              <a:spcBef>
                <a:spcPts val="800"/>
              </a:spcBef>
              <a:spcAft>
                <a:spcPts val="0"/>
              </a:spcAft>
              <a:buClr>
                <a:srgbClr val="000000"/>
              </a:buClr>
              <a:buSzPts val="1800"/>
              <a:buFont typeface="Arial"/>
              <a:buChar char="•"/>
            </a:pPr>
            <a:r>
              <a:rPr lang="de-DE" sz="1800" b="0" i="0" u="none" strike="noStrike" cap="none" dirty="0">
                <a:solidFill>
                  <a:schemeClr val="dk1"/>
                </a:solidFill>
                <a:latin typeface="Aptos Light" panose="020B0004020202020204" pitchFamily="34" charset="0"/>
                <a:ea typeface="Century Gothic"/>
                <a:cs typeface="Century Gothic"/>
                <a:sym typeface="Century Gothic"/>
              </a:rPr>
              <a:t>O aluno </a:t>
            </a:r>
            <a:r>
              <a:rPr lang="de-DE" sz="1800" b="0" i="0" u="none" strike="noStrike" cap="none" dirty="0">
                <a:solidFill>
                  <a:srgbClr val="000000"/>
                </a:solidFill>
                <a:latin typeface="Aptos Light" panose="020B0004020202020204" pitchFamily="34" charset="0"/>
                <a:ea typeface="Century Gothic"/>
                <a:cs typeface="Century Gothic"/>
                <a:sym typeface="Century Gothic"/>
              </a:rPr>
              <a:t>conhecerá as estratégias de empréstimo responsável.</a:t>
            </a:r>
            <a:endParaRPr sz="1800" dirty="0">
              <a:latin typeface="Aptos Light" panose="020B0004020202020204" pitchFamily="34" charset="0"/>
            </a:endParaRPr>
          </a:p>
          <a:p>
            <a:pPr marL="285750" marR="0" lvl="0" indent="-228600" algn="just" rtl="0">
              <a:lnSpc>
                <a:spcPct val="90000"/>
              </a:lnSpc>
              <a:spcBef>
                <a:spcPts val="800"/>
              </a:spcBef>
              <a:spcAft>
                <a:spcPts val="0"/>
              </a:spcAft>
              <a:buClr>
                <a:srgbClr val="000000"/>
              </a:buClr>
              <a:buSzPts val="1800"/>
              <a:buFont typeface="Arial"/>
              <a:buChar char="•"/>
            </a:pPr>
            <a:r>
              <a:rPr lang="de-DE" sz="1800" b="0" i="0" u="none" strike="noStrike" cap="none" dirty="0">
                <a:solidFill>
                  <a:schemeClr val="dk1"/>
                </a:solidFill>
                <a:latin typeface="Aptos Light" panose="020B0004020202020204" pitchFamily="34" charset="0"/>
                <a:ea typeface="Century Gothic"/>
                <a:cs typeface="Century Gothic"/>
                <a:sym typeface="Century Gothic"/>
              </a:rPr>
              <a:t>O aluno </a:t>
            </a:r>
            <a:r>
              <a:rPr lang="de-DE" sz="1800" b="0" i="0" u="none" strike="noStrike" cap="none" dirty="0">
                <a:solidFill>
                  <a:srgbClr val="000000"/>
                </a:solidFill>
                <a:latin typeface="Aptos Light" panose="020B0004020202020204" pitchFamily="34" charset="0"/>
                <a:ea typeface="Century Gothic"/>
                <a:cs typeface="Century Gothic"/>
                <a:sym typeface="Century Gothic"/>
              </a:rPr>
              <a:t>saberá como manter hábitos de empréstimo responsáveis.</a:t>
            </a:r>
            <a:endParaRPr sz="1800" b="0" i="0" u="none" strike="noStrike" cap="none" dirty="0">
              <a:solidFill>
                <a:schemeClr val="dk1"/>
              </a:solidFill>
              <a:latin typeface="Aptos Light" panose="020B0004020202020204" pitchFamily="34" charset="0"/>
              <a:ea typeface="Century Gothic"/>
              <a:cs typeface="Century Gothic"/>
              <a:sym typeface="Century Gothic"/>
            </a:endParaRPr>
          </a:p>
        </p:txBody>
      </p:sp>
      <p:sp>
        <p:nvSpPr>
          <p:cNvPr id="105" name="Google Shape;105;p2"/>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106" name="Google Shape;106;p2"/>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07" name="Google Shape;107;p2"/>
          <p:cNvPicPr preferRelativeResize="0"/>
          <p:nvPr/>
        </p:nvPicPr>
        <p:blipFill rotWithShape="1">
          <a:blip r:embed="rId3">
            <a:alphaModFix/>
          </a:blip>
          <a:srcRect/>
          <a:stretch/>
        </p:blipFill>
        <p:spPr>
          <a:xfrm>
            <a:off x="10972779" y="176984"/>
            <a:ext cx="975018" cy="1081805"/>
          </a:xfrm>
          <a:prstGeom prst="rect">
            <a:avLst/>
          </a:prstGeom>
          <a:noFill/>
          <a:ln>
            <a:noFill/>
          </a:ln>
        </p:spPr>
      </p:pic>
      <p:grpSp>
        <p:nvGrpSpPr>
          <p:cNvPr id="109" name="Google Shape;109;p2"/>
          <p:cNvGrpSpPr/>
          <p:nvPr/>
        </p:nvGrpSpPr>
        <p:grpSpPr>
          <a:xfrm>
            <a:off x="857114" y="301645"/>
            <a:ext cx="3782243" cy="5665703"/>
            <a:chOff x="1619552" y="1904259"/>
            <a:chExt cx="1872266" cy="2804590"/>
          </a:xfrm>
        </p:grpSpPr>
        <p:grpSp>
          <p:nvGrpSpPr>
            <p:cNvPr id="110" name="Google Shape;110;p2"/>
            <p:cNvGrpSpPr/>
            <p:nvPr/>
          </p:nvGrpSpPr>
          <p:grpSpPr>
            <a:xfrm>
              <a:off x="1619552" y="4514424"/>
              <a:ext cx="1531560" cy="24264"/>
              <a:chOff x="1619552" y="4514424"/>
              <a:chExt cx="1531560" cy="24264"/>
            </a:xfrm>
          </p:grpSpPr>
          <p:sp>
            <p:nvSpPr>
              <p:cNvPr id="111" name="Google Shape;111;p2"/>
              <p:cNvSpPr/>
              <p:nvPr/>
            </p:nvSpPr>
            <p:spPr>
              <a:xfrm>
                <a:off x="1619552" y="4536412"/>
                <a:ext cx="497808" cy="2276"/>
              </a:xfrm>
              <a:custGeom>
                <a:avLst/>
                <a:gdLst/>
                <a:ahLst/>
                <a:cxnLst/>
                <a:rect l="l" t="t" r="r" b="b"/>
                <a:pathLst>
                  <a:path w="14218" h="65" extrusionOk="0">
                    <a:moveTo>
                      <a:pt x="0" y="0"/>
                    </a:moveTo>
                    <a:lnTo>
                      <a:pt x="0" y="65"/>
                    </a:lnTo>
                    <a:lnTo>
                      <a:pt x="14217" y="65"/>
                    </a:lnTo>
                    <a:lnTo>
                      <a:pt x="14217" y="0"/>
                    </a:lnTo>
                    <a:close/>
                  </a:path>
                </a:pathLst>
              </a:custGeom>
              <a:solidFill>
                <a:srgbClr val="EBEBEB"/>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12" name="Google Shape;112;p2"/>
              <p:cNvSpPr/>
              <p:nvPr/>
            </p:nvSpPr>
            <p:spPr>
              <a:xfrm>
                <a:off x="2732853" y="4514424"/>
                <a:ext cx="418259" cy="2276"/>
              </a:xfrm>
              <a:custGeom>
                <a:avLst/>
                <a:gdLst/>
                <a:ahLst/>
                <a:cxnLst/>
                <a:rect l="l" t="t" r="r" b="b"/>
                <a:pathLst>
                  <a:path w="11946" h="65" extrusionOk="0">
                    <a:moveTo>
                      <a:pt x="0" y="0"/>
                    </a:moveTo>
                    <a:lnTo>
                      <a:pt x="0" y="65"/>
                    </a:lnTo>
                    <a:lnTo>
                      <a:pt x="11946" y="65"/>
                    </a:lnTo>
                    <a:lnTo>
                      <a:pt x="11946" y="0"/>
                    </a:lnTo>
                    <a:close/>
                  </a:path>
                </a:pathLst>
              </a:custGeom>
              <a:solidFill>
                <a:srgbClr val="EBEBE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grpSp>
          <p:nvGrpSpPr>
            <p:cNvPr id="113" name="Google Shape;113;p2"/>
            <p:cNvGrpSpPr/>
            <p:nvPr/>
          </p:nvGrpSpPr>
          <p:grpSpPr>
            <a:xfrm>
              <a:off x="2072827" y="1904259"/>
              <a:ext cx="1418991" cy="2804590"/>
              <a:chOff x="2072827" y="1904259"/>
              <a:chExt cx="1418991" cy="2804590"/>
            </a:xfrm>
          </p:grpSpPr>
          <p:sp>
            <p:nvSpPr>
              <p:cNvPr id="114" name="Google Shape;114;p2"/>
              <p:cNvSpPr/>
              <p:nvPr/>
            </p:nvSpPr>
            <p:spPr>
              <a:xfrm>
                <a:off x="2399847" y="1904259"/>
                <a:ext cx="391230" cy="380866"/>
              </a:xfrm>
              <a:custGeom>
                <a:avLst/>
                <a:gdLst/>
                <a:ahLst/>
                <a:cxnLst/>
                <a:rect l="l" t="t" r="r" b="b"/>
                <a:pathLst>
                  <a:path w="11174" h="10878" extrusionOk="0">
                    <a:moveTo>
                      <a:pt x="7624" y="1"/>
                    </a:moveTo>
                    <a:cubicBezTo>
                      <a:pt x="7272" y="1"/>
                      <a:pt x="6880" y="36"/>
                      <a:pt x="6446" y="111"/>
                    </a:cubicBezTo>
                    <a:cubicBezTo>
                      <a:pt x="3478" y="623"/>
                      <a:pt x="1934" y="2250"/>
                      <a:pt x="2139" y="3136"/>
                    </a:cubicBezTo>
                    <a:cubicBezTo>
                      <a:pt x="851" y="3531"/>
                      <a:pt x="0" y="8656"/>
                      <a:pt x="2666" y="10308"/>
                    </a:cubicBezTo>
                    <a:cubicBezTo>
                      <a:pt x="3333" y="10722"/>
                      <a:pt x="4200" y="10877"/>
                      <a:pt x="5124" y="10877"/>
                    </a:cubicBezTo>
                    <a:cubicBezTo>
                      <a:pt x="7890" y="10877"/>
                      <a:pt x="11173" y="9486"/>
                      <a:pt x="11173" y="9486"/>
                    </a:cubicBezTo>
                    <a:cubicBezTo>
                      <a:pt x="11173" y="9486"/>
                      <a:pt x="10290" y="8434"/>
                      <a:pt x="10585" y="5641"/>
                    </a:cubicBezTo>
                    <a:cubicBezTo>
                      <a:pt x="10848" y="3167"/>
                      <a:pt x="10967" y="1"/>
                      <a:pt x="762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15" name="Google Shape;115;p2"/>
              <p:cNvSpPr/>
              <p:nvPr/>
            </p:nvSpPr>
            <p:spPr>
              <a:xfrm>
                <a:off x="2789784" y="2455395"/>
                <a:ext cx="313327" cy="524242"/>
              </a:xfrm>
              <a:custGeom>
                <a:avLst/>
                <a:gdLst/>
                <a:ahLst/>
                <a:cxnLst/>
                <a:rect l="l" t="t" r="r" b="b"/>
                <a:pathLst>
                  <a:path w="8949" h="14973" extrusionOk="0">
                    <a:moveTo>
                      <a:pt x="2312" y="1"/>
                    </a:moveTo>
                    <a:lnTo>
                      <a:pt x="1" y="144"/>
                    </a:lnTo>
                    <a:cubicBezTo>
                      <a:pt x="44" y="913"/>
                      <a:pt x="133" y="1616"/>
                      <a:pt x="234" y="2345"/>
                    </a:cubicBezTo>
                    <a:cubicBezTo>
                      <a:pt x="338" y="3066"/>
                      <a:pt x="475" y="3784"/>
                      <a:pt x="629" y="4498"/>
                    </a:cubicBezTo>
                    <a:cubicBezTo>
                      <a:pt x="790" y="5212"/>
                      <a:pt x="959" y="5927"/>
                      <a:pt x="1185" y="6630"/>
                    </a:cubicBezTo>
                    <a:cubicBezTo>
                      <a:pt x="1397" y="7337"/>
                      <a:pt x="1651" y="8038"/>
                      <a:pt x="1949" y="8727"/>
                    </a:cubicBezTo>
                    <a:lnTo>
                      <a:pt x="2183" y="9244"/>
                    </a:lnTo>
                    <a:cubicBezTo>
                      <a:pt x="2216" y="9322"/>
                      <a:pt x="2276" y="9433"/>
                      <a:pt x="2327" y="9531"/>
                    </a:cubicBezTo>
                    <a:cubicBezTo>
                      <a:pt x="2380" y="9631"/>
                      <a:pt x="2438" y="9721"/>
                      <a:pt x="2491" y="9814"/>
                    </a:cubicBezTo>
                    <a:cubicBezTo>
                      <a:pt x="2714" y="10173"/>
                      <a:pt x="2962" y="10478"/>
                      <a:pt x="3210" y="10773"/>
                    </a:cubicBezTo>
                    <a:cubicBezTo>
                      <a:pt x="3712" y="11358"/>
                      <a:pt x="4243" y="11867"/>
                      <a:pt x="4789" y="12355"/>
                    </a:cubicBezTo>
                    <a:cubicBezTo>
                      <a:pt x="5890" y="13321"/>
                      <a:pt x="7025" y="14186"/>
                      <a:pt x="8246" y="14972"/>
                    </a:cubicBezTo>
                    <a:lnTo>
                      <a:pt x="8949" y="14068"/>
                    </a:lnTo>
                    <a:cubicBezTo>
                      <a:pt x="8453" y="13586"/>
                      <a:pt x="7948" y="13094"/>
                      <a:pt x="7463" y="12599"/>
                    </a:cubicBezTo>
                    <a:cubicBezTo>
                      <a:pt x="6971" y="12108"/>
                      <a:pt x="6493" y="11605"/>
                      <a:pt x="6038" y="11096"/>
                    </a:cubicBezTo>
                    <a:cubicBezTo>
                      <a:pt x="5579" y="10589"/>
                      <a:pt x="5144" y="10069"/>
                      <a:pt x="4764" y="9545"/>
                    </a:cubicBezTo>
                    <a:cubicBezTo>
                      <a:pt x="4573" y="9287"/>
                      <a:pt x="4404" y="9021"/>
                      <a:pt x="4268" y="8770"/>
                    </a:cubicBezTo>
                    <a:cubicBezTo>
                      <a:pt x="4240" y="8709"/>
                      <a:pt x="4204" y="8644"/>
                      <a:pt x="4179" y="8587"/>
                    </a:cubicBezTo>
                    <a:cubicBezTo>
                      <a:pt x="4154" y="8522"/>
                      <a:pt x="4132" y="8482"/>
                      <a:pt x="4100" y="8396"/>
                    </a:cubicBezTo>
                    <a:lnTo>
                      <a:pt x="3924" y="7934"/>
                    </a:lnTo>
                    <a:cubicBezTo>
                      <a:pt x="3465" y="6691"/>
                      <a:pt x="3142" y="5371"/>
                      <a:pt x="2875" y="4036"/>
                    </a:cubicBezTo>
                    <a:cubicBezTo>
                      <a:pt x="2743" y="3368"/>
                      <a:pt x="2646" y="2689"/>
                      <a:pt x="2545" y="2015"/>
                    </a:cubicBezTo>
                    <a:cubicBezTo>
                      <a:pt x="2448" y="1344"/>
                      <a:pt x="2373" y="643"/>
                      <a:pt x="2312" y="1"/>
                    </a:cubicBezTo>
                    <a:close/>
                  </a:path>
                </a:pathLst>
              </a:custGeom>
              <a:solidFill>
                <a:srgbClr val="FFB5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16" name="Google Shape;116;p2"/>
              <p:cNvSpPr/>
              <p:nvPr/>
            </p:nvSpPr>
            <p:spPr>
              <a:xfrm>
                <a:off x="2724205" y="2358410"/>
                <a:ext cx="176358" cy="233253"/>
              </a:xfrm>
              <a:custGeom>
                <a:avLst/>
                <a:gdLst/>
                <a:ahLst/>
                <a:cxnLst/>
                <a:rect l="l" t="t" r="r" b="b"/>
                <a:pathLst>
                  <a:path w="5037" h="6662" extrusionOk="0">
                    <a:moveTo>
                      <a:pt x="2431" y="1"/>
                    </a:moveTo>
                    <a:cubicBezTo>
                      <a:pt x="1717" y="1"/>
                      <a:pt x="1248" y="323"/>
                      <a:pt x="718" y="1080"/>
                    </a:cubicBezTo>
                    <a:cubicBezTo>
                      <a:pt x="0" y="2107"/>
                      <a:pt x="1468" y="6662"/>
                      <a:pt x="1468" y="6662"/>
                    </a:cubicBezTo>
                    <a:lnTo>
                      <a:pt x="5036" y="4235"/>
                    </a:lnTo>
                    <a:cubicBezTo>
                      <a:pt x="5036" y="4235"/>
                      <a:pt x="4386" y="391"/>
                      <a:pt x="3449" y="154"/>
                    </a:cubicBezTo>
                    <a:cubicBezTo>
                      <a:pt x="3055" y="55"/>
                      <a:pt x="2722" y="1"/>
                      <a:pt x="243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17" name="Google Shape;117;p2"/>
              <p:cNvSpPr/>
              <p:nvPr/>
            </p:nvSpPr>
            <p:spPr>
              <a:xfrm>
                <a:off x="2853507" y="2457531"/>
                <a:ext cx="1646" cy="8858"/>
              </a:xfrm>
              <a:custGeom>
                <a:avLst/>
                <a:gdLst/>
                <a:ahLst/>
                <a:cxnLst/>
                <a:rect l="l" t="t" r="r" b="b"/>
                <a:pathLst>
                  <a:path w="47" h="253" extrusionOk="0">
                    <a:moveTo>
                      <a:pt x="0" y="1"/>
                    </a:moveTo>
                    <a:lnTo>
                      <a:pt x="0" y="252"/>
                    </a:lnTo>
                    <a:lnTo>
                      <a:pt x="47" y="252"/>
                    </a:lnTo>
                    <a:lnTo>
                      <a:pt x="47" y="1"/>
                    </a:lnTo>
                    <a:close/>
                  </a:path>
                </a:pathLst>
              </a:custGeom>
              <a:solidFill>
                <a:srgbClr val="1E28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18" name="Google Shape;118;p2"/>
              <p:cNvSpPr/>
              <p:nvPr/>
            </p:nvSpPr>
            <p:spPr>
              <a:xfrm>
                <a:off x="2759253" y="2491738"/>
                <a:ext cx="149959" cy="113756"/>
              </a:xfrm>
              <a:custGeom>
                <a:avLst/>
                <a:gdLst/>
                <a:ahLst/>
                <a:cxnLst/>
                <a:rect l="l" t="t" r="r" b="b"/>
                <a:pathLst>
                  <a:path w="4283" h="3249" extrusionOk="0">
                    <a:moveTo>
                      <a:pt x="4200" y="1"/>
                    </a:moveTo>
                    <a:lnTo>
                      <a:pt x="0" y="2829"/>
                    </a:lnTo>
                    <a:lnTo>
                      <a:pt x="270" y="3248"/>
                    </a:lnTo>
                    <a:lnTo>
                      <a:pt x="4282" y="374"/>
                    </a:lnTo>
                    <a:lnTo>
                      <a:pt x="4200" y="1"/>
                    </a:lnTo>
                    <a:close/>
                  </a:path>
                </a:pathLst>
              </a:custGeom>
              <a:solidFill>
                <a:srgbClr val="407B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19" name="Google Shape;119;p2"/>
              <p:cNvSpPr/>
              <p:nvPr/>
            </p:nvSpPr>
            <p:spPr>
              <a:xfrm>
                <a:off x="3066000" y="2936365"/>
                <a:ext cx="112040" cy="66769"/>
              </a:xfrm>
              <a:custGeom>
                <a:avLst/>
                <a:gdLst/>
                <a:ahLst/>
                <a:cxnLst/>
                <a:rect l="l" t="t" r="r" b="b"/>
                <a:pathLst>
                  <a:path w="3200" h="1907" extrusionOk="0">
                    <a:moveTo>
                      <a:pt x="632" y="0"/>
                    </a:moveTo>
                    <a:lnTo>
                      <a:pt x="1" y="671"/>
                    </a:lnTo>
                    <a:cubicBezTo>
                      <a:pt x="249" y="1580"/>
                      <a:pt x="1666" y="1906"/>
                      <a:pt x="1666" y="1906"/>
                    </a:cubicBezTo>
                    <a:lnTo>
                      <a:pt x="3199" y="184"/>
                    </a:lnTo>
                    <a:lnTo>
                      <a:pt x="632"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20" name="Google Shape;120;p2"/>
              <p:cNvSpPr/>
              <p:nvPr/>
            </p:nvSpPr>
            <p:spPr>
              <a:xfrm>
                <a:off x="2668115" y="4444154"/>
                <a:ext cx="84660" cy="183781"/>
              </a:xfrm>
              <a:custGeom>
                <a:avLst/>
                <a:gdLst/>
                <a:ahLst/>
                <a:cxnLst/>
                <a:rect l="l" t="t" r="r" b="b"/>
                <a:pathLst>
                  <a:path w="2418" h="5249" extrusionOk="0">
                    <a:moveTo>
                      <a:pt x="152" y="1"/>
                    </a:moveTo>
                    <a:lnTo>
                      <a:pt x="1" y="5249"/>
                    </a:lnTo>
                    <a:lnTo>
                      <a:pt x="2266" y="5249"/>
                    </a:lnTo>
                    <a:lnTo>
                      <a:pt x="2417" y="1"/>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21" name="Google Shape;121;p2"/>
              <p:cNvSpPr/>
              <p:nvPr/>
            </p:nvSpPr>
            <p:spPr>
              <a:xfrm>
                <a:off x="2119709" y="4233657"/>
                <a:ext cx="166414" cy="190433"/>
              </a:xfrm>
              <a:custGeom>
                <a:avLst/>
                <a:gdLst/>
                <a:ahLst/>
                <a:cxnLst/>
                <a:rect l="l" t="t" r="r" b="b"/>
                <a:pathLst>
                  <a:path w="4753" h="5439" extrusionOk="0">
                    <a:moveTo>
                      <a:pt x="2656" y="1"/>
                    </a:moveTo>
                    <a:lnTo>
                      <a:pt x="0" y="4585"/>
                    </a:lnTo>
                    <a:lnTo>
                      <a:pt x="2096" y="5438"/>
                    </a:lnTo>
                    <a:lnTo>
                      <a:pt x="4753" y="859"/>
                    </a:lnTo>
                    <a:lnTo>
                      <a:pt x="2656" y="1"/>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22" name="Google Shape;122;p2"/>
              <p:cNvSpPr/>
              <p:nvPr/>
            </p:nvSpPr>
            <p:spPr>
              <a:xfrm>
                <a:off x="2072827" y="4366600"/>
                <a:ext cx="225516" cy="194775"/>
              </a:xfrm>
              <a:custGeom>
                <a:avLst/>
                <a:gdLst/>
                <a:ahLst/>
                <a:cxnLst/>
                <a:rect l="l" t="t" r="r" b="b"/>
                <a:pathLst>
                  <a:path w="6441" h="5563" extrusionOk="0">
                    <a:moveTo>
                      <a:pt x="1551" y="0"/>
                    </a:moveTo>
                    <a:cubicBezTo>
                      <a:pt x="1497" y="0"/>
                      <a:pt x="1444" y="24"/>
                      <a:pt x="1407" y="69"/>
                    </a:cubicBezTo>
                    <a:lnTo>
                      <a:pt x="130" y="1653"/>
                    </a:lnTo>
                    <a:cubicBezTo>
                      <a:pt x="1" y="1814"/>
                      <a:pt x="51" y="2075"/>
                      <a:pt x="238" y="2183"/>
                    </a:cubicBezTo>
                    <a:cubicBezTo>
                      <a:pt x="1009" y="2622"/>
                      <a:pt x="1404" y="2797"/>
                      <a:pt x="2366" y="3368"/>
                    </a:cubicBezTo>
                    <a:cubicBezTo>
                      <a:pt x="2958" y="3720"/>
                      <a:pt x="4347" y="4926"/>
                      <a:pt x="5166" y="5410"/>
                    </a:cubicBezTo>
                    <a:cubicBezTo>
                      <a:pt x="5348" y="5519"/>
                      <a:pt x="5516" y="5563"/>
                      <a:pt x="5664" y="5563"/>
                    </a:cubicBezTo>
                    <a:cubicBezTo>
                      <a:pt x="6169" y="5563"/>
                      <a:pt x="6440" y="5054"/>
                      <a:pt x="6210" y="4840"/>
                    </a:cubicBezTo>
                    <a:cubicBezTo>
                      <a:pt x="4878" y="3605"/>
                      <a:pt x="4344" y="2377"/>
                      <a:pt x="4086" y="1641"/>
                    </a:cubicBezTo>
                    <a:cubicBezTo>
                      <a:pt x="4038" y="1509"/>
                      <a:pt x="3949" y="1398"/>
                      <a:pt x="3831" y="1329"/>
                    </a:cubicBezTo>
                    <a:lnTo>
                      <a:pt x="1644" y="26"/>
                    </a:lnTo>
                    <a:cubicBezTo>
                      <a:pt x="1615" y="9"/>
                      <a:pt x="1583" y="0"/>
                      <a:pt x="155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23" name="Google Shape;123;p2"/>
              <p:cNvSpPr/>
              <p:nvPr/>
            </p:nvSpPr>
            <p:spPr>
              <a:xfrm>
                <a:off x="2643536" y="4618587"/>
                <a:ext cx="241411" cy="90262"/>
              </a:xfrm>
              <a:custGeom>
                <a:avLst/>
                <a:gdLst/>
                <a:ahLst/>
                <a:cxnLst/>
                <a:rect l="l" t="t" r="r" b="b"/>
                <a:pathLst>
                  <a:path w="6895" h="2578" extrusionOk="0">
                    <a:moveTo>
                      <a:pt x="502" y="1"/>
                    </a:moveTo>
                    <a:cubicBezTo>
                      <a:pt x="409" y="1"/>
                      <a:pt x="333" y="65"/>
                      <a:pt x="323" y="159"/>
                    </a:cubicBezTo>
                    <a:lnTo>
                      <a:pt x="32" y="2172"/>
                    </a:lnTo>
                    <a:cubicBezTo>
                      <a:pt x="0" y="2379"/>
                      <a:pt x="176" y="2575"/>
                      <a:pt x="389" y="2575"/>
                    </a:cubicBezTo>
                    <a:cubicBezTo>
                      <a:pt x="391" y="2575"/>
                      <a:pt x="393" y="2575"/>
                      <a:pt x="394" y="2575"/>
                    </a:cubicBezTo>
                    <a:cubicBezTo>
                      <a:pt x="1281" y="2560"/>
                      <a:pt x="1708" y="2506"/>
                      <a:pt x="2828" y="2506"/>
                    </a:cubicBezTo>
                    <a:cubicBezTo>
                      <a:pt x="3517" y="2506"/>
                      <a:pt x="4942" y="2578"/>
                      <a:pt x="5893" y="2578"/>
                    </a:cubicBezTo>
                    <a:cubicBezTo>
                      <a:pt x="6823" y="2578"/>
                      <a:pt x="6895" y="1637"/>
                      <a:pt x="6496" y="1551"/>
                    </a:cubicBezTo>
                    <a:cubicBezTo>
                      <a:pt x="4723" y="1171"/>
                      <a:pt x="4024" y="643"/>
                      <a:pt x="3424" y="141"/>
                    </a:cubicBezTo>
                    <a:cubicBezTo>
                      <a:pt x="3316" y="51"/>
                      <a:pt x="3184" y="1"/>
                      <a:pt x="304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24" name="Google Shape;124;p2"/>
              <p:cNvSpPr/>
              <p:nvPr/>
            </p:nvSpPr>
            <p:spPr>
              <a:xfrm>
                <a:off x="2670670" y="4520551"/>
                <a:ext cx="665" cy="18417"/>
              </a:xfrm>
              <a:custGeom>
                <a:avLst/>
                <a:gdLst/>
                <a:ahLst/>
                <a:cxnLst/>
                <a:rect l="l" t="t" r="r" b="b"/>
                <a:pathLst>
                  <a:path w="19" h="526" extrusionOk="0">
                    <a:moveTo>
                      <a:pt x="18" y="1"/>
                    </a:moveTo>
                    <a:lnTo>
                      <a:pt x="0" y="526"/>
                    </a:lnTo>
                    <a:lnTo>
                      <a:pt x="4" y="526"/>
                    </a:lnTo>
                    <a:lnTo>
                      <a:pt x="18"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25" name="Google Shape;125;p2"/>
              <p:cNvSpPr/>
              <p:nvPr/>
            </p:nvSpPr>
            <p:spPr>
              <a:xfrm>
                <a:off x="2670776" y="4520551"/>
                <a:ext cx="79828" cy="18417"/>
              </a:xfrm>
              <a:custGeom>
                <a:avLst/>
                <a:gdLst/>
                <a:ahLst/>
                <a:cxnLst/>
                <a:rect l="l" t="t" r="r" b="b"/>
                <a:pathLst>
                  <a:path w="2280" h="526" extrusionOk="0">
                    <a:moveTo>
                      <a:pt x="15" y="1"/>
                    </a:moveTo>
                    <a:lnTo>
                      <a:pt x="1" y="526"/>
                    </a:lnTo>
                    <a:lnTo>
                      <a:pt x="2265" y="526"/>
                    </a:lnTo>
                    <a:lnTo>
                      <a:pt x="2280" y="1"/>
                    </a:lnTo>
                    <a:close/>
                  </a:path>
                </a:pathLst>
              </a:custGeom>
              <a:solidFill>
                <a:srgbClr val="CC91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26" name="Google Shape;126;p2"/>
              <p:cNvSpPr/>
              <p:nvPr/>
            </p:nvSpPr>
            <p:spPr>
              <a:xfrm>
                <a:off x="2164701" y="4300391"/>
                <a:ext cx="9313" cy="16141"/>
              </a:xfrm>
              <a:custGeom>
                <a:avLst/>
                <a:gdLst/>
                <a:ahLst/>
                <a:cxnLst/>
                <a:rect l="l" t="t" r="r" b="b"/>
                <a:pathLst>
                  <a:path w="266" h="461" extrusionOk="0">
                    <a:moveTo>
                      <a:pt x="266" y="0"/>
                    </a:moveTo>
                    <a:lnTo>
                      <a:pt x="1" y="456"/>
                    </a:lnTo>
                    <a:lnTo>
                      <a:pt x="1" y="460"/>
                    </a:lnTo>
                    <a:lnTo>
                      <a:pt x="266"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27" name="Google Shape;127;p2"/>
              <p:cNvSpPr/>
              <p:nvPr/>
            </p:nvSpPr>
            <p:spPr>
              <a:xfrm>
                <a:off x="2164701" y="4300391"/>
                <a:ext cx="82700" cy="46041"/>
              </a:xfrm>
              <a:custGeom>
                <a:avLst/>
                <a:gdLst/>
                <a:ahLst/>
                <a:cxnLst/>
                <a:rect l="l" t="t" r="r" b="b"/>
                <a:pathLst>
                  <a:path w="2362" h="1315" extrusionOk="0">
                    <a:moveTo>
                      <a:pt x="266" y="0"/>
                    </a:moveTo>
                    <a:lnTo>
                      <a:pt x="1" y="460"/>
                    </a:lnTo>
                    <a:lnTo>
                      <a:pt x="2100" y="1314"/>
                    </a:lnTo>
                    <a:lnTo>
                      <a:pt x="2362" y="858"/>
                    </a:lnTo>
                    <a:lnTo>
                      <a:pt x="266" y="0"/>
                    </a:lnTo>
                    <a:close/>
                  </a:path>
                </a:pathLst>
              </a:custGeom>
              <a:solidFill>
                <a:srgbClr val="CC91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28" name="Google Shape;128;p2"/>
              <p:cNvSpPr/>
              <p:nvPr/>
            </p:nvSpPr>
            <p:spPr>
              <a:xfrm>
                <a:off x="2427857" y="2340868"/>
                <a:ext cx="454952" cy="501659"/>
              </a:xfrm>
              <a:custGeom>
                <a:avLst/>
                <a:gdLst/>
                <a:ahLst/>
                <a:cxnLst/>
                <a:rect l="l" t="t" r="r" b="b"/>
                <a:pathLst>
                  <a:path w="12994" h="14328" extrusionOk="0">
                    <a:moveTo>
                      <a:pt x="6302" y="1"/>
                    </a:moveTo>
                    <a:cubicBezTo>
                      <a:pt x="5548" y="1"/>
                      <a:pt x="4771" y="34"/>
                      <a:pt x="3909" y="74"/>
                    </a:cubicBezTo>
                    <a:cubicBezTo>
                      <a:pt x="1928" y="170"/>
                      <a:pt x="1" y="591"/>
                      <a:pt x="1" y="591"/>
                    </a:cubicBezTo>
                    <a:cubicBezTo>
                      <a:pt x="1792" y="8276"/>
                      <a:pt x="1788" y="10583"/>
                      <a:pt x="1634" y="14327"/>
                    </a:cubicBezTo>
                    <a:lnTo>
                      <a:pt x="10833" y="14327"/>
                    </a:lnTo>
                    <a:cubicBezTo>
                      <a:pt x="12994" y="1036"/>
                      <a:pt x="11913" y="655"/>
                      <a:pt x="11913" y="655"/>
                    </a:cubicBezTo>
                    <a:cubicBezTo>
                      <a:pt x="11913" y="655"/>
                      <a:pt x="9882" y="239"/>
                      <a:pt x="8087" y="77"/>
                    </a:cubicBezTo>
                    <a:cubicBezTo>
                      <a:pt x="7485" y="22"/>
                      <a:pt x="6900" y="1"/>
                      <a:pt x="6302"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29" name="Google Shape;129;p2"/>
              <p:cNvSpPr/>
              <p:nvPr/>
            </p:nvSpPr>
            <p:spPr>
              <a:xfrm>
                <a:off x="2564687" y="2178829"/>
                <a:ext cx="194599" cy="293475"/>
              </a:xfrm>
              <a:custGeom>
                <a:avLst/>
                <a:gdLst/>
                <a:ahLst/>
                <a:cxnLst/>
                <a:rect l="l" t="t" r="r" b="b"/>
                <a:pathLst>
                  <a:path w="5558" h="8382" extrusionOk="0">
                    <a:moveTo>
                      <a:pt x="414" y="0"/>
                    </a:moveTo>
                    <a:lnTo>
                      <a:pt x="414" y="0"/>
                    </a:lnTo>
                    <a:cubicBezTo>
                      <a:pt x="680" y="1342"/>
                      <a:pt x="942" y="3808"/>
                      <a:pt x="1" y="4702"/>
                    </a:cubicBezTo>
                    <a:cubicBezTo>
                      <a:pt x="1" y="4702"/>
                      <a:pt x="1243" y="7089"/>
                      <a:pt x="3695" y="8381"/>
                    </a:cubicBezTo>
                    <a:cubicBezTo>
                      <a:pt x="5557" y="6892"/>
                      <a:pt x="4179" y="4705"/>
                      <a:pt x="4179" y="4705"/>
                    </a:cubicBezTo>
                    <a:cubicBezTo>
                      <a:pt x="2679" y="4346"/>
                      <a:pt x="2718" y="3234"/>
                      <a:pt x="2981" y="2189"/>
                    </a:cubicBezTo>
                    <a:lnTo>
                      <a:pt x="414"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30" name="Google Shape;130;p2"/>
              <p:cNvSpPr/>
              <p:nvPr/>
            </p:nvSpPr>
            <p:spPr>
              <a:xfrm>
                <a:off x="2657436" y="2245668"/>
                <a:ext cx="11484" cy="9839"/>
              </a:xfrm>
              <a:custGeom>
                <a:avLst/>
                <a:gdLst/>
                <a:ahLst/>
                <a:cxnLst/>
                <a:rect l="l" t="t" r="r" b="b"/>
                <a:pathLst>
                  <a:path w="328" h="281" extrusionOk="0">
                    <a:moveTo>
                      <a:pt x="1" y="0"/>
                    </a:moveTo>
                    <a:lnTo>
                      <a:pt x="327" y="280"/>
                    </a:lnTo>
                    <a:lnTo>
                      <a:pt x="327" y="280"/>
                    </a:lnTo>
                    <a:close/>
                  </a:path>
                </a:pathLst>
              </a:custGeom>
              <a:solidFill>
                <a:srgbClr val="1E28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31" name="Google Shape;131;p2"/>
              <p:cNvSpPr/>
              <p:nvPr/>
            </p:nvSpPr>
            <p:spPr>
              <a:xfrm>
                <a:off x="2664368" y="2279351"/>
                <a:ext cx="280" cy="2066"/>
              </a:xfrm>
              <a:custGeom>
                <a:avLst/>
                <a:gdLst/>
                <a:ahLst/>
                <a:cxnLst/>
                <a:rect l="l" t="t" r="r" b="b"/>
                <a:pathLst>
                  <a:path w="8" h="59" extrusionOk="0">
                    <a:moveTo>
                      <a:pt x="8" y="0"/>
                    </a:moveTo>
                    <a:cubicBezTo>
                      <a:pt x="4" y="22"/>
                      <a:pt x="4" y="40"/>
                      <a:pt x="0" y="58"/>
                    </a:cubicBezTo>
                    <a:lnTo>
                      <a:pt x="0" y="58"/>
                    </a:lnTo>
                    <a:cubicBezTo>
                      <a:pt x="4" y="40"/>
                      <a:pt x="4" y="22"/>
                      <a:pt x="8" y="0"/>
                    </a:cubicBez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32" name="Google Shape;132;p2"/>
              <p:cNvSpPr/>
              <p:nvPr/>
            </p:nvSpPr>
            <p:spPr>
              <a:xfrm>
                <a:off x="2606562" y="2210096"/>
                <a:ext cx="62357" cy="71320"/>
              </a:xfrm>
              <a:custGeom>
                <a:avLst/>
                <a:gdLst/>
                <a:ahLst/>
                <a:cxnLst/>
                <a:rect l="l" t="t" r="r" b="b"/>
                <a:pathLst>
                  <a:path w="1781" h="2037" extrusionOk="0">
                    <a:moveTo>
                      <a:pt x="262" y="1"/>
                    </a:moveTo>
                    <a:cubicBezTo>
                      <a:pt x="216" y="141"/>
                      <a:pt x="1" y="550"/>
                      <a:pt x="57" y="844"/>
                    </a:cubicBezTo>
                    <a:cubicBezTo>
                      <a:pt x="180" y="1465"/>
                      <a:pt x="1081" y="1953"/>
                      <a:pt x="1651" y="2036"/>
                    </a:cubicBezTo>
                    <a:cubicBezTo>
                      <a:pt x="1655" y="2018"/>
                      <a:pt x="1655" y="2000"/>
                      <a:pt x="1659" y="1978"/>
                    </a:cubicBezTo>
                    <a:cubicBezTo>
                      <a:pt x="1677" y="1752"/>
                      <a:pt x="1723" y="1523"/>
                      <a:pt x="1780" y="1296"/>
                    </a:cubicBezTo>
                    <a:lnTo>
                      <a:pt x="1454" y="1016"/>
                    </a:lnTo>
                    <a:lnTo>
                      <a:pt x="262" y="1"/>
                    </a:lnTo>
                    <a:close/>
                  </a:path>
                </a:pathLst>
              </a:custGeom>
              <a:solidFill>
                <a:srgbClr val="CC91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33" name="Google Shape;133;p2"/>
              <p:cNvSpPr/>
              <p:nvPr/>
            </p:nvSpPr>
            <p:spPr>
              <a:xfrm>
                <a:off x="2480236" y="1964936"/>
                <a:ext cx="258952" cy="296171"/>
              </a:xfrm>
              <a:custGeom>
                <a:avLst/>
                <a:gdLst/>
                <a:ahLst/>
                <a:cxnLst/>
                <a:rect l="l" t="t" r="r" b="b"/>
                <a:pathLst>
                  <a:path w="7396" h="8459" extrusionOk="0">
                    <a:moveTo>
                      <a:pt x="3493" y="1"/>
                    </a:moveTo>
                    <a:cubicBezTo>
                      <a:pt x="1462" y="1"/>
                      <a:pt x="1" y="1964"/>
                      <a:pt x="572" y="3948"/>
                    </a:cubicBezTo>
                    <a:cubicBezTo>
                      <a:pt x="1193" y="6109"/>
                      <a:pt x="1412" y="7039"/>
                      <a:pt x="2769" y="7918"/>
                    </a:cubicBezTo>
                    <a:cubicBezTo>
                      <a:pt x="3342" y="8290"/>
                      <a:pt x="3953" y="8459"/>
                      <a:pt x="4536" y="8459"/>
                    </a:cubicBezTo>
                    <a:cubicBezTo>
                      <a:pt x="6027" y="8459"/>
                      <a:pt x="7337" y="7354"/>
                      <a:pt x="7363" y="5700"/>
                    </a:cubicBezTo>
                    <a:cubicBezTo>
                      <a:pt x="7395" y="3625"/>
                      <a:pt x="6372" y="441"/>
                      <a:pt x="4036" y="46"/>
                    </a:cubicBezTo>
                    <a:cubicBezTo>
                      <a:pt x="3851" y="15"/>
                      <a:pt x="3670" y="1"/>
                      <a:pt x="3493" y="1"/>
                    </a:cubicBezTo>
                    <a:close/>
                  </a:path>
                </a:pathLst>
              </a:custGeom>
              <a:solidFill>
                <a:srgbClr val="FFB5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34" name="Google Shape;134;p2"/>
              <p:cNvSpPr/>
              <p:nvPr/>
            </p:nvSpPr>
            <p:spPr>
              <a:xfrm>
                <a:off x="2465671" y="1949286"/>
                <a:ext cx="221209" cy="210880"/>
              </a:xfrm>
              <a:custGeom>
                <a:avLst/>
                <a:gdLst/>
                <a:ahLst/>
                <a:cxnLst/>
                <a:rect l="l" t="t" r="r" b="b"/>
                <a:pathLst>
                  <a:path w="6318" h="6023" extrusionOk="0">
                    <a:moveTo>
                      <a:pt x="5206" y="0"/>
                    </a:moveTo>
                    <a:cubicBezTo>
                      <a:pt x="5155" y="0"/>
                      <a:pt x="5105" y="4"/>
                      <a:pt x="5055" y="13"/>
                    </a:cubicBezTo>
                    <a:lnTo>
                      <a:pt x="2678" y="404"/>
                    </a:lnTo>
                    <a:cubicBezTo>
                      <a:pt x="2514" y="432"/>
                      <a:pt x="2359" y="505"/>
                      <a:pt x="2229" y="616"/>
                    </a:cubicBezTo>
                    <a:lnTo>
                      <a:pt x="561" y="2055"/>
                    </a:lnTo>
                    <a:cubicBezTo>
                      <a:pt x="395" y="2198"/>
                      <a:pt x="284" y="2396"/>
                      <a:pt x="252" y="2611"/>
                    </a:cubicBezTo>
                    <a:lnTo>
                      <a:pt x="19" y="4144"/>
                    </a:lnTo>
                    <a:cubicBezTo>
                      <a:pt x="1" y="4266"/>
                      <a:pt x="8" y="4391"/>
                      <a:pt x="37" y="4510"/>
                    </a:cubicBezTo>
                    <a:cubicBezTo>
                      <a:pt x="155" y="4956"/>
                      <a:pt x="505" y="6023"/>
                      <a:pt x="1139" y="6023"/>
                    </a:cubicBezTo>
                    <a:cubicBezTo>
                      <a:pt x="1178" y="6023"/>
                      <a:pt x="1219" y="6019"/>
                      <a:pt x="1260" y="6010"/>
                    </a:cubicBezTo>
                    <a:cubicBezTo>
                      <a:pt x="2151" y="5828"/>
                      <a:pt x="2746" y="3692"/>
                      <a:pt x="2204" y="2920"/>
                    </a:cubicBezTo>
                    <a:lnTo>
                      <a:pt x="2204" y="2920"/>
                    </a:lnTo>
                    <a:cubicBezTo>
                      <a:pt x="2302" y="2926"/>
                      <a:pt x="2398" y="2929"/>
                      <a:pt x="2493" y="2929"/>
                    </a:cubicBezTo>
                    <a:cubicBezTo>
                      <a:pt x="3998" y="2929"/>
                      <a:pt x="5113" y="2231"/>
                      <a:pt x="5819" y="1595"/>
                    </a:cubicBezTo>
                    <a:cubicBezTo>
                      <a:pt x="6318" y="1146"/>
                      <a:pt x="6178" y="339"/>
                      <a:pt x="5564" y="74"/>
                    </a:cubicBezTo>
                    <a:cubicBezTo>
                      <a:pt x="5450" y="25"/>
                      <a:pt x="5328" y="0"/>
                      <a:pt x="520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35" name="Google Shape;135;p2"/>
              <p:cNvSpPr/>
              <p:nvPr/>
            </p:nvSpPr>
            <p:spPr>
              <a:xfrm>
                <a:off x="2571234" y="2842496"/>
                <a:ext cx="298517" cy="1678079"/>
              </a:xfrm>
              <a:custGeom>
                <a:avLst/>
                <a:gdLst/>
                <a:ahLst/>
                <a:cxnLst/>
                <a:rect l="l" t="t" r="r" b="b"/>
                <a:pathLst>
                  <a:path w="8526" h="47928" extrusionOk="0">
                    <a:moveTo>
                      <a:pt x="1" y="0"/>
                    </a:moveTo>
                    <a:cubicBezTo>
                      <a:pt x="1" y="0"/>
                      <a:pt x="2445" y="17211"/>
                      <a:pt x="2739" y="24906"/>
                    </a:cubicBezTo>
                    <a:cubicBezTo>
                      <a:pt x="3009" y="31963"/>
                      <a:pt x="2524" y="47928"/>
                      <a:pt x="2524" y="47928"/>
                    </a:cubicBezTo>
                    <a:lnTo>
                      <a:pt x="5589" y="47928"/>
                    </a:lnTo>
                    <a:cubicBezTo>
                      <a:pt x="5589" y="47928"/>
                      <a:pt x="8221" y="31543"/>
                      <a:pt x="8375" y="24357"/>
                    </a:cubicBezTo>
                    <a:cubicBezTo>
                      <a:pt x="8526" y="17448"/>
                      <a:pt x="6738" y="0"/>
                      <a:pt x="6738" y="0"/>
                    </a:cubicBezTo>
                    <a:close/>
                  </a:path>
                </a:pathLst>
              </a:custGeom>
              <a:solidFill>
                <a:srgbClr val="2F549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36" name="Google Shape;136;p2"/>
              <p:cNvSpPr/>
              <p:nvPr/>
            </p:nvSpPr>
            <p:spPr>
              <a:xfrm>
                <a:off x="2644516" y="4479376"/>
                <a:ext cx="140925" cy="45131"/>
              </a:xfrm>
              <a:custGeom>
                <a:avLst/>
                <a:gdLst/>
                <a:ahLst/>
                <a:cxnLst/>
                <a:rect l="l" t="t" r="r" b="b"/>
                <a:pathLst>
                  <a:path w="4025" h="1289" extrusionOk="0">
                    <a:moveTo>
                      <a:pt x="0" y="0"/>
                    </a:moveTo>
                    <a:lnTo>
                      <a:pt x="166" y="1288"/>
                    </a:lnTo>
                    <a:lnTo>
                      <a:pt x="3762" y="1288"/>
                    </a:lnTo>
                    <a:lnTo>
                      <a:pt x="4024" y="140"/>
                    </a:lnTo>
                    <a:lnTo>
                      <a:pt x="0" y="0"/>
                    </a:ln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37" name="Google Shape;137;p2"/>
              <p:cNvSpPr/>
              <p:nvPr/>
            </p:nvSpPr>
            <p:spPr>
              <a:xfrm>
                <a:off x="2643641" y="3424583"/>
                <a:ext cx="4307" cy="41035"/>
              </a:xfrm>
              <a:custGeom>
                <a:avLst/>
                <a:gdLst/>
                <a:ahLst/>
                <a:cxnLst/>
                <a:rect l="l" t="t" r="r" b="b"/>
                <a:pathLst>
                  <a:path w="123" h="1172" extrusionOk="0">
                    <a:moveTo>
                      <a:pt x="0" y="1"/>
                    </a:moveTo>
                    <a:lnTo>
                      <a:pt x="0" y="4"/>
                    </a:lnTo>
                    <a:cubicBezTo>
                      <a:pt x="43" y="395"/>
                      <a:pt x="83" y="785"/>
                      <a:pt x="122" y="1172"/>
                    </a:cubicBezTo>
                    <a:lnTo>
                      <a:pt x="122" y="1172"/>
                    </a:lnTo>
                    <a:cubicBezTo>
                      <a:pt x="83" y="785"/>
                      <a:pt x="43" y="395"/>
                      <a:pt x="0" y="1"/>
                    </a:cubicBez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38" name="Google Shape;138;p2"/>
              <p:cNvSpPr/>
              <p:nvPr/>
            </p:nvSpPr>
            <p:spPr>
              <a:xfrm>
                <a:off x="2643641" y="3130125"/>
                <a:ext cx="72406" cy="421936"/>
              </a:xfrm>
              <a:custGeom>
                <a:avLst/>
                <a:gdLst/>
                <a:ahLst/>
                <a:cxnLst/>
                <a:rect l="l" t="t" r="r" b="b"/>
                <a:pathLst>
                  <a:path w="2068" h="12051" extrusionOk="0">
                    <a:moveTo>
                      <a:pt x="1213" y="1"/>
                    </a:moveTo>
                    <a:cubicBezTo>
                      <a:pt x="858" y="2682"/>
                      <a:pt x="438" y="5672"/>
                      <a:pt x="0" y="8411"/>
                    </a:cubicBezTo>
                    <a:cubicBezTo>
                      <a:pt x="43" y="8806"/>
                      <a:pt x="83" y="9197"/>
                      <a:pt x="123" y="9584"/>
                    </a:cubicBezTo>
                    <a:cubicBezTo>
                      <a:pt x="209" y="10428"/>
                      <a:pt x="284" y="11254"/>
                      <a:pt x="355" y="12051"/>
                    </a:cubicBezTo>
                    <a:cubicBezTo>
                      <a:pt x="941" y="9789"/>
                      <a:pt x="2068" y="4732"/>
                      <a:pt x="1738" y="403"/>
                    </a:cubicBezTo>
                    <a:lnTo>
                      <a:pt x="1213" y="1"/>
                    </a:lnTo>
                    <a:close/>
                  </a:path>
                </a:pathLst>
              </a:custGeom>
              <a:solidFill>
                <a:srgbClr val="1F386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39" name="Google Shape;139;p2"/>
              <p:cNvSpPr/>
              <p:nvPr/>
            </p:nvSpPr>
            <p:spPr>
              <a:xfrm>
                <a:off x="2162670" y="2842496"/>
                <a:ext cx="559430" cy="1494228"/>
              </a:xfrm>
              <a:custGeom>
                <a:avLst/>
                <a:gdLst/>
                <a:ahLst/>
                <a:cxnLst/>
                <a:rect l="l" t="t" r="r" b="b"/>
                <a:pathLst>
                  <a:path w="15978" h="42677" extrusionOk="0">
                    <a:moveTo>
                      <a:pt x="9208" y="0"/>
                    </a:moveTo>
                    <a:cubicBezTo>
                      <a:pt x="6770" y="5072"/>
                      <a:pt x="9380" y="16658"/>
                      <a:pt x="6332" y="24432"/>
                    </a:cubicBezTo>
                    <a:cubicBezTo>
                      <a:pt x="4904" y="28075"/>
                      <a:pt x="1" y="41507"/>
                      <a:pt x="1" y="41507"/>
                    </a:cubicBezTo>
                    <a:lnTo>
                      <a:pt x="2862" y="42677"/>
                    </a:lnTo>
                    <a:cubicBezTo>
                      <a:pt x="2862" y="42677"/>
                      <a:pt x="10449" y="30879"/>
                      <a:pt x="12319" y="23962"/>
                    </a:cubicBezTo>
                    <a:cubicBezTo>
                      <a:pt x="13891" y="18140"/>
                      <a:pt x="15977" y="0"/>
                      <a:pt x="15977" y="0"/>
                    </a:cubicBezTo>
                    <a:close/>
                  </a:path>
                </a:pathLst>
              </a:custGeom>
              <a:solidFill>
                <a:srgbClr val="2F549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40" name="Google Shape;140;p2"/>
              <p:cNvSpPr/>
              <p:nvPr/>
            </p:nvSpPr>
            <p:spPr>
              <a:xfrm>
                <a:off x="2148980" y="4247137"/>
                <a:ext cx="153460" cy="99926"/>
              </a:xfrm>
              <a:custGeom>
                <a:avLst/>
                <a:gdLst/>
                <a:ahLst/>
                <a:cxnLst/>
                <a:rect l="l" t="t" r="r" b="b"/>
                <a:pathLst>
                  <a:path w="4383" h="2854" extrusionOk="0">
                    <a:moveTo>
                      <a:pt x="284" y="0"/>
                    </a:moveTo>
                    <a:lnTo>
                      <a:pt x="1" y="1403"/>
                    </a:lnTo>
                    <a:lnTo>
                      <a:pt x="3551" y="2853"/>
                    </a:lnTo>
                    <a:lnTo>
                      <a:pt x="4383" y="1891"/>
                    </a:lnTo>
                    <a:lnTo>
                      <a:pt x="284" y="0"/>
                    </a:ln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41" name="Google Shape;141;p2"/>
              <p:cNvSpPr/>
              <p:nvPr/>
            </p:nvSpPr>
            <p:spPr>
              <a:xfrm>
                <a:off x="2625784" y="2083314"/>
                <a:ext cx="17506" cy="22863"/>
              </a:xfrm>
              <a:custGeom>
                <a:avLst/>
                <a:gdLst/>
                <a:ahLst/>
                <a:cxnLst/>
                <a:rect l="l" t="t" r="r" b="b"/>
                <a:pathLst>
                  <a:path w="500" h="653" extrusionOk="0">
                    <a:moveTo>
                      <a:pt x="207" y="0"/>
                    </a:moveTo>
                    <a:cubicBezTo>
                      <a:pt x="197" y="0"/>
                      <a:pt x="186" y="1"/>
                      <a:pt x="176" y="4"/>
                    </a:cubicBezTo>
                    <a:cubicBezTo>
                      <a:pt x="61" y="29"/>
                      <a:pt x="0" y="197"/>
                      <a:pt x="40" y="373"/>
                    </a:cubicBezTo>
                    <a:cubicBezTo>
                      <a:pt x="76" y="537"/>
                      <a:pt x="184" y="653"/>
                      <a:pt x="290" y="653"/>
                    </a:cubicBezTo>
                    <a:cubicBezTo>
                      <a:pt x="300" y="653"/>
                      <a:pt x="310" y="652"/>
                      <a:pt x="320" y="650"/>
                    </a:cubicBezTo>
                    <a:cubicBezTo>
                      <a:pt x="439" y="625"/>
                      <a:pt x="499" y="459"/>
                      <a:pt x="460" y="280"/>
                    </a:cubicBezTo>
                    <a:cubicBezTo>
                      <a:pt x="424" y="117"/>
                      <a:pt x="316" y="0"/>
                      <a:pt x="20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42" name="Google Shape;142;p2"/>
              <p:cNvSpPr/>
              <p:nvPr/>
            </p:nvSpPr>
            <p:spPr>
              <a:xfrm>
                <a:off x="2696300" y="2067594"/>
                <a:ext cx="17611" cy="22898"/>
              </a:xfrm>
              <a:custGeom>
                <a:avLst/>
                <a:gdLst/>
                <a:ahLst/>
                <a:cxnLst/>
                <a:rect l="l" t="t" r="r" b="b"/>
                <a:pathLst>
                  <a:path w="503" h="654" extrusionOk="0">
                    <a:moveTo>
                      <a:pt x="210" y="1"/>
                    </a:moveTo>
                    <a:cubicBezTo>
                      <a:pt x="200" y="1"/>
                      <a:pt x="190" y="2"/>
                      <a:pt x="180" y="4"/>
                    </a:cubicBezTo>
                    <a:cubicBezTo>
                      <a:pt x="65" y="33"/>
                      <a:pt x="0" y="198"/>
                      <a:pt x="40" y="373"/>
                    </a:cubicBezTo>
                    <a:cubicBezTo>
                      <a:pt x="75" y="538"/>
                      <a:pt x="186" y="653"/>
                      <a:pt x="293" y="653"/>
                    </a:cubicBezTo>
                    <a:cubicBezTo>
                      <a:pt x="303" y="653"/>
                      <a:pt x="313" y="652"/>
                      <a:pt x="323" y="650"/>
                    </a:cubicBezTo>
                    <a:cubicBezTo>
                      <a:pt x="441" y="625"/>
                      <a:pt x="503" y="459"/>
                      <a:pt x="463" y="280"/>
                    </a:cubicBezTo>
                    <a:cubicBezTo>
                      <a:pt x="427" y="120"/>
                      <a:pt x="319" y="1"/>
                      <a:pt x="21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43" name="Google Shape;143;p2"/>
              <p:cNvSpPr/>
              <p:nvPr/>
            </p:nvSpPr>
            <p:spPr>
              <a:xfrm>
                <a:off x="2700817" y="2060801"/>
                <a:ext cx="14110" cy="9138"/>
              </a:xfrm>
              <a:custGeom>
                <a:avLst/>
                <a:gdLst/>
                <a:ahLst/>
                <a:cxnLst/>
                <a:rect l="l" t="t" r="r" b="b"/>
                <a:pathLst>
                  <a:path w="403" h="261" extrusionOk="0">
                    <a:moveTo>
                      <a:pt x="402" y="0"/>
                    </a:moveTo>
                    <a:lnTo>
                      <a:pt x="1" y="219"/>
                    </a:lnTo>
                    <a:cubicBezTo>
                      <a:pt x="46" y="249"/>
                      <a:pt x="88" y="261"/>
                      <a:pt x="126" y="261"/>
                    </a:cubicBezTo>
                    <a:cubicBezTo>
                      <a:pt x="303" y="261"/>
                      <a:pt x="402" y="1"/>
                      <a:pt x="402"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44" name="Google Shape;144;p2"/>
              <p:cNvSpPr/>
              <p:nvPr/>
            </p:nvSpPr>
            <p:spPr>
              <a:xfrm>
                <a:off x="2678443" y="2096759"/>
                <a:ext cx="31196" cy="44116"/>
              </a:xfrm>
              <a:custGeom>
                <a:avLst/>
                <a:gdLst/>
                <a:ahLst/>
                <a:cxnLst/>
                <a:rect l="l" t="t" r="r" b="b"/>
                <a:pathLst>
                  <a:path w="891" h="1260" extrusionOk="0">
                    <a:moveTo>
                      <a:pt x="0" y="0"/>
                    </a:moveTo>
                    <a:lnTo>
                      <a:pt x="280" y="1260"/>
                    </a:lnTo>
                    <a:cubicBezTo>
                      <a:pt x="280" y="1260"/>
                      <a:pt x="283" y="1260"/>
                      <a:pt x="287" y="1260"/>
                    </a:cubicBezTo>
                    <a:cubicBezTo>
                      <a:pt x="343" y="1260"/>
                      <a:pt x="718" y="1250"/>
                      <a:pt x="890" y="998"/>
                    </a:cubicBezTo>
                    <a:cubicBezTo>
                      <a:pt x="474" y="703"/>
                      <a:pt x="1" y="0"/>
                      <a:pt x="0" y="0"/>
                    </a:cubicBezTo>
                    <a:close/>
                  </a:path>
                </a:pathLst>
              </a:custGeom>
              <a:solidFill>
                <a:srgbClr val="ED89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45" name="Google Shape;145;p2"/>
              <p:cNvSpPr/>
              <p:nvPr/>
            </p:nvSpPr>
            <p:spPr>
              <a:xfrm>
                <a:off x="2620147" y="2156876"/>
                <a:ext cx="50558" cy="16176"/>
              </a:xfrm>
              <a:custGeom>
                <a:avLst/>
                <a:gdLst/>
                <a:ahLst/>
                <a:cxnLst/>
                <a:rect l="l" t="t" r="r" b="b"/>
                <a:pathLst>
                  <a:path w="1444" h="462" extrusionOk="0">
                    <a:moveTo>
                      <a:pt x="59" y="0"/>
                    </a:moveTo>
                    <a:cubicBezTo>
                      <a:pt x="46" y="0"/>
                      <a:pt x="33" y="6"/>
                      <a:pt x="22" y="17"/>
                    </a:cubicBezTo>
                    <a:cubicBezTo>
                      <a:pt x="0" y="38"/>
                      <a:pt x="0" y="74"/>
                      <a:pt x="22" y="92"/>
                    </a:cubicBezTo>
                    <a:cubicBezTo>
                      <a:pt x="39" y="113"/>
                      <a:pt x="407" y="462"/>
                      <a:pt x="1022" y="462"/>
                    </a:cubicBezTo>
                    <a:cubicBezTo>
                      <a:pt x="1056" y="462"/>
                      <a:pt x="1091" y="461"/>
                      <a:pt x="1127" y="458"/>
                    </a:cubicBezTo>
                    <a:cubicBezTo>
                      <a:pt x="1213" y="451"/>
                      <a:pt x="1303" y="440"/>
                      <a:pt x="1397" y="419"/>
                    </a:cubicBezTo>
                    <a:cubicBezTo>
                      <a:pt x="1425" y="412"/>
                      <a:pt x="1443" y="383"/>
                      <a:pt x="1435" y="354"/>
                    </a:cubicBezTo>
                    <a:cubicBezTo>
                      <a:pt x="1430" y="331"/>
                      <a:pt x="1409" y="312"/>
                      <a:pt x="1386" y="312"/>
                    </a:cubicBezTo>
                    <a:cubicBezTo>
                      <a:pt x="1381" y="312"/>
                      <a:pt x="1376" y="313"/>
                      <a:pt x="1371" y="315"/>
                    </a:cubicBezTo>
                    <a:cubicBezTo>
                      <a:pt x="1249" y="341"/>
                      <a:pt x="1134" y="353"/>
                      <a:pt x="1028" y="353"/>
                    </a:cubicBezTo>
                    <a:cubicBezTo>
                      <a:pt x="448" y="353"/>
                      <a:pt x="100" y="19"/>
                      <a:pt x="97" y="17"/>
                    </a:cubicBezTo>
                    <a:cubicBezTo>
                      <a:pt x="86" y="6"/>
                      <a:pt x="73" y="0"/>
                      <a:pt x="5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46" name="Google Shape;146;p2"/>
              <p:cNvSpPr/>
              <p:nvPr/>
            </p:nvSpPr>
            <p:spPr>
              <a:xfrm>
                <a:off x="2484893" y="2137129"/>
                <a:ext cx="74472" cy="66174"/>
              </a:xfrm>
              <a:custGeom>
                <a:avLst/>
                <a:gdLst/>
                <a:ahLst/>
                <a:cxnLst/>
                <a:rect l="l" t="t" r="r" b="b"/>
                <a:pathLst>
                  <a:path w="2127" h="1890" extrusionOk="0">
                    <a:moveTo>
                      <a:pt x="849" y="0"/>
                    </a:moveTo>
                    <a:cubicBezTo>
                      <a:pt x="800" y="0"/>
                      <a:pt x="751" y="6"/>
                      <a:pt x="701" y="17"/>
                    </a:cubicBezTo>
                    <a:cubicBezTo>
                      <a:pt x="163" y="143"/>
                      <a:pt x="1" y="742"/>
                      <a:pt x="295" y="1187"/>
                    </a:cubicBezTo>
                    <a:cubicBezTo>
                      <a:pt x="554" y="1575"/>
                      <a:pt x="966" y="1808"/>
                      <a:pt x="1344" y="1876"/>
                    </a:cubicBezTo>
                    <a:cubicBezTo>
                      <a:pt x="1393" y="1885"/>
                      <a:pt x="1441" y="1890"/>
                      <a:pt x="1485" y="1890"/>
                    </a:cubicBezTo>
                    <a:cubicBezTo>
                      <a:pt x="1948" y="1890"/>
                      <a:pt x="2126" y="1419"/>
                      <a:pt x="1943" y="954"/>
                    </a:cubicBezTo>
                    <a:cubicBezTo>
                      <a:pt x="1776" y="539"/>
                      <a:pt x="1340" y="0"/>
                      <a:pt x="849" y="0"/>
                    </a:cubicBezTo>
                    <a:close/>
                  </a:path>
                </a:pathLst>
              </a:custGeom>
              <a:solidFill>
                <a:srgbClr val="FFB5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47" name="Google Shape;147;p2"/>
              <p:cNvSpPr/>
              <p:nvPr/>
            </p:nvSpPr>
            <p:spPr>
              <a:xfrm>
                <a:off x="2594623" y="2046096"/>
                <a:ext cx="44011" cy="22968"/>
              </a:xfrm>
              <a:custGeom>
                <a:avLst/>
                <a:gdLst/>
                <a:ahLst/>
                <a:cxnLst/>
                <a:rect l="l" t="t" r="r" b="b"/>
                <a:pathLst>
                  <a:path w="1257" h="656" extrusionOk="0">
                    <a:moveTo>
                      <a:pt x="1124" y="0"/>
                    </a:moveTo>
                    <a:cubicBezTo>
                      <a:pt x="990" y="0"/>
                      <a:pt x="359" y="38"/>
                      <a:pt x="37" y="485"/>
                    </a:cubicBezTo>
                    <a:cubicBezTo>
                      <a:pt x="0" y="532"/>
                      <a:pt x="11" y="600"/>
                      <a:pt x="58" y="636"/>
                    </a:cubicBezTo>
                    <a:cubicBezTo>
                      <a:pt x="69" y="639"/>
                      <a:pt x="80" y="647"/>
                      <a:pt x="90" y="650"/>
                    </a:cubicBezTo>
                    <a:cubicBezTo>
                      <a:pt x="101" y="654"/>
                      <a:pt x="112" y="656"/>
                      <a:pt x="123" y="656"/>
                    </a:cubicBezTo>
                    <a:cubicBezTo>
                      <a:pt x="155" y="656"/>
                      <a:pt x="187" y="641"/>
                      <a:pt x="209" y="611"/>
                    </a:cubicBezTo>
                    <a:cubicBezTo>
                      <a:pt x="494" y="215"/>
                      <a:pt x="1117" y="212"/>
                      <a:pt x="1144" y="212"/>
                    </a:cubicBezTo>
                    <a:cubicBezTo>
                      <a:pt x="1145" y="212"/>
                      <a:pt x="1145" y="212"/>
                      <a:pt x="1145" y="212"/>
                    </a:cubicBezTo>
                    <a:cubicBezTo>
                      <a:pt x="1148" y="212"/>
                      <a:pt x="1150" y="212"/>
                      <a:pt x="1153" y="212"/>
                    </a:cubicBezTo>
                    <a:cubicBezTo>
                      <a:pt x="1210" y="212"/>
                      <a:pt x="1253" y="163"/>
                      <a:pt x="1256" y="109"/>
                    </a:cubicBezTo>
                    <a:cubicBezTo>
                      <a:pt x="1256" y="47"/>
                      <a:pt x="1210" y="1"/>
                      <a:pt x="1149" y="1"/>
                    </a:cubicBezTo>
                    <a:cubicBezTo>
                      <a:pt x="1146" y="1"/>
                      <a:pt x="1138" y="0"/>
                      <a:pt x="112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48" name="Google Shape;148;p2"/>
              <p:cNvSpPr/>
              <p:nvPr/>
            </p:nvSpPr>
            <p:spPr>
              <a:xfrm>
                <a:off x="2677183" y="2017490"/>
                <a:ext cx="39249" cy="11554"/>
              </a:xfrm>
              <a:custGeom>
                <a:avLst/>
                <a:gdLst/>
                <a:ahLst/>
                <a:cxnLst/>
                <a:rect l="l" t="t" r="r" b="b"/>
                <a:pathLst>
                  <a:path w="1121" h="330" extrusionOk="0">
                    <a:moveTo>
                      <a:pt x="537" y="0"/>
                    </a:moveTo>
                    <a:cubicBezTo>
                      <a:pt x="265" y="0"/>
                      <a:pt x="80" y="103"/>
                      <a:pt x="69" y="111"/>
                    </a:cubicBezTo>
                    <a:cubicBezTo>
                      <a:pt x="18" y="139"/>
                      <a:pt x="0" y="204"/>
                      <a:pt x="30" y="258"/>
                    </a:cubicBezTo>
                    <a:cubicBezTo>
                      <a:pt x="49" y="292"/>
                      <a:pt x="84" y="311"/>
                      <a:pt x="122" y="311"/>
                    </a:cubicBezTo>
                    <a:cubicBezTo>
                      <a:pt x="140" y="311"/>
                      <a:pt x="159" y="306"/>
                      <a:pt x="177" y="297"/>
                    </a:cubicBezTo>
                    <a:cubicBezTo>
                      <a:pt x="188" y="290"/>
                      <a:pt x="327" y="214"/>
                      <a:pt x="535" y="214"/>
                    </a:cubicBezTo>
                    <a:cubicBezTo>
                      <a:pt x="655" y="214"/>
                      <a:pt x="798" y="239"/>
                      <a:pt x="952" y="318"/>
                    </a:cubicBezTo>
                    <a:cubicBezTo>
                      <a:pt x="969" y="326"/>
                      <a:pt x="987" y="330"/>
                      <a:pt x="1006" y="330"/>
                    </a:cubicBezTo>
                    <a:cubicBezTo>
                      <a:pt x="1042" y="326"/>
                      <a:pt x="1077" y="305"/>
                      <a:pt x="1095" y="272"/>
                    </a:cubicBezTo>
                    <a:cubicBezTo>
                      <a:pt x="1120" y="218"/>
                      <a:pt x="1099" y="154"/>
                      <a:pt x="1049" y="125"/>
                    </a:cubicBezTo>
                    <a:cubicBezTo>
                      <a:pt x="861" y="31"/>
                      <a:pt x="686" y="0"/>
                      <a:pt x="53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49" name="Google Shape;149;p2"/>
              <p:cNvSpPr/>
              <p:nvPr/>
            </p:nvSpPr>
            <p:spPr>
              <a:xfrm>
                <a:off x="2205911" y="4422306"/>
                <a:ext cx="41490" cy="20972"/>
              </a:xfrm>
              <a:custGeom>
                <a:avLst/>
                <a:gdLst/>
                <a:ahLst/>
                <a:cxnLst/>
                <a:rect l="l" t="t" r="r" b="b"/>
                <a:pathLst>
                  <a:path w="1185" h="599" extrusionOk="0">
                    <a:moveTo>
                      <a:pt x="191" y="108"/>
                    </a:moveTo>
                    <a:cubicBezTo>
                      <a:pt x="521" y="108"/>
                      <a:pt x="959" y="144"/>
                      <a:pt x="1045" y="269"/>
                    </a:cubicBezTo>
                    <a:cubicBezTo>
                      <a:pt x="1056" y="284"/>
                      <a:pt x="1067" y="309"/>
                      <a:pt x="1049" y="352"/>
                    </a:cubicBezTo>
                    <a:cubicBezTo>
                      <a:pt x="1017" y="428"/>
                      <a:pt x="969" y="474"/>
                      <a:pt x="905" y="489"/>
                    </a:cubicBezTo>
                    <a:cubicBezTo>
                      <a:pt x="891" y="492"/>
                      <a:pt x="876" y="493"/>
                      <a:pt x="860" y="493"/>
                    </a:cubicBezTo>
                    <a:cubicBezTo>
                      <a:pt x="702" y="493"/>
                      <a:pt x="461" y="352"/>
                      <a:pt x="191" y="108"/>
                    </a:cubicBezTo>
                    <a:close/>
                    <a:moveTo>
                      <a:pt x="213" y="1"/>
                    </a:moveTo>
                    <a:cubicBezTo>
                      <a:pt x="135" y="1"/>
                      <a:pt x="78" y="3"/>
                      <a:pt x="58" y="4"/>
                    </a:cubicBezTo>
                    <a:cubicBezTo>
                      <a:pt x="33" y="7"/>
                      <a:pt x="15" y="22"/>
                      <a:pt x="8" y="40"/>
                    </a:cubicBezTo>
                    <a:cubicBezTo>
                      <a:pt x="0" y="62"/>
                      <a:pt x="8" y="83"/>
                      <a:pt x="22" y="97"/>
                    </a:cubicBezTo>
                    <a:cubicBezTo>
                      <a:pt x="221" y="292"/>
                      <a:pt x="583" y="599"/>
                      <a:pt x="859" y="599"/>
                    </a:cubicBezTo>
                    <a:cubicBezTo>
                      <a:pt x="872" y="599"/>
                      <a:pt x="885" y="598"/>
                      <a:pt x="898" y="596"/>
                    </a:cubicBezTo>
                    <a:cubicBezTo>
                      <a:pt x="909" y="596"/>
                      <a:pt x="916" y="592"/>
                      <a:pt x="926" y="592"/>
                    </a:cubicBezTo>
                    <a:cubicBezTo>
                      <a:pt x="1027" y="571"/>
                      <a:pt x="1103" y="503"/>
                      <a:pt x="1149" y="391"/>
                    </a:cubicBezTo>
                    <a:cubicBezTo>
                      <a:pt x="1185" y="309"/>
                      <a:pt x="1160" y="244"/>
                      <a:pt x="1135" y="209"/>
                    </a:cubicBezTo>
                    <a:cubicBezTo>
                      <a:pt x="1004" y="25"/>
                      <a:pt x="483" y="1"/>
                      <a:pt x="213" y="1"/>
                    </a:cubicBezTo>
                    <a:close/>
                  </a:path>
                </a:pathLst>
              </a:custGeom>
              <a:solidFill>
                <a:srgbClr val="BF9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50" name="Google Shape;150;p2"/>
              <p:cNvSpPr/>
              <p:nvPr/>
            </p:nvSpPr>
            <p:spPr>
              <a:xfrm>
                <a:off x="2206051" y="4400633"/>
                <a:ext cx="35713" cy="25594"/>
              </a:xfrm>
              <a:custGeom>
                <a:avLst/>
                <a:gdLst/>
                <a:ahLst/>
                <a:cxnLst/>
                <a:rect l="l" t="t" r="r" b="b"/>
                <a:pathLst>
                  <a:path w="1020" h="731" extrusionOk="0">
                    <a:moveTo>
                      <a:pt x="742" y="108"/>
                    </a:moveTo>
                    <a:cubicBezTo>
                      <a:pt x="781" y="108"/>
                      <a:pt x="814" y="122"/>
                      <a:pt x="847" y="146"/>
                    </a:cubicBezTo>
                    <a:cubicBezTo>
                      <a:pt x="905" y="189"/>
                      <a:pt x="901" y="221"/>
                      <a:pt x="890" y="246"/>
                    </a:cubicBezTo>
                    <a:cubicBezTo>
                      <a:pt x="841" y="397"/>
                      <a:pt x="431" y="580"/>
                      <a:pt x="158" y="619"/>
                    </a:cubicBezTo>
                    <a:cubicBezTo>
                      <a:pt x="281" y="436"/>
                      <a:pt x="510" y="149"/>
                      <a:pt x="704" y="113"/>
                    </a:cubicBezTo>
                    <a:cubicBezTo>
                      <a:pt x="707" y="109"/>
                      <a:pt x="715" y="109"/>
                      <a:pt x="718" y="109"/>
                    </a:cubicBezTo>
                    <a:cubicBezTo>
                      <a:pt x="726" y="108"/>
                      <a:pt x="734" y="108"/>
                      <a:pt x="742" y="108"/>
                    </a:cubicBezTo>
                    <a:close/>
                    <a:moveTo>
                      <a:pt x="737" y="1"/>
                    </a:moveTo>
                    <a:cubicBezTo>
                      <a:pt x="719" y="1"/>
                      <a:pt x="701" y="2"/>
                      <a:pt x="682" y="5"/>
                    </a:cubicBezTo>
                    <a:cubicBezTo>
                      <a:pt x="359" y="66"/>
                      <a:pt x="22" y="626"/>
                      <a:pt x="8" y="651"/>
                    </a:cubicBezTo>
                    <a:cubicBezTo>
                      <a:pt x="1" y="666"/>
                      <a:pt x="1" y="687"/>
                      <a:pt x="8" y="706"/>
                    </a:cubicBezTo>
                    <a:cubicBezTo>
                      <a:pt x="18" y="720"/>
                      <a:pt x="36" y="730"/>
                      <a:pt x="54" y="730"/>
                    </a:cubicBezTo>
                    <a:cubicBezTo>
                      <a:pt x="79" y="730"/>
                      <a:pt x="108" y="730"/>
                      <a:pt x="137" y="727"/>
                    </a:cubicBezTo>
                    <a:cubicBezTo>
                      <a:pt x="417" y="694"/>
                      <a:pt x="915" y="505"/>
                      <a:pt x="995" y="282"/>
                    </a:cubicBezTo>
                    <a:cubicBezTo>
                      <a:pt x="1008" y="235"/>
                      <a:pt x="1020" y="142"/>
                      <a:pt x="915" y="59"/>
                    </a:cubicBezTo>
                    <a:cubicBezTo>
                      <a:pt x="862" y="20"/>
                      <a:pt x="802" y="1"/>
                      <a:pt x="737" y="1"/>
                    </a:cubicBezTo>
                    <a:close/>
                  </a:path>
                </a:pathLst>
              </a:custGeom>
              <a:solidFill>
                <a:srgbClr val="FFD9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51" name="Google Shape;151;p2"/>
              <p:cNvSpPr/>
              <p:nvPr/>
            </p:nvSpPr>
            <p:spPr>
              <a:xfrm>
                <a:off x="2753336" y="4612390"/>
                <a:ext cx="49683" cy="20202"/>
              </a:xfrm>
              <a:custGeom>
                <a:avLst/>
                <a:gdLst/>
                <a:ahLst/>
                <a:cxnLst/>
                <a:rect l="l" t="t" r="r" b="b"/>
                <a:pathLst>
                  <a:path w="1419" h="577" extrusionOk="0">
                    <a:moveTo>
                      <a:pt x="1163" y="106"/>
                    </a:moveTo>
                    <a:cubicBezTo>
                      <a:pt x="1206" y="106"/>
                      <a:pt x="1239" y="113"/>
                      <a:pt x="1264" y="128"/>
                    </a:cubicBezTo>
                    <a:cubicBezTo>
                      <a:pt x="1286" y="138"/>
                      <a:pt x="1297" y="156"/>
                      <a:pt x="1300" y="185"/>
                    </a:cubicBezTo>
                    <a:cubicBezTo>
                      <a:pt x="1307" y="257"/>
                      <a:pt x="1286" y="315"/>
                      <a:pt x="1239" y="358"/>
                    </a:cubicBezTo>
                    <a:cubicBezTo>
                      <a:pt x="1157" y="431"/>
                      <a:pt x="990" y="467"/>
                      <a:pt x="761" y="467"/>
                    </a:cubicBezTo>
                    <a:cubicBezTo>
                      <a:pt x="608" y="467"/>
                      <a:pt x="428" y="451"/>
                      <a:pt x="227" y="418"/>
                    </a:cubicBezTo>
                    <a:cubicBezTo>
                      <a:pt x="539" y="267"/>
                      <a:pt x="952" y="106"/>
                      <a:pt x="1163" y="106"/>
                    </a:cubicBezTo>
                    <a:close/>
                    <a:moveTo>
                      <a:pt x="1170" y="0"/>
                    </a:moveTo>
                    <a:cubicBezTo>
                      <a:pt x="804" y="0"/>
                      <a:pt x="123" y="350"/>
                      <a:pt x="33" y="393"/>
                    </a:cubicBezTo>
                    <a:cubicBezTo>
                      <a:pt x="15" y="404"/>
                      <a:pt x="0" y="426"/>
                      <a:pt x="5" y="451"/>
                    </a:cubicBezTo>
                    <a:cubicBezTo>
                      <a:pt x="8" y="472"/>
                      <a:pt x="26" y="490"/>
                      <a:pt x="48" y="494"/>
                    </a:cubicBezTo>
                    <a:cubicBezTo>
                      <a:pt x="242" y="533"/>
                      <a:pt x="510" y="576"/>
                      <a:pt x="762" y="576"/>
                    </a:cubicBezTo>
                    <a:cubicBezTo>
                      <a:pt x="988" y="576"/>
                      <a:pt x="1193" y="540"/>
                      <a:pt x="1311" y="436"/>
                    </a:cubicBezTo>
                    <a:cubicBezTo>
                      <a:pt x="1386" y="368"/>
                      <a:pt x="1418" y="282"/>
                      <a:pt x="1408" y="174"/>
                    </a:cubicBezTo>
                    <a:cubicBezTo>
                      <a:pt x="1400" y="110"/>
                      <a:pt x="1372" y="63"/>
                      <a:pt x="1318" y="30"/>
                    </a:cubicBezTo>
                    <a:cubicBezTo>
                      <a:pt x="1279" y="9"/>
                      <a:pt x="1229" y="0"/>
                      <a:pt x="1170" y="0"/>
                    </a:cubicBezTo>
                    <a:close/>
                  </a:path>
                </a:pathLst>
              </a:custGeom>
              <a:solidFill>
                <a:srgbClr val="BF9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52" name="Google Shape;152;p2"/>
              <p:cNvSpPr/>
              <p:nvPr/>
            </p:nvSpPr>
            <p:spPr>
              <a:xfrm>
                <a:off x="2753476" y="4593763"/>
                <a:ext cx="30811" cy="36063"/>
              </a:xfrm>
              <a:custGeom>
                <a:avLst/>
                <a:gdLst/>
                <a:ahLst/>
                <a:cxnLst/>
                <a:rect l="l" t="t" r="r" b="b"/>
                <a:pathLst>
                  <a:path w="880" h="1030" extrusionOk="0">
                    <a:moveTo>
                      <a:pt x="629" y="110"/>
                    </a:moveTo>
                    <a:cubicBezTo>
                      <a:pt x="725" y="121"/>
                      <a:pt x="733" y="161"/>
                      <a:pt x="733" y="171"/>
                    </a:cubicBezTo>
                    <a:cubicBezTo>
                      <a:pt x="758" y="325"/>
                      <a:pt x="395" y="710"/>
                      <a:pt x="119" y="878"/>
                    </a:cubicBezTo>
                    <a:cubicBezTo>
                      <a:pt x="147" y="699"/>
                      <a:pt x="223" y="337"/>
                      <a:pt x="410" y="179"/>
                    </a:cubicBezTo>
                    <a:cubicBezTo>
                      <a:pt x="467" y="132"/>
                      <a:pt x="528" y="110"/>
                      <a:pt x="596" y="110"/>
                    </a:cubicBezTo>
                    <a:close/>
                    <a:moveTo>
                      <a:pt x="599" y="0"/>
                    </a:moveTo>
                    <a:cubicBezTo>
                      <a:pt x="503" y="0"/>
                      <a:pt x="416" y="33"/>
                      <a:pt x="341" y="96"/>
                    </a:cubicBezTo>
                    <a:cubicBezTo>
                      <a:pt x="54" y="333"/>
                      <a:pt x="4" y="943"/>
                      <a:pt x="1" y="968"/>
                    </a:cubicBezTo>
                    <a:cubicBezTo>
                      <a:pt x="1" y="990"/>
                      <a:pt x="8" y="1008"/>
                      <a:pt x="26" y="1019"/>
                    </a:cubicBezTo>
                    <a:cubicBezTo>
                      <a:pt x="33" y="1026"/>
                      <a:pt x="44" y="1029"/>
                      <a:pt x="54" y="1029"/>
                    </a:cubicBezTo>
                    <a:cubicBezTo>
                      <a:pt x="61" y="1029"/>
                      <a:pt x="69" y="1026"/>
                      <a:pt x="76" y="1022"/>
                    </a:cubicBezTo>
                    <a:cubicBezTo>
                      <a:pt x="349" y="900"/>
                      <a:pt x="879" y="412"/>
                      <a:pt x="841" y="157"/>
                    </a:cubicBezTo>
                    <a:cubicBezTo>
                      <a:pt x="829" y="96"/>
                      <a:pt x="786" y="20"/>
                      <a:pt x="639" y="2"/>
                    </a:cubicBezTo>
                    <a:cubicBezTo>
                      <a:pt x="625" y="1"/>
                      <a:pt x="612" y="0"/>
                      <a:pt x="599" y="0"/>
                    </a:cubicBezTo>
                    <a:close/>
                  </a:path>
                </a:pathLst>
              </a:custGeom>
              <a:solidFill>
                <a:srgbClr val="FFD9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53" name="Google Shape;153;p2"/>
              <p:cNvSpPr/>
              <p:nvPr/>
            </p:nvSpPr>
            <p:spPr>
              <a:xfrm>
                <a:off x="2630301" y="2076522"/>
                <a:ext cx="14005" cy="9138"/>
              </a:xfrm>
              <a:custGeom>
                <a:avLst/>
                <a:gdLst/>
                <a:ahLst/>
                <a:cxnLst/>
                <a:rect l="l" t="t" r="r" b="b"/>
                <a:pathLst>
                  <a:path w="400" h="261" extrusionOk="0">
                    <a:moveTo>
                      <a:pt x="399" y="0"/>
                    </a:moveTo>
                    <a:lnTo>
                      <a:pt x="1" y="219"/>
                    </a:lnTo>
                    <a:cubicBezTo>
                      <a:pt x="46" y="248"/>
                      <a:pt x="87" y="260"/>
                      <a:pt x="125" y="260"/>
                    </a:cubicBezTo>
                    <a:cubicBezTo>
                      <a:pt x="302" y="260"/>
                      <a:pt x="399" y="0"/>
                      <a:pt x="39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54" name="Google Shape;154;p2"/>
              <p:cNvSpPr/>
              <p:nvPr/>
            </p:nvSpPr>
            <p:spPr>
              <a:xfrm>
                <a:off x="2470853" y="2821103"/>
                <a:ext cx="346484" cy="35853"/>
              </a:xfrm>
              <a:custGeom>
                <a:avLst/>
                <a:gdLst/>
                <a:ahLst/>
                <a:cxnLst/>
                <a:rect l="l" t="t" r="r" b="b"/>
                <a:pathLst>
                  <a:path w="9896" h="1024" extrusionOk="0">
                    <a:moveTo>
                      <a:pt x="416" y="1"/>
                    </a:moveTo>
                    <a:cubicBezTo>
                      <a:pt x="348" y="1"/>
                      <a:pt x="287" y="30"/>
                      <a:pt x="265" y="73"/>
                    </a:cubicBezTo>
                    <a:lnTo>
                      <a:pt x="32" y="895"/>
                    </a:lnTo>
                    <a:cubicBezTo>
                      <a:pt x="0" y="959"/>
                      <a:pt x="75" y="1024"/>
                      <a:pt x="183" y="1024"/>
                    </a:cubicBezTo>
                    <a:lnTo>
                      <a:pt x="9652" y="1024"/>
                    </a:lnTo>
                    <a:cubicBezTo>
                      <a:pt x="9734" y="1024"/>
                      <a:pt x="9802" y="984"/>
                      <a:pt x="9806" y="931"/>
                    </a:cubicBezTo>
                    <a:lnTo>
                      <a:pt x="9889" y="108"/>
                    </a:lnTo>
                    <a:cubicBezTo>
                      <a:pt x="9895" y="51"/>
                      <a:pt x="9824" y="1"/>
                      <a:pt x="9734" y="1"/>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55" name="Google Shape;155;p2"/>
              <p:cNvSpPr/>
              <p:nvPr/>
            </p:nvSpPr>
            <p:spPr>
              <a:xfrm>
                <a:off x="2513323" y="2818617"/>
                <a:ext cx="19397" cy="41490"/>
              </a:xfrm>
              <a:custGeom>
                <a:avLst/>
                <a:gdLst/>
                <a:ahLst/>
                <a:cxnLst/>
                <a:rect l="l" t="t" r="r" b="b"/>
                <a:pathLst>
                  <a:path w="554" h="1185" extrusionOk="0">
                    <a:moveTo>
                      <a:pt x="215" y="0"/>
                    </a:moveTo>
                    <a:cubicBezTo>
                      <a:pt x="165" y="0"/>
                      <a:pt x="122" y="25"/>
                      <a:pt x="119" y="58"/>
                    </a:cubicBezTo>
                    <a:lnTo>
                      <a:pt x="3" y="1127"/>
                    </a:lnTo>
                    <a:cubicBezTo>
                      <a:pt x="0" y="1160"/>
                      <a:pt x="36" y="1185"/>
                      <a:pt x="86" y="1185"/>
                    </a:cubicBezTo>
                    <a:lnTo>
                      <a:pt x="338" y="1185"/>
                    </a:lnTo>
                    <a:cubicBezTo>
                      <a:pt x="384" y="1185"/>
                      <a:pt x="431" y="1160"/>
                      <a:pt x="431" y="1127"/>
                    </a:cubicBezTo>
                    <a:lnTo>
                      <a:pt x="550" y="58"/>
                    </a:lnTo>
                    <a:cubicBezTo>
                      <a:pt x="553" y="25"/>
                      <a:pt x="513" y="0"/>
                      <a:pt x="467" y="0"/>
                    </a:cubicBezTo>
                    <a:close/>
                  </a:path>
                </a:pathLst>
              </a:custGeom>
              <a:solidFill>
                <a:srgbClr val="407B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56" name="Google Shape;156;p2"/>
              <p:cNvSpPr/>
              <p:nvPr/>
            </p:nvSpPr>
            <p:spPr>
              <a:xfrm>
                <a:off x="2513323" y="2818617"/>
                <a:ext cx="19257" cy="41490"/>
              </a:xfrm>
              <a:custGeom>
                <a:avLst/>
                <a:gdLst/>
                <a:ahLst/>
                <a:cxnLst/>
                <a:rect l="l" t="t" r="r" b="b"/>
                <a:pathLst>
                  <a:path w="550" h="1185" extrusionOk="0">
                    <a:moveTo>
                      <a:pt x="215" y="0"/>
                    </a:moveTo>
                    <a:cubicBezTo>
                      <a:pt x="165" y="0"/>
                      <a:pt x="122" y="25"/>
                      <a:pt x="119" y="58"/>
                    </a:cubicBezTo>
                    <a:lnTo>
                      <a:pt x="3" y="1127"/>
                    </a:lnTo>
                    <a:lnTo>
                      <a:pt x="3" y="1131"/>
                    </a:lnTo>
                    <a:cubicBezTo>
                      <a:pt x="0" y="1160"/>
                      <a:pt x="40" y="1185"/>
                      <a:pt x="86" y="1185"/>
                    </a:cubicBezTo>
                    <a:lnTo>
                      <a:pt x="338" y="1185"/>
                    </a:lnTo>
                    <a:cubicBezTo>
                      <a:pt x="384" y="1185"/>
                      <a:pt x="431" y="1160"/>
                      <a:pt x="431" y="1127"/>
                    </a:cubicBezTo>
                    <a:lnTo>
                      <a:pt x="550" y="58"/>
                    </a:lnTo>
                    <a:lnTo>
                      <a:pt x="550" y="54"/>
                    </a:lnTo>
                    <a:cubicBezTo>
                      <a:pt x="550" y="25"/>
                      <a:pt x="513" y="0"/>
                      <a:pt x="467" y="0"/>
                    </a:cubicBez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57" name="Google Shape;157;p2"/>
              <p:cNvSpPr/>
              <p:nvPr/>
            </p:nvSpPr>
            <p:spPr>
              <a:xfrm>
                <a:off x="2772348" y="2818617"/>
                <a:ext cx="19467" cy="41490"/>
              </a:xfrm>
              <a:custGeom>
                <a:avLst/>
                <a:gdLst/>
                <a:ahLst/>
                <a:cxnLst/>
                <a:rect l="l" t="t" r="r" b="b"/>
                <a:pathLst>
                  <a:path w="556" h="1185" extrusionOk="0">
                    <a:moveTo>
                      <a:pt x="219" y="0"/>
                    </a:moveTo>
                    <a:cubicBezTo>
                      <a:pt x="168" y="0"/>
                      <a:pt x="125" y="25"/>
                      <a:pt x="122" y="58"/>
                    </a:cubicBezTo>
                    <a:lnTo>
                      <a:pt x="3" y="1127"/>
                    </a:lnTo>
                    <a:cubicBezTo>
                      <a:pt x="0" y="1160"/>
                      <a:pt x="39" y="1185"/>
                      <a:pt x="90" y="1185"/>
                    </a:cubicBezTo>
                    <a:lnTo>
                      <a:pt x="337" y="1185"/>
                    </a:lnTo>
                    <a:cubicBezTo>
                      <a:pt x="388" y="1185"/>
                      <a:pt x="431" y="1160"/>
                      <a:pt x="434" y="1127"/>
                    </a:cubicBezTo>
                    <a:lnTo>
                      <a:pt x="552" y="58"/>
                    </a:lnTo>
                    <a:cubicBezTo>
                      <a:pt x="556" y="25"/>
                      <a:pt x="517" y="0"/>
                      <a:pt x="466" y="0"/>
                    </a:cubicBezTo>
                    <a:close/>
                  </a:path>
                </a:pathLst>
              </a:custGeom>
              <a:solidFill>
                <a:srgbClr val="407B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58" name="Google Shape;158;p2"/>
              <p:cNvSpPr/>
              <p:nvPr/>
            </p:nvSpPr>
            <p:spPr>
              <a:xfrm>
                <a:off x="2643396" y="2818617"/>
                <a:ext cx="19362" cy="41490"/>
              </a:xfrm>
              <a:custGeom>
                <a:avLst/>
                <a:gdLst/>
                <a:ahLst/>
                <a:cxnLst/>
                <a:rect l="l" t="t" r="r" b="b"/>
                <a:pathLst>
                  <a:path w="553" h="1185" extrusionOk="0">
                    <a:moveTo>
                      <a:pt x="216" y="0"/>
                    </a:moveTo>
                    <a:cubicBezTo>
                      <a:pt x="165" y="0"/>
                      <a:pt x="122" y="25"/>
                      <a:pt x="118" y="58"/>
                    </a:cubicBezTo>
                    <a:lnTo>
                      <a:pt x="4" y="1127"/>
                    </a:lnTo>
                    <a:cubicBezTo>
                      <a:pt x="0" y="1160"/>
                      <a:pt x="36" y="1185"/>
                      <a:pt x="87" y="1185"/>
                    </a:cubicBezTo>
                    <a:lnTo>
                      <a:pt x="337" y="1185"/>
                    </a:lnTo>
                    <a:cubicBezTo>
                      <a:pt x="384" y="1185"/>
                      <a:pt x="431" y="1160"/>
                      <a:pt x="435" y="1127"/>
                    </a:cubicBezTo>
                    <a:lnTo>
                      <a:pt x="549" y="58"/>
                    </a:lnTo>
                    <a:cubicBezTo>
                      <a:pt x="553" y="25"/>
                      <a:pt x="517" y="0"/>
                      <a:pt x="466" y="0"/>
                    </a:cubicBezTo>
                    <a:close/>
                  </a:path>
                </a:pathLst>
              </a:custGeom>
              <a:solidFill>
                <a:srgbClr val="407B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59" name="Google Shape;159;p2"/>
              <p:cNvSpPr/>
              <p:nvPr/>
            </p:nvSpPr>
            <p:spPr>
              <a:xfrm>
                <a:off x="2475381" y="2091484"/>
                <a:ext cx="1013577" cy="907769"/>
              </a:xfrm>
              <a:custGeom>
                <a:avLst/>
                <a:gdLst/>
                <a:ahLst/>
                <a:cxnLst/>
                <a:rect l="l" t="t" r="r" b="b"/>
                <a:pathLst>
                  <a:path w="28949" h="25927" extrusionOk="0">
                    <a:moveTo>
                      <a:pt x="27853" y="1"/>
                    </a:moveTo>
                    <a:lnTo>
                      <a:pt x="8130" y="5173"/>
                    </a:lnTo>
                    <a:lnTo>
                      <a:pt x="9221" y="6009"/>
                    </a:lnTo>
                    <a:lnTo>
                      <a:pt x="28948" y="837"/>
                    </a:lnTo>
                    <a:lnTo>
                      <a:pt x="27853" y="1"/>
                    </a:lnTo>
                    <a:close/>
                    <a:moveTo>
                      <a:pt x="12606" y="8594"/>
                    </a:moveTo>
                    <a:lnTo>
                      <a:pt x="10908" y="10815"/>
                    </a:lnTo>
                    <a:lnTo>
                      <a:pt x="3163" y="20948"/>
                    </a:lnTo>
                    <a:lnTo>
                      <a:pt x="1" y="25090"/>
                    </a:lnTo>
                    <a:lnTo>
                      <a:pt x="1091" y="25927"/>
                    </a:lnTo>
                    <a:lnTo>
                      <a:pt x="13697" y="9430"/>
                    </a:lnTo>
                    <a:lnTo>
                      <a:pt x="12606" y="8594"/>
                    </a:lnTo>
                    <a:close/>
                  </a:path>
                </a:pathLst>
              </a:custGeom>
              <a:solidFill>
                <a:srgbClr val="323F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60" name="Google Shape;160;p2"/>
              <p:cNvSpPr/>
              <p:nvPr/>
            </p:nvSpPr>
            <p:spPr>
              <a:xfrm>
                <a:off x="2509787" y="2116997"/>
                <a:ext cx="982031" cy="1171798"/>
              </a:xfrm>
              <a:custGeom>
                <a:avLst/>
                <a:gdLst/>
                <a:ahLst/>
                <a:cxnLst/>
                <a:rect l="l" t="t" r="r" b="b"/>
                <a:pathLst>
                  <a:path w="28048" h="33468" extrusionOk="0">
                    <a:moveTo>
                      <a:pt x="27857" y="0"/>
                    </a:moveTo>
                    <a:lnTo>
                      <a:pt x="8130" y="5172"/>
                    </a:lnTo>
                    <a:lnTo>
                      <a:pt x="12606" y="8593"/>
                    </a:lnTo>
                    <a:lnTo>
                      <a:pt x="0" y="25090"/>
                    </a:lnTo>
                    <a:lnTo>
                      <a:pt x="10962" y="33467"/>
                    </a:lnTo>
                    <a:lnTo>
                      <a:pt x="23572" y="16971"/>
                    </a:lnTo>
                    <a:lnTo>
                      <a:pt x="28048" y="20390"/>
                    </a:lnTo>
                    <a:lnTo>
                      <a:pt x="28048" y="20390"/>
                    </a:lnTo>
                    <a:lnTo>
                      <a:pt x="27857" y="0"/>
                    </a:lnTo>
                    <a:close/>
                  </a:path>
                </a:pathLst>
              </a:custGeom>
              <a:solidFill>
                <a:srgbClr val="B3C6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61" name="Google Shape;161;p2"/>
              <p:cNvSpPr/>
              <p:nvPr/>
            </p:nvSpPr>
            <p:spPr>
              <a:xfrm>
                <a:off x="3105459" y="2917633"/>
                <a:ext cx="72581" cy="85501"/>
              </a:xfrm>
              <a:custGeom>
                <a:avLst/>
                <a:gdLst/>
                <a:ahLst/>
                <a:cxnLst/>
                <a:rect l="l" t="t" r="r" b="b"/>
                <a:pathLst>
                  <a:path w="2073" h="2442" extrusionOk="0">
                    <a:moveTo>
                      <a:pt x="1375" y="0"/>
                    </a:moveTo>
                    <a:lnTo>
                      <a:pt x="1" y="1486"/>
                    </a:lnTo>
                    <a:lnTo>
                      <a:pt x="539" y="2441"/>
                    </a:lnTo>
                    <a:lnTo>
                      <a:pt x="2072" y="719"/>
                    </a:lnTo>
                    <a:lnTo>
                      <a:pt x="1375"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62" name="Google Shape;162;p2"/>
              <p:cNvSpPr/>
              <p:nvPr/>
            </p:nvSpPr>
            <p:spPr>
              <a:xfrm>
                <a:off x="2592592" y="2194375"/>
                <a:ext cx="843906" cy="1008185"/>
              </a:xfrm>
              <a:custGeom>
                <a:avLst/>
                <a:gdLst/>
                <a:ahLst/>
                <a:cxnLst/>
                <a:rect l="l" t="t" r="r" b="b"/>
                <a:pathLst>
                  <a:path w="24103" h="28795" extrusionOk="0">
                    <a:moveTo>
                      <a:pt x="23213" y="181"/>
                    </a:moveTo>
                    <a:cubicBezTo>
                      <a:pt x="23342" y="181"/>
                      <a:pt x="23468" y="224"/>
                      <a:pt x="23572" y="302"/>
                    </a:cubicBezTo>
                    <a:cubicBezTo>
                      <a:pt x="23715" y="413"/>
                      <a:pt x="23801" y="582"/>
                      <a:pt x="23801" y="766"/>
                    </a:cubicBezTo>
                    <a:lnTo>
                      <a:pt x="23920" y="13475"/>
                    </a:lnTo>
                    <a:cubicBezTo>
                      <a:pt x="23924" y="13705"/>
                      <a:pt x="23801" y="13906"/>
                      <a:pt x="23594" y="14007"/>
                    </a:cubicBezTo>
                    <a:cubicBezTo>
                      <a:pt x="23508" y="14050"/>
                      <a:pt x="23418" y="14071"/>
                      <a:pt x="23328" y="14071"/>
                    </a:cubicBezTo>
                    <a:cubicBezTo>
                      <a:pt x="23203" y="14071"/>
                      <a:pt x="23080" y="14032"/>
                      <a:pt x="22973" y="13949"/>
                    </a:cubicBezTo>
                    <a:lnTo>
                      <a:pt x="21497" y="12822"/>
                    </a:lnTo>
                    <a:cubicBezTo>
                      <a:pt x="21357" y="12715"/>
                      <a:pt x="21192" y="12664"/>
                      <a:pt x="21031" y="12664"/>
                    </a:cubicBezTo>
                    <a:cubicBezTo>
                      <a:pt x="20798" y="12664"/>
                      <a:pt x="20568" y="12768"/>
                      <a:pt x="20417" y="12965"/>
                    </a:cubicBezTo>
                    <a:lnTo>
                      <a:pt x="8637" y="28382"/>
                    </a:lnTo>
                    <a:cubicBezTo>
                      <a:pt x="8519" y="28532"/>
                      <a:pt x="8343" y="28612"/>
                      <a:pt x="8166" y="28612"/>
                    </a:cubicBezTo>
                    <a:cubicBezTo>
                      <a:pt x="8041" y="28612"/>
                      <a:pt x="7916" y="28572"/>
                      <a:pt x="7808" y="28493"/>
                    </a:cubicBezTo>
                    <a:lnTo>
                      <a:pt x="511" y="22915"/>
                    </a:lnTo>
                    <a:cubicBezTo>
                      <a:pt x="252" y="22718"/>
                      <a:pt x="202" y="22348"/>
                      <a:pt x="400" y="22090"/>
                    </a:cubicBezTo>
                    <a:lnTo>
                      <a:pt x="12183" y="6673"/>
                    </a:lnTo>
                    <a:cubicBezTo>
                      <a:pt x="12438" y="6336"/>
                      <a:pt x="12374" y="5852"/>
                      <a:pt x="12036" y="5593"/>
                    </a:cubicBezTo>
                    <a:lnTo>
                      <a:pt x="10561" y="4462"/>
                    </a:lnTo>
                    <a:cubicBezTo>
                      <a:pt x="10378" y="4323"/>
                      <a:pt x="10295" y="4107"/>
                      <a:pt x="10341" y="3881"/>
                    </a:cubicBezTo>
                    <a:cubicBezTo>
                      <a:pt x="10384" y="3655"/>
                      <a:pt x="10546" y="3483"/>
                      <a:pt x="10769" y="3425"/>
                    </a:cubicBezTo>
                    <a:lnTo>
                      <a:pt x="23062" y="202"/>
                    </a:lnTo>
                    <a:cubicBezTo>
                      <a:pt x="23112" y="188"/>
                      <a:pt x="23163" y="181"/>
                      <a:pt x="23213" y="181"/>
                    </a:cubicBezTo>
                    <a:close/>
                    <a:moveTo>
                      <a:pt x="23213" y="1"/>
                    </a:moveTo>
                    <a:cubicBezTo>
                      <a:pt x="23148" y="1"/>
                      <a:pt x="23084" y="9"/>
                      <a:pt x="23016" y="26"/>
                    </a:cubicBezTo>
                    <a:lnTo>
                      <a:pt x="10722" y="3249"/>
                    </a:lnTo>
                    <a:cubicBezTo>
                      <a:pt x="10435" y="3325"/>
                      <a:pt x="10220" y="3554"/>
                      <a:pt x="10162" y="3845"/>
                    </a:cubicBezTo>
                    <a:cubicBezTo>
                      <a:pt x="10105" y="4136"/>
                      <a:pt x="10217" y="4427"/>
                      <a:pt x="10449" y="4606"/>
                    </a:cubicBezTo>
                    <a:lnTo>
                      <a:pt x="11928" y="5737"/>
                    </a:lnTo>
                    <a:cubicBezTo>
                      <a:pt x="12187" y="5934"/>
                      <a:pt x="12237" y="6304"/>
                      <a:pt x="12039" y="6562"/>
                    </a:cubicBezTo>
                    <a:lnTo>
                      <a:pt x="256" y="21979"/>
                    </a:lnTo>
                    <a:cubicBezTo>
                      <a:pt x="1" y="22315"/>
                      <a:pt x="65" y="22800"/>
                      <a:pt x="403" y="23059"/>
                    </a:cubicBezTo>
                    <a:lnTo>
                      <a:pt x="7700" y="28637"/>
                    </a:lnTo>
                    <a:cubicBezTo>
                      <a:pt x="7836" y="28741"/>
                      <a:pt x="8002" y="28794"/>
                      <a:pt x="8166" y="28794"/>
                    </a:cubicBezTo>
                    <a:cubicBezTo>
                      <a:pt x="8396" y="28794"/>
                      <a:pt x="8626" y="28690"/>
                      <a:pt x="8780" y="28489"/>
                    </a:cubicBezTo>
                    <a:lnTo>
                      <a:pt x="20561" y="13073"/>
                    </a:lnTo>
                    <a:cubicBezTo>
                      <a:pt x="20675" y="12922"/>
                      <a:pt x="20851" y="12844"/>
                      <a:pt x="21031" y="12844"/>
                    </a:cubicBezTo>
                    <a:cubicBezTo>
                      <a:pt x="21152" y="12844"/>
                      <a:pt x="21278" y="12883"/>
                      <a:pt x="21386" y="12965"/>
                    </a:cubicBezTo>
                    <a:lnTo>
                      <a:pt x="22865" y="14093"/>
                    </a:lnTo>
                    <a:cubicBezTo>
                      <a:pt x="23001" y="14196"/>
                      <a:pt x="23166" y="14251"/>
                      <a:pt x="23332" y="14251"/>
                    </a:cubicBezTo>
                    <a:cubicBezTo>
                      <a:pt x="23446" y="14251"/>
                      <a:pt x="23564" y="14226"/>
                      <a:pt x="23676" y="14171"/>
                    </a:cubicBezTo>
                    <a:cubicBezTo>
                      <a:pt x="23942" y="14039"/>
                      <a:pt x="24103" y="13770"/>
                      <a:pt x="24103" y="13475"/>
                    </a:cubicBezTo>
                    <a:lnTo>
                      <a:pt x="23985" y="766"/>
                    </a:lnTo>
                    <a:cubicBezTo>
                      <a:pt x="23981" y="525"/>
                      <a:pt x="23870" y="306"/>
                      <a:pt x="23680" y="159"/>
                    </a:cubicBezTo>
                    <a:cubicBezTo>
                      <a:pt x="23543" y="55"/>
                      <a:pt x="23382" y="1"/>
                      <a:pt x="23213" y="1"/>
                    </a:cubicBezTo>
                    <a:close/>
                  </a:path>
                </a:pathLst>
              </a:cu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63" name="Google Shape;163;p2"/>
              <p:cNvSpPr/>
              <p:nvPr/>
            </p:nvSpPr>
            <p:spPr>
              <a:xfrm>
                <a:off x="2614090" y="2645304"/>
                <a:ext cx="70060" cy="105878"/>
              </a:xfrm>
              <a:custGeom>
                <a:avLst/>
                <a:gdLst/>
                <a:ahLst/>
                <a:cxnLst/>
                <a:rect l="l" t="t" r="r" b="b"/>
                <a:pathLst>
                  <a:path w="2001" h="3024" extrusionOk="0">
                    <a:moveTo>
                      <a:pt x="1343" y="0"/>
                    </a:moveTo>
                    <a:lnTo>
                      <a:pt x="1" y="2046"/>
                    </a:lnTo>
                    <a:lnTo>
                      <a:pt x="76" y="2980"/>
                    </a:lnTo>
                    <a:cubicBezTo>
                      <a:pt x="178" y="3010"/>
                      <a:pt x="283" y="3023"/>
                      <a:pt x="386" y="3023"/>
                    </a:cubicBezTo>
                    <a:cubicBezTo>
                      <a:pt x="1199" y="3023"/>
                      <a:pt x="2000" y="2208"/>
                      <a:pt x="2000" y="2208"/>
                    </a:cubicBezTo>
                    <a:lnTo>
                      <a:pt x="1343"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64" name="Google Shape;164;p2"/>
              <p:cNvSpPr/>
              <p:nvPr/>
            </p:nvSpPr>
            <p:spPr>
              <a:xfrm>
                <a:off x="2359722" y="2457075"/>
                <a:ext cx="287488" cy="370957"/>
              </a:xfrm>
              <a:custGeom>
                <a:avLst/>
                <a:gdLst/>
                <a:ahLst/>
                <a:cxnLst/>
                <a:rect l="l" t="t" r="r" b="b"/>
                <a:pathLst>
                  <a:path w="8211" h="10595" extrusionOk="0">
                    <a:moveTo>
                      <a:pt x="1882" y="8579"/>
                    </a:moveTo>
                    <a:cubicBezTo>
                      <a:pt x="1885" y="8579"/>
                      <a:pt x="1888" y="8580"/>
                      <a:pt x="1892" y="8582"/>
                    </a:cubicBezTo>
                    <a:cubicBezTo>
                      <a:pt x="1905" y="8585"/>
                      <a:pt x="1922" y="8593"/>
                      <a:pt x="1940" y="8605"/>
                    </a:cubicBezTo>
                    <a:lnTo>
                      <a:pt x="1940" y="8605"/>
                    </a:lnTo>
                    <a:cubicBezTo>
                      <a:pt x="1919" y="8600"/>
                      <a:pt x="1902" y="8594"/>
                      <a:pt x="1892" y="8589"/>
                    </a:cubicBezTo>
                    <a:cubicBezTo>
                      <a:pt x="1877" y="8584"/>
                      <a:pt x="1877" y="8579"/>
                      <a:pt x="1882" y="8579"/>
                    </a:cubicBezTo>
                    <a:close/>
                    <a:moveTo>
                      <a:pt x="877" y="0"/>
                    </a:moveTo>
                    <a:cubicBezTo>
                      <a:pt x="701" y="1360"/>
                      <a:pt x="554" y="2724"/>
                      <a:pt x="421" y="4092"/>
                    </a:cubicBezTo>
                    <a:cubicBezTo>
                      <a:pt x="277" y="5455"/>
                      <a:pt x="156" y="6823"/>
                      <a:pt x="44" y="8191"/>
                    </a:cubicBezTo>
                    <a:lnTo>
                      <a:pt x="22" y="8446"/>
                    </a:lnTo>
                    <a:lnTo>
                      <a:pt x="8" y="8618"/>
                    </a:lnTo>
                    <a:cubicBezTo>
                      <a:pt x="5" y="8686"/>
                      <a:pt x="1" y="8765"/>
                      <a:pt x="8" y="8847"/>
                    </a:cubicBezTo>
                    <a:cubicBezTo>
                      <a:pt x="12" y="9005"/>
                      <a:pt x="37" y="9192"/>
                      <a:pt x="98" y="9382"/>
                    </a:cubicBezTo>
                    <a:cubicBezTo>
                      <a:pt x="163" y="9576"/>
                      <a:pt x="267" y="9781"/>
                      <a:pt x="414" y="9953"/>
                    </a:cubicBezTo>
                    <a:cubicBezTo>
                      <a:pt x="561" y="10125"/>
                      <a:pt x="737" y="10258"/>
                      <a:pt x="909" y="10351"/>
                    </a:cubicBezTo>
                    <a:cubicBezTo>
                      <a:pt x="1074" y="10434"/>
                      <a:pt x="1243" y="10495"/>
                      <a:pt x="1387" y="10527"/>
                    </a:cubicBezTo>
                    <a:cubicBezTo>
                      <a:pt x="1621" y="10580"/>
                      <a:pt x="1820" y="10594"/>
                      <a:pt x="2005" y="10594"/>
                    </a:cubicBezTo>
                    <a:cubicBezTo>
                      <a:pt x="2058" y="10594"/>
                      <a:pt x="2110" y="10593"/>
                      <a:pt x="2162" y="10591"/>
                    </a:cubicBezTo>
                    <a:cubicBezTo>
                      <a:pt x="2618" y="10566"/>
                      <a:pt x="3005" y="10484"/>
                      <a:pt x="3375" y="10384"/>
                    </a:cubicBezTo>
                    <a:cubicBezTo>
                      <a:pt x="3741" y="10280"/>
                      <a:pt x="4089" y="10161"/>
                      <a:pt x="4430" y="10031"/>
                    </a:cubicBezTo>
                    <a:cubicBezTo>
                      <a:pt x="5780" y="9493"/>
                      <a:pt x="7011" y="8851"/>
                      <a:pt x="8210" y="8093"/>
                    </a:cubicBezTo>
                    <a:lnTo>
                      <a:pt x="7679" y="7078"/>
                    </a:lnTo>
                    <a:cubicBezTo>
                      <a:pt x="7057" y="7314"/>
                      <a:pt x="6418" y="7555"/>
                      <a:pt x="5787" y="7774"/>
                    </a:cubicBezTo>
                    <a:cubicBezTo>
                      <a:pt x="5155" y="7997"/>
                      <a:pt x="4516" y="8197"/>
                      <a:pt x="3888" y="8356"/>
                    </a:cubicBezTo>
                    <a:cubicBezTo>
                      <a:pt x="3576" y="8438"/>
                      <a:pt x="3264" y="8510"/>
                      <a:pt x="2962" y="8560"/>
                    </a:cubicBezTo>
                    <a:cubicBezTo>
                      <a:pt x="2704" y="8603"/>
                      <a:pt x="2448" y="8634"/>
                      <a:pt x="2233" y="8634"/>
                    </a:cubicBezTo>
                    <a:cubicBezTo>
                      <a:pt x="2200" y="8634"/>
                      <a:pt x="2168" y="8633"/>
                      <a:pt x="2137" y="8632"/>
                    </a:cubicBezTo>
                    <a:cubicBezTo>
                      <a:pt x="2129" y="8631"/>
                      <a:pt x="2120" y="8630"/>
                      <a:pt x="2112" y="8630"/>
                    </a:cubicBezTo>
                    <a:lnTo>
                      <a:pt x="2112" y="8630"/>
                    </a:lnTo>
                    <a:lnTo>
                      <a:pt x="2140" y="8431"/>
                    </a:lnTo>
                    <a:cubicBezTo>
                      <a:pt x="2338" y="7074"/>
                      <a:pt x="2528" y="5714"/>
                      <a:pt x="2697" y="4350"/>
                    </a:cubicBezTo>
                    <a:cubicBezTo>
                      <a:pt x="2873" y="2989"/>
                      <a:pt x="3037" y="1626"/>
                      <a:pt x="3178" y="262"/>
                    </a:cubicBezTo>
                    <a:lnTo>
                      <a:pt x="877"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65" name="Google Shape;165;p2"/>
              <p:cNvSpPr/>
              <p:nvPr/>
            </p:nvSpPr>
            <p:spPr>
              <a:xfrm>
                <a:off x="2356851" y="2359775"/>
                <a:ext cx="170931" cy="212176"/>
              </a:xfrm>
              <a:custGeom>
                <a:avLst/>
                <a:gdLst/>
                <a:ahLst/>
                <a:cxnLst/>
                <a:rect l="l" t="t" r="r" b="b"/>
                <a:pathLst>
                  <a:path w="4882" h="6060" extrusionOk="0">
                    <a:moveTo>
                      <a:pt x="2366" y="0"/>
                    </a:moveTo>
                    <a:cubicBezTo>
                      <a:pt x="2255" y="0"/>
                      <a:pt x="2142" y="16"/>
                      <a:pt x="2029" y="51"/>
                    </a:cubicBezTo>
                    <a:cubicBezTo>
                      <a:pt x="1109" y="331"/>
                      <a:pt x="1" y="3503"/>
                      <a:pt x="1" y="3503"/>
                    </a:cubicBezTo>
                    <a:lnTo>
                      <a:pt x="3576" y="6059"/>
                    </a:lnTo>
                    <a:cubicBezTo>
                      <a:pt x="3576" y="6059"/>
                      <a:pt x="4882" y="3410"/>
                      <a:pt x="4494" y="2219"/>
                    </a:cubicBezTo>
                    <a:cubicBezTo>
                      <a:pt x="4136" y="1114"/>
                      <a:pt x="3291" y="0"/>
                      <a:pt x="236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66" name="Google Shape;166;p2"/>
              <p:cNvSpPr/>
              <p:nvPr/>
            </p:nvSpPr>
            <p:spPr>
              <a:xfrm>
                <a:off x="2348168" y="2472376"/>
                <a:ext cx="146702" cy="110640"/>
              </a:xfrm>
              <a:custGeom>
                <a:avLst/>
                <a:gdLst/>
                <a:ahLst/>
                <a:cxnLst/>
                <a:rect l="l" t="t" r="r" b="b"/>
                <a:pathLst>
                  <a:path w="4190" h="3160" extrusionOk="0">
                    <a:moveTo>
                      <a:pt x="83" y="1"/>
                    </a:moveTo>
                    <a:lnTo>
                      <a:pt x="1" y="370"/>
                    </a:lnTo>
                    <a:lnTo>
                      <a:pt x="3856" y="3160"/>
                    </a:lnTo>
                    <a:lnTo>
                      <a:pt x="4190" y="2786"/>
                    </a:lnTo>
                    <a:lnTo>
                      <a:pt x="8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67" name="Google Shape;167;p2"/>
              <p:cNvSpPr/>
              <p:nvPr/>
            </p:nvSpPr>
            <p:spPr>
              <a:xfrm>
                <a:off x="2661112" y="2623946"/>
                <a:ext cx="78953" cy="98700"/>
              </a:xfrm>
              <a:custGeom>
                <a:avLst/>
                <a:gdLst/>
                <a:ahLst/>
                <a:cxnLst/>
                <a:rect l="l" t="t" r="r" b="b"/>
                <a:pathLst>
                  <a:path w="2255" h="2819" extrusionOk="0">
                    <a:moveTo>
                      <a:pt x="1802" y="0"/>
                    </a:moveTo>
                    <a:lnTo>
                      <a:pt x="0" y="610"/>
                    </a:lnTo>
                    <a:lnTo>
                      <a:pt x="657" y="2818"/>
                    </a:lnTo>
                    <a:lnTo>
                      <a:pt x="2254" y="1881"/>
                    </a:lnTo>
                    <a:lnTo>
                      <a:pt x="1802"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grpSp>
      <p:sp>
        <p:nvSpPr>
          <p:cNvPr id="3" name="Google Shape;104;p2">
            <a:extLst>
              <a:ext uri="{FF2B5EF4-FFF2-40B4-BE49-F238E27FC236}">
                <a16:creationId xmlns:a16="http://schemas.microsoft.com/office/drawing/2014/main" id="{802FC95C-8041-E40C-C59F-515F64C6E80C}"/>
              </a:ext>
            </a:extLst>
          </p:cNvPr>
          <p:cNvSpPr txBox="1">
            <a:spLocks noGrp="1"/>
          </p:cNvSpPr>
          <p:nvPr>
            <p:ph type="ftr" idx="11"/>
          </p:nvPr>
        </p:nvSpPr>
        <p:spPr>
          <a:xfrm>
            <a:off x="3225848" y="6109199"/>
            <a:ext cx="8819708" cy="365125"/>
          </a:xfrm>
          <a:prstGeom prst="rect">
            <a:avLst/>
          </a:prstGeom>
          <a:noFill/>
          <a:ln>
            <a:noFill/>
          </a:ln>
        </p:spPr>
        <p:txBody>
          <a:bodyPr spcFirstLastPara="1" wrap="square" lIns="91425" tIns="45700" rIns="91425" bIns="45700" anchor="ctr" anchorCtr="0">
            <a:normAutofit fontScale="25000" lnSpcReduction="20000"/>
          </a:bodyPr>
          <a:lstStyle/>
          <a:p>
            <a:pPr algn="just"/>
            <a:r>
              <a:rPr lang="pt-PT" sz="3200" dirty="0">
                <a:effectLst/>
                <a:latin typeface="Century Gothic" panose="020B0502020202020204" pitchFamily="34" charset="0"/>
                <a:ea typeface="Times New Roman" panose="02020603050405020304" pitchFamily="18" charset="0"/>
              </a:rPr>
              <a:t>Financiado pela União Europeia. Os pontos de vista e as opiniões expressas são as do(s) autor(</a:t>
            </a:r>
            <a:r>
              <a:rPr lang="pt-PT" sz="3200" dirty="0" err="1">
                <a:effectLst/>
                <a:latin typeface="Century Gothic" panose="020B0502020202020204" pitchFamily="34" charset="0"/>
                <a:ea typeface="Times New Roman" panose="02020603050405020304" pitchFamily="18" charset="0"/>
              </a:rPr>
              <a:t>es</a:t>
            </a:r>
            <a:r>
              <a:rPr lang="pt-PT" sz="3200" dirty="0">
                <a:effectLst/>
                <a:latin typeface="Century Gothic" panose="020B0502020202020204" pitchFamily="34" charset="0"/>
                <a:ea typeface="Times New Roman" panose="02020603050405020304" pitchFamily="18" charset="0"/>
              </a:rPr>
              <a:t>) e não refletem necessariamente a posição da União Europeia ou da Agência de Execução Europeia da Educação e da Cultura (EACEA). Nem a União Europeia nem a EACEA podem ser tidos como responsáveis por essas opiniões. Número do Projeto: 2022-1-AT01-KA220-ADU-000087985</a:t>
            </a:r>
            <a:endParaRPr lang="pt-PT" sz="3200" dirty="0">
              <a:effectLst/>
              <a:latin typeface="Times New Roman" panose="02020603050405020304" pitchFamily="18" charset="0"/>
              <a:ea typeface="Times New Roman" panose="02020603050405020304" pitchFamily="18" charset="0"/>
            </a:endParaRPr>
          </a:p>
          <a:p>
            <a:pPr marL="0" lvl="0" indent="0" algn="ctr" rtl="0">
              <a:lnSpc>
                <a:spcPct val="90000"/>
              </a:lnSpc>
              <a:spcBef>
                <a:spcPts val="600"/>
              </a:spcBef>
              <a:spcAft>
                <a:spcPts val="600"/>
              </a:spcAft>
              <a:buSzPts val="1400"/>
              <a:buNone/>
            </a:pPr>
            <a:endParaRPr sz="400" dirty="0">
              <a:solidFill>
                <a:srgbClr val="888888"/>
              </a:solidFill>
              <a:latin typeface="Arial"/>
              <a:ea typeface="Arial"/>
              <a:cs typeface="Arial"/>
              <a:sym typeface="Arial"/>
            </a:endParaRPr>
          </a:p>
        </p:txBody>
      </p:sp>
      <p:pic>
        <p:nvPicPr>
          <p:cNvPr id="4" name="Imagem 3" descr="Uma imagem com texto, Tipo de letra, Azul elétrico, Azul majorelle&#10;&#10;Descrição gerada automaticamente">
            <a:extLst>
              <a:ext uri="{FF2B5EF4-FFF2-40B4-BE49-F238E27FC236}">
                <a16:creationId xmlns:a16="http://schemas.microsoft.com/office/drawing/2014/main" id="{EF319B97-BD73-3C0F-D154-5E4D1A99DB2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85605" y="6038785"/>
            <a:ext cx="2470291" cy="44146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39"/>
          <p:cNvSpPr txBox="1"/>
          <p:nvPr/>
        </p:nvSpPr>
        <p:spPr>
          <a:xfrm>
            <a:off x="286776" y="2243473"/>
            <a:ext cx="11618447" cy="2371054"/>
          </a:xfrm>
          <a:prstGeom prst="rect">
            <a:avLst/>
          </a:prstGeom>
          <a:noFill/>
          <a:ln>
            <a:noFill/>
          </a:ln>
        </p:spPr>
        <p:txBody>
          <a:bodyPr spcFirstLastPara="1" wrap="square" lIns="91425" tIns="45700" rIns="91425" bIns="45700" anchor="t" anchorCtr="0">
            <a:normAutofit/>
          </a:bodyPr>
          <a:lstStyle/>
          <a:p>
            <a:pPr marL="0" marR="0" lvl="0" indent="0" algn="just" rtl="0">
              <a:lnSpc>
                <a:spcPct val="100000"/>
              </a:lnSpc>
              <a:spcBef>
                <a:spcPts val="0"/>
              </a:spcBef>
              <a:spcAft>
                <a:spcPts val="0"/>
              </a:spcAft>
              <a:buNone/>
            </a:pPr>
            <a:r>
              <a:rPr lang="de-DE" sz="1800" b="0" i="0" u="none" strike="noStrike" cap="none" dirty="0">
                <a:solidFill>
                  <a:srgbClr val="0D0D0D"/>
                </a:solidFill>
                <a:latin typeface="Aptos Light" panose="020B0004020202020204" pitchFamily="34" charset="0"/>
                <a:ea typeface="Century Gothic"/>
                <a:cs typeface="Century Gothic"/>
                <a:sym typeface="Century Gothic"/>
              </a:rPr>
              <a:t>Uma transação de locação financeira é definida pela transferência extensiva do risco de propriedade para o locatário (o cliente) e engloba o reembolso do preço de compra, incluindo os custos de financiamento e os juros.</a:t>
            </a:r>
            <a:endParaRPr sz="1800" dirty="0">
              <a:latin typeface="Aptos Light" panose="020B0004020202020204" pitchFamily="34" charset="0"/>
            </a:endParaRPr>
          </a:p>
          <a:p>
            <a:pPr marL="0" marR="0" lvl="0" indent="0" algn="just" rtl="0">
              <a:lnSpc>
                <a:spcPct val="100000"/>
              </a:lnSpc>
              <a:spcBef>
                <a:spcPts val="0"/>
              </a:spcBef>
              <a:spcAft>
                <a:spcPts val="0"/>
              </a:spcAft>
              <a:buNone/>
            </a:pPr>
            <a:endParaRPr sz="1800" b="0" i="0" u="none" strike="noStrike" cap="none" dirty="0">
              <a:solidFill>
                <a:srgbClr val="0D0D0D"/>
              </a:solidFill>
              <a:latin typeface="Aptos Light" panose="020B0004020202020204" pitchFamily="34" charset="0"/>
              <a:ea typeface="Century Gothic"/>
              <a:cs typeface="Century Gothic"/>
              <a:sym typeface="Century Gothic"/>
            </a:endParaRPr>
          </a:p>
          <a:p>
            <a:pPr marL="0" marR="0" lvl="0" indent="0" algn="just" rtl="0">
              <a:lnSpc>
                <a:spcPct val="100000"/>
              </a:lnSpc>
              <a:spcBef>
                <a:spcPts val="0"/>
              </a:spcBef>
              <a:spcAft>
                <a:spcPts val="0"/>
              </a:spcAft>
              <a:buNone/>
            </a:pPr>
            <a:r>
              <a:rPr lang="de-DE" sz="1800" b="0" i="0" u="none" strike="noStrike" cap="none" dirty="0">
                <a:solidFill>
                  <a:srgbClr val="0D0D0D"/>
                </a:solidFill>
                <a:latin typeface="Aptos Light" panose="020B0004020202020204" pitchFamily="34" charset="0"/>
                <a:ea typeface="Century Gothic"/>
                <a:cs typeface="Century Gothic"/>
                <a:sym typeface="Century Gothic"/>
              </a:rPr>
              <a:t>Os activos locados englobam uma variedade de itens que podem ser locados a locatários para seu uso. Os tipos de activos locados incluem:</a:t>
            </a:r>
            <a:endParaRPr sz="1800" dirty="0">
              <a:latin typeface="Aptos Light" panose="020B0004020202020204" pitchFamily="34" charset="0"/>
            </a:endParaRPr>
          </a:p>
          <a:p>
            <a:pPr marL="342900" marR="0" lvl="0" indent="-342900" algn="just" rtl="0">
              <a:lnSpc>
                <a:spcPct val="100000"/>
              </a:lnSpc>
              <a:spcBef>
                <a:spcPts val="0"/>
              </a:spcBef>
              <a:spcAft>
                <a:spcPts val="0"/>
              </a:spcAft>
              <a:buClr>
                <a:srgbClr val="000000"/>
              </a:buClr>
              <a:buSzPts val="2200"/>
              <a:buFont typeface="Noto Sans Symbols"/>
              <a:buChar char="−"/>
            </a:pPr>
            <a:r>
              <a:rPr lang="de-DE" sz="1800" b="0" i="0" u="none" strike="noStrike" cap="none" dirty="0">
                <a:solidFill>
                  <a:srgbClr val="0D0D0D"/>
                </a:solidFill>
                <a:latin typeface="Aptos Light" panose="020B0004020202020204" pitchFamily="34" charset="0"/>
                <a:ea typeface="Century Gothic"/>
                <a:cs typeface="Century Gothic"/>
                <a:sym typeface="Century Gothic"/>
              </a:rPr>
              <a:t>Veículos</a:t>
            </a:r>
            <a:endParaRPr sz="1800" dirty="0">
              <a:latin typeface="Aptos Light" panose="020B0004020202020204" pitchFamily="34" charset="0"/>
            </a:endParaRPr>
          </a:p>
          <a:p>
            <a:pPr marL="342900" marR="0" lvl="0" indent="-342900" algn="just" rtl="0">
              <a:lnSpc>
                <a:spcPct val="100000"/>
              </a:lnSpc>
              <a:spcBef>
                <a:spcPts val="0"/>
              </a:spcBef>
              <a:spcAft>
                <a:spcPts val="0"/>
              </a:spcAft>
              <a:buClr>
                <a:srgbClr val="000000"/>
              </a:buClr>
              <a:buSzPts val="2200"/>
              <a:buFont typeface="Noto Sans Symbols"/>
              <a:buChar char="−"/>
            </a:pPr>
            <a:r>
              <a:rPr lang="de-DE" sz="1800" b="0" i="0" u="none" strike="noStrike" cap="none" dirty="0">
                <a:solidFill>
                  <a:srgbClr val="0D0D0D"/>
                </a:solidFill>
                <a:latin typeface="Aptos Light" panose="020B0004020202020204" pitchFamily="34" charset="0"/>
                <a:ea typeface="Century Gothic"/>
                <a:cs typeface="Century Gothic"/>
                <a:sym typeface="Century Gothic"/>
              </a:rPr>
              <a:t>Bens móveis (antes da atividade comercial)</a:t>
            </a:r>
            <a:endParaRPr sz="1800" dirty="0">
              <a:latin typeface="Aptos Light" panose="020B0004020202020204" pitchFamily="34" charset="0"/>
            </a:endParaRPr>
          </a:p>
          <a:p>
            <a:pPr marL="342900" marR="0" lvl="0" indent="-342900" algn="just" rtl="0">
              <a:lnSpc>
                <a:spcPct val="100000"/>
              </a:lnSpc>
              <a:spcBef>
                <a:spcPts val="0"/>
              </a:spcBef>
              <a:spcAft>
                <a:spcPts val="0"/>
              </a:spcAft>
              <a:buClr>
                <a:srgbClr val="000000"/>
              </a:buClr>
              <a:buSzPts val="2200"/>
              <a:buFont typeface="Noto Sans Symbols"/>
              <a:buChar char="−"/>
            </a:pPr>
            <a:r>
              <a:rPr lang="de-DE" sz="1800" b="0" i="0" u="none" strike="noStrike" cap="none" dirty="0">
                <a:solidFill>
                  <a:srgbClr val="0D0D0D"/>
                </a:solidFill>
                <a:latin typeface="Aptos Light" panose="020B0004020202020204" pitchFamily="34" charset="0"/>
                <a:ea typeface="Century Gothic"/>
                <a:cs typeface="Century Gothic"/>
                <a:sym typeface="Century Gothic"/>
              </a:rPr>
              <a:t>Imobiliário (à frente na atividade comercial)</a:t>
            </a:r>
            <a:endParaRPr sz="1800" b="0" i="0" u="none" strike="noStrike" cap="none" dirty="0">
              <a:solidFill>
                <a:srgbClr val="000000"/>
              </a:solidFill>
              <a:latin typeface="Aptos Light" panose="020B0004020202020204" pitchFamily="34" charset="0"/>
              <a:ea typeface="Times New Roman"/>
              <a:cs typeface="Times New Roman"/>
              <a:sym typeface="Times New Roman"/>
            </a:endParaRPr>
          </a:p>
          <a:p>
            <a:pPr marL="0" marR="0" lvl="0" indent="0" algn="just" rtl="0">
              <a:lnSpc>
                <a:spcPct val="100000"/>
              </a:lnSpc>
              <a:spcBef>
                <a:spcPts val="0"/>
              </a:spcBef>
              <a:spcAft>
                <a:spcPts val="0"/>
              </a:spcAft>
              <a:buNone/>
            </a:pPr>
            <a:endParaRPr sz="1800" b="0" i="0" u="none" strike="noStrike" cap="none" dirty="0">
              <a:solidFill>
                <a:srgbClr val="000000"/>
              </a:solidFill>
              <a:latin typeface="Aptos Light" panose="020B0004020202020204" pitchFamily="34" charset="0"/>
              <a:ea typeface="Times New Roman"/>
              <a:cs typeface="Times New Roman"/>
              <a:sym typeface="Times New Roman"/>
            </a:endParaRPr>
          </a:p>
        </p:txBody>
      </p:sp>
      <p:sp>
        <p:nvSpPr>
          <p:cNvPr id="649" name="Google Shape;649;p39"/>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0" name="Google Shape;650;p39"/>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652" name="Google Shape;652;p39"/>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654" name="Google Shape;654;p39"/>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3200" b="0" i="0" u="none" strike="noStrike" cap="none" dirty="0">
                <a:solidFill>
                  <a:schemeClr val="lt1"/>
                </a:solidFill>
                <a:latin typeface="Aptos Light" panose="020B0004020202020204" pitchFamily="34" charset="0"/>
                <a:ea typeface="Century Gothic"/>
                <a:cs typeface="Century Gothic"/>
                <a:sym typeface="Century Gothic"/>
              </a:rPr>
              <a:t>OPERAÇÕES DE LOCAÇÃO FINANCEIRA</a:t>
            </a:r>
            <a:endParaRPr sz="3200" b="0" i="0" u="none" strike="noStrike" cap="none" dirty="0">
              <a:solidFill>
                <a:schemeClr val="lt1"/>
              </a:solidFill>
              <a:latin typeface="Aptos Light" panose="020B0004020202020204" pitchFamily="34" charset="0"/>
              <a:ea typeface="Century Gothic"/>
              <a:cs typeface="Century Gothic"/>
              <a:sym typeface="Century Gothic"/>
            </a:endParaRPr>
          </a:p>
        </p:txBody>
      </p:sp>
      <p:sp>
        <p:nvSpPr>
          <p:cNvPr id="2" name="Google Shape;104;p2">
            <a:extLst>
              <a:ext uri="{FF2B5EF4-FFF2-40B4-BE49-F238E27FC236}">
                <a16:creationId xmlns:a16="http://schemas.microsoft.com/office/drawing/2014/main" id="{E59B0438-AB77-CC7C-EB00-841DA8676DDB}"/>
              </a:ext>
            </a:extLst>
          </p:cNvPr>
          <p:cNvSpPr txBox="1">
            <a:spLocks noGrp="1"/>
          </p:cNvSpPr>
          <p:nvPr>
            <p:ph type="ftr" idx="11"/>
          </p:nvPr>
        </p:nvSpPr>
        <p:spPr>
          <a:xfrm>
            <a:off x="441523" y="6123663"/>
            <a:ext cx="8819708" cy="365125"/>
          </a:xfrm>
          <a:prstGeom prst="rect">
            <a:avLst/>
          </a:prstGeom>
          <a:noFill/>
          <a:ln>
            <a:noFill/>
          </a:ln>
        </p:spPr>
        <p:txBody>
          <a:bodyPr spcFirstLastPara="1" wrap="square" lIns="91425" tIns="45700" rIns="91425" bIns="45700" anchor="ctr" anchorCtr="0">
            <a:normAutofit fontScale="25000" lnSpcReduction="20000"/>
          </a:bodyPr>
          <a:lstStyle/>
          <a:p>
            <a:pPr algn="just"/>
            <a:r>
              <a:rPr lang="pt-PT" sz="3200" dirty="0">
                <a:effectLst/>
                <a:latin typeface="Century Gothic" panose="020B0502020202020204" pitchFamily="34" charset="0"/>
                <a:ea typeface="Times New Roman" panose="02020603050405020304" pitchFamily="18" charset="0"/>
              </a:rPr>
              <a:t>Financiado pela União Europeia. Os pontos de vista e as opiniões expressas são as do(s) autor(</a:t>
            </a:r>
            <a:r>
              <a:rPr lang="pt-PT" sz="3200" dirty="0" err="1">
                <a:effectLst/>
                <a:latin typeface="Century Gothic" panose="020B0502020202020204" pitchFamily="34" charset="0"/>
                <a:ea typeface="Times New Roman" panose="02020603050405020304" pitchFamily="18" charset="0"/>
              </a:rPr>
              <a:t>es</a:t>
            </a:r>
            <a:r>
              <a:rPr lang="pt-PT" sz="3200" dirty="0">
                <a:effectLst/>
                <a:latin typeface="Century Gothic" panose="020B0502020202020204" pitchFamily="34" charset="0"/>
                <a:ea typeface="Times New Roman" panose="02020603050405020304" pitchFamily="18" charset="0"/>
              </a:rPr>
              <a:t>) e não refletem necessariamente a posição da União Europeia ou da Agência de Execução Europeia da Educação e da Cultura (EACEA). Nem a União Europeia nem a EACEA podem ser tidos como responsáveis por essas opiniões. Número do Projeto: 2022-1-AT01-KA220-ADU-000087985</a:t>
            </a:r>
            <a:endParaRPr lang="pt-PT" sz="3200" dirty="0">
              <a:effectLst/>
              <a:latin typeface="Times New Roman" panose="02020603050405020304" pitchFamily="18" charset="0"/>
              <a:ea typeface="Times New Roman" panose="02020603050405020304" pitchFamily="18" charset="0"/>
            </a:endParaRPr>
          </a:p>
          <a:p>
            <a:pPr marL="0" lvl="0" indent="0" algn="ctr" rtl="0">
              <a:lnSpc>
                <a:spcPct val="90000"/>
              </a:lnSpc>
              <a:spcBef>
                <a:spcPts val="600"/>
              </a:spcBef>
              <a:spcAft>
                <a:spcPts val="600"/>
              </a:spcAft>
              <a:buSzPts val="1400"/>
              <a:buNone/>
            </a:pPr>
            <a:endParaRPr sz="400" dirty="0">
              <a:solidFill>
                <a:srgbClr val="888888"/>
              </a:solidFill>
              <a:latin typeface="Arial"/>
              <a:ea typeface="Arial"/>
              <a:cs typeface="Arial"/>
              <a:sym typeface="Arial"/>
            </a:endParaRPr>
          </a:p>
        </p:txBody>
      </p:sp>
      <p:pic>
        <p:nvPicPr>
          <p:cNvPr id="3" name="Imagem 2" descr="Uma imagem com texto, Tipo de letra, Azul elétrico, Azul majorelle&#10;&#10;Descrição gerada automaticamente">
            <a:extLst>
              <a:ext uri="{FF2B5EF4-FFF2-40B4-BE49-F238E27FC236}">
                <a16:creationId xmlns:a16="http://schemas.microsoft.com/office/drawing/2014/main" id="{4C26A844-F460-286C-07DF-31418358798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956408" y="5984990"/>
            <a:ext cx="2470291" cy="44146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40"/>
          <p:cNvSpPr txBox="1"/>
          <p:nvPr/>
        </p:nvSpPr>
        <p:spPr>
          <a:xfrm>
            <a:off x="1132071" y="2510413"/>
            <a:ext cx="8824337" cy="1629648"/>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None/>
            </a:pPr>
            <a:r>
              <a:rPr lang="de-DE" sz="1800" b="0" i="0" u="none" strike="noStrike" cap="none" dirty="0">
                <a:solidFill>
                  <a:srgbClr val="0D0D0D"/>
                </a:solidFill>
                <a:latin typeface="Aptos Light" panose="020B0004020202020204" pitchFamily="34" charset="0"/>
                <a:ea typeface="Century Gothic"/>
                <a:cs typeface="Century Gothic"/>
                <a:sym typeface="Century Gothic"/>
              </a:rPr>
              <a:t>Os contratos de locação financeira podem ser classificados em diferentes tipos com base nas suas características e condições: </a:t>
            </a:r>
          </a:p>
          <a:p>
            <a:pPr marL="0" marR="0" lvl="0" indent="0" algn="l" rtl="0">
              <a:lnSpc>
                <a:spcPct val="100000"/>
              </a:lnSpc>
              <a:spcBef>
                <a:spcPts val="0"/>
              </a:spcBef>
              <a:spcAft>
                <a:spcPts val="0"/>
              </a:spcAft>
              <a:buNone/>
            </a:pPr>
            <a:endParaRPr sz="1800" dirty="0">
              <a:latin typeface="Aptos Light" panose="020B0004020202020204" pitchFamily="34" charset="0"/>
            </a:endParaRPr>
          </a:p>
          <a:p>
            <a:pPr marL="342900" marR="0" lvl="0" indent="-342900" algn="l" rtl="0">
              <a:lnSpc>
                <a:spcPct val="100000"/>
              </a:lnSpc>
              <a:spcBef>
                <a:spcPts val="0"/>
              </a:spcBef>
              <a:spcAft>
                <a:spcPts val="0"/>
              </a:spcAft>
              <a:buClr>
                <a:srgbClr val="000000"/>
              </a:buClr>
              <a:buSzPts val="2200"/>
              <a:buFont typeface="Arial"/>
              <a:buChar char="•"/>
            </a:pPr>
            <a:r>
              <a:rPr lang="de-DE" sz="1800" b="0" i="0" u="none" strike="noStrike" cap="none" dirty="0">
                <a:solidFill>
                  <a:srgbClr val="0D0D0D"/>
                </a:solidFill>
                <a:latin typeface="Aptos Light" panose="020B0004020202020204" pitchFamily="34" charset="0"/>
                <a:ea typeface="Century Gothic"/>
                <a:cs typeface="Century Gothic"/>
                <a:sym typeface="Century Gothic"/>
              </a:rPr>
              <a:t>locação operacional e </a:t>
            </a:r>
            <a:endParaRPr sz="1800" dirty="0">
              <a:latin typeface="Aptos Light" panose="020B0004020202020204" pitchFamily="34" charset="0"/>
            </a:endParaRPr>
          </a:p>
          <a:p>
            <a:pPr marL="342900" marR="0" lvl="0" indent="-342900" algn="l" rtl="0">
              <a:lnSpc>
                <a:spcPct val="100000"/>
              </a:lnSpc>
              <a:spcBef>
                <a:spcPts val="0"/>
              </a:spcBef>
              <a:spcAft>
                <a:spcPts val="0"/>
              </a:spcAft>
              <a:buClr>
                <a:srgbClr val="000000"/>
              </a:buClr>
              <a:buSzPts val="2200"/>
              <a:buFont typeface="Arial"/>
              <a:buChar char="•"/>
            </a:pPr>
            <a:r>
              <a:rPr lang="de-DE" sz="1800" b="0" i="0" u="none" strike="noStrike" cap="none" dirty="0">
                <a:solidFill>
                  <a:srgbClr val="0D0D0D"/>
                </a:solidFill>
                <a:latin typeface="Aptos Light" panose="020B0004020202020204" pitchFamily="34" charset="0"/>
                <a:ea typeface="Century Gothic"/>
                <a:cs typeface="Century Gothic"/>
                <a:sym typeface="Century Gothic"/>
              </a:rPr>
              <a:t>locação financeira</a:t>
            </a:r>
            <a:endParaRPr sz="1800" b="0" i="0" u="none" strike="noStrike" cap="none" dirty="0">
              <a:solidFill>
                <a:srgbClr val="000000"/>
              </a:solidFill>
              <a:latin typeface="Aptos Light" panose="020B0004020202020204" pitchFamily="34" charset="0"/>
              <a:ea typeface="Times New Roman"/>
              <a:cs typeface="Times New Roman"/>
              <a:sym typeface="Times New Roman"/>
            </a:endParaRPr>
          </a:p>
        </p:txBody>
      </p:sp>
      <p:sp>
        <p:nvSpPr>
          <p:cNvPr id="660" name="Google Shape;660;p40"/>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1" name="Google Shape;661;p40"/>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663" name="Google Shape;663;p40"/>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665" name="Google Shape;665;p40"/>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3200" b="0" i="0" u="none" strike="noStrike" cap="none" dirty="0">
                <a:solidFill>
                  <a:schemeClr val="lt1"/>
                </a:solidFill>
                <a:latin typeface="Aptos Light" panose="020B0004020202020204" pitchFamily="34" charset="0"/>
                <a:ea typeface="Century Gothic"/>
                <a:cs typeface="Century Gothic"/>
                <a:sym typeface="Century Gothic"/>
              </a:rPr>
              <a:t>TIPOS DE CONTRATOS DE LOCAÇÃO FINANCEIRA</a:t>
            </a:r>
            <a:endParaRPr sz="3200" b="0" i="0" u="none" strike="noStrike" cap="none" dirty="0">
              <a:solidFill>
                <a:schemeClr val="lt1"/>
              </a:solidFill>
              <a:latin typeface="Aptos Light" panose="020B0004020202020204" pitchFamily="34" charset="0"/>
              <a:ea typeface="Century Gothic"/>
              <a:cs typeface="Century Gothic"/>
              <a:sym typeface="Century Gothic"/>
            </a:endParaRPr>
          </a:p>
        </p:txBody>
      </p:sp>
      <p:sp>
        <p:nvSpPr>
          <p:cNvPr id="2" name="Google Shape;104;p2">
            <a:extLst>
              <a:ext uri="{FF2B5EF4-FFF2-40B4-BE49-F238E27FC236}">
                <a16:creationId xmlns:a16="http://schemas.microsoft.com/office/drawing/2014/main" id="{860E8255-2B96-74D4-C28F-11E3AD461285}"/>
              </a:ext>
            </a:extLst>
          </p:cNvPr>
          <p:cNvSpPr txBox="1">
            <a:spLocks noGrp="1"/>
          </p:cNvSpPr>
          <p:nvPr>
            <p:ph type="ftr" idx="11"/>
          </p:nvPr>
        </p:nvSpPr>
        <p:spPr>
          <a:xfrm>
            <a:off x="441523" y="6123663"/>
            <a:ext cx="8819708" cy="365125"/>
          </a:xfrm>
          <a:prstGeom prst="rect">
            <a:avLst/>
          </a:prstGeom>
          <a:noFill/>
          <a:ln>
            <a:noFill/>
          </a:ln>
        </p:spPr>
        <p:txBody>
          <a:bodyPr spcFirstLastPara="1" wrap="square" lIns="91425" tIns="45700" rIns="91425" bIns="45700" anchor="ctr" anchorCtr="0">
            <a:normAutofit fontScale="25000" lnSpcReduction="20000"/>
          </a:bodyPr>
          <a:lstStyle/>
          <a:p>
            <a:pPr algn="just"/>
            <a:r>
              <a:rPr lang="pt-PT" sz="3200" dirty="0">
                <a:effectLst/>
                <a:latin typeface="Century Gothic" panose="020B0502020202020204" pitchFamily="34" charset="0"/>
                <a:ea typeface="Times New Roman" panose="02020603050405020304" pitchFamily="18" charset="0"/>
              </a:rPr>
              <a:t>Financiado pela União Europeia. Os pontos de vista e as opiniões expressas são as do(s) autor(</a:t>
            </a:r>
            <a:r>
              <a:rPr lang="pt-PT" sz="3200" dirty="0" err="1">
                <a:effectLst/>
                <a:latin typeface="Century Gothic" panose="020B0502020202020204" pitchFamily="34" charset="0"/>
                <a:ea typeface="Times New Roman" panose="02020603050405020304" pitchFamily="18" charset="0"/>
              </a:rPr>
              <a:t>es</a:t>
            </a:r>
            <a:r>
              <a:rPr lang="pt-PT" sz="3200" dirty="0">
                <a:effectLst/>
                <a:latin typeface="Century Gothic" panose="020B0502020202020204" pitchFamily="34" charset="0"/>
                <a:ea typeface="Times New Roman" panose="02020603050405020304" pitchFamily="18" charset="0"/>
              </a:rPr>
              <a:t>) e não refletem necessariamente a posição da União Europeia ou da Agência de Execução Europeia da Educação e da Cultura (EACEA). Nem a União Europeia nem a EACEA podem ser tidos como responsáveis por essas opiniões. Número do Projeto: 2022-1-AT01-KA220-ADU-000087985</a:t>
            </a:r>
            <a:endParaRPr lang="pt-PT" sz="3200" dirty="0">
              <a:effectLst/>
              <a:latin typeface="Times New Roman" panose="02020603050405020304" pitchFamily="18" charset="0"/>
              <a:ea typeface="Times New Roman" panose="02020603050405020304" pitchFamily="18" charset="0"/>
            </a:endParaRPr>
          </a:p>
          <a:p>
            <a:pPr marL="0" lvl="0" indent="0" algn="ctr" rtl="0">
              <a:lnSpc>
                <a:spcPct val="90000"/>
              </a:lnSpc>
              <a:spcBef>
                <a:spcPts val="600"/>
              </a:spcBef>
              <a:spcAft>
                <a:spcPts val="600"/>
              </a:spcAft>
              <a:buSzPts val="1400"/>
              <a:buNone/>
            </a:pPr>
            <a:endParaRPr sz="400" dirty="0">
              <a:solidFill>
                <a:srgbClr val="888888"/>
              </a:solidFill>
              <a:latin typeface="Arial"/>
              <a:ea typeface="Arial"/>
              <a:cs typeface="Arial"/>
              <a:sym typeface="Arial"/>
            </a:endParaRPr>
          </a:p>
        </p:txBody>
      </p:sp>
      <p:pic>
        <p:nvPicPr>
          <p:cNvPr id="3" name="Imagem 2" descr="Uma imagem com texto, Tipo de letra, Azul elétrico, Azul majorelle&#10;&#10;Descrição gerada automaticamente">
            <a:extLst>
              <a:ext uri="{FF2B5EF4-FFF2-40B4-BE49-F238E27FC236}">
                <a16:creationId xmlns:a16="http://schemas.microsoft.com/office/drawing/2014/main" id="{F2572782-A26F-4A18-71EB-18454B5543C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956408" y="5984990"/>
            <a:ext cx="2470291" cy="44146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9"/>
        <p:cNvGrpSpPr/>
        <p:nvPr/>
      </p:nvGrpSpPr>
      <p:grpSpPr>
        <a:xfrm>
          <a:off x="0" y="0"/>
          <a:ext cx="0" cy="0"/>
          <a:chOff x="0" y="0"/>
          <a:chExt cx="0" cy="0"/>
        </a:xfrm>
      </p:grpSpPr>
      <p:grpSp>
        <p:nvGrpSpPr>
          <p:cNvPr id="670" name="Google Shape;670;p41"/>
          <p:cNvGrpSpPr/>
          <p:nvPr/>
        </p:nvGrpSpPr>
        <p:grpSpPr>
          <a:xfrm>
            <a:off x="-5025" y="6737718"/>
            <a:ext cx="12207200" cy="123363"/>
            <a:chOff x="-5025" y="6737718"/>
            <a:chExt cx="12207200" cy="123363"/>
          </a:xfrm>
        </p:grpSpPr>
        <p:sp>
          <p:nvSpPr>
            <p:cNvPr id="671" name="Google Shape;671;p41"/>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72" name="Google Shape;672;p41"/>
            <p:cNvSpPr/>
            <p:nvPr/>
          </p:nvSpPr>
          <p:spPr>
            <a:xfrm rot="-5400000">
              <a:off x="9176406" y="3835311"/>
              <a:ext cx="123362" cy="5928176"/>
            </a:xfrm>
            <a:prstGeom prst="rect">
              <a:avLst/>
            </a:prstGeom>
            <a:gradFill>
              <a:gsLst>
                <a:gs pos="0">
                  <a:srgbClr val="5B9BD5">
                    <a:alpha val="0"/>
                  </a:srgbClr>
                </a:gs>
                <a:gs pos="19000">
                  <a:srgbClr val="5B9BD5">
                    <a:alpha val="0"/>
                  </a:srgbClr>
                </a:gs>
                <a:gs pos="100000">
                  <a:srgbClr val="9CC2E5"/>
                </a:gs>
              </a:gsLst>
              <a:lin ang="6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673" name="Google Shape;673;p41"/>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4" name="Google Shape;674;p41"/>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676" name="Google Shape;676;p41"/>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678" name="Google Shape;678;p41"/>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de-DE" sz="3200" b="0" i="0" u="none" strike="noStrike" cap="none" dirty="0">
                <a:solidFill>
                  <a:schemeClr val="lt1"/>
                </a:solidFill>
                <a:latin typeface="Aptos Light" panose="020B0004020202020204" pitchFamily="34" charset="0"/>
                <a:ea typeface="Century Gothic"/>
                <a:cs typeface="Century Gothic"/>
                <a:sym typeface="Century Gothic"/>
              </a:rPr>
              <a:t>MÉTODOS ALTERNATIVOS DE CONTRACÇÃO DE EMPRÉSTIMOS</a:t>
            </a:r>
            <a:endParaRPr sz="3200" b="0" i="0" u="none" strike="noStrike" cap="none" dirty="0">
              <a:solidFill>
                <a:schemeClr val="lt1"/>
              </a:solidFill>
              <a:latin typeface="Aptos Light" panose="020B0004020202020204" pitchFamily="34" charset="0"/>
              <a:ea typeface="Century Gothic"/>
              <a:cs typeface="Century Gothic"/>
              <a:sym typeface="Century Gothic"/>
            </a:endParaRPr>
          </a:p>
        </p:txBody>
      </p:sp>
      <p:sp>
        <p:nvSpPr>
          <p:cNvPr id="679" name="Google Shape;679;p41"/>
          <p:cNvSpPr txBox="1"/>
          <p:nvPr/>
        </p:nvSpPr>
        <p:spPr>
          <a:xfrm>
            <a:off x="726763" y="2625648"/>
            <a:ext cx="8931453"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800" b="0" i="0" u="none" strike="noStrike" cap="none" dirty="0">
                <a:solidFill>
                  <a:srgbClr val="000000"/>
                </a:solidFill>
                <a:latin typeface="Aptos Light" panose="020B0004020202020204" pitchFamily="34" charset="0"/>
                <a:ea typeface="Century Gothic"/>
                <a:cs typeface="Century Gothic"/>
                <a:sym typeface="Century Gothic"/>
              </a:rPr>
              <a:t>- Utilizar a conta a descoberto</a:t>
            </a:r>
            <a:endParaRPr sz="1800" b="0" i="0" u="none" strike="noStrike" cap="none" dirty="0">
              <a:solidFill>
                <a:srgbClr val="000000"/>
              </a:solidFill>
              <a:latin typeface="Aptos Light" panose="020B0004020202020204" pitchFamily="34" charset="0"/>
              <a:ea typeface="Century Gothic"/>
              <a:cs typeface="Century Gothic"/>
              <a:sym typeface="Century Gothic"/>
            </a:endParaRPr>
          </a:p>
          <a:p>
            <a:pPr marL="0" marR="0" lvl="0" indent="0" algn="l" rtl="0">
              <a:lnSpc>
                <a:spcPct val="100000"/>
              </a:lnSpc>
              <a:spcBef>
                <a:spcPts val="0"/>
              </a:spcBef>
              <a:spcAft>
                <a:spcPts val="0"/>
              </a:spcAft>
              <a:buNone/>
            </a:pPr>
            <a:r>
              <a:rPr lang="de-DE" sz="1800" b="0" i="0" u="none" strike="noStrike" cap="none" dirty="0">
                <a:solidFill>
                  <a:srgbClr val="000000"/>
                </a:solidFill>
                <a:latin typeface="Aptos Light" panose="020B0004020202020204" pitchFamily="34" charset="0"/>
                <a:ea typeface="Century Gothic"/>
                <a:cs typeface="Century Gothic"/>
                <a:sym typeface="Century Gothic"/>
              </a:rPr>
              <a:t>- Casas de penhores</a:t>
            </a:r>
            <a:endParaRPr sz="1800" b="0" i="0" u="none" strike="noStrike" cap="none" dirty="0">
              <a:solidFill>
                <a:srgbClr val="000000"/>
              </a:solidFill>
              <a:latin typeface="Aptos Light" panose="020B0004020202020204" pitchFamily="34" charset="0"/>
              <a:ea typeface="Century Gothic"/>
              <a:cs typeface="Century Gothic"/>
              <a:sym typeface="Century Gothic"/>
            </a:endParaRPr>
          </a:p>
          <a:p>
            <a:pPr marL="0" marR="0" lvl="0" indent="0" algn="l" rtl="0">
              <a:lnSpc>
                <a:spcPct val="100000"/>
              </a:lnSpc>
              <a:spcBef>
                <a:spcPts val="0"/>
              </a:spcBef>
              <a:spcAft>
                <a:spcPts val="0"/>
              </a:spcAft>
              <a:buNone/>
            </a:pPr>
            <a:r>
              <a:rPr lang="de-DE" sz="1800" b="0" i="0" u="none" strike="noStrike" cap="none" dirty="0">
                <a:solidFill>
                  <a:srgbClr val="000000"/>
                </a:solidFill>
                <a:latin typeface="Aptos Light" panose="020B0004020202020204" pitchFamily="34" charset="0"/>
                <a:ea typeface="Century Gothic"/>
                <a:cs typeface="Century Gothic"/>
                <a:sym typeface="Century Gothic"/>
              </a:rPr>
              <a:t>- Família e amigos </a:t>
            </a:r>
            <a:endParaRPr sz="1800" dirty="0">
              <a:latin typeface="Aptos Light" panose="020B0004020202020204" pitchFamily="34" charset="0"/>
            </a:endParaRPr>
          </a:p>
          <a:p>
            <a:pPr marL="0" marR="0" lvl="0" indent="0" algn="l" rtl="0">
              <a:lnSpc>
                <a:spcPct val="100000"/>
              </a:lnSpc>
              <a:spcBef>
                <a:spcPts val="0"/>
              </a:spcBef>
              <a:spcAft>
                <a:spcPts val="0"/>
              </a:spcAft>
              <a:buNone/>
            </a:pPr>
            <a:r>
              <a:rPr lang="de-DE" sz="1800" b="0" i="0" u="none" strike="noStrike" cap="none" dirty="0">
                <a:solidFill>
                  <a:srgbClr val="000000"/>
                </a:solidFill>
                <a:latin typeface="Aptos Light" panose="020B0004020202020204" pitchFamily="34" charset="0"/>
                <a:ea typeface="Century Gothic"/>
                <a:cs typeface="Century Gothic"/>
                <a:sym typeface="Century Gothic"/>
              </a:rPr>
              <a:t>- Adiantamentos salariais </a:t>
            </a:r>
            <a:endParaRPr sz="1800" dirty="0">
              <a:latin typeface="Aptos Light" panose="020B0004020202020204" pitchFamily="34" charset="0"/>
            </a:endParaRPr>
          </a:p>
        </p:txBody>
      </p:sp>
      <p:pic>
        <p:nvPicPr>
          <p:cNvPr id="680" name="Google Shape;680;p41" descr="Ein Bild, das Statue, Spielzeug enthält.&#10;&#10;Automatisch generierte Beschreibung"/>
          <p:cNvPicPr preferRelativeResize="0"/>
          <p:nvPr/>
        </p:nvPicPr>
        <p:blipFill rotWithShape="1">
          <a:blip r:embed="rId4">
            <a:alphaModFix/>
          </a:blip>
          <a:srcRect/>
          <a:stretch/>
        </p:blipFill>
        <p:spPr>
          <a:xfrm>
            <a:off x="7125355" y="1514207"/>
            <a:ext cx="3540124" cy="3540124"/>
          </a:xfrm>
          <a:prstGeom prst="rect">
            <a:avLst/>
          </a:prstGeom>
          <a:noFill/>
          <a:ln>
            <a:noFill/>
          </a:ln>
        </p:spPr>
      </p:pic>
      <p:sp>
        <p:nvSpPr>
          <p:cNvPr id="2" name="Google Shape;104;p2">
            <a:extLst>
              <a:ext uri="{FF2B5EF4-FFF2-40B4-BE49-F238E27FC236}">
                <a16:creationId xmlns:a16="http://schemas.microsoft.com/office/drawing/2014/main" id="{F689AB62-B414-952C-7C34-DC8DE5852E26}"/>
              </a:ext>
            </a:extLst>
          </p:cNvPr>
          <p:cNvSpPr txBox="1">
            <a:spLocks noGrp="1"/>
          </p:cNvSpPr>
          <p:nvPr>
            <p:ph type="ftr" idx="11"/>
          </p:nvPr>
        </p:nvSpPr>
        <p:spPr>
          <a:xfrm>
            <a:off x="441523" y="6123663"/>
            <a:ext cx="8819708" cy="365125"/>
          </a:xfrm>
          <a:prstGeom prst="rect">
            <a:avLst/>
          </a:prstGeom>
          <a:noFill/>
          <a:ln>
            <a:noFill/>
          </a:ln>
        </p:spPr>
        <p:txBody>
          <a:bodyPr spcFirstLastPara="1" wrap="square" lIns="91425" tIns="45700" rIns="91425" bIns="45700" anchor="ctr" anchorCtr="0">
            <a:normAutofit fontScale="25000" lnSpcReduction="20000"/>
          </a:bodyPr>
          <a:lstStyle/>
          <a:p>
            <a:pPr algn="just"/>
            <a:r>
              <a:rPr lang="pt-PT" sz="3200" dirty="0">
                <a:effectLst/>
                <a:latin typeface="Century Gothic" panose="020B0502020202020204" pitchFamily="34" charset="0"/>
                <a:ea typeface="Times New Roman" panose="02020603050405020304" pitchFamily="18" charset="0"/>
              </a:rPr>
              <a:t>Financiado pela União Europeia. Os pontos de vista e as opiniões expressas são as do(s) autor(</a:t>
            </a:r>
            <a:r>
              <a:rPr lang="pt-PT" sz="3200" dirty="0" err="1">
                <a:effectLst/>
                <a:latin typeface="Century Gothic" panose="020B0502020202020204" pitchFamily="34" charset="0"/>
                <a:ea typeface="Times New Roman" panose="02020603050405020304" pitchFamily="18" charset="0"/>
              </a:rPr>
              <a:t>es</a:t>
            </a:r>
            <a:r>
              <a:rPr lang="pt-PT" sz="3200" dirty="0">
                <a:effectLst/>
                <a:latin typeface="Century Gothic" panose="020B0502020202020204" pitchFamily="34" charset="0"/>
                <a:ea typeface="Times New Roman" panose="02020603050405020304" pitchFamily="18" charset="0"/>
              </a:rPr>
              <a:t>) e não refletem necessariamente a posição da União Europeia ou da Agência de Execução Europeia da Educação e da Cultura (EACEA). Nem a União Europeia nem a EACEA podem ser tidos como responsáveis por essas opiniões. Número do Projeto: 2022-1-AT01-KA220-ADU-000087985</a:t>
            </a:r>
            <a:endParaRPr lang="pt-PT" sz="3200" dirty="0">
              <a:effectLst/>
              <a:latin typeface="Times New Roman" panose="02020603050405020304" pitchFamily="18" charset="0"/>
              <a:ea typeface="Times New Roman" panose="02020603050405020304" pitchFamily="18" charset="0"/>
            </a:endParaRPr>
          </a:p>
          <a:p>
            <a:pPr marL="0" lvl="0" indent="0" algn="ctr" rtl="0">
              <a:lnSpc>
                <a:spcPct val="90000"/>
              </a:lnSpc>
              <a:spcBef>
                <a:spcPts val="600"/>
              </a:spcBef>
              <a:spcAft>
                <a:spcPts val="600"/>
              </a:spcAft>
              <a:buSzPts val="1400"/>
              <a:buNone/>
            </a:pPr>
            <a:endParaRPr sz="400" dirty="0">
              <a:solidFill>
                <a:srgbClr val="888888"/>
              </a:solidFill>
              <a:latin typeface="Arial"/>
              <a:ea typeface="Arial"/>
              <a:cs typeface="Arial"/>
              <a:sym typeface="Arial"/>
            </a:endParaRPr>
          </a:p>
        </p:txBody>
      </p:sp>
      <p:pic>
        <p:nvPicPr>
          <p:cNvPr id="3" name="Imagem 2" descr="Uma imagem com texto, Tipo de letra, Azul elétrico, Azul majorelle&#10;&#10;Descrição gerada automaticamente">
            <a:extLst>
              <a:ext uri="{FF2B5EF4-FFF2-40B4-BE49-F238E27FC236}">
                <a16:creationId xmlns:a16="http://schemas.microsoft.com/office/drawing/2014/main" id="{3307DE8B-75B7-AC13-E6DA-A099D2681C3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956408" y="5984990"/>
            <a:ext cx="2470291" cy="44146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84"/>
        <p:cNvGrpSpPr/>
        <p:nvPr/>
      </p:nvGrpSpPr>
      <p:grpSpPr>
        <a:xfrm>
          <a:off x="0" y="0"/>
          <a:ext cx="0" cy="0"/>
          <a:chOff x="0" y="0"/>
          <a:chExt cx="0" cy="0"/>
        </a:xfrm>
      </p:grpSpPr>
      <p:grpSp>
        <p:nvGrpSpPr>
          <p:cNvPr id="685" name="Google Shape;685;p42"/>
          <p:cNvGrpSpPr/>
          <p:nvPr/>
        </p:nvGrpSpPr>
        <p:grpSpPr>
          <a:xfrm>
            <a:off x="-5025" y="6737718"/>
            <a:ext cx="12207200" cy="123363"/>
            <a:chOff x="-5025" y="6737718"/>
            <a:chExt cx="12207200" cy="123363"/>
          </a:xfrm>
        </p:grpSpPr>
        <p:sp>
          <p:nvSpPr>
            <p:cNvPr id="686" name="Google Shape;686;p42"/>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87" name="Google Shape;687;p42"/>
            <p:cNvSpPr/>
            <p:nvPr/>
          </p:nvSpPr>
          <p:spPr>
            <a:xfrm rot="-5400000">
              <a:off x="9176406" y="3835311"/>
              <a:ext cx="123362" cy="5928176"/>
            </a:xfrm>
            <a:prstGeom prst="rect">
              <a:avLst/>
            </a:prstGeom>
            <a:gradFill>
              <a:gsLst>
                <a:gs pos="0">
                  <a:srgbClr val="5B9BD5">
                    <a:alpha val="0"/>
                  </a:srgbClr>
                </a:gs>
                <a:gs pos="19000">
                  <a:srgbClr val="5B9BD5">
                    <a:alpha val="0"/>
                  </a:srgbClr>
                </a:gs>
                <a:gs pos="100000">
                  <a:srgbClr val="9CC2E5"/>
                </a:gs>
              </a:gsLst>
              <a:lin ang="6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688" name="Google Shape;688;p42"/>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9" name="Google Shape;689;p42"/>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691" name="Google Shape;691;p42"/>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693" name="Google Shape;693;p42"/>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de-DE" sz="3200" b="0" i="0" u="none" strike="noStrike" cap="none" dirty="0">
                <a:solidFill>
                  <a:schemeClr val="lt1"/>
                </a:solidFill>
                <a:latin typeface="Aptos Light" panose="020B0004020202020204" pitchFamily="34" charset="0"/>
                <a:ea typeface="Century Gothic"/>
                <a:cs typeface="Century Gothic"/>
                <a:sym typeface="Century Gothic"/>
              </a:rPr>
              <a:t>EMPRÉSTIMO DE MASTERIZAÇÃO</a:t>
            </a:r>
            <a:endParaRPr sz="3200" b="0" i="0" u="none" strike="noStrike" cap="none" dirty="0">
              <a:solidFill>
                <a:schemeClr val="lt1"/>
              </a:solidFill>
              <a:latin typeface="Aptos Light" panose="020B0004020202020204" pitchFamily="34" charset="0"/>
              <a:ea typeface="Century Gothic"/>
              <a:cs typeface="Century Gothic"/>
              <a:sym typeface="Century Gothic"/>
            </a:endParaRPr>
          </a:p>
        </p:txBody>
      </p:sp>
      <p:sp>
        <p:nvSpPr>
          <p:cNvPr id="694" name="Google Shape;694;p42"/>
          <p:cNvSpPr txBox="1"/>
          <p:nvPr/>
        </p:nvSpPr>
        <p:spPr>
          <a:xfrm>
            <a:off x="306634" y="1658482"/>
            <a:ext cx="11550020" cy="12926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000" b="0"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None/>
            </a:pPr>
            <a:endParaRPr sz="2000" b="0"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None/>
            </a:pPr>
            <a:r>
              <a:rPr lang="de-DE" sz="2000" b="0" i="0" u="none" strike="noStrike" cap="none">
                <a:solidFill>
                  <a:srgbClr val="000000"/>
                </a:solidFill>
                <a:latin typeface="Century Gothic"/>
                <a:ea typeface="Century Gothic"/>
                <a:cs typeface="Century Gothic"/>
                <a:sym typeface="Century Gothic"/>
              </a:rPr>
              <a:t>  </a:t>
            </a:r>
            <a:endParaRPr sz="2000" b="0"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None/>
            </a:pPr>
            <a:r>
              <a:rPr lang="de-DE"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rgbClr val="000000"/>
              </a:solidFill>
              <a:latin typeface="Calibri"/>
              <a:ea typeface="Calibri"/>
              <a:cs typeface="Calibri"/>
              <a:sym typeface="Calibri"/>
            </a:endParaRPr>
          </a:p>
        </p:txBody>
      </p:sp>
      <p:sp>
        <p:nvSpPr>
          <p:cNvPr id="695" name="Google Shape;695;p42"/>
          <p:cNvSpPr txBox="1"/>
          <p:nvPr/>
        </p:nvSpPr>
        <p:spPr>
          <a:xfrm>
            <a:off x="1167577" y="2967376"/>
            <a:ext cx="9861995"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400" b="0" i="0" u="none" strike="noStrike" cap="none" dirty="0">
                <a:solidFill>
                  <a:schemeClr val="dk1"/>
                </a:solidFill>
                <a:latin typeface="Aptos Light" panose="020B0004020202020204" pitchFamily="34" charset="0"/>
                <a:ea typeface="Century Gothic"/>
                <a:cs typeface="Century Gothic"/>
                <a:sym typeface="Century Gothic"/>
              </a:rPr>
              <a:t>ESTRATÉGIAS PARA A CAPACITAÇÃO FINANCEIRA</a:t>
            </a:r>
            <a:endParaRPr sz="2400" b="0" i="0" u="none" strike="noStrike" cap="none" dirty="0">
              <a:solidFill>
                <a:schemeClr val="dk1"/>
              </a:solidFill>
              <a:latin typeface="Aptos Light" panose="020B0004020202020204" pitchFamily="34" charset="0"/>
              <a:sym typeface="Arial"/>
            </a:endParaRPr>
          </a:p>
        </p:txBody>
      </p:sp>
      <p:sp>
        <p:nvSpPr>
          <p:cNvPr id="2" name="Google Shape;104;p2">
            <a:extLst>
              <a:ext uri="{FF2B5EF4-FFF2-40B4-BE49-F238E27FC236}">
                <a16:creationId xmlns:a16="http://schemas.microsoft.com/office/drawing/2014/main" id="{F408DE82-21A3-E036-02FA-9C5C523F3735}"/>
              </a:ext>
            </a:extLst>
          </p:cNvPr>
          <p:cNvSpPr txBox="1">
            <a:spLocks noGrp="1"/>
          </p:cNvSpPr>
          <p:nvPr>
            <p:ph type="ftr" idx="11"/>
          </p:nvPr>
        </p:nvSpPr>
        <p:spPr>
          <a:xfrm>
            <a:off x="441523" y="6123663"/>
            <a:ext cx="8819708" cy="365125"/>
          </a:xfrm>
          <a:prstGeom prst="rect">
            <a:avLst/>
          </a:prstGeom>
          <a:noFill/>
          <a:ln>
            <a:noFill/>
          </a:ln>
        </p:spPr>
        <p:txBody>
          <a:bodyPr spcFirstLastPara="1" wrap="square" lIns="91425" tIns="45700" rIns="91425" bIns="45700" anchor="ctr" anchorCtr="0">
            <a:normAutofit fontScale="25000" lnSpcReduction="20000"/>
          </a:bodyPr>
          <a:lstStyle/>
          <a:p>
            <a:pPr algn="just"/>
            <a:r>
              <a:rPr lang="pt-PT" sz="3200" dirty="0">
                <a:effectLst/>
                <a:latin typeface="Century Gothic" panose="020B0502020202020204" pitchFamily="34" charset="0"/>
                <a:ea typeface="Times New Roman" panose="02020603050405020304" pitchFamily="18" charset="0"/>
              </a:rPr>
              <a:t>Financiado pela União Europeia. Os pontos de vista e as opiniões expressas são as do(s) autor(</a:t>
            </a:r>
            <a:r>
              <a:rPr lang="pt-PT" sz="3200" dirty="0" err="1">
                <a:effectLst/>
                <a:latin typeface="Century Gothic" panose="020B0502020202020204" pitchFamily="34" charset="0"/>
                <a:ea typeface="Times New Roman" panose="02020603050405020304" pitchFamily="18" charset="0"/>
              </a:rPr>
              <a:t>es</a:t>
            </a:r>
            <a:r>
              <a:rPr lang="pt-PT" sz="3200" dirty="0">
                <a:effectLst/>
                <a:latin typeface="Century Gothic" panose="020B0502020202020204" pitchFamily="34" charset="0"/>
                <a:ea typeface="Times New Roman" panose="02020603050405020304" pitchFamily="18" charset="0"/>
              </a:rPr>
              <a:t>) e não refletem necessariamente a posição da União Europeia ou da Agência de Execução Europeia da Educação e da Cultura (EACEA). Nem a União Europeia nem a EACEA podem ser tidos como responsáveis por essas opiniões. Número do Projeto: 2022-1-AT01-KA220-ADU-000087985</a:t>
            </a:r>
            <a:endParaRPr lang="pt-PT" sz="3200" dirty="0">
              <a:effectLst/>
              <a:latin typeface="Times New Roman" panose="02020603050405020304" pitchFamily="18" charset="0"/>
              <a:ea typeface="Times New Roman" panose="02020603050405020304" pitchFamily="18" charset="0"/>
            </a:endParaRPr>
          </a:p>
          <a:p>
            <a:pPr marL="0" lvl="0" indent="0" algn="ctr" rtl="0">
              <a:lnSpc>
                <a:spcPct val="90000"/>
              </a:lnSpc>
              <a:spcBef>
                <a:spcPts val="600"/>
              </a:spcBef>
              <a:spcAft>
                <a:spcPts val="600"/>
              </a:spcAft>
              <a:buSzPts val="1400"/>
              <a:buNone/>
            </a:pPr>
            <a:endParaRPr sz="400" dirty="0">
              <a:solidFill>
                <a:srgbClr val="888888"/>
              </a:solidFill>
              <a:latin typeface="Arial"/>
              <a:ea typeface="Arial"/>
              <a:cs typeface="Arial"/>
              <a:sym typeface="Arial"/>
            </a:endParaRPr>
          </a:p>
        </p:txBody>
      </p:sp>
      <p:pic>
        <p:nvPicPr>
          <p:cNvPr id="3" name="Imagem 2" descr="Uma imagem com texto, Tipo de letra, Azul elétrico, Azul majorelle&#10;&#10;Descrição gerada automaticamente">
            <a:extLst>
              <a:ext uri="{FF2B5EF4-FFF2-40B4-BE49-F238E27FC236}">
                <a16:creationId xmlns:a16="http://schemas.microsoft.com/office/drawing/2014/main" id="{6E310371-E6F0-92AE-28B0-29D9FADA5BC0}"/>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956408" y="5984990"/>
            <a:ext cx="2470291" cy="44146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43"/>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1200"/>
              </a:spcBef>
              <a:spcAft>
                <a:spcPts val="0"/>
              </a:spcAft>
              <a:buNone/>
            </a:pPr>
            <a:r>
              <a:rPr lang="de-DE" sz="3200" b="0" i="0" u="none" strike="noStrike" cap="none" dirty="0">
                <a:solidFill>
                  <a:schemeClr val="lt1"/>
                </a:solidFill>
                <a:latin typeface="Aptos Light" panose="020B0004020202020204" pitchFamily="34" charset="0"/>
                <a:ea typeface="Century Gothic"/>
                <a:cs typeface="Century Gothic"/>
                <a:sym typeface="Century Gothic"/>
              </a:rPr>
              <a:t>ESTRATÉGIAS DE CONTRACÇÃO DE EMPRÉSTIMOS RESPONSÁVEIS</a:t>
            </a:r>
            <a:endParaRPr sz="3200" b="0" i="0" u="none" strike="noStrike" cap="none" dirty="0">
              <a:solidFill>
                <a:schemeClr val="lt1"/>
              </a:solidFill>
              <a:latin typeface="Aptos Light" panose="020B0004020202020204" pitchFamily="34" charset="0"/>
              <a:ea typeface="Century Gothic"/>
              <a:cs typeface="Century Gothic"/>
              <a:sym typeface="Century Gothic"/>
            </a:endParaRPr>
          </a:p>
        </p:txBody>
      </p:sp>
      <p:sp>
        <p:nvSpPr>
          <p:cNvPr id="701" name="Google Shape;701;p43"/>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2" name="Google Shape;702;p43"/>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705" name="Google Shape;705;p43"/>
          <p:cNvPicPr preferRelativeResize="0"/>
          <p:nvPr/>
        </p:nvPicPr>
        <p:blipFill rotWithShape="1">
          <a:blip r:embed="rId3">
            <a:alphaModFix/>
          </a:blip>
          <a:srcRect/>
          <a:stretch/>
        </p:blipFill>
        <p:spPr>
          <a:xfrm>
            <a:off x="10972779" y="176984"/>
            <a:ext cx="975018" cy="1081805"/>
          </a:xfrm>
          <a:prstGeom prst="rect">
            <a:avLst/>
          </a:prstGeom>
          <a:noFill/>
          <a:ln>
            <a:noFill/>
          </a:ln>
        </p:spPr>
      </p:pic>
      <p:grpSp>
        <p:nvGrpSpPr>
          <p:cNvPr id="706" name="Google Shape;706;p43"/>
          <p:cNvGrpSpPr/>
          <p:nvPr/>
        </p:nvGrpSpPr>
        <p:grpSpPr>
          <a:xfrm>
            <a:off x="522229" y="2284305"/>
            <a:ext cx="1872266" cy="2804590"/>
            <a:chOff x="1619552" y="1904259"/>
            <a:chExt cx="1872266" cy="2804590"/>
          </a:xfrm>
        </p:grpSpPr>
        <p:grpSp>
          <p:nvGrpSpPr>
            <p:cNvPr id="707" name="Google Shape;707;p43"/>
            <p:cNvGrpSpPr/>
            <p:nvPr/>
          </p:nvGrpSpPr>
          <p:grpSpPr>
            <a:xfrm>
              <a:off x="1619552" y="4514424"/>
              <a:ext cx="1531560" cy="24264"/>
              <a:chOff x="1619552" y="4514424"/>
              <a:chExt cx="1531560" cy="24264"/>
            </a:xfrm>
          </p:grpSpPr>
          <p:sp>
            <p:nvSpPr>
              <p:cNvPr id="708" name="Google Shape;708;p43"/>
              <p:cNvSpPr/>
              <p:nvPr/>
            </p:nvSpPr>
            <p:spPr>
              <a:xfrm>
                <a:off x="1619552" y="4536412"/>
                <a:ext cx="497808" cy="2276"/>
              </a:xfrm>
              <a:custGeom>
                <a:avLst/>
                <a:gdLst/>
                <a:ahLst/>
                <a:cxnLst/>
                <a:rect l="l" t="t" r="r" b="b"/>
                <a:pathLst>
                  <a:path w="14218" h="65" extrusionOk="0">
                    <a:moveTo>
                      <a:pt x="0" y="0"/>
                    </a:moveTo>
                    <a:lnTo>
                      <a:pt x="0" y="65"/>
                    </a:lnTo>
                    <a:lnTo>
                      <a:pt x="14217" y="65"/>
                    </a:lnTo>
                    <a:lnTo>
                      <a:pt x="14217" y="0"/>
                    </a:lnTo>
                    <a:close/>
                  </a:path>
                </a:pathLst>
              </a:custGeom>
              <a:solidFill>
                <a:srgbClr val="EBEBEB"/>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09" name="Google Shape;709;p43"/>
              <p:cNvSpPr/>
              <p:nvPr/>
            </p:nvSpPr>
            <p:spPr>
              <a:xfrm>
                <a:off x="2732853" y="4514424"/>
                <a:ext cx="418259" cy="2276"/>
              </a:xfrm>
              <a:custGeom>
                <a:avLst/>
                <a:gdLst/>
                <a:ahLst/>
                <a:cxnLst/>
                <a:rect l="l" t="t" r="r" b="b"/>
                <a:pathLst>
                  <a:path w="11946" h="65" extrusionOk="0">
                    <a:moveTo>
                      <a:pt x="0" y="0"/>
                    </a:moveTo>
                    <a:lnTo>
                      <a:pt x="0" y="65"/>
                    </a:lnTo>
                    <a:lnTo>
                      <a:pt x="11946" y="65"/>
                    </a:lnTo>
                    <a:lnTo>
                      <a:pt x="11946" y="0"/>
                    </a:lnTo>
                    <a:close/>
                  </a:path>
                </a:pathLst>
              </a:custGeom>
              <a:solidFill>
                <a:srgbClr val="EBEBE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grpSp>
          <p:nvGrpSpPr>
            <p:cNvPr id="710" name="Google Shape;710;p43"/>
            <p:cNvGrpSpPr/>
            <p:nvPr/>
          </p:nvGrpSpPr>
          <p:grpSpPr>
            <a:xfrm>
              <a:off x="2072827" y="1904259"/>
              <a:ext cx="1418991" cy="2804590"/>
              <a:chOff x="2072827" y="1904259"/>
              <a:chExt cx="1418991" cy="2804590"/>
            </a:xfrm>
          </p:grpSpPr>
          <p:sp>
            <p:nvSpPr>
              <p:cNvPr id="711" name="Google Shape;711;p43"/>
              <p:cNvSpPr/>
              <p:nvPr/>
            </p:nvSpPr>
            <p:spPr>
              <a:xfrm>
                <a:off x="2399847" y="1904259"/>
                <a:ext cx="391230" cy="380866"/>
              </a:xfrm>
              <a:custGeom>
                <a:avLst/>
                <a:gdLst/>
                <a:ahLst/>
                <a:cxnLst/>
                <a:rect l="l" t="t" r="r" b="b"/>
                <a:pathLst>
                  <a:path w="11174" h="10878" extrusionOk="0">
                    <a:moveTo>
                      <a:pt x="7624" y="1"/>
                    </a:moveTo>
                    <a:cubicBezTo>
                      <a:pt x="7272" y="1"/>
                      <a:pt x="6880" y="36"/>
                      <a:pt x="6446" y="111"/>
                    </a:cubicBezTo>
                    <a:cubicBezTo>
                      <a:pt x="3478" y="623"/>
                      <a:pt x="1934" y="2250"/>
                      <a:pt x="2139" y="3136"/>
                    </a:cubicBezTo>
                    <a:cubicBezTo>
                      <a:pt x="851" y="3531"/>
                      <a:pt x="0" y="8656"/>
                      <a:pt x="2666" y="10308"/>
                    </a:cubicBezTo>
                    <a:cubicBezTo>
                      <a:pt x="3333" y="10722"/>
                      <a:pt x="4200" y="10877"/>
                      <a:pt x="5124" y="10877"/>
                    </a:cubicBezTo>
                    <a:cubicBezTo>
                      <a:pt x="7890" y="10877"/>
                      <a:pt x="11173" y="9486"/>
                      <a:pt x="11173" y="9486"/>
                    </a:cubicBezTo>
                    <a:cubicBezTo>
                      <a:pt x="11173" y="9486"/>
                      <a:pt x="10290" y="8434"/>
                      <a:pt x="10585" y="5641"/>
                    </a:cubicBezTo>
                    <a:cubicBezTo>
                      <a:pt x="10848" y="3167"/>
                      <a:pt x="10967" y="1"/>
                      <a:pt x="762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12" name="Google Shape;712;p43"/>
              <p:cNvSpPr/>
              <p:nvPr/>
            </p:nvSpPr>
            <p:spPr>
              <a:xfrm>
                <a:off x="2789784" y="2455395"/>
                <a:ext cx="313327" cy="524242"/>
              </a:xfrm>
              <a:custGeom>
                <a:avLst/>
                <a:gdLst/>
                <a:ahLst/>
                <a:cxnLst/>
                <a:rect l="l" t="t" r="r" b="b"/>
                <a:pathLst>
                  <a:path w="8949" h="14973" extrusionOk="0">
                    <a:moveTo>
                      <a:pt x="2312" y="1"/>
                    </a:moveTo>
                    <a:lnTo>
                      <a:pt x="1" y="144"/>
                    </a:lnTo>
                    <a:cubicBezTo>
                      <a:pt x="44" y="913"/>
                      <a:pt x="133" y="1616"/>
                      <a:pt x="234" y="2345"/>
                    </a:cubicBezTo>
                    <a:cubicBezTo>
                      <a:pt x="338" y="3066"/>
                      <a:pt x="475" y="3784"/>
                      <a:pt x="629" y="4498"/>
                    </a:cubicBezTo>
                    <a:cubicBezTo>
                      <a:pt x="790" y="5212"/>
                      <a:pt x="959" y="5927"/>
                      <a:pt x="1185" y="6630"/>
                    </a:cubicBezTo>
                    <a:cubicBezTo>
                      <a:pt x="1397" y="7337"/>
                      <a:pt x="1651" y="8038"/>
                      <a:pt x="1949" y="8727"/>
                    </a:cubicBezTo>
                    <a:lnTo>
                      <a:pt x="2183" y="9244"/>
                    </a:lnTo>
                    <a:cubicBezTo>
                      <a:pt x="2216" y="9322"/>
                      <a:pt x="2276" y="9433"/>
                      <a:pt x="2327" y="9531"/>
                    </a:cubicBezTo>
                    <a:cubicBezTo>
                      <a:pt x="2380" y="9631"/>
                      <a:pt x="2438" y="9721"/>
                      <a:pt x="2491" y="9814"/>
                    </a:cubicBezTo>
                    <a:cubicBezTo>
                      <a:pt x="2714" y="10173"/>
                      <a:pt x="2962" y="10478"/>
                      <a:pt x="3210" y="10773"/>
                    </a:cubicBezTo>
                    <a:cubicBezTo>
                      <a:pt x="3712" y="11358"/>
                      <a:pt x="4243" y="11867"/>
                      <a:pt x="4789" y="12355"/>
                    </a:cubicBezTo>
                    <a:cubicBezTo>
                      <a:pt x="5890" y="13321"/>
                      <a:pt x="7025" y="14186"/>
                      <a:pt x="8246" y="14972"/>
                    </a:cubicBezTo>
                    <a:lnTo>
                      <a:pt x="8949" y="14068"/>
                    </a:lnTo>
                    <a:cubicBezTo>
                      <a:pt x="8453" y="13586"/>
                      <a:pt x="7948" y="13094"/>
                      <a:pt x="7463" y="12599"/>
                    </a:cubicBezTo>
                    <a:cubicBezTo>
                      <a:pt x="6971" y="12108"/>
                      <a:pt x="6493" y="11605"/>
                      <a:pt x="6038" y="11096"/>
                    </a:cubicBezTo>
                    <a:cubicBezTo>
                      <a:pt x="5579" y="10589"/>
                      <a:pt x="5144" y="10069"/>
                      <a:pt x="4764" y="9545"/>
                    </a:cubicBezTo>
                    <a:cubicBezTo>
                      <a:pt x="4573" y="9287"/>
                      <a:pt x="4404" y="9021"/>
                      <a:pt x="4268" y="8770"/>
                    </a:cubicBezTo>
                    <a:cubicBezTo>
                      <a:pt x="4240" y="8709"/>
                      <a:pt x="4204" y="8644"/>
                      <a:pt x="4179" y="8587"/>
                    </a:cubicBezTo>
                    <a:cubicBezTo>
                      <a:pt x="4154" y="8522"/>
                      <a:pt x="4132" y="8482"/>
                      <a:pt x="4100" y="8396"/>
                    </a:cubicBezTo>
                    <a:lnTo>
                      <a:pt x="3924" y="7934"/>
                    </a:lnTo>
                    <a:cubicBezTo>
                      <a:pt x="3465" y="6691"/>
                      <a:pt x="3142" y="5371"/>
                      <a:pt x="2875" y="4036"/>
                    </a:cubicBezTo>
                    <a:cubicBezTo>
                      <a:pt x="2743" y="3368"/>
                      <a:pt x="2646" y="2689"/>
                      <a:pt x="2545" y="2015"/>
                    </a:cubicBezTo>
                    <a:cubicBezTo>
                      <a:pt x="2448" y="1344"/>
                      <a:pt x="2373" y="643"/>
                      <a:pt x="2312" y="1"/>
                    </a:cubicBezTo>
                    <a:close/>
                  </a:path>
                </a:pathLst>
              </a:custGeom>
              <a:solidFill>
                <a:srgbClr val="FFB5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13" name="Google Shape;713;p43"/>
              <p:cNvSpPr/>
              <p:nvPr/>
            </p:nvSpPr>
            <p:spPr>
              <a:xfrm>
                <a:off x="2724205" y="2358410"/>
                <a:ext cx="176358" cy="233253"/>
              </a:xfrm>
              <a:custGeom>
                <a:avLst/>
                <a:gdLst/>
                <a:ahLst/>
                <a:cxnLst/>
                <a:rect l="l" t="t" r="r" b="b"/>
                <a:pathLst>
                  <a:path w="5037" h="6662" extrusionOk="0">
                    <a:moveTo>
                      <a:pt x="2431" y="1"/>
                    </a:moveTo>
                    <a:cubicBezTo>
                      <a:pt x="1717" y="1"/>
                      <a:pt x="1248" y="323"/>
                      <a:pt x="718" y="1080"/>
                    </a:cubicBezTo>
                    <a:cubicBezTo>
                      <a:pt x="0" y="2107"/>
                      <a:pt x="1468" y="6662"/>
                      <a:pt x="1468" y="6662"/>
                    </a:cubicBezTo>
                    <a:lnTo>
                      <a:pt x="5036" y="4235"/>
                    </a:lnTo>
                    <a:cubicBezTo>
                      <a:pt x="5036" y="4235"/>
                      <a:pt x="4386" y="391"/>
                      <a:pt x="3449" y="154"/>
                    </a:cubicBezTo>
                    <a:cubicBezTo>
                      <a:pt x="3055" y="55"/>
                      <a:pt x="2722" y="1"/>
                      <a:pt x="243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14" name="Google Shape;714;p43"/>
              <p:cNvSpPr/>
              <p:nvPr/>
            </p:nvSpPr>
            <p:spPr>
              <a:xfrm>
                <a:off x="2853507" y="2457531"/>
                <a:ext cx="1646" cy="8858"/>
              </a:xfrm>
              <a:custGeom>
                <a:avLst/>
                <a:gdLst/>
                <a:ahLst/>
                <a:cxnLst/>
                <a:rect l="l" t="t" r="r" b="b"/>
                <a:pathLst>
                  <a:path w="47" h="253" extrusionOk="0">
                    <a:moveTo>
                      <a:pt x="0" y="1"/>
                    </a:moveTo>
                    <a:lnTo>
                      <a:pt x="0" y="252"/>
                    </a:lnTo>
                    <a:lnTo>
                      <a:pt x="47" y="252"/>
                    </a:lnTo>
                    <a:lnTo>
                      <a:pt x="47" y="1"/>
                    </a:lnTo>
                    <a:close/>
                  </a:path>
                </a:pathLst>
              </a:custGeom>
              <a:solidFill>
                <a:srgbClr val="1E28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15" name="Google Shape;715;p43"/>
              <p:cNvSpPr/>
              <p:nvPr/>
            </p:nvSpPr>
            <p:spPr>
              <a:xfrm>
                <a:off x="2759253" y="2491738"/>
                <a:ext cx="149959" cy="113756"/>
              </a:xfrm>
              <a:custGeom>
                <a:avLst/>
                <a:gdLst/>
                <a:ahLst/>
                <a:cxnLst/>
                <a:rect l="l" t="t" r="r" b="b"/>
                <a:pathLst>
                  <a:path w="4283" h="3249" extrusionOk="0">
                    <a:moveTo>
                      <a:pt x="4200" y="1"/>
                    </a:moveTo>
                    <a:lnTo>
                      <a:pt x="0" y="2829"/>
                    </a:lnTo>
                    <a:lnTo>
                      <a:pt x="270" y="3248"/>
                    </a:lnTo>
                    <a:lnTo>
                      <a:pt x="4282" y="374"/>
                    </a:lnTo>
                    <a:lnTo>
                      <a:pt x="4200" y="1"/>
                    </a:lnTo>
                    <a:close/>
                  </a:path>
                </a:pathLst>
              </a:custGeom>
              <a:solidFill>
                <a:srgbClr val="407B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16" name="Google Shape;716;p43"/>
              <p:cNvSpPr/>
              <p:nvPr/>
            </p:nvSpPr>
            <p:spPr>
              <a:xfrm>
                <a:off x="3066000" y="2936365"/>
                <a:ext cx="112040" cy="66769"/>
              </a:xfrm>
              <a:custGeom>
                <a:avLst/>
                <a:gdLst/>
                <a:ahLst/>
                <a:cxnLst/>
                <a:rect l="l" t="t" r="r" b="b"/>
                <a:pathLst>
                  <a:path w="3200" h="1907" extrusionOk="0">
                    <a:moveTo>
                      <a:pt x="632" y="0"/>
                    </a:moveTo>
                    <a:lnTo>
                      <a:pt x="1" y="671"/>
                    </a:lnTo>
                    <a:cubicBezTo>
                      <a:pt x="249" y="1580"/>
                      <a:pt x="1666" y="1906"/>
                      <a:pt x="1666" y="1906"/>
                    </a:cubicBezTo>
                    <a:lnTo>
                      <a:pt x="3199" y="184"/>
                    </a:lnTo>
                    <a:lnTo>
                      <a:pt x="632"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17" name="Google Shape;717;p43"/>
              <p:cNvSpPr/>
              <p:nvPr/>
            </p:nvSpPr>
            <p:spPr>
              <a:xfrm>
                <a:off x="2668115" y="4444154"/>
                <a:ext cx="84660" cy="183781"/>
              </a:xfrm>
              <a:custGeom>
                <a:avLst/>
                <a:gdLst/>
                <a:ahLst/>
                <a:cxnLst/>
                <a:rect l="l" t="t" r="r" b="b"/>
                <a:pathLst>
                  <a:path w="2418" h="5249" extrusionOk="0">
                    <a:moveTo>
                      <a:pt x="152" y="1"/>
                    </a:moveTo>
                    <a:lnTo>
                      <a:pt x="1" y="5249"/>
                    </a:lnTo>
                    <a:lnTo>
                      <a:pt x="2266" y="5249"/>
                    </a:lnTo>
                    <a:lnTo>
                      <a:pt x="2417" y="1"/>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18" name="Google Shape;718;p43"/>
              <p:cNvSpPr/>
              <p:nvPr/>
            </p:nvSpPr>
            <p:spPr>
              <a:xfrm>
                <a:off x="2119709" y="4233657"/>
                <a:ext cx="166414" cy="190433"/>
              </a:xfrm>
              <a:custGeom>
                <a:avLst/>
                <a:gdLst/>
                <a:ahLst/>
                <a:cxnLst/>
                <a:rect l="l" t="t" r="r" b="b"/>
                <a:pathLst>
                  <a:path w="4753" h="5439" extrusionOk="0">
                    <a:moveTo>
                      <a:pt x="2656" y="1"/>
                    </a:moveTo>
                    <a:lnTo>
                      <a:pt x="0" y="4585"/>
                    </a:lnTo>
                    <a:lnTo>
                      <a:pt x="2096" y="5438"/>
                    </a:lnTo>
                    <a:lnTo>
                      <a:pt x="4753" y="859"/>
                    </a:lnTo>
                    <a:lnTo>
                      <a:pt x="2656" y="1"/>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19" name="Google Shape;719;p43"/>
              <p:cNvSpPr/>
              <p:nvPr/>
            </p:nvSpPr>
            <p:spPr>
              <a:xfrm>
                <a:off x="2072827" y="4366600"/>
                <a:ext cx="225516" cy="194775"/>
              </a:xfrm>
              <a:custGeom>
                <a:avLst/>
                <a:gdLst/>
                <a:ahLst/>
                <a:cxnLst/>
                <a:rect l="l" t="t" r="r" b="b"/>
                <a:pathLst>
                  <a:path w="6441" h="5563" extrusionOk="0">
                    <a:moveTo>
                      <a:pt x="1551" y="0"/>
                    </a:moveTo>
                    <a:cubicBezTo>
                      <a:pt x="1497" y="0"/>
                      <a:pt x="1444" y="24"/>
                      <a:pt x="1407" y="69"/>
                    </a:cubicBezTo>
                    <a:lnTo>
                      <a:pt x="130" y="1653"/>
                    </a:lnTo>
                    <a:cubicBezTo>
                      <a:pt x="1" y="1814"/>
                      <a:pt x="51" y="2075"/>
                      <a:pt x="238" y="2183"/>
                    </a:cubicBezTo>
                    <a:cubicBezTo>
                      <a:pt x="1009" y="2622"/>
                      <a:pt x="1404" y="2797"/>
                      <a:pt x="2366" y="3368"/>
                    </a:cubicBezTo>
                    <a:cubicBezTo>
                      <a:pt x="2958" y="3720"/>
                      <a:pt x="4347" y="4926"/>
                      <a:pt x="5166" y="5410"/>
                    </a:cubicBezTo>
                    <a:cubicBezTo>
                      <a:pt x="5348" y="5519"/>
                      <a:pt x="5516" y="5563"/>
                      <a:pt x="5664" y="5563"/>
                    </a:cubicBezTo>
                    <a:cubicBezTo>
                      <a:pt x="6169" y="5563"/>
                      <a:pt x="6440" y="5054"/>
                      <a:pt x="6210" y="4840"/>
                    </a:cubicBezTo>
                    <a:cubicBezTo>
                      <a:pt x="4878" y="3605"/>
                      <a:pt x="4344" y="2377"/>
                      <a:pt x="4086" y="1641"/>
                    </a:cubicBezTo>
                    <a:cubicBezTo>
                      <a:pt x="4038" y="1509"/>
                      <a:pt x="3949" y="1398"/>
                      <a:pt x="3831" y="1329"/>
                    </a:cubicBezTo>
                    <a:lnTo>
                      <a:pt x="1644" y="26"/>
                    </a:lnTo>
                    <a:cubicBezTo>
                      <a:pt x="1615" y="9"/>
                      <a:pt x="1583" y="0"/>
                      <a:pt x="155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20" name="Google Shape;720;p43"/>
              <p:cNvSpPr/>
              <p:nvPr/>
            </p:nvSpPr>
            <p:spPr>
              <a:xfrm>
                <a:off x="2643536" y="4618587"/>
                <a:ext cx="241411" cy="90262"/>
              </a:xfrm>
              <a:custGeom>
                <a:avLst/>
                <a:gdLst/>
                <a:ahLst/>
                <a:cxnLst/>
                <a:rect l="l" t="t" r="r" b="b"/>
                <a:pathLst>
                  <a:path w="6895" h="2578" extrusionOk="0">
                    <a:moveTo>
                      <a:pt x="502" y="1"/>
                    </a:moveTo>
                    <a:cubicBezTo>
                      <a:pt x="409" y="1"/>
                      <a:pt x="333" y="65"/>
                      <a:pt x="323" y="159"/>
                    </a:cubicBezTo>
                    <a:lnTo>
                      <a:pt x="32" y="2172"/>
                    </a:lnTo>
                    <a:cubicBezTo>
                      <a:pt x="0" y="2379"/>
                      <a:pt x="176" y="2575"/>
                      <a:pt x="389" y="2575"/>
                    </a:cubicBezTo>
                    <a:cubicBezTo>
                      <a:pt x="391" y="2575"/>
                      <a:pt x="393" y="2575"/>
                      <a:pt x="394" y="2575"/>
                    </a:cubicBezTo>
                    <a:cubicBezTo>
                      <a:pt x="1281" y="2560"/>
                      <a:pt x="1708" y="2506"/>
                      <a:pt x="2828" y="2506"/>
                    </a:cubicBezTo>
                    <a:cubicBezTo>
                      <a:pt x="3517" y="2506"/>
                      <a:pt x="4942" y="2578"/>
                      <a:pt x="5893" y="2578"/>
                    </a:cubicBezTo>
                    <a:cubicBezTo>
                      <a:pt x="6823" y="2578"/>
                      <a:pt x="6895" y="1637"/>
                      <a:pt x="6496" y="1551"/>
                    </a:cubicBezTo>
                    <a:cubicBezTo>
                      <a:pt x="4723" y="1171"/>
                      <a:pt x="4024" y="643"/>
                      <a:pt x="3424" y="141"/>
                    </a:cubicBezTo>
                    <a:cubicBezTo>
                      <a:pt x="3316" y="51"/>
                      <a:pt x="3184" y="1"/>
                      <a:pt x="304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21" name="Google Shape;721;p43"/>
              <p:cNvSpPr/>
              <p:nvPr/>
            </p:nvSpPr>
            <p:spPr>
              <a:xfrm>
                <a:off x="2670670" y="4520551"/>
                <a:ext cx="665" cy="18417"/>
              </a:xfrm>
              <a:custGeom>
                <a:avLst/>
                <a:gdLst/>
                <a:ahLst/>
                <a:cxnLst/>
                <a:rect l="l" t="t" r="r" b="b"/>
                <a:pathLst>
                  <a:path w="19" h="526" extrusionOk="0">
                    <a:moveTo>
                      <a:pt x="18" y="1"/>
                    </a:moveTo>
                    <a:lnTo>
                      <a:pt x="0" y="526"/>
                    </a:lnTo>
                    <a:lnTo>
                      <a:pt x="4" y="526"/>
                    </a:lnTo>
                    <a:lnTo>
                      <a:pt x="18"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22" name="Google Shape;722;p43"/>
              <p:cNvSpPr/>
              <p:nvPr/>
            </p:nvSpPr>
            <p:spPr>
              <a:xfrm>
                <a:off x="2670776" y="4520551"/>
                <a:ext cx="79828" cy="18417"/>
              </a:xfrm>
              <a:custGeom>
                <a:avLst/>
                <a:gdLst/>
                <a:ahLst/>
                <a:cxnLst/>
                <a:rect l="l" t="t" r="r" b="b"/>
                <a:pathLst>
                  <a:path w="2280" h="526" extrusionOk="0">
                    <a:moveTo>
                      <a:pt x="15" y="1"/>
                    </a:moveTo>
                    <a:lnTo>
                      <a:pt x="1" y="526"/>
                    </a:lnTo>
                    <a:lnTo>
                      <a:pt x="2265" y="526"/>
                    </a:lnTo>
                    <a:lnTo>
                      <a:pt x="2280" y="1"/>
                    </a:lnTo>
                    <a:close/>
                  </a:path>
                </a:pathLst>
              </a:custGeom>
              <a:solidFill>
                <a:srgbClr val="CC91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23" name="Google Shape;723;p43"/>
              <p:cNvSpPr/>
              <p:nvPr/>
            </p:nvSpPr>
            <p:spPr>
              <a:xfrm>
                <a:off x="2164701" y="4300391"/>
                <a:ext cx="9313" cy="16141"/>
              </a:xfrm>
              <a:custGeom>
                <a:avLst/>
                <a:gdLst/>
                <a:ahLst/>
                <a:cxnLst/>
                <a:rect l="l" t="t" r="r" b="b"/>
                <a:pathLst>
                  <a:path w="266" h="461" extrusionOk="0">
                    <a:moveTo>
                      <a:pt x="266" y="0"/>
                    </a:moveTo>
                    <a:lnTo>
                      <a:pt x="1" y="456"/>
                    </a:lnTo>
                    <a:lnTo>
                      <a:pt x="1" y="460"/>
                    </a:lnTo>
                    <a:lnTo>
                      <a:pt x="266"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24" name="Google Shape;724;p43"/>
              <p:cNvSpPr/>
              <p:nvPr/>
            </p:nvSpPr>
            <p:spPr>
              <a:xfrm>
                <a:off x="2164701" y="4300391"/>
                <a:ext cx="82700" cy="46041"/>
              </a:xfrm>
              <a:custGeom>
                <a:avLst/>
                <a:gdLst/>
                <a:ahLst/>
                <a:cxnLst/>
                <a:rect l="l" t="t" r="r" b="b"/>
                <a:pathLst>
                  <a:path w="2362" h="1315" extrusionOk="0">
                    <a:moveTo>
                      <a:pt x="266" y="0"/>
                    </a:moveTo>
                    <a:lnTo>
                      <a:pt x="1" y="460"/>
                    </a:lnTo>
                    <a:lnTo>
                      <a:pt x="2100" y="1314"/>
                    </a:lnTo>
                    <a:lnTo>
                      <a:pt x="2362" y="858"/>
                    </a:lnTo>
                    <a:lnTo>
                      <a:pt x="266" y="0"/>
                    </a:lnTo>
                    <a:close/>
                  </a:path>
                </a:pathLst>
              </a:custGeom>
              <a:solidFill>
                <a:srgbClr val="CC91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25" name="Google Shape;725;p43"/>
              <p:cNvSpPr/>
              <p:nvPr/>
            </p:nvSpPr>
            <p:spPr>
              <a:xfrm>
                <a:off x="2427857" y="2340868"/>
                <a:ext cx="454952" cy="501659"/>
              </a:xfrm>
              <a:custGeom>
                <a:avLst/>
                <a:gdLst/>
                <a:ahLst/>
                <a:cxnLst/>
                <a:rect l="l" t="t" r="r" b="b"/>
                <a:pathLst>
                  <a:path w="12994" h="14328" extrusionOk="0">
                    <a:moveTo>
                      <a:pt x="6302" y="1"/>
                    </a:moveTo>
                    <a:cubicBezTo>
                      <a:pt x="5548" y="1"/>
                      <a:pt x="4771" y="34"/>
                      <a:pt x="3909" y="74"/>
                    </a:cubicBezTo>
                    <a:cubicBezTo>
                      <a:pt x="1928" y="170"/>
                      <a:pt x="1" y="591"/>
                      <a:pt x="1" y="591"/>
                    </a:cubicBezTo>
                    <a:cubicBezTo>
                      <a:pt x="1792" y="8276"/>
                      <a:pt x="1788" y="10583"/>
                      <a:pt x="1634" y="14327"/>
                    </a:cubicBezTo>
                    <a:lnTo>
                      <a:pt x="10833" y="14327"/>
                    </a:lnTo>
                    <a:cubicBezTo>
                      <a:pt x="12994" y="1036"/>
                      <a:pt x="11913" y="655"/>
                      <a:pt x="11913" y="655"/>
                    </a:cubicBezTo>
                    <a:cubicBezTo>
                      <a:pt x="11913" y="655"/>
                      <a:pt x="9882" y="239"/>
                      <a:pt x="8087" y="77"/>
                    </a:cubicBezTo>
                    <a:cubicBezTo>
                      <a:pt x="7485" y="22"/>
                      <a:pt x="6900" y="1"/>
                      <a:pt x="6302"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26" name="Google Shape;726;p43"/>
              <p:cNvSpPr/>
              <p:nvPr/>
            </p:nvSpPr>
            <p:spPr>
              <a:xfrm>
                <a:off x="2564687" y="2178829"/>
                <a:ext cx="194599" cy="293475"/>
              </a:xfrm>
              <a:custGeom>
                <a:avLst/>
                <a:gdLst/>
                <a:ahLst/>
                <a:cxnLst/>
                <a:rect l="l" t="t" r="r" b="b"/>
                <a:pathLst>
                  <a:path w="5558" h="8382" extrusionOk="0">
                    <a:moveTo>
                      <a:pt x="414" y="0"/>
                    </a:moveTo>
                    <a:lnTo>
                      <a:pt x="414" y="0"/>
                    </a:lnTo>
                    <a:cubicBezTo>
                      <a:pt x="680" y="1342"/>
                      <a:pt x="942" y="3808"/>
                      <a:pt x="1" y="4702"/>
                    </a:cubicBezTo>
                    <a:cubicBezTo>
                      <a:pt x="1" y="4702"/>
                      <a:pt x="1243" y="7089"/>
                      <a:pt x="3695" y="8381"/>
                    </a:cubicBezTo>
                    <a:cubicBezTo>
                      <a:pt x="5557" y="6892"/>
                      <a:pt x="4179" y="4705"/>
                      <a:pt x="4179" y="4705"/>
                    </a:cubicBezTo>
                    <a:cubicBezTo>
                      <a:pt x="2679" y="4346"/>
                      <a:pt x="2718" y="3234"/>
                      <a:pt x="2981" y="2189"/>
                    </a:cubicBezTo>
                    <a:lnTo>
                      <a:pt x="414"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27" name="Google Shape;727;p43"/>
              <p:cNvSpPr/>
              <p:nvPr/>
            </p:nvSpPr>
            <p:spPr>
              <a:xfrm>
                <a:off x="2657436" y="2245668"/>
                <a:ext cx="11484" cy="9839"/>
              </a:xfrm>
              <a:custGeom>
                <a:avLst/>
                <a:gdLst/>
                <a:ahLst/>
                <a:cxnLst/>
                <a:rect l="l" t="t" r="r" b="b"/>
                <a:pathLst>
                  <a:path w="328" h="281" extrusionOk="0">
                    <a:moveTo>
                      <a:pt x="1" y="0"/>
                    </a:moveTo>
                    <a:lnTo>
                      <a:pt x="327" y="280"/>
                    </a:lnTo>
                    <a:lnTo>
                      <a:pt x="327" y="280"/>
                    </a:lnTo>
                    <a:close/>
                  </a:path>
                </a:pathLst>
              </a:custGeom>
              <a:solidFill>
                <a:srgbClr val="1E28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28" name="Google Shape;728;p43"/>
              <p:cNvSpPr/>
              <p:nvPr/>
            </p:nvSpPr>
            <p:spPr>
              <a:xfrm>
                <a:off x="2664368" y="2279351"/>
                <a:ext cx="280" cy="2066"/>
              </a:xfrm>
              <a:custGeom>
                <a:avLst/>
                <a:gdLst/>
                <a:ahLst/>
                <a:cxnLst/>
                <a:rect l="l" t="t" r="r" b="b"/>
                <a:pathLst>
                  <a:path w="8" h="59" extrusionOk="0">
                    <a:moveTo>
                      <a:pt x="8" y="0"/>
                    </a:moveTo>
                    <a:cubicBezTo>
                      <a:pt x="4" y="22"/>
                      <a:pt x="4" y="40"/>
                      <a:pt x="0" y="58"/>
                    </a:cubicBezTo>
                    <a:lnTo>
                      <a:pt x="0" y="58"/>
                    </a:lnTo>
                    <a:cubicBezTo>
                      <a:pt x="4" y="40"/>
                      <a:pt x="4" y="22"/>
                      <a:pt x="8" y="0"/>
                    </a:cubicBez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29" name="Google Shape;729;p43"/>
              <p:cNvSpPr/>
              <p:nvPr/>
            </p:nvSpPr>
            <p:spPr>
              <a:xfrm>
                <a:off x="2606562" y="2210096"/>
                <a:ext cx="62357" cy="71320"/>
              </a:xfrm>
              <a:custGeom>
                <a:avLst/>
                <a:gdLst/>
                <a:ahLst/>
                <a:cxnLst/>
                <a:rect l="l" t="t" r="r" b="b"/>
                <a:pathLst>
                  <a:path w="1781" h="2037" extrusionOk="0">
                    <a:moveTo>
                      <a:pt x="262" y="1"/>
                    </a:moveTo>
                    <a:cubicBezTo>
                      <a:pt x="216" y="141"/>
                      <a:pt x="1" y="550"/>
                      <a:pt x="57" y="844"/>
                    </a:cubicBezTo>
                    <a:cubicBezTo>
                      <a:pt x="180" y="1465"/>
                      <a:pt x="1081" y="1953"/>
                      <a:pt x="1651" y="2036"/>
                    </a:cubicBezTo>
                    <a:cubicBezTo>
                      <a:pt x="1655" y="2018"/>
                      <a:pt x="1655" y="2000"/>
                      <a:pt x="1659" y="1978"/>
                    </a:cubicBezTo>
                    <a:cubicBezTo>
                      <a:pt x="1677" y="1752"/>
                      <a:pt x="1723" y="1523"/>
                      <a:pt x="1780" y="1296"/>
                    </a:cubicBezTo>
                    <a:lnTo>
                      <a:pt x="1454" y="1016"/>
                    </a:lnTo>
                    <a:lnTo>
                      <a:pt x="262" y="1"/>
                    </a:lnTo>
                    <a:close/>
                  </a:path>
                </a:pathLst>
              </a:custGeom>
              <a:solidFill>
                <a:srgbClr val="CC91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30" name="Google Shape;730;p43"/>
              <p:cNvSpPr/>
              <p:nvPr/>
            </p:nvSpPr>
            <p:spPr>
              <a:xfrm>
                <a:off x="2480236" y="1964936"/>
                <a:ext cx="258952" cy="296171"/>
              </a:xfrm>
              <a:custGeom>
                <a:avLst/>
                <a:gdLst/>
                <a:ahLst/>
                <a:cxnLst/>
                <a:rect l="l" t="t" r="r" b="b"/>
                <a:pathLst>
                  <a:path w="7396" h="8459" extrusionOk="0">
                    <a:moveTo>
                      <a:pt x="3493" y="1"/>
                    </a:moveTo>
                    <a:cubicBezTo>
                      <a:pt x="1462" y="1"/>
                      <a:pt x="1" y="1964"/>
                      <a:pt x="572" y="3948"/>
                    </a:cubicBezTo>
                    <a:cubicBezTo>
                      <a:pt x="1193" y="6109"/>
                      <a:pt x="1412" y="7039"/>
                      <a:pt x="2769" y="7918"/>
                    </a:cubicBezTo>
                    <a:cubicBezTo>
                      <a:pt x="3342" y="8290"/>
                      <a:pt x="3953" y="8459"/>
                      <a:pt x="4536" y="8459"/>
                    </a:cubicBezTo>
                    <a:cubicBezTo>
                      <a:pt x="6027" y="8459"/>
                      <a:pt x="7337" y="7354"/>
                      <a:pt x="7363" y="5700"/>
                    </a:cubicBezTo>
                    <a:cubicBezTo>
                      <a:pt x="7395" y="3625"/>
                      <a:pt x="6372" y="441"/>
                      <a:pt x="4036" y="46"/>
                    </a:cubicBezTo>
                    <a:cubicBezTo>
                      <a:pt x="3851" y="15"/>
                      <a:pt x="3670" y="1"/>
                      <a:pt x="3493" y="1"/>
                    </a:cubicBezTo>
                    <a:close/>
                  </a:path>
                </a:pathLst>
              </a:custGeom>
              <a:solidFill>
                <a:srgbClr val="FFB5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31" name="Google Shape;731;p43"/>
              <p:cNvSpPr/>
              <p:nvPr/>
            </p:nvSpPr>
            <p:spPr>
              <a:xfrm>
                <a:off x="2465671" y="1949286"/>
                <a:ext cx="221209" cy="210880"/>
              </a:xfrm>
              <a:custGeom>
                <a:avLst/>
                <a:gdLst/>
                <a:ahLst/>
                <a:cxnLst/>
                <a:rect l="l" t="t" r="r" b="b"/>
                <a:pathLst>
                  <a:path w="6318" h="6023" extrusionOk="0">
                    <a:moveTo>
                      <a:pt x="5206" y="0"/>
                    </a:moveTo>
                    <a:cubicBezTo>
                      <a:pt x="5155" y="0"/>
                      <a:pt x="5105" y="4"/>
                      <a:pt x="5055" y="13"/>
                    </a:cubicBezTo>
                    <a:lnTo>
                      <a:pt x="2678" y="404"/>
                    </a:lnTo>
                    <a:cubicBezTo>
                      <a:pt x="2514" y="432"/>
                      <a:pt x="2359" y="505"/>
                      <a:pt x="2229" y="616"/>
                    </a:cubicBezTo>
                    <a:lnTo>
                      <a:pt x="561" y="2055"/>
                    </a:lnTo>
                    <a:cubicBezTo>
                      <a:pt x="395" y="2198"/>
                      <a:pt x="284" y="2396"/>
                      <a:pt x="252" y="2611"/>
                    </a:cubicBezTo>
                    <a:lnTo>
                      <a:pt x="19" y="4144"/>
                    </a:lnTo>
                    <a:cubicBezTo>
                      <a:pt x="1" y="4266"/>
                      <a:pt x="8" y="4391"/>
                      <a:pt x="37" y="4510"/>
                    </a:cubicBezTo>
                    <a:cubicBezTo>
                      <a:pt x="155" y="4956"/>
                      <a:pt x="505" y="6023"/>
                      <a:pt x="1139" y="6023"/>
                    </a:cubicBezTo>
                    <a:cubicBezTo>
                      <a:pt x="1178" y="6023"/>
                      <a:pt x="1219" y="6019"/>
                      <a:pt x="1260" y="6010"/>
                    </a:cubicBezTo>
                    <a:cubicBezTo>
                      <a:pt x="2151" y="5828"/>
                      <a:pt x="2746" y="3692"/>
                      <a:pt x="2204" y="2920"/>
                    </a:cubicBezTo>
                    <a:lnTo>
                      <a:pt x="2204" y="2920"/>
                    </a:lnTo>
                    <a:cubicBezTo>
                      <a:pt x="2302" y="2926"/>
                      <a:pt x="2398" y="2929"/>
                      <a:pt x="2493" y="2929"/>
                    </a:cubicBezTo>
                    <a:cubicBezTo>
                      <a:pt x="3998" y="2929"/>
                      <a:pt x="5113" y="2231"/>
                      <a:pt x="5819" y="1595"/>
                    </a:cubicBezTo>
                    <a:cubicBezTo>
                      <a:pt x="6318" y="1146"/>
                      <a:pt x="6178" y="339"/>
                      <a:pt x="5564" y="74"/>
                    </a:cubicBezTo>
                    <a:cubicBezTo>
                      <a:pt x="5450" y="25"/>
                      <a:pt x="5328" y="0"/>
                      <a:pt x="520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32" name="Google Shape;732;p43"/>
              <p:cNvSpPr/>
              <p:nvPr/>
            </p:nvSpPr>
            <p:spPr>
              <a:xfrm>
                <a:off x="2571234" y="2842496"/>
                <a:ext cx="298517" cy="1678079"/>
              </a:xfrm>
              <a:custGeom>
                <a:avLst/>
                <a:gdLst/>
                <a:ahLst/>
                <a:cxnLst/>
                <a:rect l="l" t="t" r="r" b="b"/>
                <a:pathLst>
                  <a:path w="8526" h="47928" extrusionOk="0">
                    <a:moveTo>
                      <a:pt x="1" y="0"/>
                    </a:moveTo>
                    <a:cubicBezTo>
                      <a:pt x="1" y="0"/>
                      <a:pt x="2445" y="17211"/>
                      <a:pt x="2739" y="24906"/>
                    </a:cubicBezTo>
                    <a:cubicBezTo>
                      <a:pt x="3009" y="31963"/>
                      <a:pt x="2524" y="47928"/>
                      <a:pt x="2524" y="47928"/>
                    </a:cubicBezTo>
                    <a:lnTo>
                      <a:pt x="5589" y="47928"/>
                    </a:lnTo>
                    <a:cubicBezTo>
                      <a:pt x="5589" y="47928"/>
                      <a:pt x="8221" y="31543"/>
                      <a:pt x="8375" y="24357"/>
                    </a:cubicBezTo>
                    <a:cubicBezTo>
                      <a:pt x="8526" y="17448"/>
                      <a:pt x="6738" y="0"/>
                      <a:pt x="6738" y="0"/>
                    </a:cubicBezTo>
                    <a:close/>
                  </a:path>
                </a:pathLst>
              </a:custGeom>
              <a:solidFill>
                <a:srgbClr val="2F549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33" name="Google Shape;733;p43"/>
              <p:cNvSpPr/>
              <p:nvPr/>
            </p:nvSpPr>
            <p:spPr>
              <a:xfrm>
                <a:off x="2644516" y="4479376"/>
                <a:ext cx="140925" cy="45131"/>
              </a:xfrm>
              <a:custGeom>
                <a:avLst/>
                <a:gdLst/>
                <a:ahLst/>
                <a:cxnLst/>
                <a:rect l="l" t="t" r="r" b="b"/>
                <a:pathLst>
                  <a:path w="4025" h="1289" extrusionOk="0">
                    <a:moveTo>
                      <a:pt x="0" y="0"/>
                    </a:moveTo>
                    <a:lnTo>
                      <a:pt x="166" y="1288"/>
                    </a:lnTo>
                    <a:lnTo>
                      <a:pt x="3762" y="1288"/>
                    </a:lnTo>
                    <a:lnTo>
                      <a:pt x="4024" y="140"/>
                    </a:lnTo>
                    <a:lnTo>
                      <a:pt x="0" y="0"/>
                    </a:ln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34" name="Google Shape;734;p43"/>
              <p:cNvSpPr/>
              <p:nvPr/>
            </p:nvSpPr>
            <p:spPr>
              <a:xfrm>
                <a:off x="2643641" y="3424583"/>
                <a:ext cx="4307" cy="41035"/>
              </a:xfrm>
              <a:custGeom>
                <a:avLst/>
                <a:gdLst/>
                <a:ahLst/>
                <a:cxnLst/>
                <a:rect l="l" t="t" r="r" b="b"/>
                <a:pathLst>
                  <a:path w="123" h="1172" extrusionOk="0">
                    <a:moveTo>
                      <a:pt x="0" y="1"/>
                    </a:moveTo>
                    <a:lnTo>
                      <a:pt x="0" y="4"/>
                    </a:lnTo>
                    <a:cubicBezTo>
                      <a:pt x="43" y="395"/>
                      <a:pt x="83" y="785"/>
                      <a:pt x="122" y="1172"/>
                    </a:cubicBezTo>
                    <a:lnTo>
                      <a:pt x="122" y="1172"/>
                    </a:lnTo>
                    <a:cubicBezTo>
                      <a:pt x="83" y="785"/>
                      <a:pt x="43" y="395"/>
                      <a:pt x="0" y="1"/>
                    </a:cubicBez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35" name="Google Shape;735;p43"/>
              <p:cNvSpPr/>
              <p:nvPr/>
            </p:nvSpPr>
            <p:spPr>
              <a:xfrm>
                <a:off x="2643641" y="3130125"/>
                <a:ext cx="72406" cy="421936"/>
              </a:xfrm>
              <a:custGeom>
                <a:avLst/>
                <a:gdLst/>
                <a:ahLst/>
                <a:cxnLst/>
                <a:rect l="l" t="t" r="r" b="b"/>
                <a:pathLst>
                  <a:path w="2068" h="12051" extrusionOk="0">
                    <a:moveTo>
                      <a:pt x="1213" y="1"/>
                    </a:moveTo>
                    <a:cubicBezTo>
                      <a:pt x="858" y="2682"/>
                      <a:pt x="438" y="5672"/>
                      <a:pt x="0" y="8411"/>
                    </a:cubicBezTo>
                    <a:cubicBezTo>
                      <a:pt x="43" y="8806"/>
                      <a:pt x="83" y="9197"/>
                      <a:pt x="123" y="9584"/>
                    </a:cubicBezTo>
                    <a:cubicBezTo>
                      <a:pt x="209" y="10428"/>
                      <a:pt x="284" y="11254"/>
                      <a:pt x="355" y="12051"/>
                    </a:cubicBezTo>
                    <a:cubicBezTo>
                      <a:pt x="941" y="9789"/>
                      <a:pt x="2068" y="4732"/>
                      <a:pt x="1738" y="403"/>
                    </a:cubicBezTo>
                    <a:lnTo>
                      <a:pt x="1213" y="1"/>
                    </a:lnTo>
                    <a:close/>
                  </a:path>
                </a:pathLst>
              </a:custGeom>
              <a:solidFill>
                <a:srgbClr val="1F386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36" name="Google Shape;736;p43"/>
              <p:cNvSpPr/>
              <p:nvPr/>
            </p:nvSpPr>
            <p:spPr>
              <a:xfrm>
                <a:off x="2162670" y="2842496"/>
                <a:ext cx="559430" cy="1494228"/>
              </a:xfrm>
              <a:custGeom>
                <a:avLst/>
                <a:gdLst/>
                <a:ahLst/>
                <a:cxnLst/>
                <a:rect l="l" t="t" r="r" b="b"/>
                <a:pathLst>
                  <a:path w="15978" h="42677" extrusionOk="0">
                    <a:moveTo>
                      <a:pt x="9208" y="0"/>
                    </a:moveTo>
                    <a:cubicBezTo>
                      <a:pt x="6770" y="5072"/>
                      <a:pt x="9380" y="16658"/>
                      <a:pt x="6332" y="24432"/>
                    </a:cubicBezTo>
                    <a:cubicBezTo>
                      <a:pt x="4904" y="28075"/>
                      <a:pt x="1" y="41507"/>
                      <a:pt x="1" y="41507"/>
                    </a:cubicBezTo>
                    <a:lnTo>
                      <a:pt x="2862" y="42677"/>
                    </a:lnTo>
                    <a:cubicBezTo>
                      <a:pt x="2862" y="42677"/>
                      <a:pt x="10449" y="30879"/>
                      <a:pt x="12319" y="23962"/>
                    </a:cubicBezTo>
                    <a:cubicBezTo>
                      <a:pt x="13891" y="18140"/>
                      <a:pt x="15977" y="0"/>
                      <a:pt x="15977" y="0"/>
                    </a:cubicBezTo>
                    <a:close/>
                  </a:path>
                </a:pathLst>
              </a:custGeom>
              <a:solidFill>
                <a:srgbClr val="2F549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37" name="Google Shape;737;p43"/>
              <p:cNvSpPr/>
              <p:nvPr/>
            </p:nvSpPr>
            <p:spPr>
              <a:xfrm>
                <a:off x="2148980" y="4247137"/>
                <a:ext cx="153460" cy="99926"/>
              </a:xfrm>
              <a:custGeom>
                <a:avLst/>
                <a:gdLst/>
                <a:ahLst/>
                <a:cxnLst/>
                <a:rect l="l" t="t" r="r" b="b"/>
                <a:pathLst>
                  <a:path w="4383" h="2854" extrusionOk="0">
                    <a:moveTo>
                      <a:pt x="284" y="0"/>
                    </a:moveTo>
                    <a:lnTo>
                      <a:pt x="1" y="1403"/>
                    </a:lnTo>
                    <a:lnTo>
                      <a:pt x="3551" y="2853"/>
                    </a:lnTo>
                    <a:lnTo>
                      <a:pt x="4383" y="1891"/>
                    </a:lnTo>
                    <a:lnTo>
                      <a:pt x="284" y="0"/>
                    </a:ln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38" name="Google Shape;738;p43"/>
              <p:cNvSpPr/>
              <p:nvPr/>
            </p:nvSpPr>
            <p:spPr>
              <a:xfrm>
                <a:off x="2625784" y="2083314"/>
                <a:ext cx="17506" cy="22863"/>
              </a:xfrm>
              <a:custGeom>
                <a:avLst/>
                <a:gdLst/>
                <a:ahLst/>
                <a:cxnLst/>
                <a:rect l="l" t="t" r="r" b="b"/>
                <a:pathLst>
                  <a:path w="500" h="653" extrusionOk="0">
                    <a:moveTo>
                      <a:pt x="207" y="0"/>
                    </a:moveTo>
                    <a:cubicBezTo>
                      <a:pt x="197" y="0"/>
                      <a:pt x="186" y="1"/>
                      <a:pt x="176" y="4"/>
                    </a:cubicBezTo>
                    <a:cubicBezTo>
                      <a:pt x="61" y="29"/>
                      <a:pt x="0" y="197"/>
                      <a:pt x="40" y="373"/>
                    </a:cubicBezTo>
                    <a:cubicBezTo>
                      <a:pt x="76" y="537"/>
                      <a:pt x="184" y="653"/>
                      <a:pt x="290" y="653"/>
                    </a:cubicBezTo>
                    <a:cubicBezTo>
                      <a:pt x="300" y="653"/>
                      <a:pt x="310" y="652"/>
                      <a:pt x="320" y="650"/>
                    </a:cubicBezTo>
                    <a:cubicBezTo>
                      <a:pt x="439" y="625"/>
                      <a:pt x="499" y="459"/>
                      <a:pt x="460" y="280"/>
                    </a:cubicBezTo>
                    <a:cubicBezTo>
                      <a:pt x="424" y="117"/>
                      <a:pt x="316" y="0"/>
                      <a:pt x="20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39" name="Google Shape;739;p43"/>
              <p:cNvSpPr/>
              <p:nvPr/>
            </p:nvSpPr>
            <p:spPr>
              <a:xfrm>
                <a:off x="2696300" y="2067594"/>
                <a:ext cx="17611" cy="22898"/>
              </a:xfrm>
              <a:custGeom>
                <a:avLst/>
                <a:gdLst/>
                <a:ahLst/>
                <a:cxnLst/>
                <a:rect l="l" t="t" r="r" b="b"/>
                <a:pathLst>
                  <a:path w="503" h="654" extrusionOk="0">
                    <a:moveTo>
                      <a:pt x="210" y="1"/>
                    </a:moveTo>
                    <a:cubicBezTo>
                      <a:pt x="200" y="1"/>
                      <a:pt x="190" y="2"/>
                      <a:pt x="180" y="4"/>
                    </a:cubicBezTo>
                    <a:cubicBezTo>
                      <a:pt x="65" y="33"/>
                      <a:pt x="0" y="198"/>
                      <a:pt x="40" y="373"/>
                    </a:cubicBezTo>
                    <a:cubicBezTo>
                      <a:pt x="75" y="538"/>
                      <a:pt x="186" y="653"/>
                      <a:pt x="293" y="653"/>
                    </a:cubicBezTo>
                    <a:cubicBezTo>
                      <a:pt x="303" y="653"/>
                      <a:pt x="313" y="652"/>
                      <a:pt x="323" y="650"/>
                    </a:cubicBezTo>
                    <a:cubicBezTo>
                      <a:pt x="441" y="625"/>
                      <a:pt x="503" y="459"/>
                      <a:pt x="463" y="280"/>
                    </a:cubicBezTo>
                    <a:cubicBezTo>
                      <a:pt x="427" y="120"/>
                      <a:pt x="319" y="1"/>
                      <a:pt x="21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40" name="Google Shape;740;p43"/>
              <p:cNvSpPr/>
              <p:nvPr/>
            </p:nvSpPr>
            <p:spPr>
              <a:xfrm>
                <a:off x="2700817" y="2060801"/>
                <a:ext cx="14110" cy="9138"/>
              </a:xfrm>
              <a:custGeom>
                <a:avLst/>
                <a:gdLst/>
                <a:ahLst/>
                <a:cxnLst/>
                <a:rect l="l" t="t" r="r" b="b"/>
                <a:pathLst>
                  <a:path w="403" h="261" extrusionOk="0">
                    <a:moveTo>
                      <a:pt x="402" y="0"/>
                    </a:moveTo>
                    <a:lnTo>
                      <a:pt x="1" y="219"/>
                    </a:lnTo>
                    <a:cubicBezTo>
                      <a:pt x="46" y="249"/>
                      <a:pt x="88" y="261"/>
                      <a:pt x="126" y="261"/>
                    </a:cubicBezTo>
                    <a:cubicBezTo>
                      <a:pt x="303" y="261"/>
                      <a:pt x="402" y="1"/>
                      <a:pt x="402"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41" name="Google Shape;741;p43"/>
              <p:cNvSpPr/>
              <p:nvPr/>
            </p:nvSpPr>
            <p:spPr>
              <a:xfrm>
                <a:off x="2678443" y="2096759"/>
                <a:ext cx="31196" cy="44116"/>
              </a:xfrm>
              <a:custGeom>
                <a:avLst/>
                <a:gdLst/>
                <a:ahLst/>
                <a:cxnLst/>
                <a:rect l="l" t="t" r="r" b="b"/>
                <a:pathLst>
                  <a:path w="891" h="1260" extrusionOk="0">
                    <a:moveTo>
                      <a:pt x="0" y="0"/>
                    </a:moveTo>
                    <a:lnTo>
                      <a:pt x="280" y="1260"/>
                    </a:lnTo>
                    <a:cubicBezTo>
                      <a:pt x="280" y="1260"/>
                      <a:pt x="283" y="1260"/>
                      <a:pt x="287" y="1260"/>
                    </a:cubicBezTo>
                    <a:cubicBezTo>
                      <a:pt x="343" y="1260"/>
                      <a:pt x="718" y="1250"/>
                      <a:pt x="890" y="998"/>
                    </a:cubicBezTo>
                    <a:cubicBezTo>
                      <a:pt x="474" y="703"/>
                      <a:pt x="1" y="0"/>
                      <a:pt x="0" y="0"/>
                    </a:cubicBezTo>
                    <a:close/>
                  </a:path>
                </a:pathLst>
              </a:custGeom>
              <a:solidFill>
                <a:srgbClr val="ED89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42" name="Google Shape;742;p43"/>
              <p:cNvSpPr/>
              <p:nvPr/>
            </p:nvSpPr>
            <p:spPr>
              <a:xfrm>
                <a:off x="2620147" y="2156876"/>
                <a:ext cx="50558" cy="16176"/>
              </a:xfrm>
              <a:custGeom>
                <a:avLst/>
                <a:gdLst/>
                <a:ahLst/>
                <a:cxnLst/>
                <a:rect l="l" t="t" r="r" b="b"/>
                <a:pathLst>
                  <a:path w="1444" h="462" extrusionOk="0">
                    <a:moveTo>
                      <a:pt x="59" y="0"/>
                    </a:moveTo>
                    <a:cubicBezTo>
                      <a:pt x="46" y="0"/>
                      <a:pt x="33" y="6"/>
                      <a:pt x="22" y="17"/>
                    </a:cubicBezTo>
                    <a:cubicBezTo>
                      <a:pt x="0" y="38"/>
                      <a:pt x="0" y="74"/>
                      <a:pt x="22" y="92"/>
                    </a:cubicBezTo>
                    <a:cubicBezTo>
                      <a:pt x="39" y="113"/>
                      <a:pt x="407" y="462"/>
                      <a:pt x="1022" y="462"/>
                    </a:cubicBezTo>
                    <a:cubicBezTo>
                      <a:pt x="1056" y="462"/>
                      <a:pt x="1091" y="461"/>
                      <a:pt x="1127" y="458"/>
                    </a:cubicBezTo>
                    <a:cubicBezTo>
                      <a:pt x="1213" y="451"/>
                      <a:pt x="1303" y="440"/>
                      <a:pt x="1397" y="419"/>
                    </a:cubicBezTo>
                    <a:cubicBezTo>
                      <a:pt x="1425" y="412"/>
                      <a:pt x="1443" y="383"/>
                      <a:pt x="1435" y="354"/>
                    </a:cubicBezTo>
                    <a:cubicBezTo>
                      <a:pt x="1430" y="331"/>
                      <a:pt x="1409" y="312"/>
                      <a:pt x="1386" y="312"/>
                    </a:cubicBezTo>
                    <a:cubicBezTo>
                      <a:pt x="1381" y="312"/>
                      <a:pt x="1376" y="313"/>
                      <a:pt x="1371" y="315"/>
                    </a:cubicBezTo>
                    <a:cubicBezTo>
                      <a:pt x="1249" y="341"/>
                      <a:pt x="1134" y="353"/>
                      <a:pt x="1028" y="353"/>
                    </a:cubicBezTo>
                    <a:cubicBezTo>
                      <a:pt x="448" y="353"/>
                      <a:pt x="100" y="19"/>
                      <a:pt x="97" y="17"/>
                    </a:cubicBezTo>
                    <a:cubicBezTo>
                      <a:pt x="86" y="6"/>
                      <a:pt x="73" y="0"/>
                      <a:pt x="5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43" name="Google Shape;743;p43"/>
              <p:cNvSpPr/>
              <p:nvPr/>
            </p:nvSpPr>
            <p:spPr>
              <a:xfrm>
                <a:off x="2484893" y="2137129"/>
                <a:ext cx="74472" cy="66174"/>
              </a:xfrm>
              <a:custGeom>
                <a:avLst/>
                <a:gdLst/>
                <a:ahLst/>
                <a:cxnLst/>
                <a:rect l="l" t="t" r="r" b="b"/>
                <a:pathLst>
                  <a:path w="2127" h="1890" extrusionOk="0">
                    <a:moveTo>
                      <a:pt x="849" y="0"/>
                    </a:moveTo>
                    <a:cubicBezTo>
                      <a:pt x="800" y="0"/>
                      <a:pt x="751" y="6"/>
                      <a:pt x="701" y="17"/>
                    </a:cubicBezTo>
                    <a:cubicBezTo>
                      <a:pt x="163" y="143"/>
                      <a:pt x="1" y="742"/>
                      <a:pt x="295" y="1187"/>
                    </a:cubicBezTo>
                    <a:cubicBezTo>
                      <a:pt x="554" y="1575"/>
                      <a:pt x="966" y="1808"/>
                      <a:pt x="1344" y="1876"/>
                    </a:cubicBezTo>
                    <a:cubicBezTo>
                      <a:pt x="1393" y="1885"/>
                      <a:pt x="1441" y="1890"/>
                      <a:pt x="1485" y="1890"/>
                    </a:cubicBezTo>
                    <a:cubicBezTo>
                      <a:pt x="1948" y="1890"/>
                      <a:pt x="2126" y="1419"/>
                      <a:pt x="1943" y="954"/>
                    </a:cubicBezTo>
                    <a:cubicBezTo>
                      <a:pt x="1776" y="539"/>
                      <a:pt x="1340" y="0"/>
                      <a:pt x="849" y="0"/>
                    </a:cubicBezTo>
                    <a:close/>
                  </a:path>
                </a:pathLst>
              </a:custGeom>
              <a:solidFill>
                <a:srgbClr val="FFB5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44" name="Google Shape;744;p43"/>
              <p:cNvSpPr/>
              <p:nvPr/>
            </p:nvSpPr>
            <p:spPr>
              <a:xfrm>
                <a:off x="2594623" y="2046096"/>
                <a:ext cx="44011" cy="22968"/>
              </a:xfrm>
              <a:custGeom>
                <a:avLst/>
                <a:gdLst/>
                <a:ahLst/>
                <a:cxnLst/>
                <a:rect l="l" t="t" r="r" b="b"/>
                <a:pathLst>
                  <a:path w="1257" h="656" extrusionOk="0">
                    <a:moveTo>
                      <a:pt x="1124" y="0"/>
                    </a:moveTo>
                    <a:cubicBezTo>
                      <a:pt x="990" y="0"/>
                      <a:pt x="359" y="38"/>
                      <a:pt x="37" y="485"/>
                    </a:cubicBezTo>
                    <a:cubicBezTo>
                      <a:pt x="0" y="532"/>
                      <a:pt x="11" y="600"/>
                      <a:pt x="58" y="636"/>
                    </a:cubicBezTo>
                    <a:cubicBezTo>
                      <a:pt x="69" y="639"/>
                      <a:pt x="80" y="647"/>
                      <a:pt x="90" y="650"/>
                    </a:cubicBezTo>
                    <a:cubicBezTo>
                      <a:pt x="101" y="654"/>
                      <a:pt x="112" y="656"/>
                      <a:pt x="123" y="656"/>
                    </a:cubicBezTo>
                    <a:cubicBezTo>
                      <a:pt x="155" y="656"/>
                      <a:pt x="187" y="641"/>
                      <a:pt x="209" y="611"/>
                    </a:cubicBezTo>
                    <a:cubicBezTo>
                      <a:pt x="494" y="215"/>
                      <a:pt x="1117" y="212"/>
                      <a:pt x="1144" y="212"/>
                    </a:cubicBezTo>
                    <a:cubicBezTo>
                      <a:pt x="1145" y="212"/>
                      <a:pt x="1145" y="212"/>
                      <a:pt x="1145" y="212"/>
                    </a:cubicBezTo>
                    <a:cubicBezTo>
                      <a:pt x="1148" y="212"/>
                      <a:pt x="1150" y="212"/>
                      <a:pt x="1153" y="212"/>
                    </a:cubicBezTo>
                    <a:cubicBezTo>
                      <a:pt x="1210" y="212"/>
                      <a:pt x="1253" y="163"/>
                      <a:pt x="1256" y="109"/>
                    </a:cubicBezTo>
                    <a:cubicBezTo>
                      <a:pt x="1256" y="47"/>
                      <a:pt x="1210" y="1"/>
                      <a:pt x="1149" y="1"/>
                    </a:cubicBezTo>
                    <a:cubicBezTo>
                      <a:pt x="1146" y="1"/>
                      <a:pt x="1138" y="0"/>
                      <a:pt x="112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45" name="Google Shape;745;p43"/>
              <p:cNvSpPr/>
              <p:nvPr/>
            </p:nvSpPr>
            <p:spPr>
              <a:xfrm>
                <a:off x="2677183" y="2017490"/>
                <a:ext cx="39249" cy="11554"/>
              </a:xfrm>
              <a:custGeom>
                <a:avLst/>
                <a:gdLst/>
                <a:ahLst/>
                <a:cxnLst/>
                <a:rect l="l" t="t" r="r" b="b"/>
                <a:pathLst>
                  <a:path w="1121" h="330" extrusionOk="0">
                    <a:moveTo>
                      <a:pt x="537" y="0"/>
                    </a:moveTo>
                    <a:cubicBezTo>
                      <a:pt x="265" y="0"/>
                      <a:pt x="80" y="103"/>
                      <a:pt x="69" y="111"/>
                    </a:cubicBezTo>
                    <a:cubicBezTo>
                      <a:pt x="18" y="139"/>
                      <a:pt x="0" y="204"/>
                      <a:pt x="30" y="258"/>
                    </a:cubicBezTo>
                    <a:cubicBezTo>
                      <a:pt x="49" y="292"/>
                      <a:pt x="84" y="311"/>
                      <a:pt x="122" y="311"/>
                    </a:cubicBezTo>
                    <a:cubicBezTo>
                      <a:pt x="140" y="311"/>
                      <a:pt x="159" y="306"/>
                      <a:pt x="177" y="297"/>
                    </a:cubicBezTo>
                    <a:cubicBezTo>
                      <a:pt x="188" y="290"/>
                      <a:pt x="327" y="214"/>
                      <a:pt x="535" y="214"/>
                    </a:cubicBezTo>
                    <a:cubicBezTo>
                      <a:pt x="655" y="214"/>
                      <a:pt x="798" y="239"/>
                      <a:pt x="952" y="318"/>
                    </a:cubicBezTo>
                    <a:cubicBezTo>
                      <a:pt x="969" y="326"/>
                      <a:pt x="987" y="330"/>
                      <a:pt x="1006" y="330"/>
                    </a:cubicBezTo>
                    <a:cubicBezTo>
                      <a:pt x="1042" y="326"/>
                      <a:pt x="1077" y="305"/>
                      <a:pt x="1095" y="272"/>
                    </a:cubicBezTo>
                    <a:cubicBezTo>
                      <a:pt x="1120" y="218"/>
                      <a:pt x="1099" y="154"/>
                      <a:pt x="1049" y="125"/>
                    </a:cubicBezTo>
                    <a:cubicBezTo>
                      <a:pt x="861" y="31"/>
                      <a:pt x="686" y="0"/>
                      <a:pt x="53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46" name="Google Shape;746;p43"/>
              <p:cNvSpPr/>
              <p:nvPr/>
            </p:nvSpPr>
            <p:spPr>
              <a:xfrm>
                <a:off x="2205911" y="4422306"/>
                <a:ext cx="41490" cy="20972"/>
              </a:xfrm>
              <a:custGeom>
                <a:avLst/>
                <a:gdLst/>
                <a:ahLst/>
                <a:cxnLst/>
                <a:rect l="l" t="t" r="r" b="b"/>
                <a:pathLst>
                  <a:path w="1185" h="599" extrusionOk="0">
                    <a:moveTo>
                      <a:pt x="191" y="108"/>
                    </a:moveTo>
                    <a:cubicBezTo>
                      <a:pt x="521" y="108"/>
                      <a:pt x="959" y="144"/>
                      <a:pt x="1045" y="269"/>
                    </a:cubicBezTo>
                    <a:cubicBezTo>
                      <a:pt x="1056" y="284"/>
                      <a:pt x="1067" y="309"/>
                      <a:pt x="1049" y="352"/>
                    </a:cubicBezTo>
                    <a:cubicBezTo>
                      <a:pt x="1017" y="428"/>
                      <a:pt x="969" y="474"/>
                      <a:pt x="905" y="489"/>
                    </a:cubicBezTo>
                    <a:cubicBezTo>
                      <a:pt x="891" y="492"/>
                      <a:pt x="876" y="493"/>
                      <a:pt x="860" y="493"/>
                    </a:cubicBezTo>
                    <a:cubicBezTo>
                      <a:pt x="702" y="493"/>
                      <a:pt x="461" y="352"/>
                      <a:pt x="191" y="108"/>
                    </a:cubicBezTo>
                    <a:close/>
                    <a:moveTo>
                      <a:pt x="213" y="1"/>
                    </a:moveTo>
                    <a:cubicBezTo>
                      <a:pt x="135" y="1"/>
                      <a:pt x="78" y="3"/>
                      <a:pt x="58" y="4"/>
                    </a:cubicBezTo>
                    <a:cubicBezTo>
                      <a:pt x="33" y="7"/>
                      <a:pt x="15" y="22"/>
                      <a:pt x="8" y="40"/>
                    </a:cubicBezTo>
                    <a:cubicBezTo>
                      <a:pt x="0" y="62"/>
                      <a:pt x="8" y="83"/>
                      <a:pt x="22" y="97"/>
                    </a:cubicBezTo>
                    <a:cubicBezTo>
                      <a:pt x="221" y="292"/>
                      <a:pt x="583" y="599"/>
                      <a:pt x="859" y="599"/>
                    </a:cubicBezTo>
                    <a:cubicBezTo>
                      <a:pt x="872" y="599"/>
                      <a:pt x="885" y="598"/>
                      <a:pt x="898" y="596"/>
                    </a:cubicBezTo>
                    <a:cubicBezTo>
                      <a:pt x="909" y="596"/>
                      <a:pt x="916" y="592"/>
                      <a:pt x="926" y="592"/>
                    </a:cubicBezTo>
                    <a:cubicBezTo>
                      <a:pt x="1027" y="571"/>
                      <a:pt x="1103" y="503"/>
                      <a:pt x="1149" y="391"/>
                    </a:cubicBezTo>
                    <a:cubicBezTo>
                      <a:pt x="1185" y="309"/>
                      <a:pt x="1160" y="244"/>
                      <a:pt x="1135" y="209"/>
                    </a:cubicBezTo>
                    <a:cubicBezTo>
                      <a:pt x="1004" y="25"/>
                      <a:pt x="483" y="1"/>
                      <a:pt x="213" y="1"/>
                    </a:cubicBezTo>
                    <a:close/>
                  </a:path>
                </a:pathLst>
              </a:custGeom>
              <a:solidFill>
                <a:srgbClr val="BF9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47" name="Google Shape;747;p43"/>
              <p:cNvSpPr/>
              <p:nvPr/>
            </p:nvSpPr>
            <p:spPr>
              <a:xfrm>
                <a:off x="2206051" y="4400633"/>
                <a:ext cx="35713" cy="25594"/>
              </a:xfrm>
              <a:custGeom>
                <a:avLst/>
                <a:gdLst/>
                <a:ahLst/>
                <a:cxnLst/>
                <a:rect l="l" t="t" r="r" b="b"/>
                <a:pathLst>
                  <a:path w="1020" h="731" extrusionOk="0">
                    <a:moveTo>
                      <a:pt x="742" y="108"/>
                    </a:moveTo>
                    <a:cubicBezTo>
                      <a:pt x="781" y="108"/>
                      <a:pt x="814" y="122"/>
                      <a:pt x="847" y="146"/>
                    </a:cubicBezTo>
                    <a:cubicBezTo>
                      <a:pt x="905" y="189"/>
                      <a:pt x="901" y="221"/>
                      <a:pt x="890" y="246"/>
                    </a:cubicBezTo>
                    <a:cubicBezTo>
                      <a:pt x="841" y="397"/>
                      <a:pt x="431" y="580"/>
                      <a:pt x="158" y="619"/>
                    </a:cubicBezTo>
                    <a:cubicBezTo>
                      <a:pt x="281" y="436"/>
                      <a:pt x="510" y="149"/>
                      <a:pt x="704" y="113"/>
                    </a:cubicBezTo>
                    <a:cubicBezTo>
                      <a:pt x="707" y="109"/>
                      <a:pt x="715" y="109"/>
                      <a:pt x="718" y="109"/>
                    </a:cubicBezTo>
                    <a:cubicBezTo>
                      <a:pt x="726" y="108"/>
                      <a:pt x="734" y="108"/>
                      <a:pt x="742" y="108"/>
                    </a:cubicBezTo>
                    <a:close/>
                    <a:moveTo>
                      <a:pt x="737" y="1"/>
                    </a:moveTo>
                    <a:cubicBezTo>
                      <a:pt x="719" y="1"/>
                      <a:pt x="701" y="2"/>
                      <a:pt x="682" y="5"/>
                    </a:cubicBezTo>
                    <a:cubicBezTo>
                      <a:pt x="359" y="66"/>
                      <a:pt x="22" y="626"/>
                      <a:pt x="8" y="651"/>
                    </a:cubicBezTo>
                    <a:cubicBezTo>
                      <a:pt x="1" y="666"/>
                      <a:pt x="1" y="687"/>
                      <a:pt x="8" y="706"/>
                    </a:cubicBezTo>
                    <a:cubicBezTo>
                      <a:pt x="18" y="720"/>
                      <a:pt x="36" y="730"/>
                      <a:pt x="54" y="730"/>
                    </a:cubicBezTo>
                    <a:cubicBezTo>
                      <a:pt x="79" y="730"/>
                      <a:pt x="108" y="730"/>
                      <a:pt x="137" y="727"/>
                    </a:cubicBezTo>
                    <a:cubicBezTo>
                      <a:pt x="417" y="694"/>
                      <a:pt x="915" y="505"/>
                      <a:pt x="995" y="282"/>
                    </a:cubicBezTo>
                    <a:cubicBezTo>
                      <a:pt x="1008" y="235"/>
                      <a:pt x="1020" y="142"/>
                      <a:pt x="915" y="59"/>
                    </a:cubicBezTo>
                    <a:cubicBezTo>
                      <a:pt x="862" y="20"/>
                      <a:pt x="802" y="1"/>
                      <a:pt x="737" y="1"/>
                    </a:cubicBezTo>
                    <a:close/>
                  </a:path>
                </a:pathLst>
              </a:custGeom>
              <a:solidFill>
                <a:srgbClr val="FFD9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48" name="Google Shape;748;p43"/>
              <p:cNvSpPr/>
              <p:nvPr/>
            </p:nvSpPr>
            <p:spPr>
              <a:xfrm>
                <a:off x="2753336" y="4612390"/>
                <a:ext cx="49683" cy="20202"/>
              </a:xfrm>
              <a:custGeom>
                <a:avLst/>
                <a:gdLst/>
                <a:ahLst/>
                <a:cxnLst/>
                <a:rect l="l" t="t" r="r" b="b"/>
                <a:pathLst>
                  <a:path w="1419" h="577" extrusionOk="0">
                    <a:moveTo>
                      <a:pt x="1163" y="106"/>
                    </a:moveTo>
                    <a:cubicBezTo>
                      <a:pt x="1206" y="106"/>
                      <a:pt x="1239" y="113"/>
                      <a:pt x="1264" y="128"/>
                    </a:cubicBezTo>
                    <a:cubicBezTo>
                      <a:pt x="1286" y="138"/>
                      <a:pt x="1297" y="156"/>
                      <a:pt x="1300" y="185"/>
                    </a:cubicBezTo>
                    <a:cubicBezTo>
                      <a:pt x="1307" y="257"/>
                      <a:pt x="1286" y="315"/>
                      <a:pt x="1239" y="358"/>
                    </a:cubicBezTo>
                    <a:cubicBezTo>
                      <a:pt x="1157" y="431"/>
                      <a:pt x="990" y="467"/>
                      <a:pt x="761" y="467"/>
                    </a:cubicBezTo>
                    <a:cubicBezTo>
                      <a:pt x="608" y="467"/>
                      <a:pt x="428" y="451"/>
                      <a:pt x="227" y="418"/>
                    </a:cubicBezTo>
                    <a:cubicBezTo>
                      <a:pt x="539" y="267"/>
                      <a:pt x="952" y="106"/>
                      <a:pt x="1163" y="106"/>
                    </a:cubicBezTo>
                    <a:close/>
                    <a:moveTo>
                      <a:pt x="1170" y="0"/>
                    </a:moveTo>
                    <a:cubicBezTo>
                      <a:pt x="804" y="0"/>
                      <a:pt x="123" y="350"/>
                      <a:pt x="33" y="393"/>
                    </a:cubicBezTo>
                    <a:cubicBezTo>
                      <a:pt x="15" y="404"/>
                      <a:pt x="0" y="426"/>
                      <a:pt x="5" y="451"/>
                    </a:cubicBezTo>
                    <a:cubicBezTo>
                      <a:pt x="8" y="472"/>
                      <a:pt x="26" y="490"/>
                      <a:pt x="48" y="494"/>
                    </a:cubicBezTo>
                    <a:cubicBezTo>
                      <a:pt x="242" y="533"/>
                      <a:pt x="510" y="576"/>
                      <a:pt x="762" y="576"/>
                    </a:cubicBezTo>
                    <a:cubicBezTo>
                      <a:pt x="988" y="576"/>
                      <a:pt x="1193" y="540"/>
                      <a:pt x="1311" y="436"/>
                    </a:cubicBezTo>
                    <a:cubicBezTo>
                      <a:pt x="1386" y="368"/>
                      <a:pt x="1418" y="282"/>
                      <a:pt x="1408" y="174"/>
                    </a:cubicBezTo>
                    <a:cubicBezTo>
                      <a:pt x="1400" y="110"/>
                      <a:pt x="1372" y="63"/>
                      <a:pt x="1318" y="30"/>
                    </a:cubicBezTo>
                    <a:cubicBezTo>
                      <a:pt x="1279" y="9"/>
                      <a:pt x="1229" y="0"/>
                      <a:pt x="1170" y="0"/>
                    </a:cubicBezTo>
                    <a:close/>
                  </a:path>
                </a:pathLst>
              </a:custGeom>
              <a:solidFill>
                <a:srgbClr val="BF9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49" name="Google Shape;749;p43"/>
              <p:cNvSpPr/>
              <p:nvPr/>
            </p:nvSpPr>
            <p:spPr>
              <a:xfrm>
                <a:off x="2753476" y="4593763"/>
                <a:ext cx="30811" cy="36063"/>
              </a:xfrm>
              <a:custGeom>
                <a:avLst/>
                <a:gdLst/>
                <a:ahLst/>
                <a:cxnLst/>
                <a:rect l="l" t="t" r="r" b="b"/>
                <a:pathLst>
                  <a:path w="880" h="1030" extrusionOk="0">
                    <a:moveTo>
                      <a:pt x="629" y="110"/>
                    </a:moveTo>
                    <a:cubicBezTo>
                      <a:pt x="725" y="121"/>
                      <a:pt x="733" y="161"/>
                      <a:pt x="733" y="171"/>
                    </a:cubicBezTo>
                    <a:cubicBezTo>
                      <a:pt x="758" y="325"/>
                      <a:pt x="395" y="710"/>
                      <a:pt x="119" y="878"/>
                    </a:cubicBezTo>
                    <a:cubicBezTo>
                      <a:pt x="147" y="699"/>
                      <a:pt x="223" y="337"/>
                      <a:pt x="410" y="179"/>
                    </a:cubicBezTo>
                    <a:cubicBezTo>
                      <a:pt x="467" y="132"/>
                      <a:pt x="528" y="110"/>
                      <a:pt x="596" y="110"/>
                    </a:cubicBezTo>
                    <a:close/>
                    <a:moveTo>
                      <a:pt x="599" y="0"/>
                    </a:moveTo>
                    <a:cubicBezTo>
                      <a:pt x="503" y="0"/>
                      <a:pt x="416" y="33"/>
                      <a:pt x="341" y="96"/>
                    </a:cubicBezTo>
                    <a:cubicBezTo>
                      <a:pt x="54" y="333"/>
                      <a:pt x="4" y="943"/>
                      <a:pt x="1" y="968"/>
                    </a:cubicBezTo>
                    <a:cubicBezTo>
                      <a:pt x="1" y="990"/>
                      <a:pt x="8" y="1008"/>
                      <a:pt x="26" y="1019"/>
                    </a:cubicBezTo>
                    <a:cubicBezTo>
                      <a:pt x="33" y="1026"/>
                      <a:pt x="44" y="1029"/>
                      <a:pt x="54" y="1029"/>
                    </a:cubicBezTo>
                    <a:cubicBezTo>
                      <a:pt x="61" y="1029"/>
                      <a:pt x="69" y="1026"/>
                      <a:pt x="76" y="1022"/>
                    </a:cubicBezTo>
                    <a:cubicBezTo>
                      <a:pt x="349" y="900"/>
                      <a:pt x="879" y="412"/>
                      <a:pt x="841" y="157"/>
                    </a:cubicBezTo>
                    <a:cubicBezTo>
                      <a:pt x="829" y="96"/>
                      <a:pt x="786" y="20"/>
                      <a:pt x="639" y="2"/>
                    </a:cubicBezTo>
                    <a:cubicBezTo>
                      <a:pt x="625" y="1"/>
                      <a:pt x="612" y="0"/>
                      <a:pt x="599" y="0"/>
                    </a:cubicBezTo>
                    <a:close/>
                  </a:path>
                </a:pathLst>
              </a:custGeom>
              <a:solidFill>
                <a:srgbClr val="FFD9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50" name="Google Shape;750;p43"/>
              <p:cNvSpPr/>
              <p:nvPr/>
            </p:nvSpPr>
            <p:spPr>
              <a:xfrm>
                <a:off x="2630301" y="2076522"/>
                <a:ext cx="14005" cy="9138"/>
              </a:xfrm>
              <a:custGeom>
                <a:avLst/>
                <a:gdLst/>
                <a:ahLst/>
                <a:cxnLst/>
                <a:rect l="l" t="t" r="r" b="b"/>
                <a:pathLst>
                  <a:path w="400" h="261" extrusionOk="0">
                    <a:moveTo>
                      <a:pt x="399" y="0"/>
                    </a:moveTo>
                    <a:lnTo>
                      <a:pt x="1" y="219"/>
                    </a:lnTo>
                    <a:cubicBezTo>
                      <a:pt x="46" y="248"/>
                      <a:pt x="87" y="260"/>
                      <a:pt x="125" y="260"/>
                    </a:cubicBezTo>
                    <a:cubicBezTo>
                      <a:pt x="302" y="260"/>
                      <a:pt x="399" y="0"/>
                      <a:pt x="39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51" name="Google Shape;751;p43"/>
              <p:cNvSpPr/>
              <p:nvPr/>
            </p:nvSpPr>
            <p:spPr>
              <a:xfrm>
                <a:off x="2470853" y="2821103"/>
                <a:ext cx="346484" cy="35853"/>
              </a:xfrm>
              <a:custGeom>
                <a:avLst/>
                <a:gdLst/>
                <a:ahLst/>
                <a:cxnLst/>
                <a:rect l="l" t="t" r="r" b="b"/>
                <a:pathLst>
                  <a:path w="9896" h="1024" extrusionOk="0">
                    <a:moveTo>
                      <a:pt x="416" y="1"/>
                    </a:moveTo>
                    <a:cubicBezTo>
                      <a:pt x="348" y="1"/>
                      <a:pt x="287" y="30"/>
                      <a:pt x="265" y="73"/>
                    </a:cubicBezTo>
                    <a:lnTo>
                      <a:pt x="32" y="895"/>
                    </a:lnTo>
                    <a:cubicBezTo>
                      <a:pt x="0" y="959"/>
                      <a:pt x="75" y="1024"/>
                      <a:pt x="183" y="1024"/>
                    </a:cubicBezTo>
                    <a:lnTo>
                      <a:pt x="9652" y="1024"/>
                    </a:lnTo>
                    <a:cubicBezTo>
                      <a:pt x="9734" y="1024"/>
                      <a:pt x="9802" y="984"/>
                      <a:pt x="9806" y="931"/>
                    </a:cubicBezTo>
                    <a:lnTo>
                      <a:pt x="9889" y="108"/>
                    </a:lnTo>
                    <a:cubicBezTo>
                      <a:pt x="9895" y="51"/>
                      <a:pt x="9824" y="1"/>
                      <a:pt x="9734" y="1"/>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52" name="Google Shape;752;p43"/>
              <p:cNvSpPr/>
              <p:nvPr/>
            </p:nvSpPr>
            <p:spPr>
              <a:xfrm>
                <a:off x="2513323" y="2818617"/>
                <a:ext cx="19397" cy="41490"/>
              </a:xfrm>
              <a:custGeom>
                <a:avLst/>
                <a:gdLst/>
                <a:ahLst/>
                <a:cxnLst/>
                <a:rect l="l" t="t" r="r" b="b"/>
                <a:pathLst>
                  <a:path w="554" h="1185" extrusionOk="0">
                    <a:moveTo>
                      <a:pt x="215" y="0"/>
                    </a:moveTo>
                    <a:cubicBezTo>
                      <a:pt x="165" y="0"/>
                      <a:pt x="122" y="25"/>
                      <a:pt x="119" y="58"/>
                    </a:cubicBezTo>
                    <a:lnTo>
                      <a:pt x="3" y="1127"/>
                    </a:lnTo>
                    <a:cubicBezTo>
                      <a:pt x="0" y="1160"/>
                      <a:pt x="36" y="1185"/>
                      <a:pt x="86" y="1185"/>
                    </a:cubicBezTo>
                    <a:lnTo>
                      <a:pt x="338" y="1185"/>
                    </a:lnTo>
                    <a:cubicBezTo>
                      <a:pt x="384" y="1185"/>
                      <a:pt x="431" y="1160"/>
                      <a:pt x="431" y="1127"/>
                    </a:cubicBezTo>
                    <a:lnTo>
                      <a:pt x="550" y="58"/>
                    </a:lnTo>
                    <a:cubicBezTo>
                      <a:pt x="553" y="25"/>
                      <a:pt x="513" y="0"/>
                      <a:pt x="467" y="0"/>
                    </a:cubicBezTo>
                    <a:close/>
                  </a:path>
                </a:pathLst>
              </a:custGeom>
              <a:solidFill>
                <a:srgbClr val="407B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53" name="Google Shape;753;p43"/>
              <p:cNvSpPr/>
              <p:nvPr/>
            </p:nvSpPr>
            <p:spPr>
              <a:xfrm>
                <a:off x="2513323" y="2818617"/>
                <a:ext cx="19257" cy="41490"/>
              </a:xfrm>
              <a:custGeom>
                <a:avLst/>
                <a:gdLst/>
                <a:ahLst/>
                <a:cxnLst/>
                <a:rect l="l" t="t" r="r" b="b"/>
                <a:pathLst>
                  <a:path w="550" h="1185" extrusionOk="0">
                    <a:moveTo>
                      <a:pt x="215" y="0"/>
                    </a:moveTo>
                    <a:cubicBezTo>
                      <a:pt x="165" y="0"/>
                      <a:pt x="122" y="25"/>
                      <a:pt x="119" y="58"/>
                    </a:cubicBezTo>
                    <a:lnTo>
                      <a:pt x="3" y="1127"/>
                    </a:lnTo>
                    <a:lnTo>
                      <a:pt x="3" y="1131"/>
                    </a:lnTo>
                    <a:cubicBezTo>
                      <a:pt x="0" y="1160"/>
                      <a:pt x="40" y="1185"/>
                      <a:pt x="86" y="1185"/>
                    </a:cubicBezTo>
                    <a:lnTo>
                      <a:pt x="338" y="1185"/>
                    </a:lnTo>
                    <a:cubicBezTo>
                      <a:pt x="384" y="1185"/>
                      <a:pt x="431" y="1160"/>
                      <a:pt x="431" y="1127"/>
                    </a:cubicBezTo>
                    <a:lnTo>
                      <a:pt x="550" y="58"/>
                    </a:lnTo>
                    <a:lnTo>
                      <a:pt x="550" y="54"/>
                    </a:lnTo>
                    <a:cubicBezTo>
                      <a:pt x="550" y="25"/>
                      <a:pt x="513" y="0"/>
                      <a:pt x="467" y="0"/>
                    </a:cubicBez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54" name="Google Shape;754;p43"/>
              <p:cNvSpPr/>
              <p:nvPr/>
            </p:nvSpPr>
            <p:spPr>
              <a:xfrm>
                <a:off x="2772348" y="2818617"/>
                <a:ext cx="19467" cy="41490"/>
              </a:xfrm>
              <a:custGeom>
                <a:avLst/>
                <a:gdLst/>
                <a:ahLst/>
                <a:cxnLst/>
                <a:rect l="l" t="t" r="r" b="b"/>
                <a:pathLst>
                  <a:path w="556" h="1185" extrusionOk="0">
                    <a:moveTo>
                      <a:pt x="219" y="0"/>
                    </a:moveTo>
                    <a:cubicBezTo>
                      <a:pt x="168" y="0"/>
                      <a:pt x="125" y="25"/>
                      <a:pt x="122" y="58"/>
                    </a:cubicBezTo>
                    <a:lnTo>
                      <a:pt x="3" y="1127"/>
                    </a:lnTo>
                    <a:cubicBezTo>
                      <a:pt x="0" y="1160"/>
                      <a:pt x="39" y="1185"/>
                      <a:pt x="90" y="1185"/>
                    </a:cubicBezTo>
                    <a:lnTo>
                      <a:pt x="337" y="1185"/>
                    </a:lnTo>
                    <a:cubicBezTo>
                      <a:pt x="388" y="1185"/>
                      <a:pt x="431" y="1160"/>
                      <a:pt x="434" y="1127"/>
                    </a:cubicBezTo>
                    <a:lnTo>
                      <a:pt x="552" y="58"/>
                    </a:lnTo>
                    <a:cubicBezTo>
                      <a:pt x="556" y="25"/>
                      <a:pt x="517" y="0"/>
                      <a:pt x="466" y="0"/>
                    </a:cubicBezTo>
                    <a:close/>
                  </a:path>
                </a:pathLst>
              </a:custGeom>
              <a:solidFill>
                <a:srgbClr val="407B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55" name="Google Shape;755;p43"/>
              <p:cNvSpPr/>
              <p:nvPr/>
            </p:nvSpPr>
            <p:spPr>
              <a:xfrm>
                <a:off x="2643396" y="2818617"/>
                <a:ext cx="19362" cy="41490"/>
              </a:xfrm>
              <a:custGeom>
                <a:avLst/>
                <a:gdLst/>
                <a:ahLst/>
                <a:cxnLst/>
                <a:rect l="l" t="t" r="r" b="b"/>
                <a:pathLst>
                  <a:path w="553" h="1185" extrusionOk="0">
                    <a:moveTo>
                      <a:pt x="216" y="0"/>
                    </a:moveTo>
                    <a:cubicBezTo>
                      <a:pt x="165" y="0"/>
                      <a:pt x="122" y="25"/>
                      <a:pt x="118" y="58"/>
                    </a:cubicBezTo>
                    <a:lnTo>
                      <a:pt x="4" y="1127"/>
                    </a:lnTo>
                    <a:cubicBezTo>
                      <a:pt x="0" y="1160"/>
                      <a:pt x="36" y="1185"/>
                      <a:pt x="87" y="1185"/>
                    </a:cubicBezTo>
                    <a:lnTo>
                      <a:pt x="337" y="1185"/>
                    </a:lnTo>
                    <a:cubicBezTo>
                      <a:pt x="384" y="1185"/>
                      <a:pt x="431" y="1160"/>
                      <a:pt x="435" y="1127"/>
                    </a:cubicBezTo>
                    <a:lnTo>
                      <a:pt x="549" y="58"/>
                    </a:lnTo>
                    <a:cubicBezTo>
                      <a:pt x="553" y="25"/>
                      <a:pt x="517" y="0"/>
                      <a:pt x="466" y="0"/>
                    </a:cubicBezTo>
                    <a:close/>
                  </a:path>
                </a:pathLst>
              </a:custGeom>
              <a:solidFill>
                <a:srgbClr val="407B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56" name="Google Shape;756;p43"/>
              <p:cNvSpPr/>
              <p:nvPr/>
            </p:nvSpPr>
            <p:spPr>
              <a:xfrm>
                <a:off x="2475381" y="2091484"/>
                <a:ext cx="1013577" cy="907769"/>
              </a:xfrm>
              <a:custGeom>
                <a:avLst/>
                <a:gdLst/>
                <a:ahLst/>
                <a:cxnLst/>
                <a:rect l="l" t="t" r="r" b="b"/>
                <a:pathLst>
                  <a:path w="28949" h="25927" extrusionOk="0">
                    <a:moveTo>
                      <a:pt x="27853" y="1"/>
                    </a:moveTo>
                    <a:lnTo>
                      <a:pt x="8130" y="5173"/>
                    </a:lnTo>
                    <a:lnTo>
                      <a:pt x="9221" y="6009"/>
                    </a:lnTo>
                    <a:lnTo>
                      <a:pt x="28948" y="837"/>
                    </a:lnTo>
                    <a:lnTo>
                      <a:pt x="27853" y="1"/>
                    </a:lnTo>
                    <a:close/>
                    <a:moveTo>
                      <a:pt x="12606" y="8594"/>
                    </a:moveTo>
                    <a:lnTo>
                      <a:pt x="10908" y="10815"/>
                    </a:lnTo>
                    <a:lnTo>
                      <a:pt x="3163" y="20948"/>
                    </a:lnTo>
                    <a:lnTo>
                      <a:pt x="1" y="25090"/>
                    </a:lnTo>
                    <a:lnTo>
                      <a:pt x="1091" y="25927"/>
                    </a:lnTo>
                    <a:lnTo>
                      <a:pt x="13697" y="9430"/>
                    </a:lnTo>
                    <a:lnTo>
                      <a:pt x="12606" y="8594"/>
                    </a:lnTo>
                    <a:close/>
                  </a:path>
                </a:pathLst>
              </a:custGeom>
              <a:solidFill>
                <a:srgbClr val="323F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57" name="Google Shape;757;p43"/>
              <p:cNvSpPr/>
              <p:nvPr/>
            </p:nvSpPr>
            <p:spPr>
              <a:xfrm>
                <a:off x="2509787" y="2116997"/>
                <a:ext cx="982031" cy="1171798"/>
              </a:xfrm>
              <a:custGeom>
                <a:avLst/>
                <a:gdLst/>
                <a:ahLst/>
                <a:cxnLst/>
                <a:rect l="l" t="t" r="r" b="b"/>
                <a:pathLst>
                  <a:path w="28048" h="33468" extrusionOk="0">
                    <a:moveTo>
                      <a:pt x="27857" y="0"/>
                    </a:moveTo>
                    <a:lnTo>
                      <a:pt x="8130" y="5172"/>
                    </a:lnTo>
                    <a:lnTo>
                      <a:pt x="12606" y="8593"/>
                    </a:lnTo>
                    <a:lnTo>
                      <a:pt x="0" y="25090"/>
                    </a:lnTo>
                    <a:lnTo>
                      <a:pt x="10962" y="33467"/>
                    </a:lnTo>
                    <a:lnTo>
                      <a:pt x="23572" y="16971"/>
                    </a:lnTo>
                    <a:lnTo>
                      <a:pt x="28048" y="20390"/>
                    </a:lnTo>
                    <a:lnTo>
                      <a:pt x="28048" y="20390"/>
                    </a:lnTo>
                    <a:lnTo>
                      <a:pt x="27857" y="0"/>
                    </a:lnTo>
                    <a:close/>
                  </a:path>
                </a:pathLst>
              </a:custGeom>
              <a:solidFill>
                <a:srgbClr val="B3C6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58" name="Google Shape;758;p43"/>
              <p:cNvSpPr/>
              <p:nvPr/>
            </p:nvSpPr>
            <p:spPr>
              <a:xfrm>
                <a:off x="3105459" y="2917633"/>
                <a:ext cx="72581" cy="85501"/>
              </a:xfrm>
              <a:custGeom>
                <a:avLst/>
                <a:gdLst/>
                <a:ahLst/>
                <a:cxnLst/>
                <a:rect l="l" t="t" r="r" b="b"/>
                <a:pathLst>
                  <a:path w="2073" h="2442" extrusionOk="0">
                    <a:moveTo>
                      <a:pt x="1375" y="0"/>
                    </a:moveTo>
                    <a:lnTo>
                      <a:pt x="1" y="1486"/>
                    </a:lnTo>
                    <a:lnTo>
                      <a:pt x="539" y="2441"/>
                    </a:lnTo>
                    <a:lnTo>
                      <a:pt x="2072" y="719"/>
                    </a:lnTo>
                    <a:lnTo>
                      <a:pt x="1375"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59" name="Google Shape;759;p43"/>
              <p:cNvSpPr/>
              <p:nvPr/>
            </p:nvSpPr>
            <p:spPr>
              <a:xfrm>
                <a:off x="2592592" y="2194375"/>
                <a:ext cx="843906" cy="1008185"/>
              </a:xfrm>
              <a:custGeom>
                <a:avLst/>
                <a:gdLst/>
                <a:ahLst/>
                <a:cxnLst/>
                <a:rect l="l" t="t" r="r" b="b"/>
                <a:pathLst>
                  <a:path w="24103" h="28795" extrusionOk="0">
                    <a:moveTo>
                      <a:pt x="23213" y="181"/>
                    </a:moveTo>
                    <a:cubicBezTo>
                      <a:pt x="23342" y="181"/>
                      <a:pt x="23468" y="224"/>
                      <a:pt x="23572" y="302"/>
                    </a:cubicBezTo>
                    <a:cubicBezTo>
                      <a:pt x="23715" y="413"/>
                      <a:pt x="23801" y="582"/>
                      <a:pt x="23801" y="766"/>
                    </a:cubicBezTo>
                    <a:lnTo>
                      <a:pt x="23920" y="13475"/>
                    </a:lnTo>
                    <a:cubicBezTo>
                      <a:pt x="23924" y="13705"/>
                      <a:pt x="23801" y="13906"/>
                      <a:pt x="23594" y="14007"/>
                    </a:cubicBezTo>
                    <a:cubicBezTo>
                      <a:pt x="23508" y="14050"/>
                      <a:pt x="23418" y="14071"/>
                      <a:pt x="23328" y="14071"/>
                    </a:cubicBezTo>
                    <a:cubicBezTo>
                      <a:pt x="23203" y="14071"/>
                      <a:pt x="23080" y="14032"/>
                      <a:pt x="22973" y="13949"/>
                    </a:cubicBezTo>
                    <a:lnTo>
                      <a:pt x="21497" y="12822"/>
                    </a:lnTo>
                    <a:cubicBezTo>
                      <a:pt x="21357" y="12715"/>
                      <a:pt x="21192" y="12664"/>
                      <a:pt x="21031" y="12664"/>
                    </a:cubicBezTo>
                    <a:cubicBezTo>
                      <a:pt x="20798" y="12664"/>
                      <a:pt x="20568" y="12768"/>
                      <a:pt x="20417" y="12965"/>
                    </a:cubicBezTo>
                    <a:lnTo>
                      <a:pt x="8637" y="28382"/>
                    </a:lnTo>
                    <a:cubicBezTo>
                      <a:pt x="8519" y="28532"/>
                      <a:pt x="8343" y="28612"/>
                      <a:pt x="8166" y="28612"/>
                    </a:cubicBezTo>
                    <a:cubicBezTo>
                      <a:pt x="8041" y="28612"/>
                      <a:pt x="7916" y="28572"/>
                      <a:pt x="7808" y="28493"/>
                    </a:cubicBezTo>
                    <a:lnTo>
                      <a:pt x="511" y="22915"/>
                    </a:lnTo>
                    <a:cubicBezTo>
                      <a:pt x="252" y="22718"/>
                      <a:pt x="202" y="22348"/>
                      <a:pt x="400" y="22090"/>
                    </a:cubicBezTo>
                    <a:lnTo>
                      <a:pt x="12183" y="6673"/>
                    </a:lnTo>
                    <a:cubicBezTo>
                      <a:pt x="12438" y="6336"/>
                      <a:pt x="12374" y="5852"/>
                      <a:pt x="12036" y="5593"/>
                    </a:cubicBezTo>
                    <a:lnTo>
                      <a:pt x="10561" y="4462"/>
                    </a:lnTo>
                    <a:cubicBezTo>
                      <a:pt x="10378" y="4323"/>
                      <a:pt x="10295" y="4107"/>
                      <a:pt x="10341" y="3881"/>
                    </a:cubicBezTo>
                    <a:cubicBezTo>
                      <a:pt x="10384" y="3655"/>
                      <a:pt x="10546" y="3483"/>
                      <a:pt x="10769" y="3425"/>
                    </a:cubicBezTo>
                    <a:lnTo>
                      <a:pt x="23062" y="202"/>
                    </a:lnTo>
                    <a:cubicBezTo>
                      <a:pt x="23112" y="188"/>
                      <a:pt x="23163" y="181"/>
                      <a:pt x="23213" y="181"/>
                    </a:cubicBezTo>
                    <a:close/>
                    <a:moveTo>
                      <a:pt x="23213" y="1"/>
                    </a:moveTo>
                    <a:cubicBezTo>
                      <a:pt x="23148" y="1"/>
                      <a:pt x="23084" y="9"/>
                      <a:pt x="23016" y="26"/>
                    </a:cubicBezTo>
                    <a:lnTo>
                      <a:pt x="10722" y="3249"/>
                    </a:lnTo>
                    <a:cubicBezTo>
                      <a:pt x="10435" y="3325"/>
                      <a:pt x="10220" y="3554"/>
                      <a:pt x="10162" y="3845"/>
                    </a:cubicBezTo>
                    <a:cubicBezTo>
                      <a:pt x="10105" y="4136"/>
                      <a:pt x="10217" y="4427"/>
                      <a:pt x="10449" y="4606"/>
                    </a:cubicBezTo>
                    <a:lnTo>
                      <a:pt x="11928" y="5737"/>
                    </a:lnTo>
                    <a:cubicBezTo>
                      <a:pt x="12187" y="5934"/>
                      <a:pt x="12237" y="6304"/>
                      <a:pt x="12039" y="6562"/>
                    </a:cubicBezTo>
                    <a:lnTo>
                      <a:pt x="256" y="21979"/>
                    </a:lnTo>
                    <a:cubicBezTo>
                      <a:pt x="1" y="22315"/>
                      <a:pt x="65" y="22800"/>
                      <a:pt x="403" y="23059"/>
                    </a:cubicBezTo>
                    <a:lnTo>
                      <a:pt x="7700" y="28637"/>
                    </a:lnTo>
                    <a:cubicBezTo>
                      <a:pt x="7836" y="28741"/>
                      <a:pt x="8002" y="28794"/>
                      <a:pt x="8166" y="28794"/>
                    </a:cubicBezTo>
                    <a:cubicBezTo>
                      <a:pt x="8396" y="28794"/>
                      <a:pt x="8626" y="28690"/>
                      <a:pt x="8780" y="28489"/>
                    </a:cubicBezTo>
                    <a:lnTo>
                      <a:pt x="20561" y="13073"/>
                    </a:lnTo>
                    <a:cubicBezTo>
                      <a:pt x="20675" y="12922"/>
                      <a:pt x="20851" y="12844"/>
                      <a:pt x="21031" y="12844"/>
                    </a:cubicBezTo>
                    <a:cubicBezTo>
                      <a:pt x="21152" y="12844"/>
                      <a:pt x="21278" y="12883"/>
                      <a:pt x="21386" y="12965"/>
                    </a:cubicBezTo>
                    <a:lnTo>
                      <a:pt x="22865" y="14093"/>
                    </a:lnTo>
                    <a:cubicBezTo>
                      <a:pt x="23001" y="14196"/>
                      <a:pt x="23166" y="14251"/>
                      <a:pt x="23332" y="14251"/>
                    </a:cubicBezTo>
                    <a:cubicBezTo>
                      <a:pt x="23446" y="14251"/>
                      <a:pt x="23564" y="14226"/>
                      <a:pt x="23676" y="14171"/>
                    </a:cubicBezTo>
                    <a:cubicBezTo>
                      <a:pt x="23942" y="14039"/>
                      <a:pt x="24103" y="13770"/>
                      <a:pt x="24103" y="13475"/>
                    </a:cubicBezTo>
                    <a:lnTo>
                      <a:pt x="23985" y="766"/>
                    </a:lnTo>
                    <a:cubicBezTo>
                      <a:pt x="23981" y="525"/>
                      <a:pt x="23870" y="306"/>
                      <a:pt x="23680" y="159"/>
                    </a:cubicBezTo>
                    <a:cubicBezTo>
                      <a:pt x="23543" y="55"/>
                      <a:pt x="23382" y="1"/>
                      <a:pt x="23213" y="1"/>
                    </a:cubicBezTo>
                    <a:close/>
                  </a:path>
                </a:pathLst>
              </a:cu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60" name="Google Shape;760;p43"/>
              <p:cNvSpPr/>
              <p:nvPr/>
            </p:nvSpPr>
            <p:spPr>
              <a:xfrm>
                <a:off x="2614090" y="2645304"/>
                <a:ext cx="70060" cy="105878"/>
              </a:xfrm>
              <a:custGeom>
                <a:avLst/>
                <a:gdLst/>
                <a:ahLst/>
                <a:cxnLst/>
                <a:rect l="l" t="t" r="r" b="b"/>
                <a:pathLst>
                  <a:path w="2001" h="3024" extrusionOk="0">
                    <a:moveTo>
                      <a:pt x="1343" y="0"/>
                    </a:moveTo>
                    <a:lnTo>
                      <a:pt x="1" y="2046"/>
                    </a:lnTo>
                    <a:lnTo>
                      <a:pt x="76" y="2980"/>
                    </a:lnTo>
                    <a:cubicBezTo>
                      <a:pt x="178" y="3010"/>
                      <a:pt x="283" y="3023"/>
                      <a:pt x="386" y="3023"/>
                    </a:cubicBezTo>
                    <a:cubicBezTo>
                      <a:pt x="1199" y="3023"/>
                      <a:pt x="2000" y="2208"/>
                      <a:pt x="2000" y="2208"/>
                    </a:cubicBezTo>
                    <a:lnTo>
                      <a:pt x="1343"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61" name="Google Shape;761;p43"/>
              <p:cNvSpPr/>
              <p:nvPr/>
            </p:nvSpPr>
            <p:spPr>
              <a:xfrm>
                <a:off x="2359722" y="2457075"/>
                <a:ext cx="287488" cy="370957"/>
              </a:xfrm>
              <a:custGeom>
                <a:avLst/>
                <a:gdLst/>
                <a:ahLst/>
                <a:cxnLst/>
                <a:rect l="l" t="t" r="r" b="b"/>
                <a:pathLst>
                  <a:path w="8211" h="10595" extrusionOk="0">
                    <a:moveTo>
                      <a:pt x="1882" y="8579"/>
                    </a:moveTo>
                    <a:cubicBezTo>
                      <a:pt x="1885" y="8579"/>
                      <a:pt x="1888" y="8580"/>
                      <a:pt x="1892" y="8582"/>
                    </a:cubicBezTo>
                    <a:cubicBezTo>
                      <a:pt x="1905" y="8585"/>
                      <a:pt x="1922" y="8593"/>
                      <a:pt x="1940" y="8605"/>
                    </a:cubicBezTo>
                    <a:lnTo>
                      <a:pt x="1940" y="8605"/>
                    </a:lnTo>
                    <a:cubicBezTo>
                      <a:pt x="1919" y="8600"/>
                      <a:pt x="1902" y="8594"/>
                      <a:pt x="1892" y="8589"/>
                    </a:cubicBezTo>
                    <a:cubicBezTo>
                      <a:pt x="1877" y="8584"/>
                      <a:pt x="1877" y="8579"/>
                      <a:pt x="1882" y="8579"/>
                    </a:cubicBezTo>
                    <a:close/>
                    <a:moveTo>
                      <a:pt x="877" y="0"/>
                    </a:moveTo>
                    <a:cubicBezTo>
                      <a:pt x="701" y="1360"/>
                      <a:pt x="554" y="2724"/>
                      <a:pt x="421" y="4092"/>
                    </a:cubicBezTo>
                    <a:cubicBezTo>
                      <a:pt x="277" y="5455"/>
                      <a:pt x="156" y="6823"/>
                      <a:pt x="44" y="8191"/>
                    </a:cubicBezTo>
                    <a:lnTo>
                      <a:pt x="22" y="8446"/>
                    </a:lnTo>
                    <a:lnTo>
                      <a:pt x="8" y="8618"/>
                    </a:lnTo>
                    <a:cubicBezTo>
                      <a:pt x="5" y="8686"/>
                      <a:pt x="1" y="8765"/>
                      <a:pt x="8" y="8847"/>
                    </a:cubicBezTo>
                    <a:cubicBezTo>
                      <a:pt x="12" y="9005"/>
                      <a:pt x="37" y="9192"/>
                      <a:pt x="98" y="9382"/>
                    </a:cubicBezTo>
                    <a:cubicBezTo>
                      <a:pt x="163" y="9576"/>
                      <a:pt x="267" y="9781"/>
                      <a:pt x="414" y="9953"/>
                    </a:cubicBezTo>
                    <a:cubicBezTo>
                      <a:pt x="561" y="10125"/>
                      <a:pt x="737" y="10258"/>
                      <a:pt x="909" y="10351"/>
                    </a:cubicBezTo>
                    <a:cubicBezTo>
                      <a:pt x="1074" y="10434"/>
                      <a:pt x="1243" y="10495"/>
                      <a:pt x="1387" y="10527"/>
                    </a:cubicBezTo>
                    <a:cubicBezTo>
                      <a:pt x="1621" y="10580"/>
                      <a:pt x="1820" y="10594"/>
                      <a:pt x="2005" y="10594"/>
                    </a:cubicBezTo>
                    <a:cubicBezTo>
                      <a:pt x="2058" y="10594"/>
                      <a:pt x="2110" y="10593"/>
                      <a:pt x="2162" y="10591"/>
                    </a:cubicBezTo>
                    <a:cubicBezTo>
                      <a:pt x="2618" y="10566"/>
                      <a:pt x="3005" y="10484"/>
                      <a:pt x="3375" y="10384"/>
                    </a:cubicBezTo>
                    <a:cubicBezTo>
                      <a:pt x="3741" y="10280"/>
                      <a:pt x="4089" y="10161"/>
                      <a:pt x="4430" y="10031"/>
                    </a:cubicBezTo>
                    <a:cubicBezTo>
                      <a:pt x="5780" y="9493"/>
                      <a:pt x="7011" y="8851"/>
                      <a:pt x="8210" y="8093"/>
                    </a:cubicBezTo>
                    <a:lnTo>
                      <a:pt x="7679" y="7078"/>
                    </a:lnTo>
                    <a:cubicBezTo>
                      <a:pt x="7057" y="7314"/>
                      <a:pt x="6418" y="7555"/>
                      <a:pt x="5787" y="7774"/>
                    </a:cubicBezTo>
                    <a:cubicBezTo>
                      <a:pt x="5155" y="7997"/>
                      <a:pt x="4516" y="8197"/>
                      <a:pt x="3888" y="8356"/>
                    </a:cubicBezTo>
                    <a:cubicBezTo>
                      <a:pt x="3576" y="8438"/>
                      <a:pt x="3264" y="8510"/>
                      <a:pt x="2962" y="8560"/>
                    </a:cubicBezTo>
                    <a:cubicBezTo>
                      <a:pt x="2704" y="8603"/>
                      <a:pt x="2448" y="8634"/>
                      <a:pt x="2233" y="8634"/>
                    </a:cubicBezTo>
                    <a:cubicBezTo>
                      <a:pt x="2200" y="8634"/>
                      <a:pt x="2168" y="8633"/>
                      <a:pt x="2137" y="8632"/>
                    </a:cubicBezTo>
                    <a:cubicBezTo>
                      <a:pt x="2129" y="8631"/>
                      <a:pt x="2120" y="8630"/>
                      <a:pt x="2112" y="8630"/>
                    </a:cubicBezTo>
                    <a:lnTo>
                      <a:pt x="2112" y="8630"/>
                    </a:lnTo>
                    <a:lnTo>
                      <a:pt x="2140" y="8431"/>
                    </a:lnTo>
                    <a:cubicBezTo>
                      <a:pt x="2338" y="7074"/>
                      <a:pt x="2528" y="5714"/>
                      <a:pt x="2697" y="4350"/>
                    </a:cubicBezTo>
                    <a:cubicBezTo>
                      <a:pt x="2873" y="2989"/>
                      <a:pt x="3037" y="1626"/>
                      <a:pt x="3178" y="262"/>
                    </a:cubicBezTo>
                    <a:lnTo>
                      <a:pt x="877"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62" name="Google Shape;762;p43"/>
              <p:cNvSpPr/>
              <p:nvPr/>
            </p:nvSpPr>
            <p:spPr>
              <a:xfrm>
                <a:off x="2356851" y="2359775"/>
                <a:ext cx="170931" cy="212176"/>
              </a:xfrm>
              <a:custGeom>
                <a:avLst/>
                <a:gdLst/>
                <a:ahLst/>
                <a:cxnLst/>
                <a:rect l="l" t="t" r="r" b="b"/>
                <a:pathLst>
                  <a:path w="4882" h="6060" extrusionOk="0">
                    <a:moveTo>
                      <a:pt x="2366" y="0"/>
                    </a:moveTo>
                    <a:cubicBezTo>
                      <a:pt x="2255" y="0"/>
                      <a:pt x="2142" y="16"/>
                      <a:pt x="2029" y="51"/>
                    </a:cubicBezTo>
                    <a:cubicBezTo>
                      <a:pt x="1109" y="331"/>
                      <a:pt x="1" y="3503"/>
                      <a:pt x="1" y="3503"/>
                    </a:cubicBezTo>
                    <a:lnTo>
                      <a:pt x="3576" y="6059"/>
                    </a:lnTo>
                    <a:cubicBezTo>
                      <a:pt x="3576" y="6059"/>
                      <a:pt x="4882" y="3410"/>
                      <a:pt x="4494" y="2219"/>
                    </a:cubicBezTo>
                    <a:cubicBezTo>
                      <a:pt x="4136" y="1114"/>
                      <a:pt x="3291" y="0"/>
                      <a:pt x="236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63" name="Google Shape;763;p43"/>
              <p:cNvSpPr/>
              <p:nvPr/>
            </p:nvSpPr>
            <p:spPr>
              <a:xfrm>
                <a:off x="2348168" y="2472376"/>
                <a:ext cx="146702" cy="110640"/>
              </a:xfrm>
              <a:custGeom>
                <a:avLst/>
                <a:gdLst/>
                <a:ahLst/>
                <a:cxnLst/>
                <a:rect l="l" t="t" r="r" b="b"/>
                <a:pathLst>
                  <a:path w="4190" h="3160" extrusionOk="0">
                    <a:moveTo>
                      <a:pt x="83" y="1"/>
                    </a:moveTo>
                    <a:lnTo>
                      <a:pt x="1" y="370"/>
                    </a:lnTo>
                    <a:lnTo>
                      <a:pt x="3856" y="3160"/>
                    </a:lnTo>
                    <a:lnTo>
                      <a:pt x="4190" y="2786"/>
                    </a:lnTo>
                    <a:lnTo>
                      <a:pt x="8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64" name="Google Shape;764;p43"/>
              <p:cNvSpPr/>
              <p:nvPr/>
            </p:nvSpPr>
            <p:spPr>
              <a:xfrm>
                <a:off x="2661112" y="2623946"/>
                <a:ext cx="78953" cy="98700"/>
              </a:xfrm>
              <a:custGeom>
                <a:avLst/>
                <a:gdLst/>
                <a:ahLst/>
                <a:cxnLst/>
                <a:rect l="l" t="t" r="r" b="b"/>
                <a:pathLst>
                  <a:path w="2255" h="2819" extrusionOk="0">
                    <a:moveTo>
                      <a:pt x="1802" y="0"/>
                    </a:moveTo>
                    <a:lnTo>
                      <a:pt x="0" y="610"/>
                    </a:lnTo>
                    <a:lnTo>
                      <a:pt x="657" y="2818"/>
                    </a:lnTo>
                    <a:lnTo>
                      <a:pt x="2254" y="1881"/>
                    </a:lnTo>
                    <a:lnTo>
                      <a:pt x="1802"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grpSp>
      <p:grpSp>
        <p:nvGrpSpPr>
          <p:cNvPr id="765" name="Google Shape;765;p43"/>
          <p:cNvGrpSpPr/>
          <p:nvPr/>
        </p:nvGrpSpPr>
        <p:grpSpPr>
          <a:xfrm>
            <a:off x="2919601" y="1799168"/>
            <a:ext cx="8540687" cy="3260465"/>
            <a:chOff x="9691" y="559873"/>
            <a:chExt cx="8540687" cy="3260465"/>
          </a:xfrm>
        </p:grpSpPr>
        <p:sp>
          <p:nvSpPr>
            <p:cNvPr id="766" name="Google Shape;766;p43"/>
            <p:cNvSpPr/>
            <p:nvPr/>
          </p:nvSpPr>
          <p:spPr>
            <a:xfrm>
              <a:off x="1450575" y="946958"/>
              <a:ext cx="301217" cy="91440"/>
            </a:xfrm>
            <a:custGeom>
              <a:avLst/>
              <a:gdLst/>
              <a:ahLst/>
              <a:cxnLst/>
              <a:rect l="l" t="t" r="r" b="b"/>
              <a:pathLst>
                <a:path w="120000" h="120000" extrusionOk="0">
                  <a:moveTo>
                    <a:pt x="0" y="60000"/>
                  </a:moveTo>
                  <a:lnTo>
                    <a:pt x="120000" y="60000"/>
                  </a:lnTo>
                </a:path>
              </a:pathLst>
            </a:custGeom>
            <a:noFill/>
            <a:ln w="9525" cap="flat" cmpd="sng">
              <a:solidFill>
                <a:srgbClr val="4372C3"/>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ptos Light" panose="020B0004020202020204" pitchFamily="34" charset="0"/>
              </a:endParaRPr>
            </a:p>
          </p:txBody>
        </p:sp>
        <p:sp>
          <p:nvSpPr>
            <p:cNvPr id="767" name="Google Shape;767;p43"/>
            <p:cNvSpPr txBox="1"/>
            <p:nvPr/>
          </p:nvSpPr>
          <p:spPr>
            <a:xfrm>
              <a:off x="1592888" y="991017"/>
              <a:ext cx="16590" cy="332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rgbClr val="000000"/>
                </a:solidFill>
                <a:latin typeface="Aptos Light" panose="020B0004020202020204" pitchFamily="34" charset="0"/>
                <a:ea typeface="Century Gothic"/>
                <a:cs typeface="Century Gothic"/>
                <a:sym typeface="Century Gothic"/>
              </a:endParaRPr>
            </a:p>
          </p:txBody>
        </p:sp>
        <p:sp>
          <p:nvSpPr>
            <p:cNvPr id="768" name="Google Shape;768;p43"/>
            <p:cNvSpPr/>
            <p:nvPr/>
          </p:nvSpPr>
          <p:spPr>
            <a:xfrm>
              <a:off x="9691" y="559873"/>
              <a:ext cx="1442683" cy="865610"/>
            </a:xfrm>
            <a:prstGeom prst="rect">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ptos Light" panose="020B0004020202020204" pitchFamily="34" charset="0"/>
              </a:endParaRPr>
            </a:p>
          </p:txBody>
        </p:sp>
        <p:sp>
          <p:nvSpPr>
            <p:cNvPr id="769" name="Google Shape;769;p43"/>
            <p:cNvSpPr txBox="1"/>
            <p:nvPr/>
          </p:nvSpPr>
          <p:spPr>
            <a:xfrm>
              <a:off x="9691" y="559873"/>
              <a:ext cx="1442683" cy="865610"/>
            </a:xfrm>
            <a:prstGeom prst="rect">
              <a:avLst/>
            </a:prstGeom>
            <a:noFill/>
            <a:ln>
              <a:noFill/>
            </a:ln>
          </p:spPr>
          <p:txBody>
            <a:bodyPr spcFirstLastPara="1" wrap="square" lIns="70675" tIns="74200" rIns="70675" bIns="7420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de-DE" sz="1400" b="0" i="0" u="none" strike="noStrike" cap="none">
                  <a:solidFill>
                    <a:schemeClr val="lt1"/>
                  </a:solidFill>
                  <a:latin typeface="Aptos Light" panose="020B0004020202020204" pitchFamily="34" charset="0"/>
                  <a:ea typeface="Century Gothic"/>
                  <a:cs typeface="Century Gothic"/>
                  <a:sym typeface="Century Gothic"/>
                </a:rPr>
                <a:t>Definir objectivos financeiros claros</a:t>
              </a:r>
              <a:endParaRPr sz="1400" b="0" i="0" u="none" strike="noStrike" cap="none">
                <a:solidFill>
                  <a:schemeClr val="lt1"/>
                </a:solidFill>
                <a:latin typeface="Aptos Light" panose="020B0004020202020204" pitchFamily="34" charset="0"/>
                <a:ea typeface="Century Gothic"/>
                <a:cs typeface="Century Gothic"/>
                <a:sym typeface="Century Gothic"/>
              </a:endParaRPr>
            </a:p>
          </p:txBody>
        </p:sp>
        <p:sp>
          <p:nvSpPr>
            <p:cNvPr id="770" name="Google Shape;770;p43"/>
            <p:cNvSpPr/>
            <p:nvPr/>
          </p:nvSpPr>
          <p:spPr>
            <a:xfrm>
              <a:off x="3225076" y="946958"/>
              <a:ext cx="301217" cy="91440"/>
            </a:xfrm>
            <a:custGeom>
              <a:avLst/>
              <a:gdLst/>
              <a:ahLst/>
              <a:cxnLst/>
              <a:rect l="l" t="t" r="r" b="b"/>
              <a:pathLst>
                <a:path w="120000" h="120000" extrusionOk="0">
                  <a:moveTo>
                    <a:pt x="0" y="60000"/>
                  </a:moveTo>
                  <a:lnTo>
                    <a:pt x="120000" y="60000"/>
                  </a:lnTo>
                </a:path>
              </a:pathLst>
            </a:custGeom>
            <a:noFill/>
            <a:ln w="9525" cap="flat" cmpd="sng">
              <a:solidFill>
                <a:srgbClr val="4372C3"/>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ptos Light" panose="020B0004020202020204" pitchFamily="34" charset="0"/>
              </a:endParaRPr>
            </a:p>
          </p:txBody>
        </p:sp>
        <p:sp>
          <p:nvSpPr>
            <p:cNvPr id="771" name="Google Shape;771;p43"/>
            <p:cNvSpPr txBox="1"/>
            <p:nvPr/>
          </p:nvSpPr>
          <p:spPr>
            <a:xfrm>
              <a:off x="3367389" y="991017"/>
              <a:ext cx="16590" cy="332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rgbClr val="000000"/>
                </a:solidFill>
                <a:latin typeface="Aptos Light" panose="020B0004020202020204" pitchFamily="34" charset="0"/>
                <a:ea typeface="Century Gothic"/>
                <a:cs typeface="Century Gothic"/>
                <a:sym typeface="Century Gothic"/>
              </a:endParaRPr>
            </a:p>
          </p:txBody>
        </p:sp>
        <p:sp>
          <p:nvSpPr>
            <p:cNvPr id="772" name="Google Shape;772;p43"/>
            <p:cNvSpPr/>
            <p:nvPr/>
          </p:nvSpPr>
          <p:spPr>
            <a:xfrm>
              <a:off x="1784192" y="559873"/>
              <a:ext cx="1442683" cy="865610"/>
            </a:xfrm>
            <a:prstGeom prst="rect">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ptos Light" panose="020B0004020202020204" pitchFamily="34" charset="0"/>
              </a:endParaRPr>
            </a:p>
          </p:txBody>
        </p:sp>
        <p:sp>
          <p:nvSpPr>
            <p:cNvPr id="773" name="Google Shape;773;p43"/>
            <p:cNvSpPr txBox="1"/>
            <p:nvPr/>
          </p:nvSpPr>
          <p:spPr>
            <a:xfrm>
              <a:off x="1784192" y="559873"/>
              <a:ext cx="1442683" cy="865610"/>
            </a:xfrm>
            <a:prstGeom prst="rect">
              <a:avLst/>
            </a:prstGeom>
            <a:noFill/>
            <a:ln>
              <a:noFill/>
            </a:ln>
          </p:spPr>
          <p:txBody>
            <a:bodyPr spcFirstLastPara="1" wrap="square" lIns="70675" tIns="74200" rIns="70675" bIns="7420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de-DE" sz="1400" b="0" i="0" u="none" strike="noStrike" cap="none">
                  <a:solidFill>
                    <a:schemeClr val="lt1"/>
                  </a:solidFill>
                  <a:latin typeface="Aptos Light" panose="020B0004020202020204" pitchFamily="34" charset="0"/>
                  <a:ea typeface="Century Gothic"/>
                  <a:cs typeface="Century Gothic"/>
                  <a:sym typeface="Century Gothic"/>
                </a:rPr>
                <a:t>Orçamento e plano</a:t>
              </a:r>
              <a:endParaRPr sz="1400" b="0" i="0" u="none" strike="noStrike" cap="none">
                <a:solidFill>
                  <a:schemeClr val="lt1"/>
                </a:solidFill>
                <a:latin typeface="Aptos Light" panose="020B0004020202020204" pitchFamily="34" charset="0"/>
                <a:ea typeface="Century Gothic"/>
                <a:cs typeface="Century Gothic"/>
                <a:sym typeface="Century Gothic"/>
              </a:endParaRPr>
            </a:p>
          </p:txBody>
        </p:sp>
        <p:sp>
          <p:nvSpPr>
            <p:cNvPr id="774" name="Google Shape;774;p43"/>
            <p:cNvSpPr/>
            <p:nvPr/>
          </p:nvSpPr>
          <p:spPr>
            <a:xfrm>
              <a:off x="4999577" y="946958"/>
              <a:ext cx="301217" cy="91440"/>
            </a:xfrm>
            <a:custGeom>
              <a:avLst/>
              <a:gdLst/>
              <a:ahLst/>
              <a:cxnLst/>
              <a:rect l="l" t="t" r="r" b="b"/>
              <a:pathLst>
                <a:path w="120000" h="120000" extrusionOk="0">
                  <a:moveTo>
                    <a:pt x="0" y="60000"/>
                  </a:moveTo>
                  <a:lnTo>
                    <a:pt x="120000" y="60000"/>
                  </a:lnTo>
                </a:path>
              </a:pathLst>
            </a:custGeom>
            <a:noFill/>
            <a:ln w="9525" cap="flat" cmpd="sng">
              <a:solidFill>
                <a:srgbClr val="4372C3"/>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ptos Light" panose="020B0004020202020204" pitchFamily="34" charset="0"/>
              </a:endParaRPr>
            </a:p>
          </p:txBody>
        </p:sp>
        <p:sp>
          <p:nvSpPr>
            <p:cNvPr id="775" name="Google Shape;775;p43"/>
            <p:cNvSpPr txBox="1"/>
            <p:nvPr/>
          </p:nvSpPr>
          <p:spPr>
            <a:xfrm>
              <a:off x="5141890" y="991017"/>
              <a:ext cx="16590" cy="332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rgbClr val="000000"/>
                </a:solidFill>
                <a:latin typeface="Aptos Light" panose="020B0004020202020204" pitchFamily="34" charset="0"/>
                <a:ea typeface="Century Gothic"/>
                <a:cs typeface="Century Gothic"/>
                <a:sym typeface="Century Gothic"/>
              </a:endParaRPr>
            </a:p>
          </p:txBody>
        </p:sp>
        <p:sp>
          <p:nvSpPr>
            <p:cNvPr id="776" name="Google Shape;776;p43"/>
            <p:cNvSpPr/>
            <p:nvPr/>
          </p:nvSpPr>
          <p:spPr>
            <a:xfrm>
              <a:off x="3558693" y="559873"/>
              <a:ext cx="1442683" cy="865610"/>
            </a:xfrm>
            <a:prstGeom prst="rect">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ptos Light" panose="020B0004020202020204" pitchFamily="34" charset="0"/>
              </a:endParaRPr>
            </a:p>
          </p:txBody>
        </p:sp>
        <p:sp>
          <p:nvSpPr>
            <p:cNvPr id="777" name="Google Shape;777;p43"/>
            <p:cNvSpPr txBox="1"/>
            <p:nvPr/>
          </p:nvSpPr>
          <p:spPr>
            <a:xfrm>
              <a:off x="3558693" y="559873"/>
              <a:ext cx="1442683" cy="865610"/>
            </a:xfrm>
            <a:prstGeom prst="rect">
              <a:avLst/>
            </a:prstGeom>
            <a:noFill/>
            <a:ln>
              <a:noFill/>
            </a:ln>
          </p:spPr>
          <p:txBody>
            <a:bodyPr spcFirstLastPara="1" wrap="square" lIns="70675" tIns="74200" rIns="70675" bIns="7420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de-DE" sz="1400" b="0" i="0" u="none" strike="noStrike" cap="none">
                  <a:solidFill>
                    <a:schemeClr val="lt1"/>
                  </a:solidFill>
                  <a:latin typeface="Aptos Light" panose="020B0004020202020204" pitchFamily="34" charset="0"/>
                  <a:ea typeface="Century Gothic"/>
                  <a:cs typeface="Century Gothic"/>
                  <a:sym typeface="Century Gothic"/>
                </a:rPr>
                <a:t>Avaliar a necessidade</a:t>
              </a:r>
              <a:endParaRPr sz="1400" b="0" i="0" u="none" strike="noStrike" cap="none">
                <a:solidFill>
                  <a:schemeClr val="lt1"/>
                </a:solidFill>
                <a:latin typeface="Aptos Light" panose="020B0004020202020204" pitchFamily="34" charset="0"/>
                <a:ea typeface="Century Gothic"/>
                <a:cs typeface="Century Gothic"/>
                <a:sym typeface="Century Gothic"/>
              </a:endParaRPr>
            </a:p>
          </p:txBody>
        </p:sp>
        <p:sp>
          <p:nvSpPr>
            <p:cNvPr id="778" name="Google Shape;778;p43"/>
            <p:cNvSpPr/>
            <p:nvPr/>
          </p:nvSpPr>
          <p:spPr>
            <a:xfrm>
              <a:off x="6774078" y="946958"/>
              <a:ext cx="301217" cy="91440"/>
            </a:xfrm>
            <a:custGeom>
              <a:avLst/>
              <a:gdLst/>
              <a:ahLst/>
              <a:cxnLst/>
              <a:rect l="l" t="t" r="r" b="b"/>
              <a:pathLst>
                <a:path w="120000" h="120000" extrusionOk="0">
                  <a:moveTo>
                    <a:pt x="0" y="60000"/>
                  </a:moveTo>
                  <a:lnTo>
                    <a:pt x="120000" y="60000"/>
                  </a:lnTo>
                </a:path>
              </a:pathLst>
            </a:custGeom>
            <a:noFill/>
            <a:ln w="9525" cap="flat" cmpd="sng">
              <a:solidFill>
                <a:srgbClr val="4372C3"/>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ptos Light" panose="020B0004020202020204" pitchFamily="34" charset="0"/>
              </a:endParaRPr>
            </a:p>
          </p:txBody>
        </p:sp>
        <p:sp>
          <p:nvSpPr>
            <p:cNvPr id="779" name="Google Shape;779;p43"/>
            <p:cNvSpPr txBox="1"/>
            <p:nvPr/>
          </p:nvSpPr>
          <p:spPr>
            <a:xfrm>
              <a:off x="6916391" y="991017"/>
              <a:ext cx="16590" cy="332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rgbClr val="000000"/>
                </a:solidFill>
                <a:latin typeface="Aptos Light" panose="020B0004020202020204" pitchFamily="34" charset="0"/>
                <a:ea typeface="Century Gothic"/>
                <a:cs typeface="Century Gothic"/>
                <a:sym typeface="Century Gothic"/>
              </a:endParaRPr>
            </a:p>
          </p:txBody>
        </p:sp>
        <p:sp>
          <p:nvSpPr>
            <p:cNvPr id="780" name="Google Shape;780;p43"/>
            <p:cNvSpPr/>
            <p:nvPr/>
          </p:nvSpPr>
          <p:spPr>
            <a:xfrm>
              <a:off x="5333194" y="559873"/>
              <a:ext cx="1442683" cy="865610"/>
            </a:xfrm>
            <a:prstGeom prst="rect">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ptos Light" panose="020B0004020202020204" pitchFamily="34" charset="0"/>
              </a:endParaRPr>
            </a:p>
          </p:txBody>
        </p:sp>
        <p:sp>
          <p:nvSpPr>
            <p:cNvPr id="781" name="Google Shape;781;p43"/>
            <p:cNvSpPr txBox="1"/>
            <p:nvPr/>
          </p:nvSpPr>
          <p:spPr>
            <a:xfrm>
              <a:off x="5333194" y="559873"/>
              <a:ext cx="1442683" cy="865610"/>
            </a:xfrm>
            <a:prstGeom prst="rect">
              <a:avLst/>
            </a:prstGeom>
            <a:noFill/>
            <a:ln>
              <a:noFill/>
            </a:ln>
          </p:spPr>
          <p:txBody>
            <a:bodyPr spcFirstLastPara="1" wrap="square" lIns="70675" tIns="74200" rIns="70675" bIns="7420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de-DE" sz="1400" b="0" i="0" u="none" strike="noStrike" cap="none">
                  <a:solidFill>
                    <a:schemeClr val="lt1"/>
                  </a:solidFill>
                  <a:latin typeface="Aptos Light" panose="020B0004020202020204" pitchFamily="34" charset="0"/>
                  <a:ea typeface="Century Gothic"/>
                  <a:cs typeface="Century Gothic"/>
                  <a:sym typeface="Century Gothic"/>
                </a:rPr>
                <a:t>Compreender o custo total </a:t>
              </a:r>
              <a:endParaRPr sz="1400" b="0" i="0" u="none" strike="noStrike" cap="none">
                <a:solidFill>
                  <a:schemeClr val="lt1"/>
                </a:solidFill>
                <a:latin typeface="Aptos Light" panose="020B0004020202020204" pitchFamily="34" charset="0"/>
                <a:ea typeface="Century Gothic"/>
                <a:cs typeface="Century Gothic"/>
                <a:sym typeface="Century Gothic"/>
              </a:endParaRPr>
            </a:p>
          </p:txBody>
        </p:sp>
        <p:sp>
          <p:nvSpPr>
            <p:cNvPr id="782" name="Google Shape;782;p43"/>
            <p:cNvSpPr/>
            <p:nvPr/>
          </p:nvSpPr>
          <p:spPr>
            <a:xfrm>
              <a:off x="731033" y="1423683"/>
              <a:ext cx="7098004" cy="301217"/>
            </a:xfrm>
            <a:custGeom>
              <a:avLst/>
              <a:gdLst/>
              <a:ahLst/>
              <a:cxnLst/>
              <a:rect l="l" t="t" r="r" b="b"/>
              <a:pathLst>
                <a:path w="120000" h="120000" extrusionOk="0">
                  <a:moveTo>
                    <a:pt x="120000" y="0"/>
                  </a:moveTo>
                  <a:lnTo>
                    <a:pt x="120000" y="66812"/>
                  </a:lnTo>
                  <a:lnTo>
                    <a:pt x="0" y="66812"/>
                  </a:lnTo>
                  <a:lnTo>
                    <a:pt x="0" y="120000"/>
                  </a:lnTo>
                </a:path>
              </a:pathLst>
            </a:custGeom>
            <a:noFill/>
            <a:ln w="9525" cap="flat" cmpd="sng">
              <a:solidFill>
                <a:srgbClr val="4372C3"/>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ptos Light" panose="020B0004020202020204" pitchFamily="34" charset="0"/>
              </a:endParaRPr>
            </a:p>
          </p:txBody>
        </p:sp>
        <p:sp>
          <p:nvSpPr>
            <p:cNvPr id="783" name="Google Shape;783;p43"/>
            <p:cNvSpPr txBox="1"/>
            <p:nvPr/>
          </p:nvSpPr>
          <p:spPr>
            <a:xfrm>
              <a:off x="4102391" y="1572631"/>
              <a:ext cx="355287" cy="332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rgbClr val="000000"/>
                </a:solidFill>
                <a:latin typeface="Aptos Light" panose="020B0004020202020204" pitchFamily="34" charset="0"/>
                <a:ea typeface="Century Gothic"/>
                <a:cs typeface="Century Gothic"/>
                <a:sym typeface="Century Gothic"/>
              </a:endParaRPr>
            </a:p>
          </p:txBody>
        </p:sp>
        <p:sp>
          <p:nvSpPr>
            <p:cNvPr id="784" name="Google Shape;784;p43"/>
            <p:cNvSpPr/>
            <p:nvPr/>
          </p:nvSpPr>
          <p:spPr>
            <a:xfrm>
              <a:off x="7107695" y="559873"/>
              <a:ext cx="1442683" cy="865610"/>
            </a:xfrm>
            <a:prstGeom prst="rect">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ptos Light" panose="020B0004020202020204" pitchFamily="34" charset="0"/>
              </a:endParaRPr>
            </a:p>
          </p:txBody>
        </p:sp>
        <p:sp>
          <p:nvSpPr>
            <p:cNvPr id="785" name="Google Shape;785;p43"/>
            <p:cNvSpPr txBox="1"/>
            <p:nvPr/>
          </p:nvSpPr>
          <p:spPr>
            <a:xfrm>
              <a:off x="7107695" y="559873"/>
              <a:ext cx="1442683" cy="865610"/>
            </a:xfrm>
            <a:prstGeom prst="rect">
              <a:avLst/>
            </a:prstGeom>
            <a:noFill/>
            <a:ln>
              <a:noFill/>
            </a:ln>
          </p:spPr>
          <p:txBody>
            <a:bodyPr spcFirstLastPara="1" wrap="square" lIns="70675" tIns="74200" rIns="70675" bIns="7420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de-DE" sz="1400" b="0" i="0" u="none" strike="noStrike" cap="none">
                  <a:solidFill>
                    <a:schemeClr val="lt1"/>
                  </a:solidFill>
                  <a:latin typeface="Aptos Light" panose="020B0004020202020204" pitchFamily="34" charset="0"/>
                  <a:ea typeface="Century Gothic"/>
                  <a:cs typeface="Century Gothic"/>
                  <a:sym typeface="Century Gothic"/>
                </a:rPr>
                <a:t>Pesquisar opções de empréstimo</a:t>
              </a:r>
              <a:endParaRPr sz="1400" b="0" i="0" u="none" strike="noStrike" cap="none">
                <a:solidFill>
                  <a:schemeClr val="lt1"/>
                </a:solidFill>
                <a:latin typeface="Aptos Light" panose="020B0004020202020204" pitchFamily="34" charset="0"/>
                <a:ea typeface="Century Gothic"/>
                <a:cs typeface="Century Gothic"/>
                <a:sym typeface="Century Gothic"/>
              </a:endParaRPr>
            </a:p>
          </p:txBody>
        </p:sp>
        <p:sp>
          <p:nvSpPr>
            <p:cNvPr id="786" name="Google Shape;786;p43"/>
            <p:cNvSpPr/>
            <p:nvPr/>
          </p:nvSpPr>
          <p:spPr>
            <a:xfrm>
              <a:off x="1450575" y="2144386"/>
              <a:ext cx="301217" cy="91440"/>
            </a:xfrm>
            <a:custGeom>
              <a:avLst/>
              <a:gdLst/>
              <a:ahLst/>
              <a:cxnLst/>
              <a:rect l="l" t="t" r="r" b="b"/>
              <a:pathLst>
                <a:path w="120000" h="120000" extrusionOk="0">
                  <a:moveTo>
                    <a:pt x="0" y="60000"/>
                  </a:moveTo>
                  <a:lnTo>
                    <a:pt x="120000" y="60000"/>
                  </a:lnTo>
                </a:path>
              </a:pathLst>
            </a:custGeom>
            <a:noFill/>
            <a:ln w="9525" cap="flat" cmpd="sng">
              <a:solidFill>
                <a:srgbClr val="4372C3"/>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ptos Light" panose="020B0004020202020204" pitchFamily="34" charset="0"/>
              </a:endParaRPr>
            </a:p>
          </p:txBody>
        </p:sp>
        <p:sp>
          <p:nvSpPr>
            <p:cNvPr id="787" name="Google Shape;787;p43"/>
            <p:cNvSpPr txBox="1"/>
            <p:nvPr/>
          </p:nvSpPr>
          <p:spPr>
            <a:xfrm>
              <a:off x="1592888" y="2188445"/>
              <a:ext cx="16590" cy="332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rgbClr val="000000"/>
                </a:solidFill>
                <a:latin typeface="Aptos Light" panose="020B0004020202020204" pitchFamily="34" charset="0"/>
                <a:ea typeface="Century Gothic"/>
                <a:cs typeface="Century Gothic"/>
                <a:sym typeface="Century Gothic"/>
              </a:endParaRPr>
            </a:p>
          </p:txBody>
        </p:sp>
        <p:sp>
          <p:nvSpPr>
            <p:cNvPr id="788" name="Google Shape;788;p43"/>
            <p:cNvSpPr/>
            <p:nvPr/>
          </p:nvSpPr>
          <p:spPr>
            <a:xfrm>
              <a:off x="9691" y="1757300"/>
              <a:ext cx="1442683" cy="865610"/>
            </a:xfrm>
            <a:prstGeom prst="rect">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ptos Light" panose="020B0004020202020204" pitchFamily="34" charset="0"/>
              </a:endParaRPr>
            </a:p>
          </p:txBody>
        </p:sp>
        <p:sp>
          <p:nvSpPr>
            <p:cNvPr id="789" name="Google Shape;789;p43"/>
            <p:cNvSpPr txBox="1"/>
            <p:nvPr/>
          </p:nvSpPr>
          <p:spPr>
            <a:xfrm>
              <a:off x="9691" y="1757300"/>
              <a:ext cx="1442683" cy="865610"/>
            </a:xfrm>
            <a:prstGeom prst="rect">
              <a:avLst/>
            </a:prstGeom>
            <a:noFill/>
            <a:ln>
              <a:noFill/>
            </a:ln>
          </p:spPr>
          <p:txBody>
            <a:bodyPr spcFirstLastPara="1" wrap="square" lIns="70675" tIns="74200" rIns="70675" bIns="7420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de-DE" sz="1400" b="0" i="0" u="none" strike="noStrike" cap="none">
                  <a:solidFill>
                    <a:schemeClr val="lt1"/>
                  </a:solidFill>
                  <a:latin typeface="Aptos Light" panose="020B0004020202020204" pitchFamily="34" charset="0"/>
                  <a:ea typeface="Century Gothic"/>
                  <a:cs typeface="Century Gothic"/>
                  <a:sym typeface="Century Gothic"/>
                </a:rPr>
                <a:t>Rever o seu perfil de crédito </a:t>
              </a:r>
              <a:endParaRPr sz="1400" b="0" i="0" u="none" strike="noStrike" cap="none">
                <a:solidFill>
                  <a:schemeClr val="lt1"/>
                </a:solidFill>
                <a:latin typeface="Aptos Light" panose="020B0004020202020204" pitchFamily="34" charset="0"/>
                <a:ea typeface="Century Gothic"/>
                <a:cs typeface="Century Gothic"/>
                <a:sym typeface="Century Gothic"/>
              </a:endParaRPr>
            </a:p>
          </p:txBody>
        </p:sp>
        <p:sp>
          <p:nvSpPr>
            <p:cNvPr id="790" name="Google Shape;790;p43"/>
            <p:cNvSpPr/>
            <p:nvPr/>
          </p:nvSpPr>
          <p:spPr>
            <a:xfrm>
              <a:off x="3225076" y="2144386"/>
              <a:ext cx="301217" cy="91440"/>
            </a:xfrm>
            <a:custGeom>
              <a:avLst/>
              <a:gdLst/>
              <a:ahLst/>
              <a:cxnLst/>
              <a:rect l="l" t="t" r="r" b="b"/>
              <a:pathLst>
                <a:path w="120000" h="120000" extrusionOk="0">
                  <a:moveTo>
                    <a:pt x="0" y="60000"/>
                  </a:moveTo>
                  <a:lnTo>
                    <a:pt x="120000" y="60000"/>
                  </a:lnTo>
                </a:path>
              </a:pathLst>
            </a:custGeom>
            <a:noFill/>
            <a:ln w="9525" cap="flat" cmpd="sng">
              <a:solidFill>
                <a:srgbClr val="4372C3"/>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ptos Light" panose="020B0004020202020204" pitchFamily="34" charset="0"/>
              </a:endParaRPr>
            </a:p>
          </p:txBody>
        </p:sp>
        <p:sp>
          <p:nvSpPr>
            <p:cNvPr id="791" name="Google Shape;791;p43"/>
            <p:cNvSpPr txBox="1"/>
            <p:nvPr/>
          </p:nvSpPr>
          <p:spPr>
            <a:xfrm>
              <a:off x="3367389" y="2188445"/>
              <a:ext cx="16590" cy="332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rgbClr val="000000"/>
                </a:solidFill>
                <a:latin typeface="Aptos Light" panose="020B0004020202020204" pitchFamily="34" charset="0"/>
                <a:ea typeface="Century Gothic"/>
                <a:cs typeface="Century Gothic"/>
                <a:sym typeface="Century Gothic"/>
              </a:endParaRPr>
            </a:p>
          </p:txBody>
        </p:sp>
        <p:sp>
          <p:nvSpPr>
            <p:cNvPr id="792" name="Google Shape;792;p43"/>
            <p:cNvSpPr/>
            <p:nvPr/>
          </p:nvSpPr>
          <p:spPr>
            <a:xfrm>
              <a:off x="1784192" y="1757300"/>
              <a:ext cx="1442683" cy="865610"/>
            </a:xfrm>
            <a:prstGeom prst="rect">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ptos Light" panose="020B0004020202020204" pitchFamily="34" charset="0"/>
              </a:endParaRPr>
            </a:p>
          </p:txBody>
        </p:sp>
        <p:sp>
          <p:nvSpPr>
            <p:cNvPr id="793" name="Google Shape;793;p43"/>
            <p:cNvSpPr txBox="1"/>
            <p:nvPr/>
          </p:nvSpPr>
          <p:spPr>
            <a:xfrm>
              <a:off x="1784192" y="1757300"/>
              <a:ext cx="1442683" cy="865610"/>
            </a:xfrm>
            <a:prstGeom prst="rect">
              <a:avLst/>
            </a:prstGeom>
            <a:noFill/>
            <a:ln>
              <a:noFill/>
            </a:ln>
          </p:spPr>
          <p:txBody>
            <a:bodyPr spcFirstLastPara="1" wrap="square" lIns="70675" tIns="74200" rIns="70675" bIns="7420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de-DE" sz="1400" b="0" i="0" u="none" strike="noStrike" cap="none">
                  <a:solidFill>
                    <a:schemeClr val="lt1"/>
                  </a:solidFill>
                  <a:latin typeface="Aptos Light" panose="020B0004020202020204" pitchFamily="34" charset="0"/>
                  <a:ea typeface="Century Gothic"/>
                  <a:cs typeface="Century Gothic"/>
                  <a:sym typeface="Century Gothic"/>
                </a:rPr>
                <a:t>Comprar as melhores condições</a:t>
              </a:r>
              <a:endParaRPr sz="1400" b="0" i="0" u="none" strike="noStrike" cap="none">
                <a:solidFill>
                  <a:schemeClr val="lt1"/>
                </a:solidFill>
                <a:latin typeface="Aptos Light" panose="020B0004020202020204" pitchFamily="34" charset="0"/>
                <a:ea typeface="Century Gothic"/>
                <a:cs typeface="Century Gothic"/>
                <a:sym typeface="Century Gothic"/>
              </a:endParaRPr>
            </a:p>
          </p:txBody>
        </p:sp>
        <p:sp>
          <p:nvSpPr>
            <p:cNvPr id="794" name="Google Shape;794;p43"/>
            <p:cNvSpPr/>
            <p:nvPr/>
          </p:nvSpPr>
          <p:spPr>
            <a:xfrm>
              <a:off x="4999577" y="2144386"/>
              <a:ext cx="301217" cy="91440"/>
            </a:xfrm>
            <a:custGeom>
              <a:avLst/>
              <a:gdLst/>
              <a:ahLst/>
              <a:cxnLst/>
              <a:rect l="l" t="t" r="r" b="b"/>
              <a:pathLst>
                <a:path w="120000" h="120000" extrusionOk="0">
                  <a:moveTo>
                    <a:pt x="0" y="60000"/>
                  </a:moveTo>
                  <a:lnTo>
                    <a:pt x="120000" y="60000"/>
                  </a:lnTo>
                </a:path>
              </a:pathLst>
            </a:custGeom>
            <a:noFill/>
            <a:ln w="9525" cap="flat" cmpd="sng">
              <a:solidFill>
                <a:srgbClr val="4372C3"/>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ptos Light" panose="020B0004020202020204" pitchFamily="34" charset="0"/>
              </a:endParaRPr>
            </a:p>
          </p:txBody>
        </p:sp>
        <p:sp>
          <p:nvSpPr>
            <p:cNvPr id="795" name="Google Shape;795;p43"/>
            <p:cNvSpPr txBox="1"/>
            <p:nvPr/>
          </p:nvSpPr>
          <p:spPr>
            <a:xfrm>
              <a:off x="5141890" y="2188445"/>
              <a:ext cx="16590" cy="332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rgbClr val="000000"/>
                </a:solidFill>
                <a:latin typeface="Aptos Light" panose="020B0004020202020204" pitchFamily="34" charset="0"/>
                <a:ea typeface="Century Gothic"/>
                <a:cs typeface="Century Gothic"/>
                <a:sym typeface="Century Gothic"/>
              </a:endParaRPr>
            </a:p>
          </p:txBody>
        </p:sp>
        <p:sp>
          <p:nvSpPr>
            <p:cNvPr id="796" name="Google Shape;796;p43"/>
            <p:cNvSpPr/>
            <p:nvPr/>
          </p:nvSpPr>
          <p:spPr>
            <a:xfrm>
              <a:off x="3558693" y="1757300"/>
              <a:ext cx="1442683" cy="865610"/>
            </a:xfrm>
            <a:prstGeom prst="rect">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ptos Light" panose="020B0004020202020204" pitchFamily="34" charset="0"/>
              </a:endParaRPr>
            </a:p>
          </p:txBody>
        </p:sp>
        <p:sp>
          <p:nvSpPr>
            <p:cNvPr id="797" name="Google Shape;797;p43"/>
            <p:cNvSpPr txBox="1"/>
            <p:nvPr/>
          </p:nvSpPr>
          <p:spPr>
            <a:xfrm>
              <a:off x="3558693" y="1757300"/>
              <a:ext cx="1442683" cy="865610"/>
            </a:xfrm>
            <a:prstGeom prst="rect">
              <a:avLst/>
            </a:prstGeom>
            <a:noFill/>
            <a:ln>
              <a:noFill/>
            </a:ln>
          </p:spPr>
          <p:txBody>
            <a:bodyPr spcFirstLastPara="1" wrap="square" lIns="70675" tIns="74200" rIns="70675" bIns="7420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de-DE" sz="1400" b="0" i="0" u="none" strike="noStrike" cap="none">
                  <a:solidFill>
                    <a:schemeClr val="lt1"/>
                  </a:solidFill>
                  <a:latin typeface="Aptos Light" panose="020B0004020202020204" pitchFamily="34" charset="0"/>
                  <a:ea typeface="Century Gothic"/>
                  <a:cs typeface="Century Gothic"/>
                  <a:sym typeface="Century Gothic"/>
                </a:rPr>
                <a:t>Ler os Termos e Condições</a:t>
              </a:r>
              <a:endParaRPr sz="1400" b="0" i="0" u="none" strike="noStrike" cap="none">
                <a:solidFill>
                  <a:schemeClr val="lt1"/>
                </a:solidFill>
                <a:latin typeface="Aptos Light" panose="020B0004020202020204" pitchFamily="34" charset="0"/>
                <a:ea typeface="Century Gothic"/>
                <a:cs typeface="Century Gothic"/>
                <a:sym typeface="Century Gothic"/>
              </a:endParaRPr>
            </a:p>
          </p:txBody>
        </p:sp>
        <p:sp>
          <p:nvSpPr>
            <p:cNvPr id="798" name="Google Shape;798;p43"/>
            <p:cNvSpPr/>
            <p:nvPr/>
          </p:nvSpPr>
          <p:spPr>
            <a:xfrm>
              <a:off x="6774078" y="2144386"/>
              <a:ext cx="301217" cy="91440"/>
            </a:xfrm>
            <a:custGeom>
              <a:avLst/>
              <a:gdLst/>
              <a:ahLst/>
              <a:cxnLst/>
              <a:rect l="l" t="t" r="r" b="b"/>
              <a:pathLst>
                <a:path w="120000" h="120000" extrusionOk="0">
                  <a:moveTo>
                    <a:pt x="0" y="60000"/>
                  </a:moveTo>
                  <a:lnTo>
                    <a:pt x="120000" y="60000"/>
                  </a:lnTo>
                </a:path>
              </a:pathLst>
            </a:custGeom>
            <a:noFill/>
            <a:ln w="9525" cap="flat" cmpd="sng">
              <a:solidFill>
                <a:srgbClr val="4372C3"/>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ptos Light" panose="020B0004020202020204" pitchFamily="34" charset="0"/>
              </a:endParaRPr>
            </a:p>
          </p:txBody>
        </p:sp>
        <p:sp>
          <p:nvSpPr>
            <p:cNvPr id="799" name="Google Shape;799;p43"/>
            <p:cNvSpPr txBox="1"/>
            <p:nvPr/>
          </p:nvSpPr>
          <p:spPr>
            <a:xfrm>
              <a:off x="6916391" y="2188445"/>
              <a:ext cx="16590" cy="332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rgbClr val="000000"/>
                </a:solidFill>
                <a:latin typeface="Aptos Light" panose="020B0004020202020204" pitchFamily="34" charset="0"/>
                <a:ea typeface="Century Gothic"/>
                <a:cs typeface="Century Gothic"/>
                <a:sym typeface="Century Gothic"/>
              </a:endParaRPr>
            </a:p>
          </p:txBody>
        </p:sp>
        <p:sp>
          <p:nvSpPr>
            <p:cNvPr id="800" name="Google Shape;800;p43"/>
            <p:cNvSpPr/>
            <p:nvPr/>
          </p:nvSpPr>
          <p:spPr>
            <a:xfrm>
              <a:off x="5333194" y="1757300"/>
              <a:ext cx="1442683" cy="865610"/>
            </a:xfrm>
            <a:prstGeom prst="rect">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ptos Light" panose="020B0004020202020204" pitchFamily="34" charset="0"/>
              </a:endParaRPr>
            </a:p>
          </p:txBody>
        </p:sp>
        <p:sp>
          <p:nvSpPr>
            <p:cNvPr id="801" name="Google Shape;801;p43"/>
            <p:cNvSpPr txBox="1"/>
            <p:nvPr/>
          </p:nvSpPr>
          <p:spPr>
            <a:xfrm>
              <a:off x="5333194" y="1757300"/>
              <a:ext cx="1442683" cy="865610"/>
            </a:xfrm>
            <a:prstGeom prst="rect">
              <a:avLst/>
            </a:prstGeom>
            <a:noFill/>
            <a:ln>
              <a:noFill/>
            </a:ln>
          </p:spPr>
          <p:txBody>
            <a:bodyPr spcFirstLastPara="1" wrap="square" lIns="70675" tIns="74200" rIns="70675" bIns="7420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de-DE" sz="1400" b="0" i="0" u="none" strike="noStrike" cap="none">
                  <a:solidFill>
                    <a:schemeClr val="lt1"/>
                  </a:solidFill>
                  <a:latin typeface="Aptos Light" panose="020B0004020202020204" pitchFamily="34" charset="0"/>
                  <a:ea typeface="Century Gothic"/>
                  <a:cs typeface="Century Gothic"/>
                  <a:sym typeface="Century Gothic"/>
                </a:rPr>
                <a:t>Manter um rácio dívida/rendimento razoável</a:t>
              </a:r>
              <a:endParaRPr sz="1400" b="0" i="0" u="none" strike="noStrike" cap="none">
                <a:solidFill>
                  <a:schemeClr val="lt1"/>
                </a:solidFill>
                <a:latin typeface="Aptos Light" panose="020B0004020202020204" pitchFamily="34" charset="0"/>
                <a:ea typeface="Century Gothic"/>
                <a:cs typeface="Century Gothic"/>
                <a:sym typeface="Century Gothic"/>
              </a:endParaRPr>
            </a:p>
          </p:txBody>
        </p:sp>
        <p:sp>
          <p:nvSpPr>
            <p:cNvPr id="802" name="Google Shape;802;p43"/>
            <p:cNvSpPr/>
            <p:nvPr/>
          </p:nvSpPr>
          <p:spPr>
            <a:xfrm>
              <a:off x="731033" y="2621111"/>
              <a:ext cx="7098004" cy="301217"/>
            </a:xfrm>
            <a:custGeom>
              <a:avLst/>
              <a:gdLst/>
              <a:ahLst/>
              <a:cxnLst/>
              <a:rect l="l" t="t" r="r" b="b"/>
              <a:pathLst>
                <a:path w="120000" h="120000" extrusionOk="0">
                  <a:moveTo>
                    <a:pt x="120000" y="0"/>
                  </a:moveTo>
                  <a:lnTo>
                    <a:pt x="120000" y="66812"/>
                  </a:lnTo>
                  <a:lnTo>
                    <a:pt x="0" y="66812"/>
                  </a:lnTo>
                  <a:lnTo>
                    <a:pt x="0" y="120000"/>
                  </a:lnTo>
                </a:path>
              </a:pathLst>
            </a:custGeom>
            <a:noFill/>
            <a:ln w="9525" cap="flat" cmpd="sng">
              <a:solidFill>
                <a:srgbClr val="4372C3"/>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ptos Light" panose="020B0004020202020204" pitchFamily="34" charset="0"/>
              </a:endParaRPr>
            </a:p>
          </p:txBody>
        </p:sp>
        <p:sp>
          <p:nvSpPr>
            <p:cNvPr id="803" name="Google Shape;803;p43"/>
            <p:cNvSpPr txBox="1"/>
            <p:nvPr/>
          </p:nvSpPr>
          <p:spPr>
            <a:xfrm>
              <a:off x="4102391" y="2770059"/>
              <a:ext cx="355287" cy="332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rgbClr val="000000"/>
                </a:solidFill>
                <a:latin typeface="Aptos Light" panose="020B0004020202020204" pitchFamily="34" charset="0"/>
                <a:ea typeface="Century Gothic"/>
                <a:cs typeface="Century Gothic"/>
                <a:sym typeface="Century Gothic"/>
              </a:endParaRPr>
            </a:p>
          </p:txBody>
        </p:sp>
        <p:sp>
          <p:nvSpPr>
            <p:cNvPr id="804" name="Google Shape;804;p43"/>
            <p:cNvSpPr/>
            <p:nvPr/>
          </p:nvSpPr>
          <p:spPr>
            <a:xfrm>
              <a:off x="7107695" y="1757300"/>
              <a:ext cx="1442683" cy="865610"/>
            </a:xfrm>
            <a:prstGeom prst="rect">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ptos Light" panose="020B0004020202020204" pitchFamily="34" charset="0"/>
              </a:endParaRPr>
            </a:p>
          </p:txBody>
        </p:sp>
        <p:sp>
          <p:nvSpPr>
            <p:cNvPr id="805" name="Google Shape;805;p43"/>
            <p:cNvSpPr txBox="1"/>
            <p:nvPr/>
          </p:nvSpPr>
          <p:spPr>
            <a:xfrm>
              <a:off x="7107695" y="1757300"/>
              <a:ext cx="1442683" cy="865610"/>
            </a:xfrm>
            <a:prstGeom prst="rect">
              <a:avLst/>
            </a:prstGeom>
            <a:noFill/>
            <a:ln>
              <a:noFill/>
            </a:ln>
          </p:spPr>
          <p:txBody>
            <a:bodyPr spcFirstLastPara="1" wrap="square" lIns="70675" tIns="74200" rIns="70675" bIns="7420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de-DE" sz="1400" b="0" i="0" u="none" strike="noStrike" cap="none">
                  <a:solidFill>
                    <a:schemeClr val="lt1"/>
                  </a:solidFill>
                  <a:latin typeface="Aptos Light" panose="020B0004020202020204" pitchFamily="34" charset="0"/>
                  <a:ea typeface="Century Gothic"/>
                  <a:cs typeface="Century Gothic"/>
                  <a:sym typeface="Century Gothic"/>
                </a:rPr>
                <a:t>Desenvolver um plano de reembolso</a:t>
              </a:r>
              <a:endParaRPr sz="1400" b="0" i="0" u="none" strike="noStrike" cap="none">
                <a:solidFill>
                  <a:schemeClr val="lt1"/>
                </a:solidFill>
                <a:latin typeface="Aptos Light" panose="020B0004020202020204" pitchFamily="34" charset="0"/>
                <a:ea typeface="Century Gothic"/>
                <a:cs typeface="Century Gothic"/>
                <a:sym typeface="Century Gothic"/>
              </a:endParaRPr>
            </a:p>
          </p:txBody>
        </p:sp>
        <p:sp>
          <p:nvSpPr>
            <p:cNvPr id="806" name="Google Shape;806;p43"/>
            <p:cNvSpPr/>
            <p:nvPr/>
          </p:nvSpPr>
          <p:spPr>
            <a:xfrm>
              <a:off x="1450575" y="3341813"/>
              <a:ext cx="301217" cy="91440"/>
            </a:xfrm>
            <a:custGeom>
              <a:avLst/>
              <a:gdLst/>
              <a:ahLst/>
              <a:cxnLst/>
              <a:rect l="l" t="t" r="r" b="b"/>
              <a:pathLst>
                <a:path w="120000" h="120000" extrusionOk="0">
                  <a:moveTo>
                    <a:pt x="0" y="60000"/>
                  </a:moveTo>
                  <a:lnTo>
                    <a:pt x="120000" y="60000"/>
                  </a:lnTo>
                </a:path>
              </a:pathLst>
            </a:custGeom>
            <a:noFill/>
            <a:ln w="9525" cap="flat" cmpd="sng">
              <a:solidFill>
                <a:srgbClr val="4372C3"/>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ptos Light" panose="020B0004020202020204" pitchFamily="34" charset="0"/>
              </a:endParaRPr>
            </a:p>
          </p:txBody>
        </p:sp>
        <p:sp>
          <p:nvSpPr>
            <p:cNvPr id="807" name="Google Shape;807;p43"/>
            <p:cNvSpPr txBox="1"/>
            <p:nvPr/>
          </p:nvSpPr>
          <p:spPr>
            <a:xfrm>
              <a:off x="1592888" y="3385872"/>
              <a:ext cx="16590" cy="332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rgbClr val="000000"/>
                </a:solidFill>
                <a:latin typeface="Aptos Light" panose="020B0004020202020204" pitchFamily="34" charset="0"/>
                <a:ea typeface="Century Gothic"/>
                <a:cs typeface="Century Gothic"/>
                <a:sym typeface="Century Gothic"/>
              </a:endParaRPr>
            </a:p>
          </p:txBody>
        </p:sp>
        <p:sp>
          <p:nvSpPr>
            <p:cNvPr id="808" name="Google Shape;808;p43"/>
            <p:cNvSpPr/>
            <p:nvPr/>
          </p:nvSpPr>
          <p:spPr>
            <a:xfrm>
              <a:off x="9691" y="2954728"/>
              <a:ext cx="1442683" cy="865610"/>
            </a:xfrm>
            <a:prstGeom prst="rect">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ptos Light" panose="020B0004020202020204" pitchFamily="34" charset="0"/>
              </a:endParaRPr>
            </a:p>
          </p:txBody>
        </p:sp>
        <p:sp>
          <p:nvSpPr>
            <p:cNvPr id="809" name="Google Shape;809;p43"/>
            <p:cNvSpPr txBox="1"/>
            <p:nvPr/>
          </p:nvSpPr>
          <p:spPr>
            <a:xfrm>
              <a:off x="9691" y="2954728"/>
              <a:ext cx="1442683" cy="865610"/>
            </a:xfrm>
            <a:prstGeom prst="rect">
              <a:avLst/>
            </a:prstGeom>
            <a:noFill/>
            <a:ln>
              <a:noFill/>
            </a:ln>
          </p:spPr>
          <p:txBody>
            <a:bodyPr spcFirstLastPara="1" wrap="square" lIns="70675" tIns="74200" rIns="70675" bIns="7420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de-DE" sz="1400" b="0" i="0" u="none" strike="noStrike" cap="none">
                  <a:solidFill>
                    <a:schemeClr val="lt1"/>
                  </a:solidFill>
                  <a:latin typeface="Aptos Light" panose="020B0004020202020204" pitchFamily="34" charset="0"/>
                  <a:ea typeface="Century Gothic"/>
                  <a:cs typeface="Century Gothic"/>
                  <a:sym typeface="Century Gothic"/>
                </a:rPr>
                <a:t>Evitar o endividamento excessivo</a:t>
              </a:r>
              <a:endParaRPr sz="1400" b="0" i="0" u="none" strike="noStrike" cap="none">
                <a:solidFill>
                  <a:schemeClr val="lt1"/>
                </a:solidFill>
                <a:latin typeface="Aptos Light" panose="020B0004020202020204" pitchFamily="34" charset="0"/>
                <a:ea typeface="Century Gothic"/>
                <a:cs typeface="Century Gothic"/>
                <a:sym typeface="Century Gothic"/>
              </a:endParaRPr>
            </a:p>
          </p:txBody>
        </p:sp>
        <p:sp>
          <p:nvSpPr>
            <p:cNvPr id="810" name="Google Shape;810;p43"/>
            <p:cNvSpPr/>
            <p:nvPr/>
          </p:nvSpPr>
          <p:spPr>
            <a:xfrm>
              <a:off x="3225076" y="3341813"/>
              <a:ext cx="301217" cy="91440"/>
            </a:xfrm>
            <a:custGeom>
              <a:avLst/>
              <a:gdLst/>
              <a:ahLst/>
              <a:cxnLst/>
              <a:rect l="l" t="t" r="r" b="b"/>
              <a:pathLst>
                <a:path w="120000" h="120000" extrusionOk="0">
                  <a:moveTo>
                    <a:pt x="0" y="60000"/>
                  </a:moveTo>
                  <a:lnTo>
                    <a:pt x="120000" y="60000"/>
                  </a:lnTo>
                </a:path>
              </a:pathLst>
            </a:custGeom>
            <a:noFill/>
            <a:ln w="9525" cap="flat" cmpd="sng">
              <a:solidFill>
                <a:srgbClr val="4372C3"/>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ptos Light" panose="020B0004020202020204" pitchFamily="34" charset="0"/>
              </a:endParaRPr>
            </a:p>
          </p:txBody>
        </p:sp>
        <p:sp>
          <p:nvSpPr>
            <p:cNvPr id="811" name="Google Shape;811;p43"/>
            <p:cNvSpPr txBox="1"/>
            <p:nvPr/>
          </p:nvSpPr>
          <p:spPr>
            <a:xfrm>
              <a:off x="3367389" y="3385872"/>
              <a:ext cx="16590" cy="332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rgbClr val="000000"/>
                </a:solidFill>
                <a:latin typeface="Aptos Light" panose="020B0004020202020204" pitchFamily="34" charset="0"/>
                <a:ea typeface="Century Gothic"/>
                <a:cs typeface="Century Gothic"/>
                <a:sym typeface="Century Gothic"/>
              </a:endParaRPr>
            </a:p>
          </p:txBody>
        </p:sp>
        <p:sp>
          <p:nvSpPr>
            <p:cNvPr id="812" name="Google Shape;812;p43"/>
            <p:cNvSpPr/>
            <p:nvPr/>
          </p:nvSpPr>
          <p:spPr>
            <a:xfrm>
              <a:off x="1784192" y="2954728"/>
              <a:ext cx="1442683" cy="865610"/>
            </a:xfrm>
            <a:prstGeom prst="rect">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ptos Light" panose="020B0004020202020204" pitchFamily="34" charset="0"/>
              </a:endParaRPr>
            </a:p>
          </p:txBody>
        </p:sp>
        <p:sp>
          <p:nvSpPr>
            <p:cNvPr id="813" name="Google Shape;813;p43"/>
            <p:cNvSpPr txBox="1"/>
            <p:nvPr/>
          </p:nvSpPr>
          <p:spPr>
            <a:xfrm>
              <a:off x="1784192" y="2954728"/>
              <a:ext cx="1442683" cy="865610"/>
            </a:xfrm>
            <a:prstGeom prst="rect">
              <a:avLst/>
            </a:prstGeom>
            <a:noFill/>
            <a:ln>
              <a:noFill/>
            </a:ln>
          </p:spPr>
          <p:txBody>
            <a:bodyPr spcFirstLastPara="1" wrap="square" lIns="70675" tIns="74200" rIns="70675" bIns="7420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de-DE" sz="1400" b="0" i="0" u="none" strike="noStrike" cap="none">
                  <a:solidFill>
                    <a:schemeClr val="lt1"/>
                  </a:solidFill>
                  <a:latin typeface="Aptos Light" panose="020B0004020202020204" pitchFamily="34" charset="0"/>
                  <a:ea typeface="Century Gothic"/>
                  <a:cs typeface="Century Gothic"/>
                  <a:sym typeface="Century Gothic"/>
                </a:rPr>
                <a:t>Monitorizar a sua carga de dívidas</a:t>
              </a:r>
              <a:endParaRPr sz="1400" b="0" i="0" u="none" strike="noStrike" cap="none">
                <a:solidFill>
                  <a:schemeClr val="lt1"/>
                </a:solidFill>
                <a:latin typeface="Aptos Light" panose="020B0004020202020204" pitchFamily="34" charset="0"/>
                <a:ea typeface="Century Gothic"/>
                <a:cs typeface="Century Gothic"/>
                <a:sym typeface="Century Gothic"/>
              </a:endParaRPr>
            </a:p>
          </p:txBody>
        </p:sp>
        <p:sp>
          <p:nvSpPr>
            <p:cNvPr id="814" name="Google Shape;814;p43"/>
            <p:cNvSpPr/>
            <p:nvPr/>
          </p:nvSpPr>
          <p:spPr>
            <a:xfrm>
              <a:off x="4999577" y="3341813"/>
              <a:ext cx="301217" cy="91440"/>
            </a:xfrm>
            <a:custGeom>
              <a:avLst/>
              <a:gdLst/>
              <a:ahLst/>
              <a:cxnLst/>
              <a:rect l="l" t="t" r="r" b="b"/>
              <a:pathLst>
                <a:path w="120000" h="120000" extrusionOk="0">
                  <a:moveTo>
                    <a:pt x="0" y="60000"/>
                  </a:moveTo>
                  <a:lnTo>
                    <a:pt x="120000" y="60000"/>
                  </a:lnTo>
                </a:path>
              </a:pathLst>
            </a:custGeom>
            <a:noFill/>
            <a:ln w="9525" cap="flat" cmpd="sng">
              <a:solidFill>
                <a:srgbClr val="4372C3"/>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ptos Light" panose="020B0004020202020204" pitchFamily="34" charset="0"/>
              </a:endParaRPr>
            </a:p>
          </p:txBody>
        </p:sp>
        <p:sp>
          <p:nvSpPr>
            <p:cNvPr id="815" name="Google Shape;815;p43"/>
            <p:cNvSpPr txBox="1"/>
            <p:nvPr/>
          </p:nvSpPr>
          <p:spPr>
            <a:xfrm>
              <a:off x="5141890" y="3385872"/>
              <a:ext cx="16590" cy="332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rgbClr val="000000"/>
                </a:solidFill>
                <a:latin typeface="Aptos Light" panose="020B0004020202020204" pitchFamily="34" charset="0"/>
                <a:ea typeface="Century Gothic"/>
                <a:cs typeface="Century Gothic"/>
                <a:sym typeface="Century Gothic"/>
              </a:endParaRPr>
            </a:p>
          </p:txBody>
        </p:sp>
        <p:sp>
          <p:nvSpPr>
            <p:cNvPr id="816" name="Google Shape;816;p43"/>
            <p:cNvSpPr/>
            <p:nvPr/>
          </p:nvSpPr>
          <p:spPr>
            <a:xfrm>
              <a:off x="3558693" y="2954728"/>
              <a:ext cx="1442683" cy="865610"/>
            </a:xfrm>
            <a:prstGeom prst="rect">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ptos Light" panose="020B0004020202020204" pitchFamily="34" charset="0"/>
              </a:endParaRPr>
            </a:p>
          </p:txBody>
        </p:sp>
        <p:sp>
          <p:nvSpPr>
            <p:cNvPr id="817" name="Google Shape;817;p43"/>
            <p:cNvSpPr txBox="1"/>
            <p:nvPr/>
          </p:nvSpPr>
          <p:spPr>
            <a:xfrm>
              <a:off x="3558693" y="2954728"/>
              <a:ext cx="1442683" cy="865610"/>
            </a:xfrm>
            <a:prstGeom prst="rect">
              <a:avLst/>
            </a:prstGeom>
            <a:noFill/>
            <a:ln>
              <a:noFill/>
            </a:ln>
          </p:spPr>
          <p:txBody>
            <a:bodyPr spcFirstLastPara="1" wrap="square" lIns="70675" tIns="74200" rIns="70675" bIns="7420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de-DE" sz="1400" b="0" i="0" u="none" strike="noStrike" cap="none">
                  <a:solidFill>
                    <a:schemeClr val="lt1"/>
                  </a:solidFill>
                  <a:latin typeface="Aptos Light" panose="020B0004020202020204" pitchFamily="34" charset="0"/>
                  <a:ea typeface="Century Gothic"/>
                  <a:cs typeface="Century Gothic"/>
                  <a:sym typeface="Century Gothic"/>
                </a:rPr>
                <a:t>Praticar um comportamento financeiro responsável</a:t>
              </a:r>
              <a:endParaRPr sz="1400" b="0" i="0" u="none" strike="noStrike" cap="none">
                <a:solidFill>
                  <a:schemeClr val="lt1"/>
                </a:solidFill>
                <a:latin typeface="Aptos Light" panose="020B0004020202020204" pitchFamily="34" charset="0"/>
                <a:ea typeface="Century Gothic"/>
                <a:cs typeface="Century Gothic"/>
                <a:sym typeface="Century Gothic"/>
              </a:endParaRPr>
            </a:p>
          </p:txBody>
        </p:sp>
        <p:sp>
          <p:nvSpPr>
            <p:cNvPr id="818" name="Google Shape;818;p43"/>
            <p:cNvSpPr/>
            <p:nvPr/>
          </p:nvSpPr>
          <p:spPr>
            <a:xfrm>
              <a:off x="5333194" y="2954728"/>
              <a:ext cx="1442683" cy="865610"/>
            </a:xfrm>
            <a:prstGeom prst="rect">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ptos Light" panose="020B0004020202020204" pitchFamily="34" charset="0"/>
              </a:endParaRPr>
            </a:p>
          </p:txBody>
        </p:sp>
        <p:sp>
          <p:nvSpPr>
            <p:cNvPr id="819" name="Google Shape;819;p43"/>
            <p:cNvSpPr txBox="1"/>
            <p:nvPr/>
          </p:nvSpPr>
          <p:spPr>
            <a:xfrm>
              <a:off x="5333194" y="2954728"/>
              <a:ext cx="1442683" cy="865610"/>
            </a:xfrm>
            <a:prstGeom prst="rect">
              <a:avLst/>
            </a:prstGeom>
            <a:noFill/>
            <a:ln>
              <a:noFill/>
            </a:ln>
          </p:spPr>
          <p:txBody>
            <a:bodyPr spcFirstLastPara="1" wrap="square" lIns="70675" tIns="74200" rIns="70675" bIns="7420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de-DE" sz="1400" b="0" i="0" u="none" strike="noStrike" cap="none">
                  <a:solidFill>
                    <a:schemeClr val="lt1"/>
                  </a:solidFill>
                  <a:latin typeface="Aptos Light" panose="020B0004020202020204" pitchFamily="34" charset="0"/>
                  <a:ea typeface="Century Gothic"/>
                  <a:cs typeface="Century Gothic"/>
                  <a:sym typeface="Century Gothic"/>
                </a:rPr>
                <a:t>Procurar orientação financeira </a:t>
              </a:r>
              <a:endParaRPr sz="1400" b="0" i="0" u="none" strike="noStrike" cap="none">
                <a:solidFill>
                  <a:schemeClr val="lt1"/>
                </a:solidFill>
                <a:latin typeface="Aptos Light" panose="020B0004020202020204" pitchFamily="34" charset="0"/>
                <a:ea typeface="Century Gothic"/>
                <a:cs typeface="Century Gothic"/>
                <a:sym typeface="Century Gothic"/>
              </a:endParaRPr>
            </a:p>
          </p:txBody>
        </p:sp>
      </p:grpSp>
      <p:sp>
        <p:nvSpPr>
          <p:cNvPr id="2" name="Google Shape;104;p2">
            <a:extLst>
              <a:ext uri="{FF2B5EF4-FFF2-40B4-BE49-F238E27FC236}">
                <a16:creationId xmlns:a16="http://schemas.microsoft.com/office/drawing/2014/main" id="{4D22D580-8B99-8247-B122-28344A1C7CBF}"/>
              </a:ext>
            </a:extLst>
          </p:cNvPr>
          <p:cNvSpPr txBox="1">
            <a:spLocks noGrp="1"/>
          </p:cNvSpPr>
          <p:nvPr>
            <p:ph type="ftr" idx="11"/>
          </p:nvPr>
        </p:nvSpPr>
        <p:spPr>
          <a:xfrm>
            <a:off x="441523" y="6123663"/>
            <a:ext cx="8819708" cy="365125"/>
          </a:xfrm>
          <a:prstGeom prst="rect">
            <a:avLst/>
          </a:prstGeom>
          <a:noFill/>
          <a:ln>
            <a:noFill/>
          </a:ln>
        </p:spPr>
        <p:txBody>
          <a:bodyPr spcFirstLastPara="1" wrap="square" lIns="91425" tIns="45700" rIns="91425" bIns="45700" anchor="ctr" anchorCtr="0">
            <a:normAutofit fontScale="25000" lnSpcReduction="20000"/>
          </a:bodyPr>
          <a:lstStyle/>
          <a:p>
            <a:pPr algn="just"/>
            <a:r>
              <a:rPr lang="pt-PT" sz="3200" dirty="0">
                <a:effectLst/>
                <a:latin typeface="Century Gothic" panose="020B0502020202020204" pitchFamily="34" charset="0"/>
                <a:ea typeface="Times New Roman" panose="02020603050405020304" pitchFamily="18" charset="0"/>
              </a:rPr>
              <a:t>Financiado pela União Europeia. Os pontos de vista e as opiniões expressas são as do(s) autor(</a:t>
            </a:r>
            <a:r>
              <a:rPr lang="pt-PT" sz="3200" dirty="0" err="1">
                <a:effectLst/>
                <a:latin typeface="Century Gothic" panose="020B0502020202020204" pitchFamily="34" charset="0"/>
                <a:ea typeface="Times New Roman" panose="02020603050405020304" pitchFamily="18" charset="0"/>
              </a:rPr>
              <a:t>es</a:t>
            </a:r>
            <a:r>
              <a:rPr lang="pt-PT" sz="3200" dirty="0">
                <a:effectLst/>
                <a:latin typeface="Century Gothic" panose="020B0502020202020204" pitchFamily="34" charset="0"/>
                <a:ea typeface="Times New Roman" panose="02020603050405020304" pitchFamily="18" charset="0"/>
              </a:rPr>
              <a:t>) e não refletem necessariamente a posição da União Europeia ou da Agência de Execução Europeia da Educação e da Cultura (EACEA). Nem a União Europeia nem a EACEA podem ser tidos como responsáveis por essas opiniões. Número do Projeto: 2022-1-AT01-KA220-ADU-000087985</a:t>
            </a:r>
            <a:endParaRPr lang="pt-PT" sz="3200" dirty="0">
              <a:effectLst/>
              <a:latin typeface="Times New Roman" panose="02020603050405020304" pitchFamily="18" charset="0"/>
              <a:ea typeface="Times New Roman" panose="02020603050405020304" pitchFamily="18" charset="0"/>
            </a:endParaRPr>
          </a:p>
          <a:p>
            <a:pPr marL="0" lvl="0" indent="0" algn="ctr" rtl="0">
              <a:lnSpc>
                <a:spcPct val="90000"/>
              </a:lnSpc>
              <a:spcBef>
                <a:spcPts val="600"/>
              </a:spcBef>
              <a:spcAft>
                <a:spcPts val="600"/>
              </a:spcAft>
              <a:buSzPts val="1400"/>
              <a:buNone/>
            </a:pPr>
            <a:endParaRPr sz="400" dirty="0">
              <a:solidFill>
                <a:srgbClr val="888888"/>
              </a:solidFill>
              <a:latin typeface="Arial"/>
              <a:ea typeface="Arial"/>
              <a:cs typeface="Arial"/>
              <a:sym typeface="Arial"/>
            </a:endParaRPr>
          </a:p>
        </p:txBody>
      </p:sp>
      <p:pic>
        <p:nvPicPr>
          <p:cNvPr id="3" name="Imagem 2" descr="Uma imagem com texto, Tipo de letra, Azul elétrico, Azul majorelle&#10;&#10;Descrição gerada automaticamente">
            <a:extLst>
              <a:ext uri="{FF2B5EF4-FFF2-40B4-BE49-F238E27FC236}">
                <a16:creationId xmlns:a16="http://schemas.microsoft.com/office/drawing/2014/main" id="{6B2DAB2B-F3AE-A46A-B10C-19B91D099C9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956408" y="5984990"/>
            <a:ext cx="2470291" cy="44146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3"/>
        <p:cNvGrpSpPr/>
        <p:nvPr/>
      </p:nvGrpSpPr>
      <p:grpSpPr>
        <a:xfrm>
          <a:off x="0" y="0"/>
          <a:ext cx="0" cy="0"/>
          <a:chOff x="0" y="0"/>
          <a:chExt cx="0" cy="0"/>
        </a:xfrm>
      </p:grpSpPr>
      <p:sp>
        <p:nvSpPr>
          <p:cNvPr id="828" name="Google Shape;828;p44"/>
          <p:cNvSpPr/>
          <p:nvPr/>
        </p:nvSpPr>
        <p:spPr>
          <a:xfrm rot="-5400000">
            <a:off x="5476613"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grpSp>
        <p:nvGrpSpPr>
          <p:cNvPr id="824" name="Google Shape;824;p44"/>
          <p:cNvGrpSpPr/>
          <p:nvPr/>
        </p:nvGrpSpPr>
        <p:grpSpPr>
          <a:xfrm>
            <a:off x="-5025" y="6737718"/>
            <a:ext cx="12207200" cy="123363"/>
            <a:chOff x="-5025" y="6737718"/>
            <a:chExt cx="12207200" cy="123363"/>
          </a:xfrm>
        </p:grpSpPr>
        <p:sp>
          <p:nvSpPr>
            <p:cNvPr id="825" name="Google Shape;825;p44"/>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26" name="Google Shape;826;p44"/>
            <p:cNvSpPr/>
            <p:nvPr/>
          </p:nvSpPr>
          <p:spPr>
            <a:xfrm rot="-5400000">
              <a:off x="9176406" y="3835311"/>
              <a:ext cx="123362" cy="5928176"/>
            </a:xfrm>
            <a:prstGeom prst="rect">
              <a:avLst/>
            </a:prstGeom>
            <a:gradFill>
              <a:gsLst>
                <a:gs pos="0">
                  <a:srgbClr val="5B9BD5">
                    <a:alpha val="0"/>
                  </a:srgbClr>
                </a:gs>
                <a:gs pos="19000">
                  <a:srgbClr val="5B9BD5">
                    <a:alpha val="0"/>
                  </a:srgbClr>
                </a:gs>
                <a:gs pos="100000">
                  <a:srgbClr val="9CC2E5"/>
                </a:gs>
              </a:gsLst>
              <a:lin ang="6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827" name="Google Shape;827;p4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830" name="Google Shape;830;p44"/>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832" name="Google Shape;832;p44"/>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de-DE" sz="3200" b="0" i="0" u="none" strike="noStrike" cap="none" dirty="0">
                <a:solidFill>
                  <a:schemeClr val="lt1"/>
                </a:solidFill>
                <a:latin typeface="Aptos Light" panose="020B0004020202020204" pitchFamily="34" charset="0"/>
                <a:ea typeface="Century Gothic"/>
                <a:cs typeface="Century Gothic"/>
                <a:sym typeface="Century Gothic"/>
              </a:rPr>
              <a:t>TIPOS DE EMPRÉSTIMOS QUE DEVE EVITAR</a:t>
            </a:r>
            <a:endParaRPr sz="3200" b="0" i="0" u="none" strike="noStrike" cap="none" dirty="0">
              <a:solidFill>
                <a:schemeClr val="lt1"/>
              </a:solidFill>
              <a:latin typeface="Aptos Light" panose="020B0004020202020204" pitchFamily="34" charset="0"/>
              <a:ea typeface="Century Gothic"/>
              <a:cs typeface="Century Gothic"/>
              <a:sym typeface="Century Gothic"/>
            </a:endParaRPr>
          </a:p>
        </p:txBody>
      </p:sp>
      <p:sp>
        <p:nvSpPr>
          <p:cNvPr id="833" name="Google Shape;833;p44"/>
          <p:cNvSpPr txBox="1"/>
          <p:nvPr/>
        </p:nvSpPr>
        <p:spPr>
          <a:xfrm>
            <a:off x="315965" y="1842002"/>
            <a:ext cx="11550020" cy="31392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800" b="0" i="0" u="none" strike="noStrike" cap="none" dirty="0">
                <a:solidFill>
                  <a:srgbClr val="000000"/>
                </a:solidFill>
                <a:latin typeface="Aptos Light" panose="020B0004020202020204" pitchFamily="34" charset="0"/>
                <a:ea typeface="Century Gothic"/>
                <a:cs typeface="Century Gothic"/>
                <a:sym typeface="Century Gothic"/>
              </a:rPr>
              <a:t>Empréstimos do dia de pagamento</a:t>
            </a:r>
          </a:p>
          <a:p>
            <a:pPr marL="0" marR="0" lvl="0" indent="0" algn="l" rtl="0">
              <a:lnSpc>
                <a:spcPct val="100000"/>
              </a:lnSpc>
              <a:spcBef>
                <a:spcPts val="0"/>
              </a:spcBef>
              <a:spcAft>
                <a:spcPts val="0"/>
              </a:spcAft>
              <a:buNone/>
            </a:pPr>
            <a:endParaRPr sz="1800" b="0" i="0" u="none" strike="noStrike" cap="none" dirty="0">
              <a:solidFill>
                <a:srgbClr val="000000"/>
              </a:solidFill>
              <a:latin typeface="Aptos Light" panose="020B0004020202020204" pitchFamily="34" charset="0"/>
              <a:ea typeface="Century Gothic"/>
              <a:cs typeface="Century Gothic"/>
              <a:sym typeface="Century Gothic"/>
            </a:endParaRPr>
          </a:p>
          <a:p>
            <a:pPr marL="342900" marR="0" lvl="3" indent="-342900" algn="l" rtl="0">
              <a:lnSpc>
                <a:spcPct val="100000"/>
              </a:lnSpc>
              <a:spcBef>
                <a:spcPts val="0"/>
              </a:spcBef>
              <a:spcAft>
                <a:spcPts val="0"/>
              </a:spcAft>
              <a:buClr>
                <a:srgbClr val="000000"/>
              </a:buClr>
              <a:buSzPts val="2200"/>
              <a:buFont typeface="Arial"/>
              <a:buChar char="•"/>
            </a:pPr>
            <a:r>
              <a:rPr lang="de-DE" sz="1800" b="0" i="0" u="none" strike="noStrike" cap="none" dirty="0">
                <a:solidFill>
                  <a:srgbClr val="000000"/>
                </a:solidFill>
                <a:latin typeface="Aptos Light" panose="020B0004020202020204" pitchFamily="34" charset="0"/>
                <a:ea typeface="Century Gothic"/>
                <a:cs typeface="Century Gothic"/>
                <a:sym typeface="Century Gothic"/>
              </a:rPr>
              <a:t>Pequenos empréstimos a curto prazo com taxas de juro elevadas.</a:t>
            </a:r>
            <a:endParaRPr sz="1800" dirty="0">
              <a:latin typeface="Aptos Light" panose="020B0004020202020204" pitchFamily="34" charset="0"/>
            </a:endParaRPr>
          </a:p>
          <a:p>
            <a:pPr marL="342900" marR="0" lvl="3" indent="-342900" algn="l" rtl="0">
              <a:lnSpc>
                <a:spcPct val="100000"/>
              </a:lnSpc>
              <a:spcBef>
                <a:spcPts val="0"/>
              </a:spcBef>
              <a:spcAft>
                <a:spcPts val="0"/>
              </a:spcAft>
              <a:buClr>
                <a:srgbClr val="000000"/>
              </a:buClr>
              <a:buSzPts val="2200"/>
              <a:buFont typeface="Arial"/>
              <a:buChar char="•"/>
            </a:pPr>
            <a:r>
              <a:rPr lang="de-DE" sz="1800" b="0" i="0" u="none" strike="noStrike" cap="none" dirty="0">
                <a:solidFill>
                  <a:srgbClr val="000000"/>
                </a:solidFill>
                <a:latin typeface="Aptos Light" panose="020B0004020202020204" pitchFamily="34" charset="0"/>
                <a:ea typeface="Century Gothic"/>
                <a:cs typeface="Century Gothic"/>
                <a:sym typeface="Century Gothic"/>
              </a:rPr>
              <a:t>Muitas vezes, o reembolso é muito superior ao montante do empréstimo.</a:t>
            </a:r>
            <a:endParaRPr sz="1800" dirty="0">
              <a:latin typeface="Aptos Light" panose="020B0004020202020204" pitchFamily="34" charset="0"/>
            </a:endParaRPr>
          </a:p>
          <a:p>
            <a:pPr marL="342900" marR="0" lvl="3" indent="-342900" algn="l" rtl="0">
              <a:lnSpc>
                <a:spcPct val="100000"/>
              </a:lnSpc>
              <a:spcBef>
                <a:spcPts val="0"/>
              </a:spcBef>
              <a:spcAft>
                <a:spcPts val="0"/>
              </a:spcAft>
              <a:buClr>
                <a:srgbClr val="000000"/>
              </a:buClr>
              <a:buSzPts val="2200"/>
              <a:buFont typeface="Arial"/>
              <a:buChar char="•"/>
            </a:pPr>
            <a:r>
              <a:rPr lang="de-DE" sz="1800" b="0" i="0" u="none" strike="noStrike" cap="none" dirty="0">
                <a:solidFill>
                  <a:srgbClr val="000000"/>
                </a:solidFill>
                <a:latin typeface="Aptos Light" panose="020B0004020202020204" pitchFamily="34" charset="0"/>
                <a:ea typeface="Century Gothic"/>
                <a:cs typeface="Century Gothic"/>
                <a:sym typeface="Century Gothic"/>
              </a:rPr>
              <a:t>Pode criar um ciclo de endividamento devido aos elevados montantes de reembolso</a:t>
            </a:r>
            <a:r>
              <a:rPr lang="de-DE" sz="1800" b="0" i="0" u="none" strike="noStrike" cap="none" dirty="0">
                <a:solidFill>
                  <a:srgbClr val="0D0D0D"/>
                </a:solidFill>
                <a:latin typeface="Aptos Light" panose="020B0004020202020204" pitchFamily="34" charset="0"/>
                <a:sym typeface="Arial"/>
              </a:rPr>
              <a:t>.</a:t>
            </a:r>
            <a:endParaRPr sz="1800" dirty="0">
              <a:latin typeface="Aptos Light" panose="020B0004020202020204" pitchFamily="34" charset="0"/>
            </a:endParaRPr>
          </a:p>
          <a:p>
            <a:pPr marL="0" marR="0" lvl="0" indent="0" algn="l" rtl="0">
              <a:lnSpc>
                <a:spcPct val="100000"/>
              </a:lnSpc>
              <a:spcBef>
                <a:spcPts val="0"/>
              </a:spcBef>
              <a:spcAft>
                <a:spcPts val="0"/>
              </a:spcAft>
              <a:buNone/>
            </a:pPr>
            <a:endParaRPr sz="1800" b="0" i="0" u="none" strike="noStrike" cap="none" dirty="0">
              <a:solidFill>
                <a:srgbClr val="000000"/>
              </a:solidFill>
              <a:latin typeface="Aptos Light" panose="020B0004020202020204" pitchFamily="34" charset="0"/>
              <a:ea typeface="Century Gothic"/>
              <a:cs typeface="Century Gothic"/>
              <a:sym typeface="Century Gothic"/>
            </a:endParaRPr>
          </a:p>
          <a:p>
            <a:pPr marL="0" marR="0" lvl="0" indent="0" algn="l" rtl="0">
              <a:lnSpc>
                <a:spcPct val="100000"/>
              </a:lnSpc>
              <a:spcBef>
                <a:spcPts val="0"/>
              </a:spcBef>
              <a:spcAft>
                <a:spcPts val="0"/>
              </a:spcAft>
              <a:buNone/>
            </a:pPr>
            <a:r>
              <a:rPr lang="de-DE" sz="1800" b="0" i="0" u="none" strike="noStrike" cap="none" dirty="0">
                <a:solidFill>
                  <a:srgbClr val="000000"/>
                </a:solidFill>
                <a:latin typeface="Aptos Light" panose="020B0004020202020204" pitchFamily="34" charset="0"/>
                <a:ea typeface="Century Gothic"/>
                <a:cs typeface="Century Gothic"/>
                <a:sym typeface="Century Gothic"/>
              </a:rPr>
              <a:t>Serviços "compre agora, pague depois </a:t>
            </a:r>
          </a:p>
          <a:p>
            <a:pPr marL="0" marR="0" lvl="0" indent="0" algn="l" rtl="0">
              <a:lnSpc>
                <a:spcPct val="100000"/>
              </a:lnSpc>
              <a:spcBef>
                <a:spcPts val="0"/>
              </a:spcBef>
              <a:spcAft>
                <a:spcPts val="0"/>
              </a:spcAft>
              <a:buNone/>
            </a:pPr>
            <a:endParaRPr sz="1800" dirty="0">
              <a:latin typeface="Aptos Light" panose="020B0004020202020204" pitchFamily="34" charset="0"/>
            </a:endParaRPr>
          </a:p>
          <a:p>
            <a:pPr marL="342900" marR="0" lvl="3" indent="-342900" algn="l" rtl="0">
              <a:lnSpc>
                <a:spcPct val="100000"/>
              </a:lnSpc>
              <a:spcBef>
                <a:spcPts val="0"/>
              </a:spcBef>
              <a:spcAft>
                <a:spcPts val="0"/>
              </a:spcAft>
              <a:buClr>
                <a:srgbClr val="000000"/>
              </a:buClr>
              <a:buSzPts val="2200"/>
              <a:buFont typeface="Arial"/>
              <a:buChar char="•"/>
            </a:pPr>
            <a:r>
              <a:rPr lang="de-DE" sz="1800" b="0" i="0" u="none" strike="noStrike" cap="none" dirty="0">
                <a:solidFill>
                  <a:srgbClr val="000000"/>
                </a:solidFill>
                <a:latin typeface="Aptos Light" panose="020B0004020202020204" pitchFamily="34" charset="0"/>
                <a:ea typeface="Century Gothic"/>
                <a:cs typeface="Century Gothic"/>
                <a:sym typeface="Century Gothic"/>
              </a:rPr>
              <a:t>Permitir pagamentos diferidos ou em prestações para as compras.</a:t>
            </a:r>
            <a:endParaRPr sz="1800" dirty="0">
              <a:latin typeface="Aptos Light" panose="020B0004020202020204" pitchFamily="34" charset="0"/>
            </a:endParaRPr>
          </a:p>
          <a:p>
            <a:pPr marL="342900" marR="0" lvl="3" indent="-342900" algn="l" rtl="0">
              <a:lnSpc>
                <a:spcPct val="100000"/>
              </a:lnSpc>
              <a:spcBef>
                <a:spcPts val="0"/>
              </a:spcBef>
              <a:spcAft>
                <a:spcPts val="0"/>
              </a:spcAft>
              <a:buClr>
                <a:srgbClr val="000000"/>
              </a:buClr>
              <a:buSzPts val="2200"/>
              <a:buFont typeface="Arial"/>
              <a:buChar char="•"/>
            </a:pPr>
            <a:r>
              <a:rPr lang="de-DE" sz="1800" b="0" i="0" u="none" strike="noStrike" cap="none" dirty="0">
                <a:solidFill>
                  <a:srgbClr val="000000"/>
                </a:solidFill>
                <a:latin typeface="Aptos Light" panose="020B0004020202020204" pitchFamily="34" charset="0"/>
                <a:ea typeface="Century Gothic"/>
                <a:cs typeface="Century Gothic"/>
                <a:sym typeface="Century Gothic"/>
              </a:rPr>
              <a:t>Pode complicar a elaboração de orçamentos e o planeamento financeiro.</a:t>
            </a:r>
            <a:endParaRPr sz="1800" dirty="0">
              <a:latin typeface="Aptos Light" panose="020B0004020202020204" pitchFamily="34" charset="0"/>
            </a:endParaRPr>
          </a:p>
          <a:p>
            <a:pPr marL="342900" marR="0" lvl="3" indent="-342900" algn="l" rtl="0">
              <a:lnSpc>
                <a:spcPct val="100000"/>
              </a:lnSpc>
              <a:spcBef>
                <a:spcPts val="0"/>
              </a:spcBef>
              <a:spcAft>
                <a:spcPts val="0"/>
              </a:spcAft>
              <a:buClr>
                <a:srgbClr val="000000"/>
              </a:buClr>
              <a:buSzPts val="2200"/>
              <a:buFont typeface="Arial"/>
              <a:buChar char="•"/>
            </a:pPr>
            <a:r>
              <a:rPr lang="de-DE" sz="1800" b="0" i="0" u="none" strike="noStrike" cap="none" dirty="0">
                <a:solidFill>
                  <a:srgbClr val="000000"/>
                </a:solidFill>
                <a:latin typeface="Aptos Light" panose="020B0004020202020204" pitchFamily="34" charset="0"/>
                <a:ea typeface="Century Gothic"/>
                <a:cs typeface="Century Gothic"/>
                <a:sym typeface="Century Gothic"/>
              </a:rPr>
              <a:t>A falta de pagamentos pode afetar a solvabilidade e resultar em contas de cobrança</a:t>
            </a:r>
            <a:endParaRPr sz="1800" b="0" i="0" u="none" strike="noStrike" cap="none" dirty="0">
              <a:solidFill>
                <a:srgbClr val="000000"/>
              </a:solidFill>
              <a:latin typeface="Aptos Light" panose="020B0004020202020204" pitchFamily="34" charset="0"/>
              <a:ea typeface="Century Gothic"/>
              <a:cs typeface="Century Gothic"/>
              <a:sym typeface="Century Gothic"/>
            </a:endParaRPr>
          </a:p>
        </p:txBody>
      </p:sp>
      <p:sp>
        <p:nvSpPr>
          <p:cNvPr id="2" name="Google Shape;104;p2">
            <a:extLst>
              <a:ext uri="{FF2B5EF4-FFF2-40B4-BE49-F238E27FC236}">
                <a16:creationId xmlns:a16="http://schemas.microsoft.com/office/drawing/2014/main" id="{C9B0C8C8-DAE0-CDF0-EC15-BD63DEAA0FD1}"/>
              </a:ext>
            </a:extLst>
          </p:cNvPr>
          <p:cNvSpPr txBox="1">
            <a:spLocks noGrp="1"/>
          </p:cNvSpPr>
          <p:nvPr>
            <p:ph type="ftr" idx="11"/>
          </p:nvPr>
        </p:nvSpPr>
        <p:spPr>
          <a:xfrm>
            <a:off x="441523" y="6123663"/>
            <a:ext cx="8819708" cy="365125"/>
          </a:xfrm>
          <a:prstGeom prst="rect">
            <a:avLst/>
          </a:prstGeom>
          <a:noFill/>
          <a:ln>
            <a:noFill/>
          </a:ln>
        </p:spPr>
        <p:txBody>
          <a:bodyPr spcFirstLastPara="1" wrap="square" lIns="91425" tIns="45700" rIns="91425" bIns="45700" anchor="ctr" anchorCtr="0">
            <a:normAutofit fontScale="25000" lnSpcReduction="20000"/>
          </a:bodyPr>
          <a:lstStyle/>
          <a:p>
            <a:pPr algn="just"/>
            <a:r>
              <a:rPr lang="pt-PT" sz="3200" dirty="0">
                <a:effectLst/>
                <a:latin typeface="Century Gothic" panose="020B0502020202020204" pitchFamily="34" charset="0"/>
                <a:ea typeface="Times New Roman" panose="02020603050405020304" pitchFamily="18" charset="0"/>
              </a:rPr>
              <a:t>Financiado pela União Europeia. Os pontos de vista e as opiniões expressas são as do(s) autor(</a:t>
            </a:r>
            <a:r>
              <a:rPr lang="pt-PT" sz="3200" dirty="0" err="1">
                <a:effectLst/>
                <a:latin typeface="Century Gothic" panose="020B0502020202020204" pitchFamily="34" charset="0"/>
                <a:ea typeface="Times New Roman" panose="02020603050405020304" pitchFamily="18" charset="0"/>
              </a:rPr>
              <a:t>es</a:t>
            </a:r>
            <a:r>
              <a:rPr lang="pt-PT" sz="3200" dirty="0">
                <a:effectLst/>
                <a:latin typeface="Century Gothic" panose="020B0502020202020204" pitchFamily="34" charset="0"/>
                <a:ea typeface="Times New Roman" panose="02020603050405020304" pitchFamily="18" charset="0"/>
              </a:rPr>
              <a:t>) e não refletem necessariamente a posição da União Europeia ou da Agência de Execução Europeia da Educação e da Cultura (EACEA). Nem a União Europeia nem a EACEA podem ser tidos como responsáveis por essas opiniões. Número do Projeto: 2022-1-AT01-KA220-ADU-000087985</a:t>
            </a:r>
            <a:endParaRPr lang="pt-PT" sz="3200" dirty="0">
              <a:effectLst/>
              <a:latin typeface="Times New Roman" panose="02020603050405020304" pitchFamily="18" charset="0"/>
              <a:ea typeface="Times New Roman" panose="02020603050405020304" pitchFamily="18" charset="0"/>
            </a:endParaRPr>
          </a:p>
          <a:p>
            <a:pPr marL="0" lvl="0" indent="0" algn="ctr" rtl="0">
              <a:lnSpc>
                <a:spcPct val="90000"/>
              </a:lnSpc>
              <a:spcBef>
                <a:spcPts val="600"/>
              </a:spcBef>
              <a:spcAft>
                <a:spcPts val="600"/>
              </a:spcAft>
              <a:buSzPts val="1400"/>
              <a:buNone/>
            </a:pPr>
            <a:endParaRPr sz="400" dirty="0">
              <a:solidFill>
                <a:srgbClr val="888888"/>
              </a:solidFill>
              <a:latin typeface="Arial"/>
              <a:ea typeface="Arial"/>
              <a:cs typeface="Arial"/>
              <a:sym typeface="Arial"/>
            </a:endParaRPr>
          </a:p>
        </p:txBody>
      </p:sp>
      <p:pic>
        <p:nvPicPr>
          <p:cNvPr id="3" name="Imagem 2" descr="Uma imagem com texto, Tipo de letra, Azul elétrico, Azul majorelle&#10;&#10;Descrição gerada automaticamente">
            <a:extLst>
              <a:ext uri="{FF2B5EF4-FFF2-40B4-BE49-F238E27FC236}">
                <a16:creationId xmlns:a16="http://schemas.microsoft.com/office/drawing/2014/main" id="{E560A6A3-3F69-236B-5A1F-E551EA24597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956408" y="5984990"/>
            <a:ext cx="2470291" cy="44146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7"/>
        <p:cNvGrpSpPr/>
        <p:nvPr/>
      </p:nvGrpSpPr>
      <p:grpSpPr>
        <a:xfrm>
          <a:off x="0" y="0"/>
          <a:ext cx="0" cy="0"/>
          <a:chOff x="0" y="0"/>
          <a:chExt cx="0" cy="0"/>
        </a:xfrm>
      </p:grpSpPr>
      <p:grpSp>
        <p:nvGrpSpPr>
          <p:cNvPr id="838" name="Google Shape;838;p45"/>
          <p:cNvGrpSpPr/>
          <p:nvPr/>
        </p:nvGrpSpPr>
        <p:grpSpPr>
          <a:xfrm>
            <a:off x="-5025" y="6737718"/>
            <a:ext cx="12207200" cy="123363"/>
            <a:chOff x="-5025" y="6737718"/>
            <a:chExt cx="12207200" cy="123363"/>
          </a:xfrm>
        </p:grpSpPr>
        <p:sp>
          <p:nvSpPr>
            <p:cNvPr id="839" name="Google Shape;839;p45"/>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40" name="Google Shape;840;p45"/>
            <p:cNvSpPr/>
            <p:nvPr/>
          </p:nvSpPr>
          <p:spPr>
            <a:xfrm rot="-5400000">
              <a:off x="9176406" y="3835311"/>
              <a:ext cx="123362" cy="5928176"/>
            </a:xfrm>
            <a:prstGeom prst="rect">
              <a:avLst/>
            </a:prstGeom>
            <a:gradFill>
              <a:gsLst>
                <a:gs pos="0">
                  <a:srgbClr val="5B9BD5">
                    <a:alpha val="0"/>
                  </a:srgbClr>
                </a:gs>
                <a:gs pos="19000">
                  <a:srgbClr val="5B9BD5">
                    <a:alpha val="0"/>
                  </a:srgbClr>
                </a:gs>
                <a:gs pos="100000">
                  <a:srgbClr val="9CC2E5"/>
                </a:gs>
              </a:gsLst>
              <a:lin ang="6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841" name="Google Shape;841;p45"/>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2" name="Google Shape;842;p45"/>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844" name="Google Shape;844;p45"/>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846" name="Google Shape;846;p45"/>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de-DE" sz="3200" b="0" i="0" u="none" strike="noStrike" cap="none" dirty="0">
                <a:solidFill>
                  <a:schemeClr val="lt1"/>
                </a:solidFill>
                <a:latin typeface="Aptos Light" panose="020B0004020202020204" pitchFamily="34" charset="0"/>
                <a:ea typeface="Century Gothic"/>
                <a:cs typeface="Century Gothic"/>
                <a:sym typeface="Century Gothic"/>
              </a:rPr>
              <a:t>POR QUANTO TEMPO SE DEVE PEDIR UM EMPRÉSTIMO?</a:t>
            </a:r>
            <a:endParaRPr sz="3200" b="0" i="0" u="none" strike="noStrike" cap="none" dirty="0">
              <a:solidFill>
                <a:schemeClr val="lt1"/>
              </a:solidFill>
              <a:latin typeface="Aptos Light" panose="020B0004020202020204" pitchFamily="34" charset="0"/>
              <a:ea typeface="Century Gothic"/>
              <a:cs typeface="Century Gothic"/>
              <a:sym typeface="Century Gothic"/>
            </a:endParaRPr>
          </a:p>
        </p:txBody>
      </p:sp>
      <p:sp>
        <p:nvSpPr>
          <p:cNvPr id="847" name="Google Shape;847;p45"/>
          <p:cNvSpPr txBox="1"/>
          <p:nvPr/>
        </p:nvSpPr>
        <p:spPr>
          <a:xfrm>
            <a:off x="441523" y="2551857"/>
            <a:ext cx="10975079"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800" b="0" i="0" u="none" strike="noStrike" cap="none" dirty="0">
                <a:solidFill>
                  <a:srgbClr val="000000"/>
                </a:solidFill>
                <a:latin typeface="Aptos Light" panose="020B0004020202020204" pitchFamily="34" charset="0"/>
                <a:ea typeface="Century Gothic"/>
                <a:cs typeface="Century Gothic"/>
                <a:sym typeface="Century Gothic"/>
              </a:rPr>
              <a:t>Empréstimos a curto prazo =&gt; Até 1 ano</a:t>
            </a:r>
            <a:endParaRPr sz="1800" dirty="0">
              <a:latin typeface="Aptos Light" panose="020B0004020202020204" pitchFamily="34" charset="0"/>
            </a:endParaRPr>
          </a:p>
          <a:p>
            <a:pPr marL="0" marR="0" lvl="0" indent="0" algn="l" rtl="0">
              <a:lnSpc>
                <a:spcPct val="100000"/>
              </a:lnSpc>
              <a:spcBef>
                <a:spcPts val="0"/>
              </a:spcBef>
              <a:spcAft>
                <a:spcPts val="0"/>
              </a:spcAft>
              <a:buNone/>
            </a:pPr>
            <a:r>
              <a:rPr lang="de-DE" sz="1800" b="0" i="0" u="none" strike="noStrike" cap="none" dirty="0">
                <a:solidFill>
                  <a:srgbClr val="000000"/>
                </a:solidFill>
                <a:latin typeface="Aptos Light" panose="020B0004020202020204" pitchFamily="34" charset="0"/>
                <a:ea typeface="Century Gothic"/>
                <a:cs typeface="Century Gothic"/>
                <a:sym typeface="Century Gothic"/>
              </a:rPr>
              <a:t>Empréstimos a médio prazo =&gt; 1 a 5 anos</a:t>
            </a:r>
            <a:endParaRPr sz="1800" dirty="0">
              <a:latin typeface="Aptos Light" panose="020B0004020202020204" pitchFamily="34" charset="0"/>
            </a:endParaRPr>
          </a:p>
          <a:p>
            <a:pPr marL="0" marR="0" lvl="0" indent="0" algn="l" rtl="0">
              <a:lnSpc>
                <a:spcPct val="100000"/>
              </a:lnSpc>
              <a:spcBef>
                <a:spcPts val="0"/>
              </a:spcBef>
              <a:spcAft>
                <a:spcPts val="0"/>
              </a:spcAft>
              <a:buNone/>
            </a:pPr>
            <a:r>
              <a:rPr lang="de-DE" sz="1800" b="0" i="0" u="none" strike="noStrike" cap="none" dirty="0">
                <a:solidFill>
                  <a:srgbClr val="000000"/>
                </a:solidFill>
                <a:latin typeface="Aptos Light" panose="020B0004020202020204" pitchFamily="34" charset="0"/>
                <a:ea typeface="Century Gothic"/>
                <a:cs typeface="Century Gothic"/>
                <a:sym typeface="Century Gothic"/>
              </a:rPr>
              <a:t>Empréstimos a longo prazo =&gt; Mais de 5 anos</a:t>
            </a:r>
            <a:endParaRPr sz="1800" dirty="0">
              <a:latin typeface="Aptos Light" panose="020B0004020202020204" pitchFamily="34" charset="0"/>
            </a:endParaRPr>
          </a:p>
          <a:p>
            <a:pPr marL="0" marR="0" lvl="0" indent="0" algn="l" rtl="0">
              <a:lnSpc>
                <a:spcPct val="100000"/>
              </a:lnSpc>
              <a:spcBef>
                <a:spcPts val="0"/>
              </a:spcBef>
              <a:spcAft>
                <a:spcPts val="0"/>
              </a:spcAft>
              <a:buNone/>
            </a:pPr>
            <a:endParaRPr sz="1800" b="0" i="0" u="none" strike="noStrike" cap="none" dirty="0">
              <a:solidFill>
                <a:srgbClr val="000000"/>
              </a:solidFill>
              <a:latin typeface="Aptos Light" panose="020B0004020202020204" pitchFamily="34" charset="0"/>
              <a:ea typeface="Century Gothic"/>
              <a:cs typeface="Century Gothic"/>
              <a:sym typeface="Century Gothic"/>
            </a:endParaRPr>
          </a:p>
          <a:p>
            <a:pPr marL="0" marR="0" lvl="0" indent="0" algn="l" rtl="0">
              <a:lnSpc>
                <a:spcPct val="100000"/>
              </a:lnSpc>
              <a:spcBef>
                <a:spcPts val="0"/>
              </a:spcBef>
              <a:spcAft>
                <a:spcPts val="0"/>
              </a:spcAft>
              <a:buNone/>
            </a:pPr>
            <a:r>
              <a:rPr lang="de-DE" sz="1800" b="0" i="0" u="none" strike="noStrike" cap="none" dirty="0">
                <a:solidFill>
                  <a:srgbClr val="000000"/>
                </a:solidFill>
                <a:latin typeface="Aptos Light" panose="020B0004020202020204" pitchFamily="34" charset="0"/>
                <a:ea typeface="Century Gothic"/>
                <a:cs typeface="Century Gothic"/>
                <a:sym typeface="Century Gothic"/>
              </a:rPr>
              <a:t>Princípio da correspondência de maturidade:</a:t>
            </a:r>
            <a:endParaRPr sz="1800" dirty="0">
              <a:latin typeface="Aptos Light" panose="020B0004020202020204" pitchFamily="34" charset="0"/>
            </a:endParaRPr>
          </a:p>
          <a:p>
            <a:pPr marL="0" marR="0" lvl="0" indent="0" algn="l" rtl="0">
              <a:lnSpc>
                <a:spcPct val="100000"/>
              </a:lnSpc>
              <a:spcBef>
                <a:spcPts val="0"/>
              </a:spcBef>
              <a:spcAft>
                <a:spcPts val="0"/>
              </a:spcAft>
              <a:buNone/>
            </a:pPr>
            <a:r>
              <a:rPr lang="de-DE" sz="1800" b="0" i="0" u="none" strike="noStrike" cap="none" dirty="0">
                <a:solidFill>
                  <a:srgbClr val="000000"/>
                </a:solidFill>
                <a:latin typeface="Aptos Light" panose="020B0004020202020204" pitchFamily="34" charset="0"/>
                <a:ea typeface="Century Gothic"/>
                <a:cs typeface="Century Gothic"/>
                <a:sym typeface="Century Gothic"/>
              </a:rPr>
              <a:t>A duração do financiamento está alinhada com a vida útil do ativo financiado.</a:t>
            </a:r>
            <a:endParaRPr sz="1800" b="0" i="0" u="none" strike="noStrike" cap="none" dirty="0">
              <a:solidFill>
                <a:srgbClr val="000000"/>
              </a:solidFill>
              <a:latin typeface="Aptos Light" panose="020B0004020202020204" pitchFamily="34" charset="0"/>
              <a:ea typeface="Century Gothic"/>
              <a:cs typeface="Century Gothic"/>
              <a:sym typeface="Century Gothic"/>
            </a:endParaRPr>
          </a:p>
        </p:txBody>
      </p:sp>
      <p:sp>
        <p:nvSpPr>
          <p:cNvPr id="2" name="Google Shape;104;p2">
            <a:extLst>
              <a:ext uri="{FF2B5EF4-FFF2-40B4-BE49-F238E27FC236}">
                <a16:creationId xmlns:a16="http://schemas.microsoft.com/office/drawing/2014/main" id="{DA09B83B-734C-1975-5DC5-5DF13DCB65EC}"/>
              </a:ext>
            </a:extLst>
          </p:cNvPr>
          <p:cNvSpPr txBox="1">
            <a:spLocks noGrp="1"/>
          </p:cNvSpPr>
          <p:nvPr>
            <p:ph type="ftr" idx="11"/>
          </p:nvPr>
        </p:nvSpPr>
        <p:spPr>
          <a:xfrm>
            <a:off x="441523" y="6123663"/>
            <a:ext cx="8819708" cy="365125"/>
          </a:xfrm>
          <a:prstGeom prst="rect">
            <a:avLst/>
          </a:prstGeom>
          <a:noFill/>
          <a:ln>
            <a:noFill/>
          </a:ln>
        </p:spPr>
        <p:txBody>
          <a:bodyPr spcFirstLastPara="1" wrap="square" lIns="91425" tIns="45700" rIns="91425" bIns="45700" anchor="ctr" anchorCtr="0">
            <a:normAutofit fontScale="25000" lnSpcReduction="20000"/>
          </a:bodyPr>
          <a:lstStyle/>
          <a:p>
            <a:pPr algn="just"/>
            <a:r>
              <a:rPr lang="pt-PT" sz="3200" dirty="0">
                <a:effectLst/>
                <a:latin typeface="Century Gothic" panose="020B0502020202020204" pitchFamily="34" charset="0"/>
                <a:ea typeface="Times New Roman" panose="02020603050405020304" pitchFamily="18" charset="0"/>
              </a:rPr>
              <a:t>Financiado pela União Europeia. Os pontos de vista e as opiniões expressas são as do(s) autor(</a:t>
            </a:r>
            <a:r>
              <a:rPr lang="pt-PT" sz="3200" dirty="0" err="1">
                <a:effectLst/>
                <a:latin typeface="Century Gothic" panose="020B0502020202020204" pitchFamily="34" charset="0"/>
                <a:ea typeface="Times New Roman" panose="02020603050405020304" pitchFamily="18" charset="0"/>
              </a:rPr>
              <a:t>es</a:t>
            </a:r>
            <a:r>
              <a:rPr lang="pt-PT" sz="3200" dirty="0">
                <a:effectLst/>
                <a:latin typeface="Century Gothic" panose="020B0502020202020204" pitchFamily="34" charset="0"/>
                <a:ea typeface="Times New Roman" panose="02020603050405020304" pitchFamily="18" charset="0"/>
              </a:rPr>
              <a:t>) e não refletem necessariamente a posição da União Europeia ou da Agência de Execução Europeia da Educação e da Cultura (EACEA). Nem a União Europeia nem a EACEA podem ser tidos como responsáveis por essas opiniões. Número do Projeto: 2022-1-AT01-KA220-ADU-000087985</a:t>
            </a:r>
            <a:endParaRPr lang="pt-PT" sz="3200" dirty="0">
              <a:effectLst/>
              <a:latin typeface="Times New Roman" panose="02020603050405020304" pitchFamily="18" charset="0"/>
              <a:ea typeface="Times New Roman" panose="02020603050405020304" pitchFamily="18" charset="0"/>
            </a:endParaRPr>
          </a:p>
          <a:p>
            <a:pPr marL="0" lvl="0" indent="0" algn="ctr" rtl="0">
              <a:lnSpc>
                <a:spcPct val="90000"/>
              </a:lnSpc>
              <a:spcBef>
                <a:spcPts val="600"/>
              </a:spcBef>
              <a:spcAft>
                <a:spcPts val="600"/>
              </a:spcAft>
              <a:buSzPts val="1400"/>
              <a:buNone/>
            </a:pPr>
            <a:endParaRPr sz="400" dirty="0">
              <a:solidFill>
                <a:srgbClr val="888888"/>
              </a:solidFill>
              <a:latin typeface="Arial"/>
              <a:ea typeface="Arial"/>
              <a:cs typeface="Arial"/>
              <a:sym typeface="Arial"/>
            </a:endParaRPr>
          </a:p>
        </p:txBody>
      </p:sp>
      <p:pic>
        <p:nvPicPr>
          <p:cNvPr id="3" name="Imagem 2" descr="Uma imagem com texto, Tipo de letra, Azul elétrico, Azul majorelle&#10;&#10;Descrição gerada automaticamente">
            <a:extLst>
              <a:ext uri="{FF2B5EF4-FFF2-40B4-BE49-F238E27FC236}">
                <a16:creationId xmlns:a16="http://schemas.microsoft.com/office/drawing/2014/main" id="{662ADD5E-1226-FC55-6BBF-1366DF9D1D3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956408" y="5984990"/>
            <a:ext cx="2470291" cy="44146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1"/>
        <p:cNvGrpSpPr/>
        <p:nvPr/>
      </p:nvGrpSpPr>
      <p:grpSpPr>
        <a:xfrm>
          <a:off x="0" y="0"/>
          <a:ext cx="0" cy="0"/>
          <a:chOff x="0" y="0"/>
          <a:chExt cx="0" cy="0"/>
        </a:xfrm>
      </p:grpSpPr>
      <p:grpSp>
        <p:nvGrpSpPr>
          <p:cNvPr id="852" name="Google Shape;852;p46"/>
          <p:cNvGrpSpPr/>
          <p:nvPr/>
        </p:nvGrpSpPr>
        <p:grpSpPr>
          <a:xfrm>
            <a:off x="-5025" y="6737718"/>
            <a:ext cx="12207200" cy="123363"/>
            <a:chOff x="-5025" y="6737718"/>
            <a:chExt cx="12207200" cy="123363"/>
          </a:xfrm>
        </p:grpSpPr>
        <p:sp>
          <p:nvSpPr>
            <p:cNvPr id="853" name="Google Shape;853;p46"/>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54" name="Google Shape;854;p46"/>
            <p:cNvSpPr/>
            <p:nvPr/>
          </p:nvSpPr>
          <p:spPr>
            <a:xfrm rot="-5400000">
              <a:off x="9176406" y="3835311"/>
              <a:ext cx="123362" cy="5928176"/>
            </a:xfrm>
            <a:prstGeom prst="rect">
              <a:avLst/>
            </a:prstGeom>
            <a:gradFill>
              <a:gsLst>
                <a:gs pos="0">
                  <a:srgbClr val="5B9BD5">
                    <a:alpha val="0"/>
                  </a:srgbClr>
                </a:gs>
                <a:gs pos="19000">
                  <a:srgbClr val="5B9BD5">
                    <a:alpha val="0"/>
                  </a:srgbClr>
                </a:gs>
                <a:gs pos="100000">
                  <a:srgbClr val="9CC2E5"/>
                </a:gs>
              </a:gsLst>
              <a:lin ang="6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855" name="Google Shape;855;p46"/>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6" name="Google Shape;856;p46"/>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858" name="Google Shape;858;p46"/>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860" name="Google Shape;860;p46"/>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de-DE" sz="3200" b="0" i="0" u="none" strike="noStrike" cap="none" dirty="0">
                <a:solidFill>
                  <a:schemeClr val="lt1"/>
                </a:solidFill>
                <a:latin typeface="Aptos Light" panose="020B0004020202020204" pitchFamily="34" charset="0"/>
                <a:ea typeface="Century Gothic"/>
                <a:cs typeface="Century Gothic"/>
                <a:sym typeface="Century Gothic"/>
              </a:rPr>
              <a:t>REGRA GERAL PARA A COMPRA DE IMÓVEIS E AUTOMÓVEIS</a:t>
            </a:r>
            <a:endParaRPr sz="3200" b="0" i="0" u="none" strike="noStrike" cap="none" dirty="0">
              <a:solidFill>
                <a:schemeClr val="lt1"/>
              </a:solidFill>
              <a:latin typeface="Aptos Light" panose="020B0004020202020204" pitchFamily="34" charset="0"/>
              <a:ea typeface="Century Gothic"/>
              <a:cs typeface="Century Gothic"/>
              <a:sym typeface="Century Gothic"/>
            </a:endParaRPr>
          </a:p>
        </p:txBody>
      </p:sp>
      <p:sp>
        <p:nvSpPr>
          <p:cNvPr id="861" name="Google Shape;861;p46"/>
          <p:cNvSpPr txBox="1"/>
          <p:nvPr/>
        </p:nvSpPr>
        <p:spPr>
          <a:xfrm>
            <a:off x="972718" y="2664663"/>
            <a:ext cx="10975079"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400" b="0" i="0" u="none" strike="noStrike" cap="none" dirty="0">
                <a:solidFill>
                  <a:srgbClr val="000000"/>
                </a:solidFill>
                <a:latin typeface="Aptos Light" panose="020B0004020202020204" pitchFamily="34" charset="0"/>
                <a:ea typeface="Century Gothic"/>
                <a:cs typeface="Century Gothic"/>
                <a:sym typeface="Century Gothic"/>
              </a:rPr>
              <a:t>Compra de bens imobiliários</a:t>
            </a:r>
            <a:endParaRPr sz="2400" b="0" i="0" u="none" strike="noStrike" cap="none" dirty="0">
              <a:solidFill>
                <a:srgbClr val="000000"/>
              </a:solidFill>
              <a:latin typeface="Aptos Light" panose="020B0004020202020204" pitchFamily="34" charset="0"/>
              <a:ea typeface="Century Gothic"/>
              <a:cs typeface="Century Gothic"/>
              <a:sym typeface="Century Gothic"/>
            </a:endParaRPr>
          </a:p>
          <a:p>
            <a:pPr marL="0" marR="0" lvl="0" indent="0" algn="l" rtl="0">
              <a:lnSpc>
                <a:spcPct val="100000"/>
              </a:lnSpc>
              <a:spcBef>
                <a:spcPts val="0"/>
              </a:spcBef>
              <a:spcAft>
                <a:spcPts val="0"/>
              </a:spcAft>
              <a:buNone/>
            </a:pPr>
            <a:endParaRPr sz="2400" b="0" i="0" u="none" strike="noStrike" cap="none" dirty="0">
              <a:solidFill>
                <a:srgbClr val="000000"/>
              </a:solidFill>
              <a:latin typeface="Aptos Light" panose="020B0004020202020204" pitchFamily="34" charset="0"/>
              <a:ea typeface="Century Gothic"/>
              <a:cs typeface="Century Gothic"/>
              <a:sym typeface="Century Gothic"/>
            </a:endParaRPr>
          </a:p>
          <a:p>
            <a:pPr marL="0" marR="0" lvl="0" indent="0" algn="l" rtl="0">
              <a:lnSpc>
                <a:spcPct val="100000"/>
              </a:lnSpc>
              <a:spcBef>
                <a:spcPts val="0"/>
              </a:spcBef>
              <a:spcAft>
                <a:spcPts val="0"/>
              </a:spcAft>
              <a:buNone/>
            </a:pPr>
            <a:r>
              <a:rPr lang="de-DE" sz="2400" b="0" i="0" u="none" strike="noStrike" cap="none" dirty="0">
                <a:solidFill>
                  <a:srgbClr val="000000"/>
                </a:solidFill>
                <a:latin typeface="Aptos Light" panose="020B0004020202020204" pitchFamily="34" charset="0"/>
                <a:ea typeface="Century Gothic"/>
                <a:cs typeface="Century Gothic"/>
                <a:sym typeface="Century Gothic"/>
              </a:rPr>
              <a:t>Compra de automóvel </a:t>
            </a:r>
            <a:endParaRPr sz="2400" dirty="0">
              <a:latin typeface="Aptos Light" panose="020B0004020202020204" pitchFamily="34" charset="0"/>
            </a:endParaRPr>
          </a:p>
          <a:p>
            <a:pPr marL="0" marR="0" lvl="0" indent="0" algn="l" rtl="0">
              <a:lnSpc>
                <a:spcPct val="100000"/>
              </a:lnSpc>
              <a:spcBef>
                <a:spcPts val="0"/>
              </a:spcBef>
              <a:spcAft>
                <a:spcPts val="0"/>
              </a:spcAft>
              <a:buNone/>
            </a:pPr>
            <a:endParaRPr sz="2400" b="0" i="0" u="none" strike="noStrike" cap="none" dirty="0">
              <a:solidFill>
                <a:srgbClr val="000000"/>
              </a:solidFill>
              <a:latin typeface="Aptos Light" panose="020B0004020202020204" pitchFamily="34" charset="0"/>
              <a:ea typeface="Century Gothic"/>
              <a:cs typeface="Century Gothic"/>
              <a:sym typeface="Century Gothic"/>
            </a:endParaRPr>
          </a:p>
        </p:txBody>
      </p:sp>
      <p:sp>
        <p:nvSpPr>
          <p:cNvPr id="2" name="Google Shape;104;p2">
            <a:extLst>
              <a:ext uri="{FF2B5EF4-FFF2-40B4-BE49-F238E27FC236}">
                <a16:creationId xmlns:a16="http://schemas.microsoft.com/office/drawing/2014/main" id="{973A266E-3EE8-742C-6EE4-12A979BC2803}"/>
              </a:ext>
            </a:extLst>
          </p:cNvPr>
          <p:cNvSpPr txBox="1">
            <a:spLocks noGrp="1"/>
          </p:cNvSpPr>
          <p:nvPr>
            <p:ph type="ftr" idx="11"/>
          </p:nvPr>
        </p:nvSpPr>
        <p:spPr>
          <a:xfrm>
            <a:off x="441523" y="6123663"/>
            <a:ext cx="8819708" cy="365125"/>
          </a:xfrm>
          <a:prstGeom prst="rect">
            <a:avLst/>
          </a:prstGeom>
          <a:noFill/>
          <a:ln>
            <a:noFill/>
          </a:ln>
        </p:spPr>
        <p:txBody>
          <a:bodyPr spcFirstLastPara="1" wrap="square" lIns="91425" tIns="45700" rIns="91425" bIns="45700" anchor="ctr" anchorCtr="0">
            <a:normAutofit fontScale="25000" lnSpcReduction="20000"/>
          </a:bodyPr>
          <a:lstStyle/>
          <a:p>
            <a:pPr algn="just"/>
            <a:r>
              <a:rPr lang="pt-PT" sz="3200" dirty="0">
                <a:effectLst/>
                <a:latin typeface="Century Gothic" panose="020B0502020202020204" pitchFamily="34" charset="0"/>
                <a:ea typeface="Times New Roman" panose="02020603050405020304" pitchFamily="18" charset="0"/>
              </a:rPr>
              <a:t>Financiado pela União Europeia. Os pontos de vista e as opiniões expressas são as do(s) autor(</a:t>
            </a:r>
            <a:r>
              <a:rPr lang="pt-PT" sz="3200" dirty="0" err="1">
                <a:effectLst/>
                <a:latin typeface="Century Gothic" panose="020B0502020202020204" pitchFamily="34" charset="0"/>
                <a:ea typeface="Times New Roman" panose="02020603050405020304" pitchFamily="18" charset="0"/>
              </a:rPr>
              <a:t>es</a:t>
            </a:r>
            <a:r>
              <a:rPr lang="pt-PT" sz="3200" dirty="0">
                <a:effectLst/>
                <a:latin typeface="Century Gothic" panose="020B0502020202020204" pitchFamily="34" charset="0"/>
                <a:ea typeface="Times New Roman" panose="02020603050405020304" pitchFamily="18" charset="0"/>
              </a:rPr>
              <a:t>) e não refletem necessariamente a posição da União Europeia ou da Agência de Execução Europeia da Educação e da Cultura (EACEA). Nem a União Europeia nem a EACEA podem ser tidos como responsáveis por essas opiniões. Número do Projeto: 2022-1-AT01-KA220-ADU-000087985</a:t>
            </a:r>
            <a:endParaRPr lang="pt-PT" sz="3200" dirty="0">
              <a:effectLst/>
              <a:latin typeface="Times New Roman" panose="02020603050405020304" pitchFamily="18" charset="0"/>
              <a:ea typeface="Times New Roman" panose="02020603050405020304" pitchFamily="18" charset="0"/>
            </a:endParaRPr>
          </a:p>
          <a:p>
            <a:pPr marL="0" lvl="0" indent="0" algn="ctr" rtl="0">
              <a:lnSpc>
                <a:spcPct val="90000"/>
              </a:lnSpc>
              <a:spcBef>
                <a:spcPts val="600"/>
              </a:spcBef>
              <a:spcAft>
                <a:spcPts val="600"/>
              </a:spcAft>
              <a:buSzPts val="1400"/>
              <a:buNone/>
            </a:pPr>
            <a:endParaRPr sz="400" dirty="0">
              <a:solidFill>
                <a:srgbClr val="888888"/>
              </a:solidFill>
              <a:latin typeface="Arial"/>
              <a:ea typeface="Arial"/>
              <a:cs typeface="Arial"/>
              <a:sym typeface="Arial"/>
            </a:endParaRPr>
          </a:p>
        </p:txBody>
      </p:sp>
      <p:pic>
        <p:nvPicPr>
          <p:cNvPr id="3" name="Imagem 2" descr="Uma imagem com texto, Tipo de letra, Azul elétrico, Azul majorelle&#10;&#10;Descrição gerada automaticamente">
            <a:extLst>
              <a:ext uri="{FF2B5EF4-FFF2-40B4-BE49-F238E27FC236}">
                <a16:creationId xmlns:a16="http://schemas.microsoft.com/office/drawing/2014/main" id="{8C005AD8-889D-F81B-4BAD-2B0F359C3A1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956408" y="5984990"/>
            <a:ext cx="2470291" cy="44146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5"/>
        <p:cNvGrpSpPr/>
        <p:nvPr/>
      </p:nvGrpSpPr>
      <p:grpSpPr>
        <a:xfrm>
          <a:off x="0" y="0"/>
          <a:ext cx="0" cy="0"/>
          <a:chOff x="0" y="0"/>
          <a:chExt cx="0" cy="0"/>
        </a:xfrm>
      </p:grpSpPr>
      <p:grpSp>
        <p:nvGrpSpPr>
          <p:cNvPr id="866" name="Google Shape;866;p47"/>
          <p:cNvGrpSpPr/>
          <p:nvPr/>
        </p:nvGrpSpPr>
        <p:grpSpPr>
          <a:xfrm>
            <a:off x="-5025" y="6737718"/>
            <a:ext cx="12207200" cy="123363"/>
            <a:chOff x="-5025" y="6737718"/>
            <a:chExt cx="12207200" cy="123363"/>
          </a:xfrm>
        </p:grpSpPr>
        <p:sp>
          <p:nvSpPr>
            <p:cNvPr id="867" name="Google Shape;867;p47"/>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68" name="Google Shape;868;p47"/>
            <p:cNvSpPr/>
            <p:nvPr/>
          </p:nvSpPr>
          <p:spPr>
            <a:xfrm rot="-5400000">
              <a:off x="9176406" y="3835311"/>
              <a:ext cx="123362" cy="5928176"/>
            </a:xfrm>
            <a:prstGeom prst="rect">
              <a:avLst/>
            </a:prstGeom>
            <a:gradFill>
              <a:gsLst>
                <a:gs pos="0">
                  <a:srgbClr val="5B9BD5">
                    <a:alpha val="0"/>
                  </a:srgbClr>
                </a:gs>
                <a:gs pos="19000">
                  <a:srgbClr val="5B9BD5">
                    <a:alpha val="0"/>
                  </a:srgbClr>
                </a:gs>
                <a:gs pos="100000">
                  <a:srgbClr val="9CC2E5"/>
                </a:gs>
              </a:gsLst>
              <a:lin ang="6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869" name="Google Shape;869;p47"/>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0" name="Google Shape;870;p47"/>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872" name="Google Shape;872;p47"/>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874" name="Google Shape;874;p47"/>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de-DE" sz="3200" b="0" i="0" u="none" strike="noStrike" cap="none" dirty="0">
                <a:solidFill>
                  <a:schemeClr val="lt1"/>
                </a:solidFill>
                <a:latin typeface="Aptos Light" panose="020B0004020202020204" pitchFamily="34" charset="0"/>
                <a:ea typeface="Century Gothic"/>
                <a:cs typeface="Century Gothic"/>
                <a:sym typeface="Century Gothic"/>
              </a:rPr>
              <a:t>AVALIAR A SUA EXPOSIÇÃO AOS RISCOS</a:t>
            </a:r>
            <a:endParaRPr sz="3200" b="0" i="0" u="none" strike="noStrike" cap="none" dirty="0">
              <a:solidFill>
                <a:schemeClr val="lt1"/>
              </a:solidFill>
              <a:latin typeface="Aptos Light" panose="020B0004020202020204" pitchFamily="34" charset="0"/>
              <a:ea typeface="Century Gothic"/>
              <a:cs typeface="Century Gothic"/>
              <a:sym typeface="Century Gothic"/>
            </a:endParaRPr>
          </a:p>
        </p:txBody>
      </p:sp>
      <p:grpSp>
        <p:nvGrpSpPr>
          <p:cNvPr id="875" name="Google Shape;875;p47"/>
          <p:cNvGrpSpPr/>
          <p:nvPr/>
        </p:nvGrpSpPr>
        <p:grpSpPr>
          <a:xfrm>
            <a:off x="1123554" y="2526392"/>
            <a:ext cx="9504381" cy="1959104"/>
            <a:chOff x="954463" y="420831"/>
            <a:chExt cx="9504381" cy="1959104"/>
          </a:xfrm>
        </p:grpSpPr>
        <p:sp>
          <p:nvSpPr>
            <p:cNvPr id="876" name="Google Shape;876;p47"/>
            <p:cNvSpPr/>
            <p:nvPr/>
          </p:nvSpPr>
          <p:spPr>
            <a:xfrm>
              <a:off x="1532077" y="420831"/>
              <a:ext cx="945187" cy="945187"/>
            </a:xfrm>
            <a:prstGeom prst="rect">
              <a:avLst/>
            </a:prstGeom>
            <a:blipFill rotWithShape="1">
              <a:blip r:embed="rId4">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Aptos Light" panose="020B0004020202020204" pitchFamily="34" charset="0"/>
              </a:endParaRPr>
            </a:p>
          </p:txBody>
        </p:sp>
        <p:sp>
          <p:nvSpPr>
            <p:cNvPr id="877" name="Google Shape;877;p47"/>
            <p:cNvSpPr/>
            <p:nvPr/>
          </p:nvSpPr>
          <p:spPr>
            <a:xfrm>
              <a:off x="954463" y="1659935"/>
              <a:ext cx="2100415"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Aptos Light" panose="020B0004020202020204" pitchFamily="34" charset="0"/>
              </a:endParaRPr>
            </a:p>
          </p:txBody>
        </p:sp>
        <p:sp>
          <p:nvSpPr>
            <p:cNvPr id="878" name="Google Shape;878;p47"/>
            <p:cNvSpPr txBox="1"/>
            <p:nvPr/>
          </p:nvSpPr>
          <p:spPr>
            <a:xfrm>
              <a:off x="954463" y="1659935"/>
              <a:ext cx="2100415"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300"/>
                <a:buFont typeface="Arial"/>
                <a:buNone/>
              </a:pPr>
              <a:r>
                <a:rPr lang="de-DE" sz="1800" b="0" i="0" u="none" strike="noStrike" cap="none" dirty="0">
                  <a:solidFill>
                    <a:srgbClr val="000000"/>
                  </a:solidFill>
                  <a:latin typeface="Aptos Light" panose="020B0004020202020204" pitchFamily="34" charset="0"/>
                  <a:ea typeface="Century Gothic"/>
                  <a:cs typeface="Century Gothic"/>
                  <a:sym typeface="Century Gothic"/>
                </a:rPr>
                <a:t>Risco de taxa de juro</a:t>
              </a:r>
              <a:endParaRPr sz="1800" b="0" i="0" u="none" strike="noStrike" cap="none" dirty="0">
                <a:solidFill>
                  <a:srgbClr val="000000"/>
                </a:solidFill>
                <a:latin typeface="Aptos Light" panose="020B0004020202020204" pitchFamily="34" charset="0"/>
                <a:ea typeface="Century Gothic"/>
                <a:cs typeface="Century Gothic"/>
                <a:sym typeface="Century Gothic"/>
              </a:endParaRPr>
            </a:p>
          </p:txBody>
        </p:sp>
        <p:sp>
          <p:nvSpPr>
            <p:cNvPr id="879" name="Google Shape;879;p47"/>
            <p:cNvSpPr/>
            <p:nvPr/>
          </p:nvSpPr>
          <p:spPr>
            <a:xfrm>
              <a:off x="4000066" y="420831"/>
              <a:ext cx="945187" cy="945187"/>
            </a:xfrm>
            <a:prstGeom prst="rect">
              <a:avLst/>
            </a:prstGeom>
            <a:blipFill rotWithShape="1">
              <a:blip r:embed="rId5">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Aptos Light" panose="020B0004020202020204" pitchFamily="34" charset="0"/>
              </a:endParaRPr>
            </a:p>
          </p:txBody>
        </p:sp>
        <p:sp>
          <p:nvSpPr>
            <p:cNvPr id="880" name="Google Shape;880;p47"/>
            <p:cNvSpPr/>
            <p:nvPr/>
          </p:nvSpPr>
          <p:spPr>
            <a:xfrm>
              <a:off x="3422452" y="1659935"/>
              <a:ext cx="2100415"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Aptos Light" panose="020B0004020202020204" pitchFamily="34" charset="0"/>
              </a:endParaRPr>
            </a:p>
          </p:txBody>
        </p:sp>
        <p:sp>
          <p:nvSpPr>
            <p:cNvPr id="881" name="Google Shape;881;p47"/>
            <p:cNvSpPr txBox="1"/>
            <p:nvPr/>
          </p:nvSpPr>
          <p:spPr>
            <a:xfrm>
              <a:off x="3422452" y="1659935"/>
              <a:ext cx="2100415"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300"/>
                <a:buFont typeface="Arial"/>
                <a:buNone/>
              </a:pPr>
              <a:r>
                <a:rPr lang="de-DE" sz="1800" b="0" i="0" u="none" strike="noStrike" cap="none">
                  <a:solidFill>
                    <a:srgbClr val="000000"/>
                  </a:solidFill>
                  <a:latin typeface="Aptos Light" panose="020B0004020202020204" pitchFamily="34" charset="0"/>
                  <a:ea typeface="Century Gothic"/>
                  <a:cs typeface="Century Gothic"/>
                  <a:sym typeface="Century Gothic"/>
                </a:rPr>
                <a:t>Risco cambial </a:t>
              </a:r>
              <a:endParaRPr sz="1800" b="0" i="0" u="none" strike="noStrike" cap="none">
                <a:solidFill>
                  <a:srgbClr val="000000"/>
                </a:solidFill>
                <a:latin typeface="Aptos Light" panose="020B0004020202020204" pitchFamily="34" charset="0"/>
                <a:ea typeface="Century Gothic"/>
                <a:cs typeface="Century Gothic"/>
                <a:sym typeface="Century Gothic"/>
              </a:endParaRPr>
            </a:p>
          </p:txBody>
        </p:sp>
        <p:sp>
          <p:nvSpPr>
            <p:cNvPr id="882" name="Google Shape;882;p47"/>
            <p:cNvSpPr/>
            <p:nvPr/>
          </p:nvSpPr>
          <p:spPr>
            <a:xfrm>
              <a:off x="6468055" y="420831"/>
              <a:ext cx="945187" cy="945187"/>
            </a:xfrm>
            <a:prstGeom prst="rect">
              <a:avLst/>
            </a:prstGeom>
            <a:blipFill rotWithShape="1">
              <a:blip r:embed="rId6">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Aptos Light" panose="020B0004020202020204" pitchFamily="34" charset="0"/>
              </a:endParaRPr>
            </a:p>
          </p:txBody>
        </p:sp>
        <p:sp>
          <p:nvSpPr>
            <p:cNvPr id="883" name="Google Shape;883;p47"/>
            <p:cNvSpPr/>
            <p:nvPr/>
          </p:nvSpPr>
          <p:spPr>
            <a:xfrm>
              <a:off x="5890440" y="1659935"/>
              <a:ext cx="2100415"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Aptos Light" panose="020B0004020202020204" pitchFamily="34" charset="0"/>
              </a:endParaRPr>
            </a:p>
          </p:txBody>
        </p:sp>
        <p:sp>
          <p:nvSpPr>
            <p:cNvPr id="884" name="Google Shape;884;p47"/>
            <p:cNvSpPr txBox="1"/>
            <p:nvPr/>
          </p:nvSpPr>
          <p:spPr>
            <a:xfrm>
              <a:off x="5890440" y="1659935"/>
              <a:ext cx="2100415"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300"/>
                <a:buFont typeface="Arial"/>
                <a:buNone/>
              </a:pPr>
              <a:r>
                <a:rPr lang="de-DE" sz="1800" b="0" i="0" u="none" strike="noStrike" cap="none">
                  <a:solidFill>
                    <a:srgbClr val="000000"/>
                  </a:solidFill>
                  <a:latin typeface="Aptos Light" panose="020B0004020202020204" pitchFamily="34" charset="0"/>
                  <a:ea typeface="Century Gothic"/>
                  <a:cs typeface="Century Gothic"/>
                  <a:sym typeface="Century Gothic"/>
                </a:rPr>
                <a:t>Risco de liquidez </a:t>
              </a:r>
              <a:endParaRPr sz="1800" b="0" i="0" u="none" strike="noStrike" cap="none">
                <a:solidFill>
                  <a:srgbClr val="000000"/>
                </a:solidFill>
                <a:latin typeface="Aptos Light" panose="020B0004020202020204" pitchFamily="34" charset="0"/>
                <a:ea typeface="Century Gothic"/>
                <a:cs typeface="Century Gothic"/>
                <a:sym typeface="Century Gothic"/>
              </a:endParaRPr>
            </a:p>
          </p:txBody>
        </p:sp>
        <p:sp>
          <p:nvSpPr>
            <p:cNvPr id="885" name="Google Shape;885;p47"/>
            <p:cNvSpPr/>
            <p:nvPr/>
          </p:nvSpPr>
          <p:spPr>
            <a:xfrm>
              <a:off x="8936043" y="420831"/>
              <a:ext cx="945187" cy="945187"/>
            </a:xfrm>
            <a:prstGeom prst="rect">
              <a:avLst/>
            </a:prstGeom>
            <a:blipFill rotWithShape="1">
              <a:blip r:embed="rId7">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Aptos Light" panose="020B0004020202020204" pitchFamily="34" charset="0"/>
              </a:endParaRPr>
            </a:p>
          </p:txBody>
        </p:sp>
        <p:sp>
          <p:nvSpPr>
            <p:cNvPr id="886" name="Google Shape;886;p47"/>
            <p:cNvSpPr/>
            <p:nvPr/>
          </p:nvSpPr>
          <p:spPr>
            <a:xfrm>
              <a:off x="8358429" y="1659935"/>
              <a:ext cx="2100415"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Aptos Light" panose="020B0004020202020204" pitchFamily="34" charset="0"/>
              </a:endParaRPr>
            </a:p>
          </p:txBody>
        </p:sp>
        <p:sp>
          <p:nvSpPr>
            <p:cNvPr id="887" name="Google Shape;887;p47"/>
            <p:cNvSpPr txBox="1"/>
            <p:nvPr/>
          </p:nvSpPr>
          <p:spPr>
            <a:xfrm>
              <a:off x="8358429" y="1659935"/>
              <a:ext cx="2100415"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300"/>
                <a:buFont typeface="Arial"/>
                <a:buNone/>
              </a:pPr>
              <a:r>
                <a:rPr lang="de-DE" sz="1800" b="0" i="0" u="none" strike="noStrike" cap="none">
                  <a:solidFill>
                    <a:srgbClr val="000000"/>
                  </a:solidFill>
                  <a:latin typeface="Aptos Light" panose="020B0004020202020204" pitchFamily="34" charset="0"/>
                  <a:ea typeface="Century Gothic"/>
                  <a:cs typeface="Century Gothic"/>
                  <a:sym typeface="Century Gothic"/>
                </a:rPr>
                <a:t>Risco de perda de activos </a:t>
              </a:r>
              <a:endParaRPr sz="1800" b="0" i="0" u="none" strike="noStrike" cap="none">
                <a:solidFill>
                  <a:srgbClr val="000000"/>
                </a:solidFill>
                <a:latin typeface="Aptos Light" panose="020B0004020202020204" pitchFamily="34" charset="0"/>
                <a:ea typeface="Century Gothic"/>
                <a:cs typeface="Century Gothic"/>
                <a:sym typeface="Century Gothic"/>
              </a:endParaRPr>
            </a:p>
          </p:txBody>
        </p:sp>
      </p:grpSp>
      <p:sp>
        <p:nvSpPr>
          <p:cNvPr id="2" name="Google Shape;104;p2">
            <a:extLst>
              <a:ext uri="{FF2B5EF4-FFF2-40B4-BE49-F238E27FC236}">
                <a16:creationId xmlns:a16="http://schemas.microsoft.com/office/drawing/2014/main" id="{63F58F62-0794-AA39-583C-0D9AE8B0C70F}"/>
              </a:ext>
            </a:extLst>
          </p:cNvPr>
          <p:cNvSpPr txBox="1">
            <a:spLocks noGrp="1"/>
          </p:cNvSpPr>
          <p:nvPr>
            <p:ph type="ftr" idx="11"/>
          </p:nvPr>
        </p:nvSpPr>
        <p:spPr>
          <a:xfrm>
            <a:off x="441523" y="6123663"/>
            <a:ext cx="8819708" cy="365125"/>
          </a:xfrm>
          <a:prstGeom prst="rect">
            <a:avLst/>
          </a:prstGeom>
          <a:noFill/>
          <a:ln>
            <a:noFill/>
          </a:ln>
        </p:spPr>
        <p:txBody>
          <a:bodyPr spcFirstLastPara="1" wrap="square" lIns="91425" tIns="45700" rIns="91425" bIns="45700" anchor="ctr" anchorCtr="0">
            <a:normAutofit fontScale="25000" lnSpcReduction="20000"/>
          </a:bodyPr>
          <a:lstStyle/>
          <a:p>
            <a:pPr algn="just"/>
            <a:r>
              <a:rPr lang="pt-PT" sz="3200" dirty="0">
                <a:effectLst/>
                <a:latin typeface="Century Gothic" panose="020B0502020202020204" pitchFamily="34" charset="0"/>
                <a:ea typeface="Times New Roman" panose="02020603050405020304" pitchFamily="18" charset="0"/>
              </a:rPr>
              <a:t>Financiado pela União Europeia. Os pontos de vista e as opiniões expressas são as do(s) autor(</a:t>
            </a:r>
            <a:r>
              <a:rPr lang="pt-PT" sz="3200" dirty="0" err="1">
                <a:effectLst/>
                <a:latin typeface="Century Gothic" panose="020B0502020202020204" pitchFamily="34" charset="0"/>
                <a:ea typeface="Times New Roman" panose="02020603050405020304" pitchFamily="18" charset="0"/>
              </a:rPr>
              <a:t>es</a:t>
            </a:r>
            <a:r>
              <a:rPr lang="pt-PT" sz="3200" dirty="0">
                <a:effectLst/>
                <a:latin typeface="Century Gothic" panose="020B0502020202020204" pitchFamily="34" charset="0"/>
                <a:ea typeface="Times New Roman" panose="02020603050405020304" pitchFamily="18" charset="0"/>
              </a:rPr>
              <a:t>) e não refletem necessariamente a posição da União Europeia ou da Agência de Execução Europeia da Educação e da Cultura (EACEA). Nem a União Europeia nem a EACEA podem ser tidos como responsáveis por essas opiniões. Número do Projeto: 2022-1-AT01-KA220-ADU-000087985</a:t>
            </a:r>
            <a:endParaRPr lang="pt-PT" sz="3200" dirty="0">
              <a:effectLst/>
              <a:latin typeface="Times New Roman" panose="02020603050405020304" pitchFamily="18" charset="0"/>
              <a:ea typeface="Times New Roman" panose="02020603050405020304" pitchFamily="18" charset="0"/>
            </a:endParaRPr>
          </a:p>
          <a:p>
            <a:pPr marL="0" lvl="0" indent="0" algn="ctr" rtl="0">
              <a:lnSpc>
                <a:spcPct val="90000"/>
              </a:lnSpc>
              <a:spcBef>
                <a:spcPts val="600"/>
              </a:spcBef>
              <a:spcAft>
                <a:spcPts val="600"/>
              </a:spcAft>
              <a:buSzPts val="1400"/>
              <a:buNone/>
            </a:pPr>
            <a:endParaRPr sz="400" dirty="0">
              <a:solidFill>
                <a:srgbClr val="888888"/>
              </a:solidFill>
              <a:latin typeface="Arial"/>
              <a:ea typeface="Arial"/>
              <a:cs typeface="Arial"/>
              <a:sym typeface="Arial"/>
            </a:endParaRPr>
          </a:p>
        </p:txBody>
      </p:sp>
      <p:pic>
        <p:nvPicPr>
          <p:cNvPr id="3" name="Imagem 2" descr="Uma imagem com texto, Tipo de letra, Azul elétrico, Azul majorelle&#10;&#10;Descrição gerada automaticamente">
            <a:extLst>
              <a:ext uri="{FF2B5EF4-FFF2-40B4-BE49-F238E27FC236}">
                <a16:creationId xmlns:a16="http://schemas.microsoft.com/office/drawing/2014/main" id="{C74BA92E-907F-591C-C960-49448B80182C}"/>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9956408" y="5984990"/>
            <a:ext cx="2470291" cy="44146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1"/>
        <p:cNvGrpSpPr/>
        <p:nvPr/>
      </p:nvGrpSpPr>
      <p:grpSpPr>
        <a:xfrm>
          <a:off x="0" y="0"/>
          <a:ext cx="0" cy="0"/>
          <a:chOff x="0" y="0"/>
          <a:chExt cx="0" cy="0"/>
        </a:xfrm>
      </p:grpSpPr>
      <p:grpSp>
        <p:nvGrpSpPr>
          <p:cNvPr id="892" name="Google Shape;892;p48"/>
          <p:cNvGrpSpPr/>
          <p:nvPr/>
        </p:nvGrpSpPr>
        <p:grpSpPr>
          <a:xfrm>
            <a:off x="-5025" y="6737718"/>
            <a:ext cx="12207200" cy="123363"/>
            <a:chOff x="-5025" y="6737718"/>
            <a:chExt cx="12207200" cy="123363"/>
          </a:xfrm>
        </p:grpSpPr>
        <p:sp>
          <p:nvSpPr>
            <p:cNvPr id="893" name="Google Shape;893;p48"/>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94" name="Google Shape;894;p48"/>
            <p:cNvSpPr/>
            <p:nvPr/>
          </p:nvSpPr>
          <p:spPr>
            <a:xfrm rot="-5400000">
              <a:off x="9176406" y="3835311"/>
              <a:ext cx="123362" cy="5928176"/>
            </a:xfrm>
            <a:prstGeom prst="rect">
              <a:avLst/>
            </a:prstGeom>
            <a:gradFill>
              <a:gsLst>
                <a:gs pos="0">
                  <a:srgbClr val="5B9BD5">
                    <a:alpha val="0"/>
                  </a:srgbClr>
                </a:gs>
                <a:gs pos="19000">
                  <a:srgbClr val="5B9BD5">
                    <a:alpha val="0"/>
                  </a:srgbClr>
                </a:gs>
                <a:gs pos="100000">
                  <a:srgbClr val="9CC2E5"/>
                </a:gs>
              </a:gsLst>
              <a:lin ang="6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895" name="Google Shape;895;p48"/>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6" name="Google Shape;896;p48"/>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898" name="Google Shape;898;p48"/>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900" name="Google Shape;900;p48"/>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de-DE" sz="3200" b="0" i="0" u="none" strike="noStrike" cap="none" dirty="0">
                <a:solidFill>
                  <a:schemeClr val="lt1"/>
                </a:solidFill>
                <a:latin typeface="Aptos Light" panose="020B0004020202020204" pitchFamily="34" charset="0"/>
                <a:ea typeface="Century Gothic"/>
                <a:cs typeface="Century Gothic"/>
                <a:sym typeface="Century Gothic"/>
              </a:rPr>
              <a:t>ESTÁ ENDIVIDADO DE FORMA RESPONSÁVEL?</a:t>
            </a:r>
            <a:endParaRPr sz="3200" b="0" i="0" u="none" strike="noStrike" cap="none" dirty="0">
              <a:solidFill>
                <a:schemeClr val="lt1"/>
              </a:solidFill>
              <a:latin typeface="Aptos Light" panose="020B0004020202020204" pitchFamily="34" charset="0"/>
              <a:ea typeface="Century Gothic"/>
              <a:cs typeface="Century Gothic"/>
              <a:sym typeface="Century Gothic"/>
            </a:endParaRPr>
          </a:p>
        </p:txBody>
      </p:sp>
      <p:sp>
        <p:nvSpPr>
          <p:cNvPr id="901" name="Google Shape;901;p48"/>
          <p:cNvSpPr txBox="1"/>
          <p:nvPr/>
        </p:nvSpPr>
        <p:spPr>
          <a:xfrm>
            <a:off x="1508770" y="2484221"/>
            <a:ext cx="9179609"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800" b="0" i="0" u="none" strike="noStrike" cap="none" dirty="0">
                <a:solidFill>
                  <a:srgbClr val="000000"/>
                </a:solidFill>
                <a:latin typeface="Aptos Light" panose="020B0004020202020204" pitchFamily="34" charset="0"/>
                <a:ea typeface="Century Gothic"/>
                <a:cs typeface="Century Gothic"/>
                <a:sym typeface="Century Gothic"/>
              </a:rPr>
              <a:t>Rácio dívida/rendimento (DTI): Mede a percentagem do rendimento mensal de uma pessoa que vai para o pagamento de dívidas</a:t>
            </a:r>
            <a:r>
              <a:rPr lang="de-DE" sz="1800" b="0" i="0" u="none" strike="noStrike" cap="none" dirty="0">
                <a:solidFill>
                  <a:srgbClr val="111111"/>
                </a:solidFill>
                <a:latin typeface="Aptos Light" panose="020B0004020202020204" pitchFamily="34" charset="0"/>
                <a:sym typeface="Arial"/>
              </a:rPr>
              <a:t>.</a:t>
            </a:r>
            <a:r>
              <a:rPr lang="de-DE" sz="1800" b="0" i="0" u="none" strike="noStrike" cap="none" dirty="0">
                <a:solidFill>
                  <a:srgbClr val="000000"/>
                </a:solidFill>
                <a:latin typeface="Aptos Light" panose="020B0004020202020204" pitchFamily="34" charset="0"/>
                <a:ea typeface="Century Gothic"/>
                <a:cs typeface="Century Gothic"/>
                <a:sym typeface="Century Gothic"/>
              </a:rPr>
              <a:t> Representa a relação entre o total dos pagamentos mensais regulares da dívida e o rendimento líquido mensal, indicando a capacidade de pagar regularmente as dívidas (liquidez). É aconselhável que o DTI não exceda 40%.  </a:t>
            </a:r>
            <a:endParaRPr sz="1800" dirty="0">
              <a:latin typeface="Aptos Light" panose="020B0004020202020204" pitchFamily="34" charset="0"/>
            </a:endParaRPr>
          </a:p>
        </p:txBody>
      </p:sp>
      <p:sp>
        <p:nvSpPr>
          <p:cNvPr id="2" name="Google Shape;104;p2">
            <a:extLst>
              <a:ext uri="{FF2B5EF4-FFF2-40B4-BE49-F238E27FC236}">
                <a16:creationId xmlns:a16="http://schemas.microsoft.com/office/drawing/2014/main" id="{EE285170-1784-7580-A1A8-74747DDBEB06}"/>
              </a:ext>
            </a:extLst>
          </p:cNvPr>
          <p:cNvSpPr txBox="1">
            <a:spLocks noGrp="1"/>
          </p:cNvSpPr>
          <p:nvPr>
            <p:ph type="ftr" idx="11"/>
          </p:nvPr>
        </p:nvSpPr>
        <p:spPr>
          <a:xfrm>
            <a:off x="441523" y="6123663"/>
            <a:ext cx="8819708" cy="365125"/>
          </a:xfrm>
          <a:prstGeom prst="rect">
            <a:avLst/>
          </a:prstGeom>
          <a:noFill/>
          <a:ln>
            <a:noFill/>
          </a:ln>
        </p:spPr>
        <p:txBody>
          <a:bodyPr spcFirstLastPara="1" wrap="square" lIns="91425" tIns="45700" rIns="91425" bIns="45700" anchor="ctr" anchorCtr="0">
            <a:normAutofit fontScale="25000" lnSpcReduction="20000"/>
          </a:bodyPr>
          <a:lstStyle/>
          <a:p>
            <a:pPr algn="just"/>
            <a:r>
              <a:rPr lang="pt-PT" sz="3200" dirty="0">
                <a:effectLst/>
                <a:latin typeface="Century Gothic" panose="020B0502020202020204" pitchFamily="34" charset="0"/>
                <a:ea typeface="Times New Roman" panose="02020603050405020304" pitchFamily="18" charset="0"/>
              </a:rPr>
              <a:t>Financiado pela União Europeia. Os pontos de vista e as opiniões expressas são as do(s) autor(</a:t>
            </a:r>
            <a:r>
              <a:rPr lang="pt-PT" sz="3200" dirty="0" err="1">
                <a:effectLst/>
                <a:latin typeface="Century Gothic" panose="020B0502020202020204" pitchFamily="34" charset="0"/>
                <a:ea typeface="Times New Roman" panose="02020603050405020304" pitchFamily="18" charset="0"/>
              </a:rPr>
              <a:t>es</a:t>
            </a:r>
            <a:r>
              <a:rPr lang="pt-PT" sz="3200" dirty="0">
                <a:effectLst/>
                <a:latin typeface="Century Gothic" panose="020B0502020202020204" pitchFamily="34" charset="0"/>
                <a:ea typeface="Times New Roman" panose="02020603050405020304" pitchFamily="18" charset="0"/>
              </a:rPr>
              <a:t>) e não refletem necessariamente a posição da União Europeia ou da Agência de Execução Europeia da Educação e da Cultura (EACEA). Nem a União Europeia nem a EACEA podem ser tidos como responsáveis por essas opiniões. Número do Projeto: 2022-1-AT01-KA220-ADU-000087985</a:t>
            </a:r>
            <a:endParaRPr lang="pt-PT" sz="3200" dirty="0">
              <a:effectLst/>
              <a:latin typeface="Times New Roman" panose="02020603050405020304" pitchFamily="18" charset="0"/>
              <a:ea typeface="Times New Roman" panose="02020603050405020304" pitchFamily="18" charset="0"/>
            </a:endParaRPr>
          </a:p>
          <a:p>
            <a:pPr marL="0" lvl="0" indent="0" algn="ctr" rtl="0">
              <a:lnSpc>
                <a:spcPct val="90000"/>
              </a:lnSpc>
              <a:spcBef>
                <a:spcPts val="600"/>
              </a:spcBef>
              <a:spcAft>
                <a:spcPts val="600"/>
              </a:spcAft>
              <a:buSzPts val="1400"/>
              <a:buNone/>
            </a:pPr>
            <a:endParaRPr sz="400" dirty="0">
              <a:solidFill>
                <a:srgbClr val="888888"/>
              </a:solidFill>
              <a:latin typeface="Arial"/>
              <a:ea typeface="Arial"/>
              <a:cs typeface="Arial"/>
              <a:sym typeface="Arial"/>
            </a:endParaRPr>
          </a:p>
        </p:txBody>
      </p:sp>
      <p:pic>
        <p:nvPicPr>
          <p:cNvPr id="3" name="Imagem 2" descr="Uma imagem com texto, Tipo de letra, Azul elétrico, Azul majorelle&#10;&#10;Descrição gerada automaticamente">
            <a:extLst>
              <a:ext uri="{FF2B5EF4-FFF2-40B4-BE49-F238E27FC236}">
                <a16:creationId xmlns:a16="http://schemas.microsoft.com/office/drawing/2014/main" id="{02B59776-0306-8ED9-21C8-2E8179B90DD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956408" y="5984990"/>
            <a:ext cx="2470291" cy="44146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1"/>
        <p:cNvGrpSpPr/>
        <p:nvPr/>
      </p:nvGrpSpPr>
      <p:grpSpPr>
        <a:xfrm>
          <a:off x="0" y="0"/>
          <a:ext cx="0" cy="0"/>
          <a:chOff x="0" y="0"/>
          <a:chExt cx="0" cy="0"/>
        </a:xfrm>
      </p:grpSpPr>
      <p:sp>
        <p:nvSpPr>
          <p:cNvPr id="172" name="Google Shape;172;p2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3" name="Google Shape;173;p23"/>
          <p:cNvSpPr/>
          <p:nvPr/>
        </p:nvSpPr>
        <p:spPr>
          <a:xfrm rot="3967198" flipH="1">
            <a:off x="8556837" y="1059670"/>
            <a:ext cx="2987899" cy="2987899"/>
          </a:xfrm>
          <a:prstGeom prst="arc">
            <a:avLst>
              <a:gd name="adj1" fmla="val 14441841"/>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4" name="Google Shape;174;p23"/>
          <p:cNvSpPr/>
          <p:nvPr/>
        </p:nvSpPr>
        <p:spPr>
          <a:xfrm>
            <a:off x="4934248" y="648830"/>
            <a:ext cx="5458838" cy="1325563"/>
          </a:xfrm>
          <a:prstGeom prst="roundRect">
            <a:avLst>
              <a:gd name="adj" fmla="val 16667"/>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600"/>
              </a:spcAft>
              <a:buNone/>
            </a:pPr>
            <a:r>
              <a:rPr lang="de-DE" sz="4400" b="0" i="0" u="none" strike="noStrike" cap="none" dirty="0">
                <a:solidFill>
                  <a:schemeClr val="dk1"/>
                </a:solidFill>
                <a:latin typeface="Aptos Light" panose="020B0004020202020204" pitchFamily="34" charset="0"/>
                <a:ea typeface="Century Gothic"/>
                <a:cs typeface="Century Gothic"/>
                <a:sym typeface="Century Gothic"/>
              </a:rPr>
              <a:t>OBJECTIVOS</a:t>
            </a:r>
            <a:endParaRPr dirty="0">
              <a:latin typeface="Aptos Light" panose="020B0004020202020204" pitchFamily="34" charset="0"/>
            </a:endParaRPr>
          </a:p>
        </p:txBody>
      </p:sp>
      <p:sp>
        <p:nvSpPr>
          <p:cNvPr id="175" name="Google Shape;175;p23"/>
          <p:cNvSpPr/>
          <p:nvPr/>
        </p:nvSpPr>
        <p:spPr>
          <a:xfrm flipH="1">
            <a:off x="0" y="5486400"/>
            <a:ext cx="2672863" cy="1371600"/>
          </a:xfrm>
          <a:custGeom>
            <a:avLst/>
            <a:gdLst/>
            <a:ahLst/>
            <a:cxnLst/>
            <a:rect l="l" t="t" r="r" b="b"/>
            <a:pathLst>
              <a:path w="2672863" h="1371600" extrusionOk="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6" name="Google Shape;176;p23"/>
          <p:cNvSpPr txBox="1"/>
          <p:nvPr/>
        </p:nvSpPr>
        <p:spPr>
          <a:xfrm>
            <a:off x="5066124" y="1709973"/>
            <a:ext cx="6292179" cy="3771684"/>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de-DE" sz="1800" b="0" i="0" u="none" strike="noStrike" cap="none" dirty="0">
                <a:solidFill>
                  <a:srgbClr val="000000"/>
                </a:solidFill>
                <a:latin typeface="Aptos Light" panose="020B0004020202020204" pitchFamily="34" charset="0"/>
                <a:ea typeface="Century Gothic"/>
                <a:cs typeface="Century Gothic"/>
                <a:sym typeface="Century Gothic"/>
              </a:rPr>
              <a:t>Os participantes serão capazes de: </a:t>
            </a:r>
            <a:endParaRPr sz="1800" b="0" i="0" u="none" strike="noStrike" cap="none" dirty="0">
              <a:solidFill>
                <a:srgbClr val="000000"/>
              </a:solidFill>
              <a:latin typeface="Aptos Light" panose="020B0004020202020204" pitchFamily="34" charset="0"/>
              <a:ea typeface="Century Gothic"/>
              <a:cs typeface="Century Gothic"/>
              <a:sym typeface="Century Gothic"/>
            </a:endParaRPr>
          </a:p>
          <a:p>
            <a:pPr marL="342900" marR="0" lvl="0" indent="-342900" algn="just" rtl="0">
              <a:lnSpc>
                <a:spcPct val="100000"/>
              </a:lnSpc>
              <a:spcBef>
                <a:spcPts val="0"/>
              </a:spcBef>
              <a:spcAft>
                <a:spcPts val="0"/>
              </a:spcAft>
              <a:buClr>
                <a:srgbClr val="000000"/>
              </a:buClr>
              <a:buSzPts val="1200"/>
              <a:buFont typeface="Century Gothic"/>
              <a:buChar char="-"/>
            </a:pPr>
            <a:r>
              <a:rPr lang="de-DE" sz="1800" b="0" i="0" u="none" strike="noStrike" cap="none" dirty="0">
                <a:solidFill>
                  <a:srgbClr val="000000"/>
                </a:solidFill>
                <a:latin typeface="Aptos Light" panose="020B0004020202020204" pitchFamily="34" charset="0"/>
                <a:ea typeface="Century Gothic"/>
                <a:cs typeface="Century Gothic"/>
                <a:sym typeface="Century Gothic"/>
              </a:rPr>
              <a:t>compreender os vários tipos de empréstimos, as suas características e a sua adequação a diferentes necessidades financeiras.</a:t>
            </a:r>
            <a:endParaRPr sz="1800" b="0" i="0" u="none" strike="noStrike" cap="none" dirty="0">
              <a:solidFill>
                <a:srgbClr val="000000"/>
              </a:solidFill>
              <a:latin typeface="Aptos Light" panose="020B0004020202020204" pitchFamily="34" charset="0"/>
              <a:ea typeface="Century Gothic"/>
              <a:cs typeface="Century Gothic"/>
              <a:sym typeface="Century Gothic"/>
            </a:endParaRPr>
          </a:p>
          <a:p>
            <a:pPr marL="342900" marR="0" lvl="0" indent="-342900" algn="just" rtl="0">
              <a:lnSpc>
                <a:spcPct val="100000"/>
              </a:lnSpc>
              <a:spcBef>
                <a:spcPts val="0"/>
              </a:spcBef>
              <a:spcAft>
                <a:spcPts val="0"/>
              </a:spcAft>
              <a:buClr>
                <a:srgbClr val="000000"/>
              </a:buClr>
              <a:buSzPts val="1200"/>
              <a:buFont typeface="Century Gothic"/>
              <a:buChar char="-"/>
            </a:pPr>
            <a:r>
              <a:rPr lang="de-DE" sz="1800" b="0" i="0" u="none" strike="noStrike" cap="none" dirty="0">
                <a:solidFill>
                  <a:srgbClr val="000000"/>
                </a:solidFill>
                <a:latin typeface="Aptos Light" panose="020B0004020202020204" pitchFamily="34" charset="0"/>
                <a:ea typeface="Century Gothic"/>
                <a:cs typeface="Century Gothic"/>
                <a:sym typeface="Century Gothic"/>
              </a:rPr>
              <a:t>calcular o custo total do empréstimo, incluindo juros e comissões, para diferentes opções de empréstimo.</a:t>
            </a:r>
            <a:endParaRPr sz="1800" b="0" i="0" u="none" strike="noStrike" cap="none" dirty="0">
              <a:solidFill>
                <a:srgbClr val="000000"/>
              </a:solidFill>
              <a:latin typeface="Aptos Light" panose="020B0004020202020204" pitchFamily="34" charset="0"/>
              <a:ea typeface="Century Gothic"/>
              <a:cs typeface="Century Gothic"/>
              <a:sym typeface="Century Gothic"/>
            </a:endParaRPr>
          </a:p>
          <a:p>
            <a:pPr marL="342900" marR="0" lvl="0" indent="-342900" algn="just" rtl="0">
              <a:lnSpc>
                <a:spcPct val="100000"/>
              </a:lnSpc>
              <a:spcBef>
                <a:spcPts val="0"/>
              </a:spcBef>
              <a:spcAft>
                <a:spcPts val="0"/>
              </a:spcAft>
              <a:buClr>
                <a:srgbClr val="000000"/>
              </a:buClr>
              <a:buSzPts val="1200"/>
              <a:buFont typeface="Century Gothic"/>
              <a:buChar char="-"/>
            </a:pPr>
            <a:r>
              <a:rPr lang="de-DE" sz="1800" b="0" i="0" u="none" strike="noStrike" cap="none" dirty="0">
                <a:solidFill>
                  <a:srgbClr val="000000"/>
                </a:solidFill>
                <a:latin typeface="Aptos Light" panose="020B0004020202020204" pitchFamily="34" charset="0"/>
                <a:ea typeface="Century Gothic"/>
                <a:cs typeface="Century Gothic"/>
                <a:sym typeface="Century Gothic"/>
              </a:rPr>
              <a:t>gerir e melhorar a sua pontuação de crédito</a:t>
            </a:r>
            <a:endParaRPr sz="1800" b="0" i="0" u="none" strike="noStrike" cap="none" dirty="0">
              <a:solidFill>
                <a:srgbClr val="000000"/>
              </a:solidFill>
              <a:latin typeface="Aptos Light" panose="020B0004020202020204" pitchFamily="34" charset="0"/>
              <a:ea typeface="Century Gothic"/>
              <a:cs typeface="Century Gothic"/>
              <a:sym typeface="Century Gothic"/>
            </a:endParaRPr>
          </a:p>
          <a:p>
            <a:pPr marL="342900" marR="0" lvl="0" indent="-342900" algn="just" rtl="0">
              <a:lnSpc>
                <a:spcPct val="100000"/>
              </a:lnSpc>
              <a:spcBef>
                <a:spcPts val="0"/>
              </a:spcBef>
              <a:spcAft>
                <a:spcPts val="0"/>
              </a:spcAft>
              <a:buClr>
                <a:srgbClr val="000000"/>
              </a:buClr>
              <a:buSzPts val="1200"/>
              <a:buFont typeface="Century Gothic"/>
              <a:buChar char="-"/>
            </a:pPr>
            <a:r>
              <a:rPr lang="de-DE" sz="1800" b="0" i="0" u="none" strike="noStrike" cap="none" dirty="0">
                <a:solidFill>
                  <a:srgbClr val="000000"/>
                </a:solidFill>
                <a:latin typeface="Aptos Light" panose="020B0004020202020204" pitchFamily="34" charset="0"/>
                <a:ea typeface="Century Gothic"/>
                <a:cs typeface="Century Gothic"/>
                <a:sym typeface="Century Gothic"/>
              </a:rPr>
              <a:t>tomar decisões de empréstimo informadas e alinhadas com os seus objectivos financeiros.</a:t>
            </a:r>
            <a:endParaRPr sz="1800" b="0" i="0" u="none" strike="noStrike" cap="none" dirty="0">
              <a:solidFill>
                <a:srgbClr val="000000"/>
              </a:solidFill>
              <a:latin typeface="Aptos Light" panose="020B0004020202020204" pitchFamily="34" charset="0"/>
              <a:ea typeface="Century Gothic"/>
              <a:cs typeface="Century Gothic"/>
              <a:sym typeface="Century Gothic"/>
            </a:endParaRPr>
          </a:p>
          <a:p>
            <a:pPr marL="342900" marR="0" lvl="0" indent="-342900" algn="just" rtl="0">
              <a:lnSpc>
                <a:spcPct val="100000"/>
              </a:lnSpc>
              <a:spcBef>
                <a:spcPts val="0"/>
              </a:spcBef>
              <a:spcAft>
                <a:spcPts val="0"/>
              </a:spcAft>
              <a:buClr>
                <a:srgbClr val="000000"/>
              </a:buClr>
              <a:buSzPts val="1200"/>
              <a:buFont typeface="Century Gothic"/>
              <a:buChar char="-"/>
            </a:pPr>
            <a:r>
              <a:rPr lang="de-DE" sz="1800" b="0" i="0" u="none" strike="noStrike" cap="none" dirty="0">
                <a:solidFill>
                  <a:srgbClr val="000000"/>
                </a:solidFill>
                <a:latin typeface="Aptos Light" panose="020B0004020202020204" pitchFamily="34" charset="0"/>
                <a:ea typeface="Century Gothic"/>
                <a:cs typeface="Century Gothic"/>
                <a:sym typeface="Century Gothic"/>
              </a:rPr>
              <a:t>demonstrar comportamentos e atitudes de empréstimo responsáveis.</a:t>
            </a:r>
            <a:endParaRPr sz="1800" b="0" i="0" u="none" strike="noStrike" cap="none" dirty="0">
              <a:solidFill>
                <a:srgbClr val="000000"/>
              </a:solidFill>
              <a:latin typeface="Aptos Light" panose="020B0004020202020204" pitchFamily="34" charset="0"/>
              <a:ea typeface="Century Gothic"/>
              <a:cs typeface="Century Gothic"/>
              <a:sym typeface="Century Gothic"/>
            </a:endParaRPr>
          </a:p>
          <a:p>
            <a:pPr marL="342900" marR="0" lvl="0" indent="-342900" algn="just" rtl="0">
              <a:lnSpc>
                <a:spcPct val="100000"/>
              </a:lnSpc>
              <a:spcBef>
                <a:spcPts val="0"/>
              </a:spcBef>
              <a:spcAft>
                <a:spcPts val="0"/>
              </a:spcAft>
              <a:buClr>
                <a:srgbClr val="000000"/>
              </a:buClr>
              <a:buSzPts val="1200"/>
              <a:buFont typeface="Century Gothic"/>
              <a:buChar char="-"/>
            </a:pPr>
            <a:r>
              <a:rPr lang="de-DE" sz="1800" b="0" i="0" u="none" strike="noStrike" cap="none" dirty="0">
                <a:solidFill>
                  <a:srgbClr val="000000"/>
                </a:solidFill>
                <a:latin typeface="Aptos Light" panose="020B0004020202020204" pitchFamily="34" charset="0"/>
                <a:ea typeface="Century Gothic"/>
                <a:cs typeface="Century Gothic"/>
                <a:sym typeface="Century Gothic"/>
              </a:rPr>
              <a:t>aprender e obter informações sobre as práticas de empréstimo responsável.</a:t>
            </a:r>
            <a:endParaRPr sz="1800" b="0" i="0" u="none" strike="noStrike" cap="none" dirty="0">
              <a:solidFill>
                <a:srgbClr val="000000"/>
              </a:solidFill>
              <a:latin typeface="Aptos Light" panose="020B0004020202020204" pitchFamily="34" charset="0"/>
              <a:ea typeface="Century Gothic"/>
              <a:cs typeface="Century Gothic"/>
              <a:sym typeface="Century Gothic"/>
            </a:endParaRPr>
          </a:p>
        </p:txBody>
      </p:sp>
      <p:sp>
        <p:nvSpPr>
          <p:cNvPr id="178" name="Google Shape;178;p23"/>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 name="Google Shape;179;p23"/>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80" name="Google Shape;180;p23"/>
          <p:cNvPicPr preferRelativeResize="0"/>
          <p:nvPr/>
        </p:nvPicPr>
        <p:blipFill rotWithShape="1">
          <a:blip r:embed="rId3">
            <a:alphaModFix/>
          </a:blip>
          <a:srcRect/>
          <a:stretch/>
        </p:blipFill>
        <p:spPr>
          <a:xfrm>
            <a:off x="10972779" y="176984"/>
            <a:ext cx="975018" cy="1081805"/>
          </a:xfrm>
          <a:prstGeom prst="rect">
            <a:avLst/>
          </a:prstGeom>
          <a:noFill/>
          <a:ln>
            <a:noFill/>
          </a:ln>
        </p:spPr>
      </p:pic>
      <p:grpSp>
        <p:nvGrpSpPr>
          <p:cNvPr id="182" name="Google Shape;182;p23"/>
          <p:cNvGrpSpPr/>
          <p:nvPr/>
        </p:nvGrpSpPr>
        <p:grpSpPr>
          <a:xfrm>
            <a:off x="620552" y="420086"/>
            <a:ext cx="3782243" cy="5665703"/>
            <a:chOff x="1619552" y="1904259"/>
            <a:chExt cx="1872266" cy="2804590"/>
          </a:xfrm>
        </p:grpSpPr>
        <p:grpSp>
          <p:nvGrpSpPr>
            <p:cNvPr id="183" name="Google Shape;183;p23"/>
            <p:cNvGrpSpPr/>
            <p:nvPr/>
          </p:nvGrpSpPr>
          <p:grpSpPr>
            <a:xfrm>
              <a:off x="1619552" y="4514424"/>
              <a:ext cx="1531560" cy="24264"/>
              <a:chOff x="1619552" y="4514424"/>
              <a:chExt cx="1531560" cy="24264"/>
            </a:xfrm>
          </p:grpSpPr>
          <p:sp>
            <p:nvSpPr>
              <p:cNvPr id="184" name="Google Shape;184;p23"/>
              <p:cNvSpPr/>
              <p:nvPr/>
            </p:nvSpPr>
            <p:spPr>
              <a:xfrm>
                <a:off x="1619552" y="4536412"/>
                <a:ext cx="497808" cy="2276"/>
              </a:xfrm>
              <a:custGeom>
                <a:avLst/>
                <a:gdLst/>
                <a:ahLst/>
                <a:cxnLst/>
                <a:rect l="l" t="t" r="r" b="b"/>
                <a:pathLst>
                  <a:path w="14218" h="65" extrusionOk="0">
                    <a:moveTo>
                      <a:pt x="0" y="0"/>
                    </a:moveTo>
                    <a:lnTo>
                      <a:pt x="0" y="65"/>
                    </a:lnTo>
                    <a:lnTo>
                      <a:pt x="14217" y="65"/>
                    </a:lnTo>
                    <a:lnTo>
                      <a:pt x="14217" y="0"/>
                    </a:lnTo>
                    <a:close/>
                  </a:path>
                </a:pathLst>
              </a:custGeom>
              <a:solidFill>
                <a:srgbClr val="EBEBEB"/>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85" name="Google Shape;185;p23"/>
              <p:cNvSpPr/>
              <p:nvPr/>
            </p:nvSpPr>
            <p:spPr>
              <a:xfrm>
                <a:off x="2732853" y="4514424"/>
                <a:ext cx="418259" cy="2276"/>
              </a:xfrm>
              <a:custGeom>
                <a:avLst/>
                <a:gdLst/>
                <a:ahLst/>
                <a:cxnLst/>
                <a:rect l="l" t="t" r="r" b="b"/>
                <a:pathLst>
                  <a:path w="11946" h="65" extrusionOk="0">
                    <a:moveTo>
                      <a:pt x="0" y="0"/>
                    </a:moveTo>
                    <a:lnTo>
                      <a:pt x="0" y="65"/>
                    </a:lnTo>
                    <a:lnTo>
                      <a:pt x="11946" y="65"/>
                    </a:lnTo>
                    <a:lnTo>
                      <a:pt x="11946" y="0"/>
                    </a:lnTo>
                    <a:close/>
                  </a:path>
                </a:pathLst>
              </a:custGeom>
              <a:solidFill>
                <a:srgbClr val="EBEBE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grpSp>
          <p:nvGrpSpPr>
            <p:cNvPr id="186" name="Google Shape;186;p23"/>
            <p:cNvGrpSpPr/>
            <p:nvPr/>
          </p:nvGrpSpPr>
          <p:grpSpPr>
            <a:xfrm>
              <a:off x="2072827" y="1904259"/>
              <a:ext cx="1418991" cy="2804590"/>
              <a:chOff x="2072827" y="1904259"/>
              <a:chExt cx="1418991" cy="2804590"/>
            </a:xfrm>
          </p:grpSpPr>
          <p:sp>
            <p:nvSpPr>
              <p:cNvPr id="187" name="Google Shape;187;p23"/>
              <p:cNvSpPr/>
              <p:nvPr/>
            </p:nvSpPr>
            <p:spPr>
              <a:xfrm>
                <a:off x="2399847" y="1904259"/>
                <a:ext cx="391230" cy="380866"/>
              </a:xfrm>
              <a:custGeom>
                <a:avLst/>
                <a:gdLst/>
                <a:ahLst/>
                <a:cxnLst/>
                <a:rect l="l" t="t" r="r" b="b"/>
                <a:pathLst>
                  <a:path w="11174" h="10878" extrusionOk="0">
                    <a:moveTo>
                      <a:pt x="7624" y="1"/>
                    </a:moveTo>
                    <a:cubicBezTo>
                      <a:pt x="7272" y="1"/>
                      <a:pt x="6880" y="36"/>
                      <a:pt x="6446" y="111"/>
                    </a:cubicBezTo>
                    <a:cubicBezTo>
                      <a:pt x="3478" y="623"/>
                      <a:pt x="1934" y="2250"/>
                      <a:pt x="2139" y="3136"/>
                    </a:cubicBezTo>
                    <a:cubicBezTo>
                      <a:pt x="851" y="3531"/>
                      <a:pt x="0" y="8656"/>
                      <a:pt x="2666" y="10308"/>
                    </a:cubicBezTo>
                    <a:cubicBezTo>
                      <a:pt x="3333" y="10722"/>
                      <a:pt x="4200" y="10877"/>
                      <a:pt x="5124" y="10877"/>
                    </a:cubicBezTo>
                    <a:cubicBezTo>
                      <a:pt x="7890" y="10877"/>
                      <a:pt x="11173" y="9486"/>
                      <a:pt x="11173" y="9486"/>
                    </a:cubicBezTo>
                    <a:cubicBezTo>
                      <a:pt x="11173" y="9486"/>
                      <a:pt x="10290" y="8434"/>
                      <a:pt x="10585" y="5641"/>
                    </a:cubicBezTo>
                    <a:cubicBezTo>
                      <a:pt x="10848" y="3167"/>
                      <a:pt x="10967" y="1"/>
                      <a:pt x="762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88" name="Google Shape;188;p23"/>
              <p:cNvSpPr/>
              <p:nvPr/>
            </p:nvSpPr>
            <p:spPr>
              <a:xfrm>
                <a:off x="2789784" y="2455395"/>
                <a:ext cx="313327" cy="524242"/>
              </a:xfrm>
              <a:custGeom>
                <a:avLst/>
                <a:gdLst/>
                <a:ahLst/>
                <a:cxnLst/>
                <a:rect l="l" t="t" r="r" b="b"/>
                <a:pathLst>
                  <a:path w="8949" h="14973" extrusionOk="0">
                    <a:moveTo>
                      <a:pt x="2312" y="1"/>
                    </a:moveTo>
                    <a:lnTo>
                      <a:pt x="1" y="144"/>
                    </a:lnTo>
                    <a:cubicBezTo>
                      <a:pt x="44" y="913"/>
                      <a:pt x="133" y="1616"/>
                      <a:pt x="234" y="2345"/>
                    </a:cubicBezTo>
                    <a:cubicBezTo>
                      <a:pt x="338" y="3066"/>
                      <a:pt x="475" y="3784"/>
                      <a:pt x="629" y="4498"/>
                    </a:cubicBezTo>
                    <a:cubicBezTo>
                      <a:pt x="790" y="5212"/>
                      <a:pt x="959" y="5927"/>
                      <a:pt x="1185" y="6630"/>
                    </a:cubicBezTo>
                    <a:cubicBezTo>
                      <a:pt x="1397" y="7337"/>
                      <a:pt x="1651" y="8038"/>
                      <a:pt x="1949" y="8727"/>
                    </a:cubicBezTo>
                    <a:lnTo>
                      <a:pt x="2183" y="9244"/>
                    </a:lnTo>
                    <a:cubicBezTo>
                      <a:pt x="2216" y="9322"/>
                      <a:pt x="2276" y="9433"/>
                      <a:pt x="2327" y="9531"/>
                    </a:cubicBezTo>
                    <a:cubicBezTo>
                      <a:pt x="2380" y="9631"/>
                      <a:pt x="2438" y="9721"/>
                      <a:pt x="2491" y="9814"/>
                    </a:cubicBezTo>
                    <a:cubicBezTo>
                      <a:pt x="2714" y="10173"/>
                      <a:pt x="2962" y="10478"/>
                      <a:pt x="3210" y="10773"/>
                    </a:cubicBezTo>
                    <a:cubicBezTo>
                      <a:pt x="3712" y="11358"/>
                      <a:pt x="4243" y="11867"/>
                      <a:pt x="4789" y="12355"/>
                    </a:cubicBezTo>
                    <a:cubicBezTo>
                      <a:pt x="5890" y="13321"/>
                      <a:pt x="7025" y="14186"/>
                      <a:pt x="8246" y="14972"/>
                    </a:cubicBezTo>
                    <a:lnTo>
                      <a:pt x="8949" y="14068"/>
                    </a:lnTo>
                    <a:cubicBezTo>
                      <a:pt x="8453" y="13586"/>
                      <a:pt x="7948" y="13094"/>
                      <a:pt x="7463" y="12599"/>
                    </a:cubicBezTo>
                    <a:cubicBezTo>
                      <a:pt x="6971" y="12108"/>
                      <a:pt x="6493" y="11605"/>
                      <a:pt x="6038" y="11096"/>
                    </a:cubicBezTo>
                    <a:cubicBezTo>
                      <a:pt x="5579" y="10589"/>
                      <a:pt x="5144" y="10069"/>
                      <a:pt x="4764" y="9545"/>
                    </a:cubicBezTo>
                    <a:cubicBezTo>
                      <a:pt x="4573" y="9287"/>
                      <a:pt x="4404" y="9021"/>
                      <a:pt x="4268" y="8770"/>
                    </a:cubicBezTo>
                    <a:cubicBezTo>
                      <a:pt x="4240" y="8709"/>
                      <a:pt x="4204" y="8644"/>
                      <a:pt x="4179" y="8587"/>
                    </a:cubicBezTo>
                    <a:cubicBezTo>
                      <a:pt x="4154" y="8522"/>
                      <a:pt x="4132" y="8482"/>
                      <a:pt x="4100" y="8396"/>
                    </a:cubicBezTo>
                    <a:lnTo>
                      <a:pt x="3924" y="7934"/>
                    </a:lnTo>
                    <a:cubicBezTo>
                      <a:pt x="3465" y="6691"/>
                      <a:pt x="3142" y="5371"/>
                      <a:pt x="2875" y="4036"/>
                    </a:cubicBezTo>
                    <a:cubicBezTo>
                      <a:pt x="2743" y="3368"/>
                      <a:pt x="2646" y="2689"/>
                      <a:pt x="2545" y="2015"/>
                    </a:cubicBezTo>
                    <a:cubicBezTo>
                      <a:pt x="2448" y="1344"/>
                      <a:pt x="2373" y="643"/>
                      <a:pt x="2312" y="1"/>
                    </a:cubicBezTo>
                    <a:close/>
                  </a:path>
                </a:pathLst>
              </a:custGeom>
              <a:solidFill>
                <a:srgbClr val="FFB5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89" name="Google Shape;189;p23"/>
              <p:cNvSpPr/>
              <p:nvPr/>
            </p:nvSpPr>
            <p:spPr>
              <a:xfrm>
                <a:off x="2724205" y="2358410"/>
                <a:ext cx="176358" cy="233253"/>
              </a:xfrm>
              <a:custGeom>
                <a:avLst/>
                <a:gdLst/>
                <a:ahLst/>
                <a:cxnLst/>
                <a:rect l="l" t="t" r="r" b="b"/>
                <a:pathLst>
                  <a:path w="5037" h="6662" extrusionOk="0">
                    <a:moveTo>
                      <a:pt x="2431" y="1"/>
                    </a:moveTo>
                    <a:cubicBezTo>
                      <a:pt x="1717" y="1"/>
                      <a:pt x="1248" y="323"/>
                      <a:pt x="718" y="1080"/>
                    </a:cubicBezTo>
                    <a:cubicBezTo>
                      <a:pt x="0" y="2107"/>
                      <a:pt x="1468" y="6662"/>
                      <a:pt x="1468" y="6662"/>
                    </a:cubicBezTo>
                    <a:lnTo>
                      <a:pt x="5036" y="4235"/>
                    </a:lnTo>
                    <a:cubicBezTo>
                      <a:pt x="5036" y="4235"/>
                      <a:pt x="4386" y="391"/>
                      <a:pt x="3449" y="154"/>
                    </a:cubicBezTo>
                    <a:cubicBezTo>
                      <a:pt x="3055" y="55"/>
                      <a:pt x="2722" y="1"/>
                      <a:pt x="243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0" name="Google Shape;190;p23"/>
              <p:cNvSpPr/>
              <p:nvPr/>
            </p:nvSpPr>
            <p:spPr>
              <a:xfrm>
                <a:off x="2853507" y="2457531"/>
                <a:ext cx="1646" cy="8858"/>
              </a:xfrm>
              <a:custGeom>
                <a:avLst/>
                <a:gdLst/>
                <a:ahLst/>
                <a:cxnLst/>
                <a:rect l="l" t="t" r="r" b="b"/>
                <a:pathLst>
                  <a:path w="47" h="253" extrusionOk="0">
                    <a:moveTo>
                      <a:pt x="0" y="1"/>
                    </a:moveTo>
                    <a:lnTo>
                      <a:pt x="0" y="252"/>
                    </a:lnTo>
                    <a:lnTo>
                      <a:pt x="47" y="252"/>
                    </a:lnTo>
                    <a:lnTo>
                      <a:pt x="47" y="1"/>
                    </a:lnTo>
                    <a:close/>
                  </a:path>
                </a:pathLst>
              </a:custGeom>
              <a:solidFill>
                <a:srgbClr val="1E28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1" name="Google Shape;191;p23"/>
              <p:cNvSpPr/>
              <p:nvPr/>
            </p:nvSpPr>
            <p:spPr>
              <a:xfrm>
                <a:off x="2759253" y="2491738"/>
                <a:ext cx="149959" cy="113756"/>
              </a:xfrm>
              <a:custGeom>
                <a:avLst/>
                <a:gdLst/>
                <a:ahLst/>
                <a:cxnLst/>
                <a:rect l="l" t="t" r="r" b="b"/>
                <a:pathLst>
                  <a:path w="4283" h="3249" extrusionOk="0">
                    <a:moveTo>
                      <a:pt x="4200" y="1"/>
                    </a:moveTo>
                    <a:lnTo>
                      <a:pt x="0" y="2829"/>
                    </a:lnTo>
                    <a:lnTo>
                      <a:pt x="270" y="3248"/>
                    </a:lnTo>
                    <a:lnTo>
                      <a:pt x="4282" y="374"/>
                    </a:lnTo>
                    <a:lnTo>
                      <a:pt x="4200" y="1"/>
                    </a:lnTo>
                    <a:close/>
                  </a:path>
                </a:pathLst>
              </a:custGeom>
              <a:solidFill>
                <a:srgbClr val="407B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2" name="Google Shape;192;p23"/>
              <p:cNvSpPr/>
              <p:nvPr/>
            </p:nvSpPr>
            <p:spPr>
              <a:xfrm>
                <a:off x="3066000" y="2936365"/>
                <a:ext cx="112040" cy="66769"/>
              </a:xfrm>
              <a:custGeom>
                <a:avLst/>
                <a:gdLst/>
                <a:ahLst/>
                <a:cxnLst/>
                <a:rect l="l" t="t" r="r" b="b"/>
                <a:pathLst>
                  <a:path w="3200" h="1907" extrusionOk="0">
                    <a:moveTo>
                      <a:pt x="632" y="0"/>
                    </a:moveTo>
                    <a:lnTo>
                      <a:pt x="1" y="671"/>
                    </a:lnTo>
                    <a:cubicBezTo>
                      <a:pt x="249" y="1580"/>
                      <a:pt x="1666" y="1906"/>
                      <a:pt x="1666" y="1906"/>
                    </a:cubicBezTo>
                    <a:lnTo>
                      <a:pt x="3199" y="184"/>
                    </a:lnTo>
                    <a:lnTo>
                      <a:pt x="632"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3" name="Google Shape;193;p23"/>
              <p:cNvSpPr/>
              <p:nvPr/>
            </p:nvSpPr>
            <p:spPr>
              <a:xfrm>
                <a:off x="2668115" y="4444154"/>
                <a:ext cx="84660" cy="183781"/>
              </a:xfrm>
              <a:custGeom>
                <a:avLst/>
                <a:gdLst/>
                <a:ahLst/>
                <a:cxnLst/>
                <a:rect l="l" t="t" r="r" b="b"/>
                <a:pathLst>
                  <a:path w="2418" h="5249" extrusionOk="0">
                    <a:moveTo>
                      <a:pt x="152" y="1"/>
                    </a:moveTo>
                    <a:lnTo>
                      <a:pt x="1" y="5249"/>
                    </a:lnTo>
                    <a:lnTo>
                      <a:pt x="2266" y="5249"/>
                    </a:lnTo>
                    <a:lnTo>
                      <a:pt x="2417" y="1"/>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4" name="Google Shape;194;p23"/>
              <p:cNvSpPr/>
              <p:nvPr/>
            </p:nvSpPr>
            <p:spPr>
              <a:xfrm>
                <a:off x="2119709" y="4233657"/>
                <a:ext cx="166414" cy="190433"/>
              </a:xfrm>
              <a:custGeom>
                <a:avLst/>
                <a:gdLst/>
                <a:ahLst/>
                <a:cxnLst/>
                <a:rect l="l" t="t" r="r" b="b"/>
                <a:pathLst>
                  <a:path w="4753" h="5439" extrusionOk="0">
                    <a:moveTo>
                      <a:pt x="2656" y="1"/>
                    </a:moveTo>
                    <a:lnTo>
                      <a:pt x="0" y="4585"/>
                    </a:lnTo>
                    <a:lnTo>
                      <a:pt x="2096" y="5438"/>
                    </a:lnTo>
                    <a:lnTo>
                      <a:pt x="4753" y="859"/>
                    </a:lnTo>
                    <a:lnTo>
                      <a:pt x="2656" y="1"/>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5" name="Google Shape;195;p23"/>
              <p:cNvSpPr/>
              <p:nvPr/>
            </p:nvSpPr>
            <p:spPr>
              <a:xfrm>
                <a:off x="2072827" y="4366600"/>
                <a:ext cx="225516" cy="194775"/>
              </a:xfrm>
              <a:custGeom>
                <a:avLst/>
                <a:gdLst/>
                <a:ahLst/>
                <a:cxnLst/>
                <a:rect l="l" t="t" r="r" b="b"/>
                <a:pathLst>
                  <a:path w="6441" h="5563" extrusionOk="0">
                    <a:moveTo>
                      <a:pt x="1551" y="0"/>
                    </a:moveTo>
                    <a:cubicBezTo>
                      <a:pt x="1497" y="0"/>
                      <a:pt x="1444" y="24"/>
                      <a:pt x="1407" y="69"/>
                    </a:cubicBezTo>
                    <a:lnTo>
                      <a:pt x="130" y="1653"/>
                    </a:lnTo>
                    <a:cubicBezTo>
                      <a:pt x="1" y="1814"/>
                      <a:pt x="51" y="2075"/>
                      <a:pt x="238" y="2183"/>
                    </a:cubicBezTo>
                    <a:cubicBezTo>
                      <a:pt x="1009" y="2622"/>
                      <a:pt x="1404" y="2797"/>
                      <a:pt x="2366" y="3368"/>
                    </a:cubicBezTo>
                    <a:cubicBezTo>
                      <a:pt x="2958" y="3720"/>
                      <a:pt x="4347" y="4926"/>
                      <a:pt x="5166" y="5410"/>
                    </a:cubicBezTo>
                    <a:cubicBezTo>
                      <a:pt x="5348" y="5519"/>
                      <a:pt x="5516" y="5563"/>
                      <a:pt x="5664" y="5563"/>
                    </a:cubicBezTo>
                    <a:cubicBezTo>
                      <a:pt x="6169" y="5563"/>
                      <a:pt x="6440" y="5054"/>
                      <a:pt x="6210" y="4840"/>
                    </a:cubicBezTo>
                    <a:cubicBezTo>
                      <a:pt x="4878" y="3605"/>
                      <a:pt x="4344" y="2377"/>
                      <a:pt x="4086" y="1641"/>
                    </a:cubicBezTo>
                    <a:cubicBezTo>
                      <a:pt x="4038" y="1509"/>
                      <a:pt x="3949" y="1398"/>
                      <a:pt x="3831" y="1329"/>
                    </a:cubicBezTo>
                    <a:lnTo>
                      <a:pt x="1644" y="26"/>
                    </a:lnTo>
                    <a:cubicBezTo>
                      <a:pt x="1615" y="9"/>
                      <a:pt x="1583" y="0"/>
                      <a:pt x="155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6" name="Google Shape;196;p23"/>
              <p:cNvSpPr/>
              <p:nvPr/>
            </p:nvSpPr>
            <p:spPr>
              <a:xfrm>
                <a:off x="2643536" y="4618587"/>
                <a:ext cx="241411" cy="90262"/>
              </a:xfrm>
              <a:custGeom>
                <a:avLst/>
                <a:gdLst/>
                <a:ahLst/>
                <a:cxnLst/>
                <a:rect l="l" t="t" r="r" b="b"/>
                <a:pathLst>
                  <a:path w="6895" h="2578" extrusionOk="0">
                    <a:moveTo>
                      <a:pt x="502" y="1"/>
                    </a:moveTo>
                    <a:cubicBezTo>
                      <a:pt x="409" y="1"/>
                      <a:pt x="333" y="65"/>
                      <a:pt x="323" y="159"/>
                    </a:cubicBezTo>
                    <a:lnTo>
                      <a:pt x="32" y="2172"/>
                    </a:lnTo>
                    <a:cubicBezTo>
                      <a:pt x="0" y="2379"/>
                      <a:pt x="176" y="2575"/>
                      <a:pt x="389" y="2575"/>
                    </a:cubicBezTo>
                    <a:cubicBezTo>
                      <a:pt x="391" y="2575"/>
                      <a:pt x="393" y="2575"/>
                      <a:pt x="394" y="2575"/>
                    </a:cubicBezTo>
                    <a:cubicBezTo>
                      <a:pt x="1281" y="2560"/>
                      <a:pt x="1708" y="2506"/>
                      <a:pt x="2828" y="2506"/>
                    </a:cubicBezTo>
                    <a:cubicBezTo>
                      <a:pt x="3517" y="2506"/>
                      <a:pt x="4942" y="2578"/>
                      <a:pt x="5893" y="2578"/>
                    </a:cubicBezTo>
                    <a:cubicBezTo>
                      <a:pt x="6823" y="2578"/>
                      <a:pt x="6895" y="1637"/>
                      <a:pt x="6496" y="1551"/>
                    </a:cubicBezTo>
                    <a:cubicBezTo>
                      <a:pt x="4723" y="1171"/>
                      <a:pt x="4024" y="643"/>
                      <a:pt x="3424" y="141"/>
                    </a:cubicBezTo>
                    <a:cubicBezTo>
                      <a:pt x="3316" y="51"/>
                      <a:pt x="3184" y="1"/>
                      <a:pt x="304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7" name="Google Shape;197;p23"/>
              <p:cNvSpPr/>
              <p:nvPr/>
            </p:nvSpPr>
            <p:spPr>
              <a:xfrm>
                <a:off x="2670670" y="4520551"/>
                <a:ext cx="665" cy="18417"/>
              </a:xfrm>
              <a:custGeom>
                <a:avLst/>
                <a:gdLst/>
                <a:ahLst/>
                <a:cxnLst/>
                <a:rect l="l" t="t" r="r" b="b"/>
                <a:pathLst>
                  <a:path w="19" h="526" extrusionOk="0">
                    <a:moveTo>
                      <a:pt x="18" y="1"/>
                    </a:moveTo>
                    <a:lnTo>
                      <a:pt x="0" y="526"/>
                    </a:lnTo>
                    <a:lnTo>
                      <a:pt x="4" y="526"/>
                    </a:lnTo>
                    <a:lnTo>
                      <a:pt x="18"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8" name="Google Shape;198;p23"/>
              <p:cNvSpPr/>
              <p:nvPr/>
            </p:nvSpPr>
            <p:spPr>
              <a:xfrm>
                <a:off x="2670776" y="4520551"/>
                <a:ext cx="79828" cy="18417"/>
              </a:xfrm>
              <a:custGeom>
                <a:avLst/>
                <a:gdLst/>
                <a:ahLst/>
                <a:cxnLst/>
                <a:rect l="l" t="t" r="r" b="b"/>
                <a:pathLst>
                  <a:path w="2280" h="526" extrusionOk="0">
                    <a:moveTo>
                      <a:pt x="15" y="1"/>
                    </a:moveTo>
                    <a:lnTo>
                      <a:pt x="1" y="526"/>
                    </a:lnTo>
                    <a:lnTo>
                      <a:pt x="2265" y="526"/>
                    </a:lnTo>
                    <a:lnTo>
                      <a:pt x="2280" y="1"/>
                    </a:lnTo>
                    <a:close/>
                  </a:path>
                </a:pathLst>
              </a:custGeom>
              <a:solidFill>
                <a:srgbClr val="CC91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9" name="Google Shape;199;p23"/>
              <p:cNvSpPr/>
              <p:nvPr/>
            </p:nvSpPr>
            <p:spPr>
              <a:xfrm>
                <a:off x="2164701" y="4300391"/>
                <a:ext cx="9313" cy="16141"/>
              </a:xfrm>
              <a:custGeom>
                <a:avLst/>
                <a:gdLst/>
                <a:ahLst/>
                <a:cxnLst/>
                <a:rect l="l" t="t" r="r" b="b"/>
                <a:pathLst>
                  <a:path w="266" h="461" extrusionOk="0">
                    <a:moveTo>
                      <a:pt x="266" y="0"/>
                    </a:moveTo>
                    <a:lnTo>
                      <a:pt x="1" y="456"/>
                    </a:lnTo>
                    <a:lnTo>
                      <a:pt x="1" y="460"/>
                    </a:lnTo>
                    <a:lnTo>
                      <a:pt x="266"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0" name="Google Shape;200;p23"/>
              <p:cNvSpPr/>
              <p:nvPr/>
            </p:nvSpPr>
            <p:spPr>
              <a:xfrm>
                <a:off x="2164701" y="4300391"/>
                <a:ext cx="82700" cy="46041"/>
              </a:xfrm>
              <a:custGeom>
                <a:avLst/>
                <a:gdLst/>
                <a:ahLst/>
                <a:cxnLst/>
                <a:rect l="l" t="t" r="r" b="b"/>
                <a:pathLst>
                  <a:path w="2362" h="1315" extrusionOk="0">
                    <a:moveTo>
                      <a:pt x="266" y="0"/>
                    </a:moveTo>
                    <a:lnTo>
                      <a:pt x="1" y="460"/>
                    </a:lnTo>
                    <a:lnTo>
                      <a:pt x="2100" y="1314"/>
                    </a:lnTo>
                    <a:lnTo>
                      <a:pt x="2362" y="858"/>
                    </a:lnTo>
                    <a:lnTo>
                      <a:pt x="266" y="0"/>
                    </a:lnTo>
                    <a:close/>
                  </a:path>
                </a:pathLst>
              </a:custGeom>
              <a:solidFill>
                <a:srgbClr val="CC91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1" name="Google Shape;201;p23"/>
              <p:cNvSpPr/>
              <p:nvPr/>
            </p:nvSpPr>
            <p:spPr>
              <a:xfrm>
                <a:off x="2427857" y="2340868"/>
                <a:ext cx="454952" cy="501659"/>
              </a:xfrm>
              <a:custGeom>
                <a:avLst/>
                <a:gdLst/>
                <a:ahLst/>
                <a:cxnLst/>
                <a:rect l="l" t="t" r="r" b="b"/>
                <a:pathLst>
                  <a:path w="12994" h="14328" extrusionOk="0">
                    <a:moveTo>
                      <a:pt x="6302" y="1"/>
                    </a:moveTo>
                    <a:cubicBezTo>
                      <a:pt x="5548" y="1"/>
                      <a:pt x="4771" y="34"/>
                      <a:pt x="3909" y="74"/>
                    </a:cubicBezTo>
                    <a:cubicBezTo>
                      <a:pt x="1928" y="170"/>
                      <a:pt x="1" y="591"/>
                      <a:pt x="1" y="591"/>
                    </a:cubicBezTo>
                    <a:cubicBezTo>
                      <a:pt x="1792" y="8276"/>
                      <a:pt x="1788" y="10583"/>
                      <a:pt x="1634" y="14327"/>
                    </a:cubicBezTo>
                    <a:lnTo>
                      <a:pt x="10833" y="14327"/>
                    </a:lnTo>
                    <a:cubicBezTo>
                      <a:pt x="12994" y="1036"/>
                      <a:pt x="11913" y="655"/>
                      <a:pt x="11913" y="655"/>
                    </a:cubicBezTo>
                    <a:cubicBezTo>
                      <a:pt x="11913" y="655"/>
                      <a:pt x="9882" y="239"/>
                      <a:pt x="8087" y="77"/>
                    </a:cubicBezTo>
                    <a:cubicBezTo>
                      <a:pt x="7485" y="22"/>
                      <a:pt x="6900" y="1"/>
                      <a:pt x="6302"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2" name="Google Shape;202;p23"/>
              <p:cNvSpPr/>
              <p:nvPr/>
            </p:nvSpPr>
            <p:spPr>
              <a:xfrm>
                <a:off x="2564687" y="2178829"/>
                <a:ext cx="194599" cy="293475"/>
              </a:xfrm>
              <a:custGeom>
                <a:avLst/>
                <a:gdLst/>
                <a:ahLst/>
                <a:cxnLst/>
                <a:rect l="l" t="t" r="r" b="b"/>
                <a:pathLst>
                  <a:path w="5558" h="8382" extrusionOk="0">
                    <a:moveTo>
                      <a:pt x="414" y="0"/>
                    </a:moveTo>
                    <a:lnTo>
                      <a:pt x="414" y="0"/>
                    </a:lnTo>
                    <a:cubicBezTo>
                      <a:pt x="680" y="1342"/>
                      <a:pt x="942" y="3808"/>
                      <a:pt x="1" y="4702"/>
                    </a:cubicBezTo>
                    <a:cubicBezTo>
                      <a:pt x="1" y="4702"/>
                      <a:pt x="1243" y="7089"/>
                      <a:pt x="3695" y="8381"/>
                    </a:cubicBezTo>
                    <a:cubicBezTo>
                      <a:pt x="5557" y="6892"/>
                      <a:pt x="4179" y="4705"/>
                      <a:pt x="4179" y="4705"/>
                    </a:cubicBezTo>
                    <a:cubicBezTo>
                      <a:pt x="2679" y="4346"/>
                      <a:pt x="2718" y="3234"/>
                      <a:pt x="2981" y="2189"/>
                    </a:cubicBezTo>
                    <a:lnTo>
                      <a:pt x="414"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3" name="Google Shape;203;p23"/>
              <p:cNvSpPr/>
              <p:nvPr/>
            </p:nvSpPr>
            <p:spPr>
              <a:xfrm>
                <a:off x="2657436" y="2245668"/>
                <a:ext cx="11484" cy="9839"/>
              </a:xfrm>
              <a:custGeom>
                <a:avLst/>
                <a:gdLst/>
                <a:ahLst/>
                <a:cxnLst/>
                <a:rect l="l" t="t" r="r" b="b"/>
                <a:pathLst>
                  <a:path w="328" h="281" extrusionOk="0">
                    <a:moveTo>
                      <a:pt x="1" y="0"/>
                    </a:moveTo>
                    <a:lnTo>
                      <a:pt x="327" y="280"/>
                    </a:lnTo>
                    <a:lnTo>
                      <a:pt x="327" y="280"/>
                    </a:lnTo>
                    <a:close/>
                  </a:path>
                </a:pathLst>
              </a:custGeom>
              <a:solidFill>
                <a:srgbClr val="1E28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4" name="Google Shape;204;p23"/>
              <p:cNvSpPr/>
              <p:nvPr/>
            </p:nvSpPr>
            <p:spPr>
              <a:xfrm>
                <a:off x="2664368" y="2279351"/>
                <a:ext cx="280" cy="2066"/>
              </a:xfrm>
              <a:custGeom>
                <a:avLst/>
                <a:gdLst/>
                <a:ahLst/>
                <a:cxnLst/>
                <a:rect l="l" t="t" r="r" b="b"/>
                <a:pathLst>
                  <a:path w="8" h="59" extrusionOk="0">
                    <a:moveTo>
                      <a:pt x="8" y="0"/>
                    </a:moveTo>
                    <a:cubicBezTo>
                      <a:pt x="4" y="22"/>
                      <a:pt x="4" y="40"/>
                      <a:pt x="0" y="58"/>
                    </a:cubicBezTo>
                    <a:lnTo>
                      <a:pt x="0" y="58"/>
                    </a:lnTo>
                    <a:cubicBezTo>
                      <a:pt x="4" y="40"/>
                      <a:pt x="4" y="22"/>
                      <a:pt x="8" y="0"/>
                    </a:cubicBez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5" name="Google Shape;205;p23"/>
              <p:cNvSpPr/>
              <p:nvPr/>
            </p:nvSpPr>
            <p:spPr>
              <a:xfrm>
                <a:off x="2606562" y="2210096"/>
                <a:ext cx="62357" cy="71320"/>
              </a:xfrm>
              <a:custGeom>
                <a:avLst/>
                <a:gdLst/>
                <a:ahLst/>
                <a:cxnLst/>
                <a:rect l="l" t="t" r="r" b="b"/>
                <a:pathLst>
                  <a:path w="1781" h="2037" extrusionOk="0">
                    <a:moveTo>
                      <a:pt x="262" y="1"/>
                    </a:moveTo>
                    <a:cubicBezTo>
                      <a:pt x="216" y="141"/>
                      <a:pt x="1" y="550"/>
                      <a:pt x="57" y="844"/>
                    </a:cubicBezTo>
                    <a:cubicBezTo>
                      <a:pt x="180" y="1465"/>
                      <a:pt x="1081" y="1953"/>
                      <a:pt x="1651" y="2036"/>
                    </a:cubicBezTo>
                    <a:cubicBezTo>
                      <a:pt x="1655" y="2018"/>
                      <a:pt x="1655" y="2000"/>
                      <a:pt x="1659" y="1978"/>
                    </a:cubicBezTo>
                    <a:cubicBezTo>
                      <a:pt x="1677" y="1752"/>
                      <a:pt x="1723" y="1523"/>
                      <a:pt x="1780" y="1296"/>
                    </a:cubicBezTo>
                    <a:lnTo>
                      <a:pt x="1454" y="1016"/>
                    </a:lnTo>
                    <a:lnTo>
                      <a:pt x="262" y="1"/>
                    </a:lnTo>
                    <a:close/>
                  </a:path>
                </a:pathLst>
              </a:custGeom>
              <a:solidFill>
                <a:srgbClr val="CC91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6" name="Google Shape;206;p23"/>
              <p:cNvSpPr/>
              <p:nvPr/>
            </p:nvSpPr>
            <p:spPr>
              <a:xfrm>
                <a:off x="2480236" y="1964936"/>
                <a:ext cx="258952" cy="296171"/>
              </a:xfrm>
              <a:custGeom>
                <a:avLst/>
                <a:gdLst/>
                <a:ahLst/>
                <a:cxnLst/>
                <a:rect l="l" t="t" r="r" b="b"/>
                <a:pathLst>
                  <a:path w="7396" h="8459" extrusionOk="0">
                    <a:moveTo>
                      <a:pt x="3493" y="1"/>
                    </a:moveTo>
                    <a:cubicBezTo>
                      <a:pt x="1462" y="1"/>
                      <a:pt x="1" y="1964"/>
                      <a:pt x="572" y="3948"/>
                    </a:cubicBezTo>
                    <a:cubicBezTo>
                      <a:pt x="1193" y="6109"/>
                      <a:pt x="1412" y="7039"/>
                      <a:pt x="2769" y="7918"/>
                    </a:cubicBezTo>
                    <a:cubicBezTo>
                      <a:pt x="3342" y="8290"/>
                      <a:pt x="3953" y="8459"/>
                      <a:pt x="4536" y="8459"/>
                    </a:cubicBezTo>
                    <a:cubicBezTo>
                      <a:pt x="6027" y="8459"/>
                      <a:pt x="7337" y="7354"/>
                      <a:pt x="7363" y="5700"/>
                    </a:cubicBezTo>
                    <a:cubicBezTo>
                      <a:pt x="7395" y="3625"/>
                      <a:pt x="6372" y="441"/>
                      <a:pt x="4036" y="46"/>
                    </a:cubicBezTo>
                    <a:cubicBezTo>
                      <a:pt x="3851" y="15"/>
                      <a:pt x="3670" y="1"/>
                      <a:pt x="3493" y="1"/>
                    </a:cubicBezTo>
                    <a:close/>
                  </a:path>
                </a:pathLst>
              </a:custGeom>
              <a:solidFill>
                <a:srgbClr val="FFB5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7" name="Google Shape;207;p23"/>
              <p:cNvSpPr/>
              <p:nvPr/>
            </p:nvSpPr>
            <p:spPr>
              <a:xfrm>
                <a:off x="2465671" y="1949286"/>
                <a:ext cx="221209" cy="210880"/>
              </a:xfrm>
              <a:custGeom>
                <a:avLst/>
                <a:gdLst/>
                <a:ahLst/>
                <a:cxnLst/>
                <a:rect l="l" t="t" r="r" b="b"/>
                <a:pathLst>
                  <a:path w="6318" h="6023" extrusionOk="0">
                    <a:moveTo>
                      <a:pt x="5206" y="0"/>
                    </a:moveTo>
                    <a:cubicBezTo>
                      <a:pt x="5155" y="0"/>
                      <a:pt x="5105" y="4"/>
                      <a:pt x="5055" y="13"/>
                    </a:cubicBezTo>
                    <a:lnTo>
                      <a:pt x="2678" y="404"/>
                    </a:lnTo>
                    <a:cubicBezTo>
                      <a:pt x="2514" y="432"/>
                      <a:pt x="2359" y="505"/>
                      <a:pt x="2229" y="616"/>
                    </a:cubicBezTo>
                    <a:lnTo>
                      <a:pt x="561" y="2055"/>
                    </a:lnTo>
                    <a:cubicBezTo>
                      <a:pt x="395" y="2198"/>
                      <a:pt x="284" y="2396"/>
                      <a:pt x="252" y="2611"/>
                    </a:cubicBezTo>
                    <a:lnTo>
                      <a:pt x="19" y="4144"/>
                    </a:lnTo>
                    <a:cubicBezTo>
                      <a:pt x="1" y="4266"/>
                      <a:pt x="8" y="4391"/>
                      <a:pt x="37" y="4510"/>
                    </a:cubicBezTo>
                    <a:cubicBezTo>
                      <a:pt x="155" y="4956"/>
                      <a:pt x="505" y="6023"/>
                      <a:pt x="1139" y="6023"/>
                    </a:cubicBezTo>
                    <a:cubicBezTo>
                      <a:pt x="1178" y="6023"/>
                      <a:pt x="1219" y="6019"/>
                      <a:pt x="1260" y="6010"/>
                    </a:cubicBezTo>
                    <a:cubicBezTo>
                      <a:pt x="2151" y="5828"/>
                      <a:pt x="2746" y="3692"/>
                      <a:pt x="2204" y="2920"/>
                    </a:cubicBezTo>
                    <a:lnTo>
                      <a:pt x="2204" y="2920"/>
                    </a:lnTo>
                    <a:cubicBezTo>
                      <a:pt x="2302" y="2926"/>
                      <a:pt x="2398" y="2929"/>
                      <a:pt x="2493" y="2929"/>
                    </a:cubicBezTo>
                    <a:cubicBezTo>
                      <a:pt x="3998" y="2929"/>
                      <a:pt x="5113" y="2231"/>
                      <a:pt x="5819" y="1595"/>
                    </a:cubicBezTo>
                    <a:cubicBezTo>
                      <a:pt x="6318" y="1146"/>
                      <a:pt x="6178" y="339"/>
                      <a:pt x="5564" y="74"/>
                    </a:cubicBezTo>
                    <a:cubicBezTo>
                      <a:pt x="5450" y="25"/>
                      <a:pt x="5328" y="0"/>
                      <a:pt x="520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8" name="Google Shape;208;p23"/>
              <p:cNvSpPr/>
              <p:nvPr/>
            </p:nvSpPr>
            <p:spPr>
              <a:xfrm>
                <a:off x="2571234" y="2842496"/>
                <a:ext cx="298517" cy="1678079"/>
              </a:xfrm>
              <a:custGeom>
                <a:avLst/>
                <a:gdLst/>
                <a:ahLst/>
                <a:cxnLst/>
                <a:rect l="l" t="t" r="r" b="b"/>
                <a:pathLst>
                  <a:path w="8526" h="47928" extrusionOk="0">
                    <a:moveTo>
                      <a:pt x="1" y="0"/>
                    </a:moveTo>
                    <a:cubicBezTo>
                      <a:pt x="1" y="0"/>
                      <a:pt x="2445" y="17211"/>
                      <a:pt x="2739" y="24906"/>
                    </a:cubicBezTo>
                    <a:cubicBezTo>
                      <a:pt x="3009" y="31963"/>
                      <a:pt x="2524" y="47928"/>
                      <a:pt x="2524" y="47928"/>
                    </a:cubicBezTo>
                    <a:lnTo>
                      <a:pt x="5589" y="47928"/>
                    </a:lnTo>
                    <a:cubicBezTo>
                      <a:pt x="5589" y="47928"/>
                      <a:pt x="8221" y="31543"/>
                      <a:pt x="8375" y="24357"/>
                    </a:cubicBezTo>
                    <a:cubicBezTo>
                      <a:pt x="8526" y="17448"/>
                      <a:pt x="6738" y="0"/>
                      <a:pt x="6738" y="0"/>
                    </a:cubicBezTo>
                    <a:close/>
                  </a:path>
                </a:pathLst>
              </a:custGeom>
              <a:solidFill>
                <a:srgbClr val="2F549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9" name="Google Shape;209;p23"/>
              <p:cNvSpPr/>
              <p:nvPr/>
            </p:nvSpPr>
            <p:spPr>
              <a:xfrm>
                <a:off x="2644516" y="4479376"/>
                <a:ext cx="140925" cy="45131"/>
              </a:xfrm>
              <a:custGeom>
                <a:avLst/>
                <a:gdLst/>
                <a:ahLst/>
                <a:cxnLst/>
                <a:rect l="l" t="t" r="r" b="b"/>
                <a:pathLst>
                  <a:path w="4025" h="1289" extrusionOk="0">
                    <a:moveTo>
                      <a:pt x="0" y="0"/>
                    </a:moveTo>
                    <a:lnTo>
                      <a:pt x="166" y="1288"/>
                    </a:lnTo>
                    <a:lnTo>
                      <a:pt x="3762" y="1288"/>
                    </a:lnTo>
                    <a:lnTo>
                      <a:pt x="4024" y="140"/>
                    </a:lnTo>
                    <a:lnTo>
                      <a:pt x="0" y="0"/>
                    </a:ln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0" name="Google Shape;210;p23"/>
              <p:cNvSpPr/>
              <p:nvPr/>
            </p:nvSpPr>
            <p:spPr>
              <a:xfrm>
                <a:off x="2643641" y="3424583"/>
                <a:ext cx="4307" cy="41035"/>
              </a:xfrm>
              <a:custGeom>
                <a:avLst/>
                <a:gdLst/>
                <a:ahLst/>
                <a:cxnLst/>
                <a:rect l="l" t="t" r="r" b="b"/>
                <a:pathLst>
                  <a:path w="123" h="1172" extrusionOk="0">
                    <a:moveTo>
                      <a:pt x="0" y="1"/>
                    </a:moveTo>
                    <a:lnTo>
                      <a:pt x="0" y="4"/>
                    </a:lnTo>
                    <a:cubicBezTo>
                      <a:pt x="43" y="395"/>
                      <a:pt x="83" y="785"/>
                      <a:pt x="122" y="1172"/>
                    </a:cubicBezTo>
                    <a:lnTo>
                      <a:pt x="122" y="1172"/>
                    </a:lnTo>
                    <a:cubicBezTo>
                      <a:pt x="83" y="785"/>
                      <a:pt x="43" y="395"/>
                      <a:pt x="0" y="1"/>
                    </a:cubicBez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1" name="Google Shape;211;p23"/>
              <p:cNvSpPr/>
              <p:nvPr/>
            </p:nvSpPr>
            <p:spPr>
              <a:xfrm>
                <a:off x="2643641" y="3130125"/>
                <a:ext cx="72406" cy="421936"/>
              </a:xfrm>
              <a:custGeom>
                <a:avLst/>
                <a:gdLst/>
                <a:ahLst/>
                <a:cxnLst/>
                <a:rect l="l" t="t" r="r" b="b"/>
                <a:pathLst>
                  <a:path w="2068" h="12051" extrusionOk="0">
                    <a:moveTo>
                      <a:pt x="1213" y="1"/>
                    </a:moveTo>
                    <a:cubicBezTo>
                      <a:pt x="858" y="2682"/>
                      <a:pt x="438" y="5672"/>
                      <a:pt x="0" y="8411"/>
                    </a:cubicBezTo>
                    <a:cubicBezTo>
                      <a:pt x="43" y="8806"/>
                      <a:pt x="83" y="9197"/>
                      <a:pt x="123" y="9584"/>
                    </a:cubicBezTo>
                    <a:cubicBezTo>
                      <a:pt x="209" y="10428"/>
                      <a:pt x="284" y="11254"/>
                      <a:pt x="355" y="12051"/>
                    </a:cubicBezTo>
                    <a:cubicBezTo>
                      <a:pt x="941" y="9789"/>
                      <a:pt x="2068" y="4732"/>
                      <a:pt x="1738" y="403"/>
                    </a:cubicBezTo>
                    <a:lnTo>
                      <a:pt x="1213" y="1"/>
                    </a:lnTo>
                    <a:close/>
                  </a:path>
                </a:pathLst>
              </a:custGeom>
              <a:solidFill>
                <a:srgbClr val="1F386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2" name="Google Shape;212;p23"/>
              <p:cNvSpPr/>
              <p:nvPr/>
            </p:nvSpPr>
            <p:spPr>
              <a:xfrm>
                <a:off x="2162670" y="2842496"/>
                <a:ext cx="559430" cy="1494228"/>
              </a:xfrm>
              <a:custGeom>
                <a:avLst/>
                <a:gdLst/>
                <a:ahLst/>
                <a:cxnLst/>
                <a:rect l="l" t="t" r="r" b="b"/>
                <a:pathLst>
                  <a:path w="15978" h="42677" extrusionOk="0">
                    <a:moveTo>
                      <a:pt x="9208" y="0"/>
                    </a:moveTo>
                    <a:cubicBezTo>
                      <a:pt x="6770" y="5072"/>
                      <a:pt x="9380" y="16658"/>
                      <a:pt x="6332" y="24432"/>
                    </a:cubicBezTo>
                    <a:cubicBezTo>
                      <a:pt x="4904" y="28075"/>
                      <a:pt x="1" y="41507"/>
                      <a:pt x="1" y="41507"/>
                    </a:cubicBezTo>
                    <a:lnTo>
                      <a:pt x="2862" y="42677"/>
                    </a:lnTo>
                    <a:cubicBezTo>
                      <a:pt x="2862" y="42677"/>
                      <a:pt x="10449" y="30879"/>
                      <a:pt x="12319" y="23962"/>
                    </a:cubicBezTo>
                    <a:cubicBezTo>
                      <a:pt x="13891" y="18140"/>
                      <a:pt x="15977" y="0"/>
                      <a:pt x="15977" y="0"/>
                    </a:cubicBezTo>
                    <a:close/>
                  </a:path>
                </a:pathLst>
              </a:custGeom>
              <a:solidFill>
                <a:srgbClr val="2F549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3" name="Google Shape;213;p23"/>
              <p:cNvSpPr/>
              <p:nvPr/>
            </p:nvSpPr>
            <p:spPr>
              <a:xfrm>
                <a:off x="2148980" y="4247137"/>
                <a:ext cx="153460" cy="99926"/>
              </a:xfrm>
              <a:custGeom>
                <a:avLst/>
                <a:gdLst/>
                <a:ahLst/>
                <a:cxnLst/>
                <a:rect l="l" t="t" r="r" b="b"/>
                <a:pathLst>
                  <a:path w="4383" h="2854" extrusionOk="0">
                    <a:moveTo>
                      <a:pt x="284" y="0"/>
                    </a:moveTo>
                    <a:lnTo>
                      <a:pt x="1" y="1403"/>
                    </a:lnTo>
                    <a:lnTo>
                      <a:pt x="3551" y="2853"/>
                    </a:lnTo>
                    <a:lnTo>
                      <a:pt x="4383" y="1891"/>
                    </a:lnTo>
                    <a:lnTo>
                      <a:pt x="284" y="0"/>
                    </a:ln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4" name="Google Shape;214;p23"/>
              <p:cNvSpPr/>
              <p:nvPr/>
            </p:nvSpPr>
            <p:spPr>
              <a:xfrm>
                <a:off x="2625784" y="2083314"/>
                <a:ext cx="17506" cy="22863"/>
              </a:xfrm>
              <a:custGeom>
                <a:avLst/>
                <a:gdLst/>
                <a:ahLst/>
                <a:cxnLst/>
                <a:rect l="l" t="t" r="r" b="b"/>
                <a:pathLst>
                  <a:path w="500" h="653" extrusionOk="0">
                    <a:moveTo>
                      <a:pt x="207" y="0"/>
                    </a:moveTo>
                    <a:cubicBezTo>
                      <a:pt x="197" y="0"/>
                      <a:pt x="186" y="1"/>
                      <a:pt x="176" y="4"/>
                    </a:cubicBezTo>
                    <a:cubicBezTo>
                      <a:pt x="61" y="29"/>
                      <a:pt x="0" y="197"/>
                      <a:pt x="40" y="373"/>
                    </a:cubicBezTo>
                    <a:cubicBezTo>
                      <a:pt x="76" y="537"/>
                      <a:pt x="184" y="653"/>
                      <a:pt x="290" y="653"/>
                    </a:cubicBezTo>
                    <a:cubicBezTo>
                      <a:pt x="300" y="653"/>
                      <a:pt x="310" y="652"/>
                      <a:pt x="320" y="650"/>
                    </a:cubicBezTo>
                    <a:cubicBezTo>
                      <a:pt x="439" y="625"/>
                      <a:pt x="499" y="459"/>
                      <a:pt x="460" y="280"/>
                    </a:cubicBezTo>
                    <a:cubicBezTo>
                      <a:pt x="424" y="117"/>
                      <a:pt x="316" y="0"/>
                      <a:pt x="20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5" name="Google Shape;215;p23"/>
              <p:cNvSpPr/>
              <p:nvPr/>
            </p:nvSpPr>
            <p:spPr>
              <a:xfrm>
                <a:off x="2696300" y="2067594"/>
                <a:ext cx="17611" cy="22898"/>
              </a:xfrm>
              <a:custGeom>
                <a:avLst/>
                <a:gdLst/>
                <a:ahLst/>
                <a:cxnLst/>
                <a:rect l="l" t="t" r="r" b="b"/>
                <a:pathLst>
                  <a:path w="503" h="654" extrusionOk="0">
                    <a:moveTo>
                      <a:pt x="210" y="1"/>
                    </a:moveTo>
                    <a:cubicBezTo>
                      <a:pt x="200" y="1"/>
                      <a:pt x="190" y="2"/>
                      <a:pt x="180" y="4"/>
                    </a:cubicBezTo>
                    <a:cubicBezTo>
                      <a:pt x="65" y="33"/>
                      <a:pt x="0" y="198"/>
                      <a:pt x="40" y="373"/>
                    </a:cubicBezTo>
                    <a:cubicBezTo>
                      <a:pt x="75" y="538"/>
                      <a:pt x="186" y="653"/>
                      <a:pt x="293" y="653"/>
                    </a:cubicBezTo>
                    <a:cubicBezTo>
                      <a:pt x="303" y="653"/>
                      <a:pt x="313" y="652"/>
                      <a:pt x="323" y="650"/>
                    </a:cubicBezTo>
                    <a:cubicBezTo>
                      <a:pt x="441" y="625"/>
                      <a:pt x="503" y="459"/>
                      <a:pt x="463" y="280"/>
                    </a:cubicBezTo>
                    <a:cubicBezTo>
                      <a:pt x="427" y="120"/>
                      <a:pt x="319" y="1"/>
                      <a:pt x="21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6" name="Google Shape;216;p23"/>
              <p:cNvSpPr/>
              <p:nvPr/>
            </p:nvSpPr>
            <p:spPr>
              <a:xfrm>
                <a:off x="2700817" y="2060801"/>
                <a:ext cx="14110" cy="9138"/>
              </a:xfrm>
              <a:custGeom>
                <a:avLst/>
                <a:gdLst/>
                <a:ahLst/>
                <a:cxnLst/>
                <a:rect l="l" t="t" r="r" b="b"/>
                <a:pathLst>
                  <a:path w="403" h="261" extrusionOk="0">
                    <a:moveTo>
                      <a:pt x="402" y="0"/>
                    </a:moveTo>
                    <a:lnTo>
                      <a:pt x="1" y="219"/>
                    </a:lnTo>
                    <a:cubicBezTo>
                      <a:pt x="46" y="249"/>
                      <a:pt x="88" y="261"/>
                      <a:pt x="126" y="261"/>
                    </a:cubicBezTo>
                    <a:cubicBezTo>
                      <a:pt x="303" y="261"/>
                      <a:pt x="402" y="1"/>
                      <a:pt x="402"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7" name="Google Shape;217;p23"/>
              <p:cNvSpPr/>
              <p:nvPr/>
            </p:nvSpPr>
            <p:spPr>
              <a:xfrm>
                <a:off x="2678443" y="2096759"/>
                <a:ext cx="31196" cy="44116"/>
              </a:xfrm>
              <a:custGeom>
                <a:avLst/>
                <a:gdLst/>
                <a:ahLst/>
                <a:cxnLst/>
                <a:rect l="l" t="t" r="r" b="b"/>
                <a:pathLst>
                  <a:path w="891" h="1260" extrusionOk="0">
                    <a:moveTo>
                      <a:pt x="0" y="0"/>
                    </a:moveTo>
                    <a:lnTo>
                      <a:pt x="280" y="1260"/>
                    </a:lnTo>
                    <a:cubicBezTo>
                      <a:pt x="280" y="1260"/>
                      <a:pt x="283" y="1260"/>
                      <a:pt x="287" y="1260"/>
                    </a:cubicBezTo>
                    <a:cubicBezTo>
                      <a:pt x="343" y="1260"/>
                      <a:pt x="718" y="1250"/>
                      <a:pt x="890" y="998"/>
                    </a:cubicBezTo>
                    <a:cubicBezTo>
                      <a:pt x="474" y="703"/>
                      <a:pt x="1" y="0"/>
                      <a:pt x="0" y="0"/>
                    </a:cubicBezTo>
                    <a:close/>
                  </a:path>
                </a:pathLst>
              </a:custGeom>
              <a:solidFill>
                <a:srgbClr val="ED89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8" name="Google Shape;218;p23"/>
              <p:cNvSpPr/>
              <p:nvPr/>
            </p:nvSpPr>
            <p:spPr>
              <a:xfrm>
                <a:off x="2620147" y="2156876"/>
                <a:ext cx="50558" cy="16176"/>
              </a:xfrm>
              <a:custGeom>
                <a:avLst/>
                <a:gdLst/>
                <a:ahLst/>
                <a:cxnLst/>
                <a:rect l="l" t="t" r="r" b="b"/>
                <a:pathLst>
                  <a:path w="1444" h="462" extrusionOk="0">
                    <a:moveTo>
                      <a:pt x="59" y="0"/>
                    </a:moveTo>
                    <a:cubicBezTo>
                      <a:pt x="46" y="0"/>
                      <a:pt x="33" y="6"/>
                      <a:pt x="22" y="17"/>
                    </a:cubicBezTo>
                    <a:cubicBezTo>
                      <a:pt x="0" y="38"/>
                      <a:pt x="0" y="74"/>
                      <a:pt x="22" y="92"/>
                    </a:cubicBezTo>
                    <a:cubicBezTo>
                      <a:pt x="39" y="113"/>
                      <a:pt x="407" y="462"/>
                      <a:pt x="1022" y="462"/>
                    </a:cubicBezTo>
                    <a:cubicBezTo>
                      <a:pt x="1056" y="462"/>
                      <a:pt x="1091" y="461"/>
                      <a:pt x="1127" y="458"/>
                    </a:cubicBezTo>
                    <a:cubicBezTo>
                      <a:pt x="1213" y="451"/>
                      <a:pt x="1303" y="440"/>
                      <a:pt x="1397" y="419"/>
                    </a:cubicBezTo>
                    <a:cubicBezTo>
                      <a:pt x="1425" y="412"/>
                      <a:pt x="1443" y="383"/>
                      <a:pt x="1435" y="354"/>
                    </a:cubicBezTo>
                    <a:cubicBezTo>
                      <a:pt x="1430" y="331"/>
                      <a:pt x="1409" y="312"/>
                      <a:pt x="1386" y="312"/>
                    </a:cubicBezTo>
                    <a:cubicBezTo>
                      <a:pt x="1381" y="312"/>
                      <a:pt x="1376" y="313"/>
                      <a:pt x="1371" y="315"/>
                    </a:cubicBezTo>
                    <a:cubicBezTo>
                      <a:pt x="1249" y="341"/>
                      <a:pt x="1134" y="353"/>
                      <a:pt x="1028" y="353"/>
                    </a:cubicBezTo>
                    <a:cubicBezTo>
                      <a:pt x="448" y="353"/>
                      <a:pt x="100" y="19"/>
                      <a:pt x="97" y="17"/>
                    </a:cubicBezTo>
                    <a:cubicBezTo>
                      <a:pt x="86" y="6"/>
                      <a:pt x="73" y="0"/>
                      <a:pt x="5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9" name="Google Shape;219;p23"/>
              <p:cNvSpPr/>
              <p:nvPr/>
            </p:nvSpPr>
            <p:spPr>
              <a:xfrm>
                <a:off x="2484893" y="2137129"/>
                <a:ext cx="74472" cy="66174"/>
              </a:xfrm>
              <a:custGeom>
                <a:avLst/>
                <a:gdLst/>
                <a:ahLst/>
                <a:cxnLst/>
                <a:rect l="l" t="t" r="r" b="b"/>
                <a:pathLst>
                  <a:path w="2127" h="1890" extrusionOk="0">
                    <a:moveTo>
                      <a:pt x="849" y="0"/>
                    </a:moveTo>
                    <a:cubicBezTo>
                      <a:pt x="800" y="0"/>
                      <a:pt x="751" y="6"/>
                      <a:pt x="701" y="17"/>
                    </a:cubicBezTo>
                    <a:cubicBezTo>
                      <a:pt x="163" y="143"/>
                      <a:pt x="1" y="742"/>
                      <a:pt x="295" y="1187"/>
                    </a:cubicBezTo>
                    <a:cubicBezTo>
                      <a:pt x="554" y="1575"/>
                      <a:pt x="966" y="1808"/>
                      <a:pt x="1344" y="1876"/>
                    </a:cubicBezTo>
                    <a:cubicBezTo>
                      <a:pt x="1393" y="1885"/>
                      <a:pt x="1441" y="1890"/>
                      <a:pt x="1485" y="1890"/>
                    </a:cubicBezTo>
                    <a:cubicBezTo>
                      <a:pt x="1948" y="1890"/>
                      <a:pt x="2126" y="1419"/>
                      <a:pt x="1943" y="954"/>
                    </a:cubicBezTo>
                    <a:cubicBezTo>
                      <a:pt x="1776" y="539"/>
                      <a:pt x="1340" y="0"/>
                      <a:pt x="849" y="0"/>
                    </a:cubicBezTo>
                    <a:close/>
                  </a:path>
                </a:pathLst>
              </a:custGeom>
              <a:solidFill>
                <a:srgbClr val="FFB5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0" name="Google Shape;220;p23"/>
              <p:cNvSpPr/>
              <p:nvPr/>
            </p:nvSpPr>
            <p:spPr>
              <a:xfrm>
                <a:off x="2594623" y="2046096"/>
                <a:ext cx="44011" cy="22968"/>
              </a:xfrm>
              <a:custGeom>
                <a:avLst/>
                <a:gdLst/>
                <a:ahLst/>
                <a:cxnLst/>
                <a:rect l="l" t="t" r="r" b="b"/>
                <a:pathLst>
                  <a:path w="1257" h="656" extrusionOk="0">
                    <a:moveTo>
                      <a:pt x="1124" y="0"/>
                    </a:moveTo>
                    <a:cubicBezTo>
                      <a:pt x="990" y="0"/>
                      <a:pt x="359" y="38"/>
                      <a:pt x="37" y="485"/>
                    </a:cubicBezTo>
                    <a:cubicBezTo>
                      <a:pt x="0" y="532"/>
                      <a:pt x="11" y="600"/>
                      <a:pt x="58" y="636"/>
                    </a:cubicBezTo>
                    <a:cubicBezTo>
                      <a:pt x="69" y="639"/>
                      <a:pt x="80" y="647"/>
                      <a:pt x="90" y="650"/>
                    </a:cubicBezTo>
                    <a:cubicBezTo>
                      <a:pt x="101" y="654"/>
                      <a:pt x="112" y="656"/>
                      <a:pt x="123" y="656"/>
                    </a:cubicBezTo>
                    <a:cubicBezTo>
                      <a:pt x="155" y="656"/>
                      <a:pt x="187" y="641"/>
                      <a:pt x="209" y="611"/>
                    </a:cubicBezTo>
                    <a:cubicBezTo>
                      <a:pt x="494" y="215"/>
                      <a:pt x="1117" y="212"/>
                      <a:pt x="1144" y="212"/>
                    </a:cubicBezTo>
                    <a:cubicBezTo>
                      <a:pt x="1145" y="212"/>
                      <a:pt x="1145" y="212"/>
                      <a:pt x="1145" y="212"/>
                    </a:cubicBezTo>
                    <a:cubicBezTo>
                      <a:pt x="1148" y="212"/>
                      <a:pt x="1150" y="212"/>
                      <a:pt x="1153" y="212"/>
                    </a:cubicBezTo>
                    <a:cubicBezTo>
                      <a:pt x="1210" y="212"/>
                      <a:pt x="1253" y="163"/>
                      <a:pt x="1256" y="109"/>
                    </a:cubicBezTo>
                    <a:cubicBezTo>
                      <a:pt x="1256" y="47"/>
                      <a:pt x="1210" y="1"/>
                      <a:pt x="1149" y="1"/>
                    </a:cubicBezTo>
                    <a:cubicBezTo>
                      <a:pt x="1146" y="1"/>
                      <a:pt x="1138" y="0"/>
                      <a:pt x="112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1" name="Google Shape;221;p23"/>
              <p:cNvSpPr/>
              <p:nvPr/>
            </p:nvSpPr>
            <p:spPr>
              <a:xfrm>
                <a:off x="2677183" y="2017490"/>
                <a:ext cx="39249" cy="11554"/>
              </a:xfrm>
              <a:custGeom>
                <a:avLst/>
                <a:gdLst/>
                <a:ahLst/>
                <a:cxnLst/>
                <a:rect l="l" t="t" r="r" b="b"/>
                <a:pathLst>
                  <a:path w="1121" h="330" extrusionOk="0">
                    <a:moveTo>
                      <a:pt x="537" y="0"/>
                    </a:moveTo>
                    <a:cubicBezTo>
                      <a:pt x="265" y="0"/>
                      <a:pt x="80" y="103"/>
                      <a:pt x="69" y="111"/>
                    </a:cubicBezTo>
                    <a:cubicBezTo>
                      <a:pt x="18" y="139"/>
                      <a:pt x="0" y="204"/>
                      <a:pt x="30" y="258"/>
                    </a:cubicBezTo>
                    <a:cubicBezTo>
                      <a:pt x="49" y="292"/>
                      <a:pt x="84" y="311"/>
                      <a:pt x="122" y="311"/>
                    </a:cubicBezTo>
                    <a:cubicBezTo>
                      <a:pt x="140" y="311"/>
                      <a:pt x="159" y="306"/>
                      <a:pt x="177" y="297"/>
                    </a:cubicBezTo>
                    <a:cubicBezTo>
                      <a:pt x="188" y="290"/>
                      <a:pt x="327" y="214"/>
                      <a:pt x="535" y="214"/>
                    </a:cubicBezTo>
                    <a:cubicBezTo>
                      <a:pt x="655" y="214"/>
                      <a:pt x="798" y="239"/>
                      <a:pt x="952" y="318"/>
                    </a:cubicBezTo>
                    <a:cubicBezTo>
                      <a:pt x="969" y="326"/>
                      <a:pt x="987" y="330"/>
                      <a:pt x="1006" y="330"/>
                    </a:cubicBezTo>
                    <a:cubicBezTo>
                      <a:pt x="1042" y="326"/>
                      <a:pt x="1077" y="305"/>
                      <a:pt x="1095" y="272"/>
                    </a:cubicBezTo>
                    <a:cubicBezTo>
                      <a:pt x="1120" y="218"/>
                      <a:pt x="1099" y="154"/>
                      <a:pt x="1049" y="125"/>
                    </a:cubicBezTo>
                    <a:cubicBezTo>
                      <a:pt x="861" y="31"/>
                      <a:pt x="686" y="0"/>
                      <a:pt x="53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2" name="Google Shape;222;p23"/>
              <p:cNvSpPr/>
              <p:nvPr/>
            </p:nvSpPr>
            <p:spPr>
              <a:xfrm>
                <a:off x="2205911" y="4422306"/>
                <a:ext cx="41490" cy="20972"/>
              </a:xfrm>
              <a:custGeom>
                <a:avLst/>
                <a:gdLst/>
                <a:ahLst/>
                <a:cxnLst/>
                <a:rect l="l" t="t" r="r" b="b"/>
                <a:pathLst>
                  <a:path w="1185" h="599" extrusionOk="0">
                    <a:moveTo>
                      <a:pt x="191" y="108"/>
                    </a:moveTo>
                    <a:cubicBezTo>
                      <a:pt x="521" y="108"/>
                      <a:pt x="959" y="144"/>
                      <a:pt x="1045" y="269"/>
                    </a:cubicBezTo>
                    <a:cubicBezTo>
                      <a:pt x="1056" y="284"/>
                      <a:pt x="1067" y="309"/>
                      <a:pt x="1049" y="352"/>
                    </a:cubicBezTo>
                    <a:cubicBezTo>
                      <a:pt x="1017" y="428"/>
                      <a:pt x="969" y="474"/>
                      <a:pt x="905" y="489"/>
                    </a:cubicBezTo>
                    <a:cubicBezTo>
                      <a:pt x="891" y="492"/>
                      <a:pt x="876" y="493"/>
                      <a:pt x="860" y="493"/>
                    </a:cubicBezTo>
                    <a:cubicBezTo>
                      <a:pt x="702" y="493"/>
                      <a:pt x="461" y="352"/>
                      <a:pt x="191" y="108"/>
                    </a:cubicBezTo>
                    <a:close/>
                    <a:moveTo>
                      <a:pt x="213" y="1"/>
                    </a:moveTo>
                    <a:cubicBezTo>
                      <a:pt x="135" y="1"/>
                      <a:pt x="78" y="3"/>
                      <a:pt x="58" y="4"/>
                    </a:cubicBezTo>
                    <a:cubicBezTo>
                      <a:pt x="33" y="7"/>
                      <a:pt x="15" y="22"/>
                      <a:pt x="8" y="40"/>
                    </a:cubicBezTo>
                    <a:cubicBezTo>
                      <a:pt x="0" y="62"/>
                      <a:pt x="8" y="83"/>
                      <a:pt x="22" y="97"/>
                    </a:cubicBezTo>
                    <a:cubicBezTo>
                      <a:pt x="221" y="292"/>
                      <a:pt x="583" y="599"/>
                      <a:pt x="859" y="599"/>
                    </a:cubicBezTo>
                    <a:cubicBezTo>
                      <a:pt x="872" y="599"/>
                      <a:pt x="885" y="598"/>
                      <a:pt x="898" y="596"/>
                    </a:cubicBezTo>
                    <a:cubicBezTo>
                      <a:pt x="909" y="596"/>
                      <a:pt x="916" y="592"/>
                      <a:pt x="926" y="592"/>
                    </a:cubicBezTo>
                    <a:cubicBezTo>
                      <a:pt x="1027" y="571"/>
                      <a:pt x="1103" y="503"/>
                      <a:pt x="1149" y="391"/>
                    </a:cubicBezTo>
                    <a:cubicBezTo>
                      <a:pt x="1185" y="309"/>
                      <a:pt x="1160" y="244"/>
                      <a:pt x="1135" y="209"/>
                    </a:cubicBezTo>
                    <a:cubicBezTo>
                      <a:pt x="1004" y="25"/>
                      <a:pt x="483" y="1"/>
                      <a:pt x="213" y="1"/>
                    </a:cubicBezTo>
                    <a:close/>
                  </a:path>
                </a:pathLst>
              </a:custGeom>
              <a:solidFill>
                <a:srgbClr val="BF9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3" name="Google Shape;223;p23"/>
              <p:cNvSpPr/>
              <p:nvPr/>
            </p:nvSpPr>
            <p:spPr>
              <a:xfrm>
                <a:off x="2206051" y="4400633"/>
                <a:ext cx="35713" cy="25594"/>
              </a:xfrm>
              <a:custGeom>
                <a:avLst/>
                <a:gdLst/>
                <a:ahLst/>
                <a:cxnLst/>
                <a:rect l="l" t="t" r="r" b="b"/>
                <a:pathLst>
                  <a:path w="1020" h="731" extrusionOk="0">
                    <a:moveTo>
                      <a:pt x="742" y="108"/>
                    </a:moveTo>
                    <a:cubicBezTo>
                      <a:pt x="781" y="108"/>
                      <a:pt x="814" y="122"/>
                      <a:pt x="847" y="146"/>
                    </a:cubicBezTo>
                    <a:cubicBezTo>
                      <a:pt x="905" y="189"/>
                      <a:pt x="901" y="221"/>
                      <a:pt x="890" y="246"/>
                    </a:cubicBezTo>
                    <a:cubicBezTo>
                      <a:pt x="841" y="397"/>
                      <a:pt x="431" y="580"/>
                      <a:pt x="158" y="619"/>
                    </a:cubicBezTo>
                    <a:cubicBezTo>
                      <a:pt x="281" y="436"/>
                      <a:pt x="510" y="149"/>
                      <a:pt x="704" y="113"/>
                    </a:cubicBezTo>
                    <a:cubicBezTo>
                      <a:pt x="707" y="109"/>
                      <a:pt x="715" y="109"/>
                      <a:pt x="718" y="109"/>
                    </a:cubicBezTo>
                    <a:cubicBezTo>
                      <a:pt x="726" y="108"/>
                      <a:pt x="734" y="108"/>
                      <a:pt x="742" y="108"/>
                    </a:cubicBezTo>
                    <a:close/>
                    <a:moveTo>
                      <a:pt x="737" y="1"/>
                    </a:moveTo>
                    <a:cubicBezTo>
                      <a:pt x="719" y="1"/>
                      <a:pt x="701" y="2"/>
                      <a:pt x="682" y="5"/>
                    </a:cubicBezTo>
                    <a:cubicBezTo>
                      <a:pt x="359" y="66"/>
                      <a:pt x="22" y="626"/>
                      <a:pt x="8" y="651"/>
                    </a:cubicBezTo>
                    <a:cubicBezTo>
                      <a:pt x="1" y="666"/>
                      <a:pt x="1" y="687"/>
                      <a:pt x="8" y="706"/>
                    </a:cubicBezTo>
                    <a:cubicBezTo>
                      <a:pt x="18" y="720"/>
                      <a:pt x="36" y="730"/>
                      <a:pt x="54" y="730"/>
                    </a:cubicBezTo>
                    <a:cubicBezTo>
                      <a:pt x="79" y="730"/>
                      <a:pt x="108" y="730"/>
                      <a:pt x="137" y="727"/>
                    </a:cubicBezTo>
                    <a:cubicBezTo>
                      <a:pt x="417" y="694"/>
                      <a:pt x="915" y="505"/>
                      <a:pt x="995" y="282"/>
                    </a:cubicBezTo>
                    <a:cubicBezTo>
                      <a:pt x="1008" y="235"/>
                      <a:pt x="1020" y="142"/>
                      <a:pt x="915" y="59"/>
                    </a:cubicBezTo>
                    <a:cubicBezTo>
                      <a:pt x="862" y="20"/>
                      <a:pt x="802" y="1"/>
                      <a:pt x="737" y="1"/>
                    </a:cubicBezTo>
                    <a:close/>
                  </a:path>
                </a:pathLst>
              </a:custGeom>
              <a:solidFill>
                <a:srgbClr val="FFD9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4" name="Google Shape;224;p23"/>
              <p:cNvSpPr/>
              <p:nvPr/>
            </p:nvSpPr>
            <p:spPr>
              <a:xfrm>
                <a:off x="2753336" y="4612390"/>
                <a:ext cx="49683" cy="20202"/>
              </a:xfrm>
              <a:custGeom>
                <a:avLst/>
                <a:gdLst/>
                <a:ahLst/>
                <a:cxnLst/>
                <a:rect l="l" t="t" r="r" b="b"/>
                <a:pathLst>
                  <a:path w="1419" h="577" extrusionOk="0">
                    <a:moveTo>
                      <a:pt x="1163" y="106"/>
                    </a:moveTo>
                    <a:cubicBezTo>
                      <a:pt x="1206" y="106"/>
                      <a:pt x="1239" y="113"/>
                      <a:pt x="1264" y="128"/>
                    </a:cubicBezTo>
                    <a:cubicBezTo>
                      <a:pt x="1286" y="138"/>
                      <a:pt x="1297" y="156"/>
                      <a:pt x="1300" y="185"/>
                    </a:cubicBezTo>
                    <a:cubicBezTo>
                      <a:pt x="1307" y="257"/>
                      <a:pt x="1286" y="315"/>
                      <a:pt x="1239" y="358"/>
                    </a:cubicBezTo>
                    <a:cubicBezTo>
                      <a:pt x="1157" y="431"/>
                      <a:pt x="990" y="467"/>
                      <a:pt x="761" y="467"/>
                    </a:cubicBezTo>
                    <a:cubicBezTo>
                      <a:pt x="608" y="467"/>
                      <a:pt x="428" y="451"/>
                      <a:pt x="227" y="418"/>
                    </a:cubicBezTo>
                    <a:cubicBezTo>
                      <a:pt x="539" y="267"/>
                      <a:pt x="952" y="106"/>
                      <a:pt x="1163" y="106"/>
                    </a:cubicBezTo>
                    <a:close/>
                    <a:moveTo>
                      <a:pt x="1170" y="0"/>
                    </a:moveTo>
                    <a:cubicBezTo>
                      <a:pt x="804" y="0"/>
                      <a:pt x="123" y="350"/>
                      <a:pt x="33" y="393"/>
                    </a:cubicBezTo>
                    <a:cubicBezTo>
                      <a:pt x="15" y="404"/>
                      <a:pt x="0" y="426"/>
                      <a:pt x="5" y="451"/>
                    </a:cubicBezTo>
                    <a:cubicBezTo>
                      <a:pt x="8" y="472"/>
                      <a:pt x="26" y="490"/>
                      <a:pt x="48" y="494"/>
                    </a:cubicBezTo>
                    <a:cubicBezTo>
                      <a:pt x="242" y="533"/>
                      <a:pt x="510" y="576"/>
                      <a:pt x="762" y="576"/>
                    </a:cubicBezTo>
                    <a:cubicBezTo>
                      <a:pt x="988" y="576"/>
                      <a:pt x="1193" y="540"/>
                      <a:pt x="1311" y="436"/>
                    </a:cubicBezTo>
                    <a:cubicBezTo>
                      <a:pt x="1386" y="368"/>
                      <a:pt x="1418" y="282"/>
                      <a:pt x="1408" y="174"/>
                    </a:cubicBezTo>
                    <a:cubicBezTo>
                      <a:pt x="1400" y="110"/>
                      <a:pt x="1372" y="63"/>
                      <a:pt x="1318" y="30"/>
                    </a:cubicBezTo>
                    <a:cubicBezTo>
                      <a:pt x="1279" y="9"/>
                      <a:pt x="1229" y="0"/>
                      <a:pt x="1170" y="0"/>
                    </a:cubicBezTo>
                    <a:close/>
                  </a:path>
                </a:pathLst>
              </a:custGeom>
              <a:solidFill>
                <a:srgbClr val="BF9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5" name="Google Shape;225;p23"/>
              <p:cNvSpPr/>
              <p:nvPr/>
            </p:nvSpPr>
            <p:spPr>
              <a:xfrm>
                <a:off x="2753476" y="4593763"/>
                <a:ext cx="30811" cy="36063"/>
              </a:xfrm>
              <a:custGeom>
                <a:avLst/>
                <a:gdLst/>
                <a:ahLst/>
                <a:cxnLst/>
                <a:rect l="l" t="t" r="r" b="b"/>
                <a:pathLst>
                  <a:path w="880" h="1030" extrusionOk="0">
                    <a:moveTo>
                      <a:pt x="629" y="110"/>
                    </a:moveTo>
                    <a:cubicBezTo>
                      <a:pt x="725" y="121"/>
                      <a:pt x="733" y="161"/>
                      <a:pt x="733" y="171"/>
                    </a:cubicBezTo>
                    <a:cubicBezTo>
                      <a:pt x="758" y="325"/>
                      <a:pt x="395" y="710"/>
                      <a:pt x="119" y="878"/>
                    </a:cubicBezTo>
                    <a:cubicBezTo>
                      <a:pt x="147" y="699"/>
                      <a:pt x="223" y="337"/>
                      <a:pt x="410" y="179"/>
                    </a:cubicBezTo>
                    <a:cubicBezTo>
                      <a:pt x="467" y="132"/>
                      <a:pt x="528" y="110"/>
                      <a:pt x="596" y="110"/>
                    </a:cubicBezTo>
                    <a:close/>
                    <a:moveTo>
                      <a:pt x="599" y="0"/>
                    </a:moveTo>
                    <a:cubicBezTo>
                      <a:pt x="503" y="0"/>
                      <a:pt x="416" y="33"/>
                      <a:pt x="341" y="96"/>
                    </a:cubicBezTo>
                    <a:cubicBezTo>
                      <a:pt x="54" y="333"/>
                      <a:pt x="4" y="943"/>
                      <a:pt x="1" y="968"/>
                    </a:cubicBezTo>
                    <a:cubicBezTo>
                      <a:pt x="1" y="990"/>
                      <a:pt x="8" y="1008"/>
                      <a:pt x="26" y="1019"/>
                    </a:cubicBezTo>
                    <a:cubicBezTo>
                      <a:pt x="33" y="1026"/>
                      <a:pt x="44" y="1029"/>
                      <a:pt x="54" y="1029"/>
                    </a:cubicBezTo>
                    <a:cubicBezTo>
                      <a:pt x="61" y="1029"/>
                      <a:pt x="69" y="1026"/>
                      <a:pt x="76" y="1022"/>
                    </a:cubicBezTo>
                    <a:cubicBezTo>
                      <a:pt x="349" y="900"/>
                      <a:pt x="879" y="412"/>
                      <a:pt x="841" y="157"/>
                    </a:cubicBezTo>
                    <a:cubicBezTo>
                      <a:pt x="829" y="96"/>
                      <a:pt x="786" y="20"/>
                      <a:pt x="639" y="2"/>
                    </a:cubicBezTo>
                    <a:cubicBezTo>
                      <a:pt x="625" y="1"/>
                      <a:pt x="612" y="0"/>
                      <a:pt x="599" y="0"/>
                    </a:cubicBezTo>
                    <a:close/>
                  </a:path>
                </a:pathLst>
              </a:custGeom>
              <a:solidFill>
                <a:srgbClr val="FFD9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6" name="Google Shape;226;p23"/>
              <p:cNvSpPr/>
              <p:nvPr/>
            </p:nvSpPr>
            <p:spPr>
              <a:xfrm>
                <a:off x="2630301" y="2076522"/>
                <a:ext cx="14005" cy="9138"/>
              </a:xfrm>
              <a:custGeom>
                <a:avLst/>
                <a:gdLst/>
                <a:ahLst/>
                <a:cxnLst/>
                <a:rect l="l" t="t" r="r" b="b"/>
                <a:pathLst>
                  <a:path w="400" h="261" extrusionOk="0">
                    <a:moveTo>
                      <a:pt x="399" y="0"/>
                    </a:moveTo>
                    <a:lnTo>
                      <a:pt x="1" y="219"/>
                    </a:lnTo>
                    <a:cubicBezTo>
                      <a:pt x="46" y="248"/>
                      <a:pt x="87" y="260"/>
                      <a:pt x="125" y="260"/>
                    </a:cubicBezTo>
                    <a:cubicBezTo>
                      <a:pt x="302" y="260"/>
                      <a:pt x="399" y="0"/>
                      <a:pt x="39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7" name="Google Shape;227;p23"/>
              <p:cNvSpPr/>
              <p:nvPr/>
            </p:nvSpPr>
            <p:spPr>
              <a:xfrm>
                <a:off x="2470853" y="2821103"/>
                <a:ext cx="346484" cy="35853"/>
              </a:xfrm>
              <a:custGeom>
                <a:avLst/>
                <a:gdLst/>
                <a:ahLst/>
                <a:cxnLst/>
                <a:rect l="l" t="t" r="r" b="b"/>
                <a:pathLst>
                  <a:path w="9896" h="1024" extrusionOk="0">
                    <a:moveTo>
                      <a:pt x="416" y="1"/>
                    </a:moveTo>
                    <a:cubicBezTo>
                      <a:pt x="348" y="1"/>
                      <a:pt x="287" y="30"/>
                      <a:pt x="265" y="73"/>
                    </a:cubicBezTo>
                    <a:lnTo>
                      <a:pt x="32" y="895"/>
                    </a:lnTo>
                    <a:cubicBezTo>
                      <a:pt x="0" y="959"/>
                      <a:pt x="75" y="1024"/>
                      <a:pt x="183" y="1024"/>
                    </a:cubicBezTo>
                    <a:lnTo>
                      <a:pt x="9652" y="1024"/>
                    </a:lnTo>
                    <a:cubicBezTo>
                      <a:pt x="9734" y="1024"/>
                      <a:pt x="9802" y="984"/>
                      <a:pt x="9806" y="931"/>
                    </a:cubicBezTo>
                    <a:lnTo>
                      <a:pt x="9889" y="108"/>
                    </a:lnTo>
                    <a:cubicBezTo>
                      <a:pt x="9895" y="51"/>
                      <a:pt x="9824" y="1"/>
                      <a:pt x="9734" y="1"/>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8" name="Google Shape;228;p23"/>
              <p:cNvSpPr/>
              <p:nvPr/>
            </p:nvSpPr>
            <p:spPr>
              <a:xfrm>
                <a:off x="2513323" y="2818617"/>
                <a:ext cx="19397" cy="41490"/>
              </a:xfrm>
              <a:custGeom>
                <a:avLst/>
                <a:gdLst/>
                <a:ahLst/>
                <a:cxnLst/>
                <a:rect l="l" t="t" r="r" b="b"/>
                <a:pathLst>
                  <a:path w="554" h="1185" extrusionOk="0">
                    <a:moveTo>
                      <a:pt x="215" y="0"/>
                    </a:moveTo>
                    <a:cubicBezTo>
                      <a:pt x="165" y="0"/>
                      <a:pt x="122" y="25"/>
                      <a:pt x="119" y="58"/>
                    </a:cubicBezTo>
                    <a:lnTo>
                      <a:pt x="3" y="1127"/>
                    </a:lnTo>
                    <a:cubicBezTo>
                      <a:pt x="0" y="1160"/>
                      <a:pt x="36" y="1185"/>
                      <a:pt x="86" y="1185"/>
                    </a:cubicBezTo>
                    <a:lnTo>
                      <a:pt x="338" y="1185"/>
                    </a:lnTo>
                    <a:cubicBezTo>
                      <a:pt x="384" y="1185"/>
                      <a:pt x="431" y="1160"/>
                      <a:pt x="431" y="1127"/>
                    </a:cubicBezTo>
                    <a:lnTo>
                      <a:pt x="550" y="58"/>
                    </a:lnTo>
                    <a:cubicBezTo>
                      <a:pt x="553" y="25"/>
                      <a:pt x="513" y="0"/>
                      <a:pt x="467" y="0"/>
                    </a:cubicBezTo>
                    <a:close/>
                  </a:path>
                </a:pathLst>
              </a:custGeom>
              <a:solidFill>
                <a:srgbClr val="407B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9" name="Google Shape;229;p23"/>
              <p:cNvSpPr/>
              <p:nvPr/>
            </p:nvSpPr>
            <p:spPr>
              <a:xfrm>
                <a:off x="2513323" y="2818617"/>
                <a:ext cx="19257" cy="41490"/>
              </a:xfrm>
              <a:custGeom>
                <a:avLst/>
                <a:gdLst/>
                <a:ahLst/>
                <a:cxnLst/>
                <a:rect l="l" t="t" r="r" b="b"/>
                <a:pathLst>
                  <a:path w="550" h="1185" extrusionOk="0">
                    <a:moveTo>
                      <a:pt x="215" y="0"/>
                    </a:moveTo>
                    <a:cubicBezTo>
                      <a:pt x="165" y="0"/>
                      <a:pt x="122" y="25"/>
                      <a:pt x="119" y="58"/>
                    </a:cubicBezTo>
                    <a:lnTo>
                      <a:pt x="3" y="1127"/>
                    </a:lnTo>
                    <a:lnTo>
                      <a:pt x="3" y="1131"/>
                    </a:lnTo>
                    <a:cubicBezTo>
                      <a:pt x="0" y="1160"/>
                      <a:pt x="40" y="1185"/>
                      <a:pt x="86" y="1185"/>
                    </a:cubicBezTo>
                    <a:lnTo>
                      <a:pt x="338" y="1185"/>
                    </a:lnTo>
                    <a:cubicBezTo>
                      <a:pt x="384" y="1185"/>
                      <a:pt x="431" y="1160"/>
                      <a:pt x="431" y="1127"/>
                    </a:cubicBezTo>
                    <a:lnTo>
                      <a:pt x="550" y="58"/>
                    </a:lnTo>
                    <a:lnTo>
                      <a:pt x="550" y="54"/>
                    </a:lnTo>
                    <a:cubicBezTo>
                      <a:pt x="550" y="25"/>
                      <a:pt x="513" y="0"/>
                      <a:pt x="467" y="0"/>
                    </a:cubicBez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30" name="Google Shape;230;p23"/>
              <p:cNvSpPr/>
              <p:nvPr/>
            </p:nvSpPr>
            <p:spPr>
              <a:xfrm>
                <a:off x="2772348" y="2818617"/>
                <a:ext cx="19467" cy="41490"/>
              </a:xfrm>
              <a:custGeom>
                <a:avLst/>
                <a:gdLst/>
                <a:ahLst/>
                <a:cxnLst/>
                <a:rect l="l" t="t" r="r" b="b"/>
                <a:pathLst>
                  <a:path w="556" h="1185" extrusionOk="0">
                    <a:moveTo>
                      <a:pt x="219" y="0"/>
                    </a:moveTo>
                    <a:cubicBezTo>
                      <a:pt x="168" y="0"/>
                      <a:pt x="125" y="25"/>
                      <a:pt x="122" y="58"/>
                    </a:cubicBezTo>
                    <a:lnTo>
                      <a:pt x="3" y="1127"/>
                    </a:lnTo>
                    <a:cubicBezTo>
                      <a:pt x="0" y="1160"/>
                      <a:pt x="39" y="1185"/>
                      <a:pt x="90" y="1185"/>
                    </a:cubicBezTo>
                    <a:lnTo>
                      <a:pt x="337" y="1185"/>
                    </a:lnTo>
                    <a:cubicBezTo>
                      <a:pt x="388" y="1185"/>
                      <a:pt x="431" y="1160"/>
                      <a:pt x="434" y="1127"/>
                    </a:cubicBezTo>
                    <a:lnTo>
                      <a:pt x="552" y="58"/>
                    </a:lnTo>
                    <a:cubicBezTo>
                      <a:pt x="556" y="25"/>
                      <a:pt x="517" y="0"/>
                      <a:pt x="466" y="0"/>
                    </a:cubicBezTo>
                    <a:close/>
                  </a:path>
                </a:pathLst>
              </a:custGeom>
              <a:solidFill>
                <a:srgbClr val="407B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31" name="Google Shape;231;p23"/>
              <p:cNvSpPr/>
              <p:nvPr/>
            </p:nvSpPr>
            <p:spPr>
              <a:xfrm>
                <a:off x="2643396" y="2818617"/>
                <a:ext cx="19362" cy="41490"/>
              </a:xfrm>
              <a:custGeom>
                <a:avLst/>
                <a:gdLst/>
                <a:ahLst/>
                <a:cxnLst/>
                <a:rect l="l" t="t" r="r" b="b"/>
                <a:pathLst>
                  <a:path w="553" h="1185" extrusionOk="0">
                    <a:moveTo>
                      <a:pt x="216" y="0"/>
                    </a:moveTo>
                    <a:cubicBezTo>
                      <a:pt x="165" y="0"/>
                      <a:pt x="122" y="25"/>
                      <a:pt x="118" y="58"/>
                    </a:cubicBezTo>
                    <a:lnTo>
                      <a:pt x="4" y="1127"/>
                    </a:lnTo>
                    <a:cubicBezTo>
                      <a:pt x="0" y="1160"/>
                      <a:pt x="36" y="1185"/>
                      <a:pt x="87" y="1185"/>
                    </a:cubicBezTo>
                    <a:lnTo>
                      <a:pt x="337" y="1185"/>
                    </a:lnTo>
                    <a:cubicBezTo>
                      <a:pt x="384" y="1185"/>
                      <a:pt x="431" y="1160"/>
                      <a:pt x="435" y="1127"/>
                    </a:cubicBezTo>
                    <a:lnTo>
                      <a:pt x="549" y="58"/>
                    </a:lnTo>
                    <a:cubicBezTo>
                      <a:pt x="553" y="25"/>
                      <a:pt x="517" y="0"/>
                      <a:pt x="466" y="0"/>
                    </a:cubicBezTo>
                    <a:close/>
                  </a:path>
                </a:pathLst>
              </a:custGeom>
              <a:solidFill>
                <a:srgbClr val="407B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32" name="Google Shape;232;p23"/>
              <p:cNvSpPr/>
              <p:nvPr/>
            </p:nvSpPr>
            <p:spPr>
              <a:xfrm>
                <a:off x="2475381" y="2091484"/>
                <a:ext cx="1013577" cy="907769"/>
              </a:xfrm>
              <a:custGeom>
                <a:avLst/>
                <a:gdLst/>
                <a:ahLst/>
                <a:cxnLst/>
                <a:rect l="l" t="t" r="r" b="b"/>
                <a:pathLst>
                  <a:path w="28949" h="25927" extrusionOk="0">
                    <a:moveTo>
                      <a:pt x="27853" y="1"/>
                    </a:moveTo>
                    <a:lnTo>
                      <a:pt x="8130" y="5173"/>
                    </a:lnTo>
                    <a:lnTo>
                      <a:pt x="9221" y="6009"/>
                    </a:lnTo>
                    <a:lnTo>
                      <a:pt x="28948" y="837"/>
                    </a:lnTo>
                    <a:lnTo>
                      <a:pt x="27853" y="1"/>
                    </a:lnTo>
                    <a:close/>
                    <a:moveTo>
                      <a:pt x="12606" y="8594"/>
                    </a:moveTo>
                    <a:lnTo>
                      <a:pt x="10908" y="10815"/>
                    </a:lnTo>
                    <a:lnTo>
                      <a:pt x="3163" y="20948"/>
                    </a:lnTo>
                    <a:lnTo>
                      <a:pt x="1" y="25090"/>
                    </a:lnTo>
                    <a:lnTo>
                      <a:pt x="1091" y="25927"/>
                    </a:lnTo>
                    <a:lnTo>
                      <a:pt x="13697" y="9430"/>
                    </a:lnTo>
                    <a:lnTo>
                      <a:pt x="12606" y="8594"/>
                    </a:lnTo>
                    <a:close/>
                  </a:path>
                </a:pathLst>
              </a:custGeom>
              <a:solidFill>
                <a:srgbClr val="323F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33" name="Google Shape;233;p23"/>
              <p:cNvSpPr/>
              <p:nvPr/>
            </p:nvSpPr>
            <p:spPr>
              <a:xfrm>
                <a:off x="2509787" y="2116997"/>
                <a:ext cx="982031" cy="1171798"/>
              </a:xfrm>
              <a:custGeom>
                <a:avLst/>
                <a:gdLst/>
                <a:ahLst/>
                <a:cxnLst/>
                <a:rect l="l" t="t" r="r" b="b"/>
                <a:pathLst>
                  <a:path w="28048" h="33468" extrusionOk="0">
                    <a:moveTo>
                      <a:pt x="27857" y="0"/>
                    </a:moveTo>
                    <a:lnTo>
                      <a:pt x="8130" y="5172"/>
                    </a:lnTo>
                    <a:lnTo>
                      <a:pt x="12606" y="8593"/>
                    </a:lnTo>
                    <a:lnTo>
                      <a:pt x="0" y="25090"/>
                    </a:lnTo>
                    <a:lnTo>
                      <a:pt x="10962" y="33467"/>
                    </a:lnTo>
                    <a:lnTo>
                      <a:pt x="23572" y="16971"/>
                    </a:lnTo>
                    <a:lnTo>
                      <a:pt x="28048" y="20390"/>
                    </a:lnTo>
                    <a:lnTo>
                      <a:pt x="28048" y="20390"/>
                    </a:lnTo>
                    <a:lnTo>
                      <a:pt x="27857" y="0"/>
                    </a:lnTo>
                    <a:close/>
                  </a:path>
                </a:pathLst>
              </a:custGeom>
              <a:solidFill>
                <a:srgbClr val="B3C6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34" name="Google Shape;234;p23"/>
              <p:cNvSpPr/>
              <p:nvPr/>
            </p:nvSpPr>
            <p:spPr>
              <a:xfrm>
                <a:off x="3105459" y="2917633"/>
                <a:ext cx="72581" cy="85501"/>
              </a:xfrm>
              <a:custGeom>
                <a:avLst/>
                <a:gdLst/>
                <a:ahLst/>
                <a:cxnLst/>
                <a:rect l="l" t="t" r="r" b="b"/>
                <a:pathLst>
                  <a:path w="2073" h="2442" extrusionOk="0">
                    <a:moveTo>
                      <a:pt x="1375" y="0"/>
                    </a:moveTo>
                    <a:lnTo>
                      <a:pt x="1" y="1486"/>
                    </a:lnTo>
                    <a:lnTo>
                      <a:pt x="539" y="2441"/>
                    </a:lnTo>
                    <a:lnTo>
                      <a:pt x="2072" y="719"/>
                    </a:lnTo>
                    <a:lnTo>
                      <a:pt x="1375"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35" name="Google Shape;235;p23"/>
              <p:cNvSpPr/>
              <p:nvPr/>
            </p:nvSpPr>
            <p:spPr>
              <a:xfrm>
                <a:off x="2592592" y="2194375"/>
                <a:ext cx="843906" cy="1008185"/>
              </a:xfrm>
              <a:custGeom>
                <a:avLst/>
                <a:gdLst/>
                <a:ahLst/>
                <a:cxnLst/>
                <a:rect l="l" t="t" r="r" b="b"/>
                <a:pathLst>
                  <a:path w="24103" h="28795" extrusionOk="0">
                    <a:moveTo>
                      <a:pt x="23213" y="181"/>
                    </a:moveTo>
                    <a:cubicBezTo>
                      <a:pt x="23342" y="181"/>
                      <a:pt x="23468" y="224"/>
                      <a:pt x="23572" y="302"/>
                    </a:cubicBezTo>
                    <a:cubicBezTo>
                      <a:pt x="23715" y="413"/>
                      <a:pt x="23801" y="582"/>
                      <a:pt x="23801" y="766"/>
                    </a:cubicBezTo>
                    <a:lnTo>
                      <a:pt x="23920" y="13475"/>
                    </a:lnTo>
                    <a:cubicBezTo>
                      <a:pt x="23924" y="13705"/>
                      <a:pt x="23801" y="13906"/>
                      <a:pt x="23594" y="14007"/>
                    </a:cubicBezTo>
                    <a:cubicBezTo>
                      <a:pt x="23508" y="14050"/>
                      <a:pt x="23418" y="14071"/>
                      <a:pt x="23328" y="14071"/>
                    </a:cubicBezTo>
                    <a:cubicBezTo>
                      <a:pt x="23203" y="14071"/>
                      <a:pt x="23080" y="14032"/>
                      <a:pt x="22973" y="13949"/>
                    </a:cubicBezTo>
                    <a:lnTo>
                      <a:pt x="21497" y="12822"/>
                    </a:lnTo>
                    <a:cubicBezTo>
                      <a:pt x="21357" y="12715"/>
                      <a:pt x="21192" y="12664"/>
                      <a:pt x="21031" y="12664"/>
                    </a:cubicBezTo>
                    <a:cubicBezTo>
                      <a:pt x="20798" y="12664"/>
                      <a:pt x="20568" y="12768"/>
                      <a:pt x="20417" y="12965"/>
                    </a:cubicBezTo>
                    <a:lnTo>
                      <a:pt x="8637" y="28382"/>
                    </a:lnTo>
                    <a:cubicBezTo>
                      <a:pt x="8519" y="28532"/>
                      <a:pt x="8343" y="28612"/>
                      <a:pt x="8166" y="28612"/>
                    </a:cubicBezTo>
                    <a:cubicBezTo>
                      <a:pt x="8041" y="28612"/>
                      <a:pt x="7916" y="28572"/>
                      <a:pt x="7808" y="28493"/>
                    </a:cubicBezTo>
                    <a:lnTo>
                      <a:pt x="511" y="22915"/>
                    </a:lnTo>
                    <a:cubicBezTo>
                      <a:pt x="252" y="22718"/>
                      <a:pt x="202" y="22348"/>
                      <a:pt x="400" y="22090"/>
                    </a:cubicBezTo>
                    <a:lnTo>
                      <a:pt x="12183" y="6673"/>
                    </a:lnTo>
                    <a:cubicBezTo>
                      <a:pt x="12438" y="6336"/>
                      <a:pt x="12374" y="5852"/>
                      <a:pt x="12036" y="5593"/>
                    </a:cubicBezTo>
                    <a:lnTo>
                      <a:pt x="10561" y="4462"/>
                    </a:lnTo>
                    <a:cubicBezTo>
                      <a:pt x="10378" y="4323"/>
                      <a:pt x="10295" y="4107"/>
                      <a:pt x="10341" y="3881"/>
                    </a:cubicBezTo>
                    <a:cubicBezTo>
                      <a:pt x="10384" y="3655"/>
                      <a:pt x="10546" y="3483"/>
                      <a:pt x="10769" y="3425"/>
                    </a:cubicBezTo>
                    <a:lnTo>
                      <a:pt x="23062" y="202"/>
                    </a:lnTo>
                    <a:cubicBezTo>
                      <a:pt x="23112" y="188"/>
                      <a:pt x="23163" y="181"/>
                      <a:pt x="23213" y="181"/>
                    </a:cubicBezTo>
                    <a:close/>
                    <a:moveTo>
                      <a:pt x="23213" y="1"/>
                    </a:moveTo>
                    <a:cubicBezTo>
                      <a:pt x="23148" y="1"/>
                      <a:pt x="23084" y="9"/>
                      <a:pt x="23016" y="26"/>
                    </a:cubicBezTo>
                    <a:lnTo>
                      <a:pt x="10722" y="3249"/>
                    </a:lnTo>
                    <a:cubicBezTo>
                      <a:pt x="10435" y="3325"/>
                      <a:pt x="10220" y="3554"/>
                      <a:pt x="10162" y="3845"/>
                    </a:cubicBezTo>
                    <a:cubicBezTo>
                      <a:pt x="10105" y="4136"/>
                      <a:pt x="10217" y="4427"/>
                      <a:pt x="10449" y="4606"/>
                    </a:cubicBezTo>
                    <a:lnTo>
                      <a:pt x="11928" y="5737"/>
                    </a:lnTo>
                    <a:cubicBezTo>
                      <a:pt x="12187" y="5934"/>
                      <a:pt x="12237" y="6304"/>
                      <a:pt x="12039" y="6562"/>
                    </a:cubicBezTo>
                    <a:lnTo>
                      <a:pt x="256" y="21979"/>
                    </a:lnTo>
                    <a:cubicBezTo>
                      <a:pt x="1" y="22315"/>
                      <a:pt x="65" y="22800"/>
                      <a:pt x="403" y="23059"/>
                    </a:cubicBezTo>
                    <a:lnTo>
                      <a:pt x="7700" y="28637"/>
                    </a:lnTo>
                    <a:cubicBezTo>
                      <a:pt x="7836" y="28741"/>
                      <a:pt x="8002" y="28794"/>
                      <a:pt x="8166" y="28794"/>
                    </a:cubicBezTo>
                    <a:cubicBezTo>
                      <a:pt x="8396" y="28794"/>
                      <a:pt x="8626" y="28690"/>
                      <a:pt x="8780" y="28489"/>
                    </a:cubicBezTo>
                    <a:lnTo>
                      <a:pt x="20561" y="13073"/>
                    </a:lnTo>
                    <a:cubicBezTo>
                      <a:pt x="20675" y="12922"/>
                      <a:pt x="20851" y="12844"/>
                      <a:pt x="21031" y="12844"/>
                    </a:cubicBezTo>
                    <a:cubicBezTo>
                      <a:pt x="21152" y="12844"/>
                      <a:pt x="21278" y="12883"/>
                      <a:pt x="21386" y="12965"/>
                    </a:cubicBezTo>
                    <a:lnTo>
                      <a:pt x="22865" y="14093"/>
                    </a:lnTo>
                    <a:cubicBezTo>
                      <a:pt x="23001" y="14196"/>
                      <a:pt x="23166" y="14251"/>
                      <a:pt x="23332" y="14251"/>
                    </a:cubicBezTo>
                    <a:cubicBezTo>
                      <a:pt x="23446" y="14251"/>
                      <a:pt x="23564" y="14226"/>
                      <a:pt x="23676" y="14171"/>
                    </a:cubicBezTo>
                    <a:cubicBezTo>
                      <a:pt x="23942" y="14039"/>
                      <a:pt x="24103" y="13770"/>
                      <a:pt x="24103" y="13475"/>
                    </a:cubicBezTo>
                    <a:lnTo>
                      <a:pt x="23985" y="766"/>
                    </a:lnTo>
                    <a:cubicBezTo>
                      <a:pt x="23981" y="525"/>
                      <a:pt x="23870" y="306"/>
                      <a:pt x="23680" y="159"/>
                    </a:cubicBezTo>
                    <a:cubicBezTo>
                      <a:pt x="23543" y="55"/>
                      <a:pt x="23382" y="1"/>
                      <a:pt x="23213" y="1"/>
                    </a:cubicBezTo>
                    <a:close/>
                  </a:path>
                </a:pathLst>
              </a:cu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36" name="Google Shape;236;p23"/>
              <p:cNvSpPr/>
              <p:nvPr/>
            </p:nvSpPr>
            <p:spPr>
              <a:xfrm>
                <a:off x="2614090" y="2645304"/>
                <a:ext cx="70060" cy="105878"/>
              </a:xfrm>
              <a:custGeom>
                <a:avLst/>
                <a:gdLst/>
                <a:ahLst/>
                <a:cxnLst/>
                <a:rect l="l" t="t" r="r" b="b"/>
                <a:pathLst>
                  <a:path w="2001" h="3024" extrusionOk="0">
                    <a:moveTo>
                      <a:pt x="1343" y="0"/>
                    </a:moveTo>
                    <a:lnTo>
                      <a:pt x="1" y="2046"/>
                    </a:lnTo>
                    <a:lnTo>
                      <a:pt x="76" y="2980"/>
                    </a:lnTo>
                    <a:cubicBezTo>
                      <a:pt x="178" y="3010"/>
                      <a:pt x="283" y="3023"/>
                      <a:pt x="386" y="3023"/>
                    </a:cubicBezTo>
                    <a:cubicBezTo>
                      <a:pt x="1199" y="3023"/>
                      <a:pt x="2000" y="2208"/>
                      <a:pt x="2000" y="2208"/>
                    </a:cubicBezTo>
                    <a:lnTo>
                      <a:pt x="1343"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37" name="Google Shape;237;p23"/>
              <p:cNvSpPr/>
              <p:nvPr/>
            </p:nvSpPr>
            <p:spPr>
              <a:xfrm>
                <a:off x="2359722" y="2457075"/>
                <a:ext cx="287488" cy="370957"/>
              </a:xfrm>
              <a:custGeom>
                <a:avLst/>
                <a:gdLst/>
                <a:ahLst/>
                <a:cxnLst/>
                <a:rect l="l" t="t" r="r" b="b"/>
                <a:pathLst>
                  <a:path w="8211" h="10595" extrusionOk="0">
                    <a:moveTo>
                      <a:pt x="1882" y="8579"/>
                    </a:moveTo>
                    <a:cubicBezTo>
                      <a:pt x="1885" y="8579"/>
                      <a:pt x="1888" y="8580"/>
                      <a:pt x="1892" y="8582"/>
                    </a:cubicBezTo>
                    <a:cubicBezTo>
                      <a:pt x="1905" y="8585"/>
                      <a:pt x="1922" y="8593"/>
                      <a:pt x="1940" y="8605"/>
                    </a:cubicBezTo>
                    <a:lnTo>
                      <a:pt x="1940" y="8605"/>
                    </a:lnTo>
                    <a:cubicBezTo>
                      <a:pt x="1919" y="8600"/>
                      <a:pt x="1902" y="8594"/>
                      <a:pt x="1892" y="8589"/>
                    </a:cubicBezTo>
                    <a:cubicBezTo>
                      <a:pt x="1877" y="8584"/>
                      <a:pt x="1877" y="8579"/>
                      <a:pt x="1882" y="8579"/>
                    </a:cubicBezTo>
                    <a:close/>
                    <a:moveTo>
                      <a:pt x="877" y="0"/>
                    </a:moveTo>
                    <a:cubicBezTo>
                      <a:pt x="701" y="1360"/>
                      <a:pt x="554" y="2724"/>
                      <a:pt x="421" y="4092"/>
                    </a:cubicBezTo>
                    <a:cubicBezTo>
                      <a:pt x="277" y="5455"/>
                      <a:pt x="156" y="6823"/>
                      <a:pt x="44" y="8191"/>
                    </a:cubicBezTo>
                    <a:lnTo>
                      <a:pt x="22" y="8446"/>
                    </a:lnTo>
                    <a:lnTo>
                      <a:pt x="8" y="8618"/>
                    </a:lnTo>
                    <a:cubicBezTo>
                      <a:pt x="5" y="8686"/>
                      <a:pt x="1" y="8765"/>
                      <a:pt x="8" y="8847"/>
                    </a:cubicBezTo>
                    <a:cubicBezTo>
                      <a:pt x="12" y="9005"/>
                      <a:pt x="37" y="9192"/>
                      <a:pt x="98" y="9382"/>
                    </a:cubicBezTo>
                    <a:cubicBezTo>
                      <a:pt x="163" y="9576"/>
                      <a:pt x="267" y="9781"/>
                      <a:pt x="414" y="9953"/>
                    </a:cubicBezTo>
                    <a:cubicBezTo>
                      <a:pt x="561" y="10125"/>
                      <a:pt x="737" y="10258"/>
                      <a:pt x="909" y="10351"/>
                    </a:cubicBezTo>
                    <a:cubicBezTo>
                      <a:pt x="1074" y="10434"/>
                      <a:pt x="1243" y="10495"/>
                      <a:pt x="1387" y="10527"/>
                    </a:cubicBezTo>
                    <a:cubicBezTo>
                      <a:pt x="1621" y="10580"/>
                      <a:pt x="1820" y="10594"/>
                      <a:pt x="2005" y="10594"/>
                    </a:cubicBezTo>
                    <a:cubicBezTo>
                      <a:pt x="2058" y="10594"/>
                      <a:pt x="2110" y="10593"/>
                      <a:pt x="2162" y="10591"/>
                    </a:cubicBezTo>
                    <a:cubicBezTo>
                      <a:pt x="2618" y="10566"/>
                      <a:pt x="3005" y="10484"/>
                      <a:pt x="3375" y="10384"/>
                    </a:cubicBezTo>
                    <a:cubicBezTo>
                      <a:pt x="3741" y="10280"/>
                      <a:pt x="4089" y="10161"/>
                      <a:pt x="4430" y="10031"/>
                    </a:cubicBezTo>
                    <a:cubicBezTo>
                      <a:pt x="5780" y="9493"/>
                      <a:pt x="7011" y="8851"/>
                      <a:pt x="8210" y="8093"/>
                    </a:cubicBezTo>
                    <a:lnTo>
                      <a:pt x="7679" y="7078"/>
                    </a:lnTo>
                    <a:cubicBezTo>
                      <a:pt x="7057" y="7314"/>
                      <a:pt x="6418" y="7555"/>
                      <a:pt x="5787" y="7774"/>
                    </a:cubicBezTo>
                    <a:cubicBezTo>
                      <a:pt x="5155" y="7997"/>
                      <a:pt x="4516" y="8197"/>
                      <a:pt x="3888" y="8356"/>
                    </a:cubicBezTo>
                    <a:cubicBezTo>
                      <a:pt x="3576" y="8438"/>
                      <a:pt x="3264" y="8510"/>
                      <a:pt x="2962" y="8560"/>
                    </a:cubicBezTo>
                    <a:cubicBezTo>
                      <a:pt x="2704" y="8603"/>
                      <a:pt x="2448" y="8634"/>
                      <a:pt x="2233" y="8634"/>
                    </a:cubicBezTo>
                    <a:cubicBezTo>
                      <a:pt x="2200" y="8634"/>
                      <a:pt x="2168" y="8633"/>
                      <a:pt x="2137" y="8632"/>
                    </a:cubicBezTo>
                    <a:cubicBezTo>
                      <a:pt x="2129" y="8631"/>
                      <a:pt x="2120" y="8630"/>
                      <a:pt x="2112" y="8630"/>
                    </a:cubicBezTo>
                    <a:lnTo>
                      <a:pt x="2112" y="8630"/>
                    </a:lnTo>
                    <a:lnTo>
                      <a:pt x="2140" y="8431"/>
                    </a:lnTo>
                    <a:cubicBezTo>
                      <a:pt x="2338" y="7074"/>
                      <a:pt x="2528" y="5714"/>
                      <a:pt x="2697" y="4350"/>
                    </a:cubicBezTo>
                    <a:cubicBezTo>
                      <a:pt x="2873" y="2989"/>
                      <a:pt x="3037" y="1626"/>
                      <a:pt x="3178" y="262"/>
                    </a:cubicBezTo>
                    <a:lnTo>
                      <a:pt x="877"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38" name="Google Shape;238;p23"/>
              <p:cNvSpPr/>
              <p:nvPr/>
            </p:nvSpPr>
            <p:spPr>
              <a:xfrm>
                <a:off x="2356851" y="2359775"/>
                <a:ext cx="170931" cy="212176"/>
              </a:xfrm>
              <a:custGeom>
                <a:avLst/>
                <a:gdLst/>
                <a:ahLst/>
                <a:cxnLst/>
                <a:rect l="l" t="t" r="r" b="b"/>
                <a:pathLst>
                  <a:path w="4882" h="6060" extrusionOk="0">
                    <a:moveTo>
                      <a:pt x="2366" y="0"/>
                    </a:moveTo>
                    <a:cubicBezTo>
                      <a:pt x="2255" y="0"/>
                      <a:pt x="2142" y="16"/>
                      <a:pt x="2029" y="51"/>
                    </a:cubicBezTo>
                    <a:cubicBezTo>
                      <a:pt x="1109" y="331"/>
                      <a:pt x="1" y="3503"/>
                      <a:pt x="1" y="3503"/>
                    </a:cubicBezTo>
                    <a:lnTo>
                      <a:pt x="3576" y="6059"/>
                    </a:lnTo>
                    <a:cubicBezTo>
                      <a:pt x="3576" y="6059"/>
                      <a:pt x="4882" y="3410"/>
                      <a:pt x="4494" y="2219"/>
                    </a:cubicBezTo>
                    <a:cubicBezTo>
                      <a:pt x="4136" y="1114"/>
                      <a:pt x="3291" y="0"/>
                      <a:pt x="236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39" name="Google Shape;239;p23"/>
              <p:cNvSpPr/>
              <p:nvPr/>
            </p:nvSpPr>
            <p:spPr>
              <a:xfrm>
                <a:off x="2348168" y="2472376"/>
                <a:ext cx="146702" cy="110640"/>
              </a:xfrm>
              <a:custGeom>
                <a:avLst/>
                <a:gdLst/>
                <a:ahLst/>
                <a:cxnLst/>
                <a:rect l="l" t="t" r="r" b="b"/>
                <a:pathLst>
                  <a:path w="4190" h="3160" extrusionOk="0">
                    <a:moveTo>
                      <a:pt x="83" y="1"/>
                    </a:moveTo>
                    <a:lnTo>
                      <a:pt x="1" y="370"/>
                    </a:lnTo>
                    <a:lnTo>
                      <a:pt x="3856" y="3160"/>
                    </a:lnTo>
                    <a:lnTo>
                      <a:pt x="4190" y="2786"/>
                    </a:lnTo>
                    <a:lnTo>
                      <a:pt x="8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40" name="Google Shape;240;p23"/>
              <p:cNvSpPr/>
              <p:nvPr/>
            </p:nvSpPr>
            <p:spPr>
              <a:xfrm>
                <a:off x="2661112" y="2623946"/>
                <a:ext cx="78953" cy="98700"/>
              </a:xfrm>
              <a:custGeom>
                <a:avLst/>
                <a:gdLst/>
                <a:ahLst/>
                <a:cxnLst/>
                <a:rect l="l" t="t" r="r" b="b"/>
                <a:pathLst>
                  <a:path w="2255" h="2819" extrusionOk="0">
                    <a:moveTo>
                      <a:pt x="1802" y="0"/>
                    </a:moveTo>
                    <a:lnTo>
                      <a:pt x="0" y="610"/>
                    </a:lnTo>
                    <a:lnTo>
                      <a:pt x="657" y="2818"/>
                    </a:lnTo>
                    <a:lnTo>
                      <a:pt x="2254" y="1881"/>
                    </a:lnTo>
                    <a:lnTo>
                      <a:pt x="1802"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grpSp>
      <p:sp>
        <p:nvSpPr>
          <p:cNvPr id="4" name="Google Shape;104;p2">
            <a:extLst>
              <a:ext uri="{FF2B5EF4-FFF2-40B4-BE49-F238E27FC236}">
                <a16:creationId xmlns:a16="http://schemas.microsoft.com/office/drawing/2014/main" id="{94FEE2A6-C529-66BE-A6A7-8419C098F099}"/>
              </a:ext>
            </a:extLst>
          </p:cNvPr>
          <p:cNvSpPr txBox="1">
            <a:spLocks noGrp="1"/>
          </p:cNvSpPr>
          <p:nvPr>
            <p:ph type="ftr" idx="11"/>
          </p:nvPr>
        </p:nvSpPr>
        <p:spPr>
          <a:xfrm>
            <a:off x="3225848" y="6109199"/>
            <a:ext cx="8819708" cy="365125"/>
          </a:xfrm>
          <a:prstGeom prst="rect">
            <a:avLst/>
          </a:prstGeom>
          <a:noFill/>
          <a:ln>
            <a:noFill/>
          </a:ln>
        </p:spPr>
        <p:txBody>
          <a:bodyPr spcFirstLastPara="1" wrap="square" lIns="91425" tIns="45700" rIns="91425" bIns="45700" anchor="ctr" anchorCtr="0">
            <a:normAutofit fontScale="25000" lnSpcReduction="20000"/>
          </a:bodyPr>
          <a:lstStyle/>
          <a:p>
            <a:pPr algn="just"/>
            <a:r>
              <a:rPr lang="pt-PT" sz="3200" dirty="0">
                <a:effectLst/>
                <a:latin typeface="Century Gothic" panose="020B0502020202020204" pitchFamily="34" charset="0"/>
                <a:ea typeface="Times New Roman" panose="02020603050405020304" pitchFamily="18" charset="0"/>
              </a:rPr>
              <a:t>Financiado pela União Europeia. Os pontos de vista e as opiniões expressas são as do(s) autor(</a:t>
            </a:r>
            <a:r>
              <a:rPr lang="pt-PT" sz="3200" dirty="0" err="1">
                <a:effectLst/>
                <a:latin typeface="Century Gothic" panose="020B0502020202020204" pitchFamily="34" charset="0"/>
                <a:ea typeface="Times New Roman" panose="02020603050405020304" pitchFamily="18" charset="0"/>
              </a:rPr>
              <a:t>es</a:t>
            </a:r>
            <a:r>
              <a:rPr lang="pt-PT" sz="3200" dirty="0">
                <a:effectLst/>
                <a:latin typeface="Century Gothic" panose="020B0502020202020204" pitchFamily="34" charset="0"/>
                <a:ea typeface="Times New Roman" panose="02020603050405020304" pitchFamily="18" charset="0"/>
              </a:rPr>
              <a:t>) e não refletem necessariamente a posição da União Europeia ou da Agência de Execução Europeia da Educação e da Cultura (EACEA). Nem a União Europeia nem a EACEA podem ser tidos como responsáveis por essas opiniões. Número do Projeto: 2022-1-AT01-KA220-ADU-000087985</a:t>
            </a:r>
            <a:endParaRPr lang="pt-PT" sz="3200" dirty="0">
              <a:effectLst/>
              <a:latin typeface="Times New Roman" panose="02020603050405020304" pitchFamily="18" charset="0"/>
              <a:ea typeface="Times New Roman" panose="02020603050405020304" pitchFamily="18" charset="0"/>
            </a:endParaRPr>
          </a:p>
          <a:p>
            <a:pPr marL="0" lvl="0" indent="0" algn="ctr" rtl="0">
              <a:lnSpc>
                <a:spcPct val="90000"/>
              </a:lnSpc>
              <a:spcBef>
                <a:spcPts val="600"/>
              </a:spcBef>
              <a:spcAft>
                <a:spcPts val="600"/>
              </a:spcAft>
              <a:buSzPts val="1400"/>
              <a:buNone/>
            </a:pPr>
            <a:endParaRPr sz="400" dirty="0">
              <a:solidFill>
                <a:srgbClr val="888888"/>
              </a:solidFill>
              <a:latin typeface="Arial"/>
              <a:ea typeface="Arial"/>
              <a:cs typeface="Arial"/>
              <a:sym typeface="Arial"/>
            </a:endParaRPr>
          </a:p>
        </p:txBody>
      </p:sp>
      <p:pic>
        <p:nvPicPr>
          <p:cNvPr id="5" name="Imagem 4" descr="Uma imagem com texto, Tipo de letra, Azul elétrico, Azul majorelle&#10;&#10;Descrição gerada automaticamente">
            <a:extLst>
              <a:ext uri="{FF2B5EF4-FFF2-40B4-BE49-F238E27FC236}">
                <a16:creationId xmlns:a16="http://schemas.microsoft.com/office/drawing/2014/main" id="{EC8CA275-4B06-F4F8-40A2-C9F916FD0D3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85605" y="6038785"/>
            <a:ext cx="2470291" cy="44146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5"/>
        <p:cNvGrpSpPr/>
        <p:nvPr/>
      </p:nvGrpSpPr>
      <p:grpSpPr>
        <a:xfrm>
          <a:off x="0" y="0"/>
          <a:ext cx="0" cy="0"/>
          <a:chOff x="0" y="0"/>
          <a:chExt cx="0" cy="0"/>
        </a:xfrm>
      </p:grpSpPr>
      <p:grpSp>
        <p:nvGrpSpPr>
          <p:cNvPr id="906" name="Google Shape;906;p49"/>
          <p:cNvGrpSpPr/>
          <p:nvPr/>
        </p:nvGrpSpPr>
        <p:grpSpPr>
          <a:xfrm>
            <a:off x="-5025" y="6737718"/>
            <a:ext cx="12207200" cy="123363"/>
            <a:chOff x="-5025" y="6737718"/>
            <a:chExt cx="12207200" cy="123363"/>
          </a:xfrm>
        </p:grpSpPr>
        <p:sp>
          <p:nvSpPr>
            <p:cNvPr id="907" name="Google Shape;907;p49"/>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08" name="Google Shape;908;p49"/>
            <p:cNvSpPr/>
            <p:nvPr/>
          </p:nvSpPr>
          <p:spPr>
            <a:xfrm rot="-5400000">
              <a:off x="9176406" y="3835311"/>
              <a:ext cx="123362" cy="5928176"/>
            </a:xfrm>
            <a:prstGeom prst="rect">
              <a:avLst/>
            </a:prstGeom>
            <a:gradFill>
              <a:gsLst>
                <a:gs pos="0">
                  <a:srgbClr val="5B9BD5">
                    <a:alpha val="0"/>
                  </a:srgbClr>
                </a:gs>
                <a:gs pos="19000">
                  <a:srgbClr val="5B9BD5">
                    <a:alpha val="0"/>
                  </a:srgbClr>
                </a:gs>
                <a:gs pos="100000">
                  <a:srgbClr val="9CC2E5"/>
                </a:gs>
              </a:gsLst>
              <a:lin ang="6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909" name="Google Shape;909;p49"/>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0" name="Google Shape;910;p49"/>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912" name="Google Shape;912;p49"/>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914" name="Google Shape;914;p49"/>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de-DE" sz="3200" b="0" i="0" u="none" strike="noStrike" cap="none" dirty="0">
                <a:solidFill>
                  <a:schemeClr val="lt1"/>
                </a:solidFill>
                <a:latin typeface="Aptos Light" panose="020B0004020202020204" pitchFamily="34" charset="0"/>
                <a:ea typeface="Century Gothic"/>
                <a:cs typeface="Century Gothic"/>
                <a:sym typeface="Century Gothic"/>
              </a:rPr>
              <a:t>ESTÁ ENDIVIDADO DE FORMA RESPONSÁVEL?</a:t>
            </a:r>
            <a:endParaRPr sz="3200" b="0" i="0" u="none" strike="noStrike" cap="none" dirty="0">
              <a:solidFill>
                <a:schemeClr val="lt1"/>
              </a:solidFill>
              <a:latin typeface="Aptos Light" panose="020B0004020202020204" pitchFamily="34" charset="0"/>
              <a:ea typeface="Century Gothic"/>
              <a:cs typeface="Century Gothic"/>
              <a:sym typeface="Century Gothic"/>
            </a:endParaRPr>
          </a:p>
        </p:txBody>
      </p:sp>
      <p:sp>
        <p:nvSpPr>
          <p:cNvPr id="915" name="Google Shape;915;p49"/>
          <p:cNvSpPr/>
          <p:nvPr/>
        </p:nvSpPr>
        <p:spPr>
          <a:xfrm>
            <a:off x="1714992" y="1488049"/>
            <a:ext cx="1968008" cy="1333506"/>
          </a:xfrm>
          <a:prstGeom prst="ellipse">
            <a:avLst/>
          </a:prstGeom>
          <a:solidFill>
            <a:schemeClr val="accent1"/>
          </a:solidFill>
          <a:ln w="25400" cap="flat" cmpd="sng">
            <a:solidFill>
              <a:srgbClr val="1C305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b="0" i="0" u="none" strike="noStrike" cap="none" dirty="0">
                <a:solidFill>
                  <a:schemeClr val="lt1"/>
                </a:solidFill>
                <a:latin typeface="Aptos Light" panose="020B0004020202020204" pitchFamily="34" charset="0"/>
                <a:ea typeface="Century Gothic"/>
                <a:cs typeface="Century Gothic"/>
                <a:sym typeface="Century Gothic"/>
              </a:rPr>
              <a:t>Cartões de crédito, outros empréstimos de curto prazo e</a:t>
            </a:r>
            <a:endParaRPr b="0" i="0" u="none" strike="noStrike" cap="none" dirty="0">
              <a:solidFill>
                <a:schemeClr val="lt1"/>
              </a:solidFill>
              <a:latin typeface="Aptos Light" panose="020B0004020202020204" pitchFamily="34" charset="0"/>
              <a:ea typeface="Century Gothic"/>
              <a:cs typeface="Century Gothic"/>
              <a:sym typeface="Century Gothic"/>
            </a:endParaRPr>
          </a:p>
        </p:txBody>
      </p:sp>
      <p:sp>
        <p:nvSpPr>
          <p:cNvPr id="916" name="Google Shape;916;p49"/>
          <p:cNvSpPr txBox="1"/>
          <p:nvPr/>
        </p:nvSpPr>
        <p:spPr>
          <a:xfrm>
            <a:off x="1199638" y="2545722"/>
            <a:ext cx="356188"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200" b="0" i="0" u="none" strike="noStrike" cap="none">
                <a:solidFill>
                  <a:srgbClr val="000000"/>
                </a:solidFill>
                <a:latin typeface="Century Gothic"/>
                <a:ea typeface="Century Gothic"/>
                <a:cs typeface="Century Gothic"/>
                <a:sym typeface="Century Gothic"/>
              </a:rPr>
              <a:t>+</a:t>
            </a:r>
            <a:endParaRPr sz="2200" b="0" i="0" u="none" strike="noStrike" cap="none">
              <a:solidFill>
                <a:srgbClr val="000000"/>
              </a:solidFill>
              <a:latin typeface="Century Gothic"/>
              <a:ea typeface="Century Gothic"/>
              <a:cs typeface="Century Gothic"/>
              <a:sym typeface="Century Gothic"/>
            </a:endParaRPr>
          </a:p>
        </p:txBody>
      </p:sp>
      <p:sp>
        <p:nvSpPr>
          <p:cNvPr id="917" name="Google Shape;917;p49"/>
          <p:cNvSpPr txBox="1"/>
          <p:nvPr/>
        </p:nvSpPr>
        <p:spPr>
          <a:xfrm>
            <a:off x="1215750" y="4451350"/>
            <a:ext cx="356188"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200" b="0" i="0" u="none" strike="noStrike" cap="none">
                <a:solidFill>
                  <a:srgbClr val="000000"/>
                </a:solidFill>
                <a:latin typeface="Century Gothic"/>
                <a:ea typeface="Century Gothic"/>
                <a:cs typeface="Century Gothic"/>
                <a:sym typeface="Century Gothic"/>
              </a:rPr>
              <a:t>+</a:t>
            </a:r>
            <a:endParaRPr sz="2200" b="0" i="0" u="none" strike="noStrike" cap="none">
              <a:solidFill>
                <a:srgbClr val="000000"/>
              </a:solidFill>
              <a:latin typeface="Century Gothic"/>
              <a:ea typeface="Century Gothic"/>
              <a:cs typeface="Century Gothic"/>
              <a:sym typeface="Century Gothic"/>
            </a:endParaRPr>
          </a:p>
        </p:txBody>
      </p:sp>
      <p:sp>
        <p:nvSpPr>
          <p:cNvPr id="918" name="Google Shape;918;p49"/>
          <p:cNvSpPr txBox="1"/>
          <p:nvPr/>
        </p:nvSpPr>
        <p:spPr>
          <a:xfrm>
            <a:off x="5040845" y="3429456"/>
            <a:ext cx="356188"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200" b="0" i="0" u="none" strike="noStrike" cap="none">
                <a:solidFill>
                  <a:srgbClr val="000000"/>
                </a:solidFill>
                <a:latin typeface="Century Gothic"/>
                <a:ea typeface="Century Gothic"/>
                <a:cs typeface="Century Gothic"/>
                <a:sym typeface="Century Gothic"/>
              </a:rPr>
              <a:t>=</a:t>
            </a:r>
            <a:endParaRPr sz="2200" b="0" i="0" u="none" strike="noStrike" cap="none">
              <a:solidFill>
                <a:srgbClr val="000000"/>
              </a:solidFill>
              <a:latin typeface="Century Gothic"/>
              <a:ea typeface="Century Gothic"/>
              <a:cs typeface="Century Gothic"/>
              <a:sym typeface="Century Gothic"/>
            </a:endParaRPr>
          </a:p>
        </p:txBody>
      </p:sp>
      <p:sp>
        <p:nvSpPr>
          <p:cNvPr id="919" name="Google Shape;919;p49"/>
          <p:cNvSpPr txBox="1"/>
          <p:nvPr/>
        </p:nvSpPr>
        <p:spPr>
          <a:xfrm>
            <a:off x="7824480" y="3421587"/>
            <a:ext cx="356188"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200" b="0" i="0" u="none" strike="noStrike" cap="none">
                <a:solidFill>
                  <a:srgbClr val="000000"/>
                </a:solidFill>
                <a:latin typeface="Century Gothic"/>
                <a:ea typeface="Century Gothic"/>
                <a:cs typeface="Century Gothic"/>
                <a:sym typeface="Century Gothic"/>
              </a:rPr>
              <a:t>=</a:t>
            </a:r>
            <a:endParaRPr sz="2200" b="0" i="0" u="none" strike="noStrike" cap="none">
              <a:solidFill>
                <a:srgbClr val="000000"/>
              </a:solidFill>
              <a:latin typeface="Century Gothic"/>
              <a:ea typeface="Century Gothic"/>
              <a:cs typeface="Century Gothic"/>
              <a:sym typeface="Century Gothic"/>
            </a:endParaRPr>
          </a:p>
        </p:txBody>
      </p:sp>
      <p:sp>
        <p:nvSpPr>
          <p:cNvPr id="920" name="Google Shape;920;p49"/>
          <p:cNvSpPr/>
          <p:nvPr/>
        </p:nvSpPr>
        <p:spPr>
          <a:xfrm>
            <a:off x="51293" y="2973955"/>
            <a:ext cx="1829293" cy="1333506"/>
          </a:xfrm>
          <a:prstGeom prst="ellipse">
            <a:avLst/>
          </a:prstGeom>
          <a:solidFill>
            <a:schemeClr val="accent1"/>
          </a:solidFill>
          <a:ln w="25400" cap="flat" cmpd="sng">
            <a:solidFill>
              <a:srgbClr val="1C305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b="0" i="0" u="none" strike="noStrike" cap="none" dirty="0">
                <a:solidFill>
                  <a:schemeClr val="lt1"/>
                </a:solidFill>
                <a:latin typeface="Aptos Light" panose="020B0004020202020204" pitchFamily="34" charset="0"/>
                <a:ea typeface="Century Gothic"/>
                <a:cs typeface="Century Gothic"/>
                <a:sym typeface="Century Gothic"/>
              </a:rPr>
              <a:t>Empréstimos a médio prazo</a:t>
            </a:r>
            <a:endParaRPr b="0" i="0" u="none" strike="noStrike" cap="none" dirty="0">
              <a:solidFill>
                <a:schemeClr val="lt1"/>
              </a:solidFill>
              <a:latin typeface="Aptos Light" panose="020B0004020202020204" pitchFamily="34" charset="0"/>
              <a:ea typeface="Century Gothic"/>
              <a:cs typeface="Century Gothic"/>
              <a:sym typeface="Century Gothic"/>
            </a:endParaRPr>
          </a:p>
        </p:txBody>
      </p:sp>
      <p:sp>
        <p:nvSpPr>
          <p:cNvPr id="921" name="Google Shape;921;p49"/>
          <p:cNvSpPr/>
          <p:nvPr/>
        </p:nvSpPr>
        <p:spPr>
          <a:xfrm>
            <a:off x="1714992" y="4230083"/>
            <a:ext cx="1968008" cy="1333506"/>
          </a:xfrm>
          <a:prstGeom prst="ellipse">
            <a:avLst/>
          </a:prstGeom>
          <a:solidFill>
            <a:schemeClr val="accent1"/>
          </a:solidFill>
          <a:ln w="25400" cap="flat" cmpd="sng">
            <a:solidFill>
              <a:srgbClr val="1C305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b="0" i="0" u="none" strike="noStrike" cap="none" dirty="0">
                <a:solidFill>
                  <a:schemeClr val="lt1"/>
                </a:solidFill>
                <a:latin typeface="Aptos Light" panose="020B0004020202020204" pitchFamily="34" charset="0"/>
                <a:ea typeface="Century Gothic"/>
                <a:cs typeface="Century Gothic"/>
                <a:sym typeface="Century Gothic"/>
              </a:rPr>
              <a:t>Empréstimos a longo prazo </a:t>
            </a:r>
            <a:endParaRPr b="0" i="0" u="none" strike="noStrike" cap="none" dirty="0">
              <a:solidFill>
                <a:schemeClr val="lt1"/>
              </a:solidFill>
              <a:latin typeface="Aptos Light" panose="020B0004020202020204" pitchFamily="34" charset="0"/>
              <a:ea typeface="Century Gothic"/>
              <a:cs typeface="Century Gothic"/>
              <a:sym typeface="Century Gothic"/>
            </a:endParaRPr>
          </a:p>
        </p:txBody>
      </p:sp>
      <p:sp>
        <p:nvSpPr>
          <p:cNvPr id="922" name="Google Shape;922;p49"/>
          <p:cNvSpPr/>
          <p:nvPr/>
        </p:nvSpPr>
        <p:spPr>
          <a:xfrm>
            <a:off x="2907331" y="2790083"/>
            <a:ext cx="2133514" cy="1440000"/>
          </a:xfrm>
          <a:prstGeom prst="ellipse">
            <a:avLst/>
          </a:prstGeom>
          <a:solidFill>
            <a:schemeClr val="accent1"/>
          </a:solidFill>
          <a:ln w="25400" cap="flat" cmpd="sng">
            <a:solidFill>
              <a:srgbClr val="1C305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b="0" i="0" u="none" strike="noStrike" cap="none" dirty="0">
                <a:solidFill>
                  <a:schemeClr val="lt1"/>
                </a:solidFill>
                <a:latin typeface="Aptos Light" panose="020B0004020202020204" pitchFamily="34" charset="0"/>
                <a:ea typeface="Century Gothic"/>
                <a:cs typeface="Century Gothic"/>
                <a:sym typeface="Century Gothic"/>
              </a:rPr>
              <a:t>Pagamentos mensais regulares da dívida/rendimento bruto mensal</a:t>
            </a:r>
            <a:endParaRPr b="0" i="0" u="none" strike="noStrike" cap="none" dirty="0">
              <a:solidFill>
                <a:schemeClr val="lt1"/>
              </a:solidFill>
              <a:latin typeface="Aptos Light" panose="020B0004020202020204" pitchFamily="34" charset="0"/>
              <a:ea typeface="Century Gothic"/>
              <a:cs typeface="Century Gothic"/>
              <a:sym typeface="Century Gothic"/>
            </a:endParaRPr>
          </a:p>
        </p:txBody>
      </p:sp>
      <p:sp>
        <p:nvSpPr>
          <p:cNvPr id="923" name="Google Shape;923;p49"/>
          <p:cNvSpPr/>
          <p:nvPr/>
        </p:nvSpPr>
        <p:spPr>
          <a:xfrm>
            <a:off x="5409867" y="2801461"/>
            <a:ext cx="2299017" cy="1440000"/>
          </a:xfrm>
          <a:prstGeom prst="ellipse">
            <a:avLst/>
          </a:prstGeom>
          <a:solidFill>
            <a:schemeClr val="accent1"/>
          </a:solidFill>
          <a:ln w="25400" cap="flat" cmpd="sng">
            <a:solidFill>
              <a:srgbClr val="1C305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b="0" i="0" u="none" strike="noStrike" cap="none" dirty="0">
                <a:solidFill>
                  <a:schemeClr val="lt1"/>
                </a:solidFill>
                <a:latin typeface="Aptos Light" panose="020B0004020202020204" pitchFamily="34" charset="0"/>
                <a:ea typeface="Century Gothic"/>
                <a:cs typeface="Century Gothic"/>
                <a:sym typeface="Century Gothic"/>
              </a:rPr>
              <a:t>NÍVEL DE ENDIVIDAMENTO EM %</a:t>
            </a:r>
            <a:endParaRPr b="0" i="0" u="none" strike="noStrike" cap="none" dirty="0">
              <a:solidFill>
                <a:schemeClr val="lt1"/>
              </a:solidFill>
              <a:latin typeface="Aptos Light" panose="020B0004020202020204" pitchFamily="34" charset="0"/>
              <a:ea typeface="Century Gothic"/>
              <a:cs typeface="Century Gothic"/>
              <a:sym typeface="Century Gothic"/>
            </a:endParaRPr>
          </a:p>
        </p:txBody>
      </p:sp>
      <p:graphicFrame>
        <p:nvGraphicFramePr>
          <p:cNvPr id="924" name="Google Shape;924;p49"/>
          <p:cNvGraphicFramePr/>
          <p:nvPr>
            <p:extLst>
              <p:ext uri="{D42A27DB-BD31-4B8C-83A1-F6EECF244321}">
                <p14:modId xmlns:p14="http://schemas.microsoft.com/office/powerpoint/2010/main" val="999670589"/>
              </p:ext>
            </p:extLst>
          </p:nvPr>
        </p:nvGraphicFramePr>
        <p:xfrm>
          <a:off x="8369776" y="1636759"/>
          <a:ext cx="3660800" cy="3698330"/>
        </p:xfrm>
        <a:graphic>
          <a:graphicData uri="http://schemas.openxmlformats.org/drawingml/2006/table">
            <a:tbl>
              <a:tblPr firstRow="1" bandRow="1">
                <a:noFill/>
                <a:tableStyleId>{9E4F46C1-EB7C-4234-89E5-E03EA6790293}</a:tableStyleId>
              </a:tblPr>
              <a:tblGrid>
                <a:gridCol w="2082325">
                  <a:extLst>
                    <a:ext uri="{9D8B030D-6E8A-4147-A177-3AD203B41FA5}">
                      <a16:colId xmlns:a16="http://schemas.microsoft.com/office/drawing/2014/main" val="20000"/>
                    </a:ext>
                  </a:extLst>
                </a:gridCol>
                <a:gridCol w="1578475">
                  <a:extLst>
                    <a:ext uri="{9D8B030D-6E8A-4147-A177-3AD203B41FA5}">
                      <a16:colId xmlns:a16="http://schemas.microsoft.com/office/drawing/2014/main" val="20001"/>
                    </a:ext>
                  </a:extLst>
                </a:gridCol>
              </a:tblGrid>
              <a:tr h="370850">
                <a:tc>
                  <a:txBody>
                    <a:bodyPr/>
                    <a:lstStyle/>
                    <a:p>
                      <a:pPr marL="0" marR="0" lvl="0" indent="0" algn="ctr" rtl="0">
                        <a:lnSpc>
                          <a:spcPct val="100000"/>
                        </a:lnSpc>
                        <a:spcBef>
                          <a:spcPts val="0"/>
                        </a:spcBef>
                        <a:spcAft>
                          <a:spcPts val="0"/>
                        </a:spcAft>
                        <a:buNone/>
                      </a:pPr>
                      <a:r>
                        <a:rPr lang="de-DE" sz="1400" u="none" strike="noStrike" cap="none">
                          <a:latin typeface="Aptos Light" panose="020B0004020202020204" pitchFamily="34" charset="0"/>
                        </a:rPr>
                        <a:t>Idade</a:t>
                      </a:r>
                      <a:endParaRPr sz="1400" u="none" strike="noStrike" cap="none">
                        <a:latin typeface="Aptos Light" panose="020B0004020202020204" pitchFamily="34" charset="0"/>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de-DE" sz="1400" u="none" strike="noStrike" cap="none">
                          <a:latin typeface="Aptos Light" panose="020B0004020202020204" pitchFamily="34" charset="0"/>
                        </a:rPr>
                        <a:t>O elevado nível de endividamento</a:t>
                      </a:r>
                      <a:endParaRPr sz="1400" u="none" strike="noStrike" cap="none">
                        <a:latin typeface="Aptos Light" panose="020B0004020202020204" pitchFamily="34" charset="0"/>
                      </a:endParaRPr>
                    </a:p>
                    <a:p>
                      <a:pPr marL="0" marR="0" lvl="0" indent="0" algn="ctr" rtl="0">
                        <a:lnSpc>
                          <a:spcPct val="100000"/>
                        </a:lnSpc>
                        <a:spcBef>
                          <a:spcPts val="0"/>
                        </a:spcBef>
                        <a:spcAft>
                          <a:spcPts val="0"/>
                        </a:spcAft>
                        <a:buNone/>
                      </a:pPr>
                      <a:endParaRPr sz="1400" u="none" strike="noStrike" cap="none">
                        <a:latin typeface="Aptos Light" panose="020B0004020202020204" pitchFamily="34" charset="0"/>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ctr" rtl="0">
                        <a:lnSpc>
                          <a:spcPct val="100000"/>
                        </a:lnSpc>
                        <a:spcBef>
                          <a:spcPts val="0"/>
                        </a:spcBef>
                        <a:spcAft>
                          <a:spcPts val="0"/>
                        </a:spcAft>
                        <a:buNone/>
                      </a:pPr>
                      <a:r>
                        <a:rPr lang="de-DE" sz="1400" u="none" strike="noStrike" cap="none">
                          <a:latin typeface="Aptos Light" panose="020B0004020202020204" pitchFamily="34" charset="0"/>
                        </a:rPr>
                        <a:t>30 anos de idade</a:t>
                      </a:r>
                      <a:endParaRPr sz="1400" u="none" strike="noStrike" cap="none">
                        <a:latin typeface="Aptos Light" panose="020B0004020202020204" pitchFamily="34" charset="0"/>
                      </a:endParaRPr>
                    </a:p>
                  </a:txBody>
                  <a:tcPr marL="91450" marR="91450" marT="45725" marB="45725"/>
                </a:tc>
                <a:tc>
                  <a:txBody>
                    <a:bodyPr/>
                    <a:lstStyle/>
                    <a:p>
                      <a:pPr marL="0" marR="0" lvl="0" indent="0" algn="ctr" rtl="0">
                        <a:lnSpc>
                          <a:spcPct val="100000"/>
                        </a:lnSpc>
                        <a:spcBef>
                          <a:spcPts val="0"/>
                        </a:spcBef>
                        <a:spcAft>
                          <a:spcPts val="0"/>
                        </a:spcAft>
                        <a:buNone/>
                      </a:pPr>
                      <a:r>
                        <a:rPr lang="de-DE" sz="1400" u="none" strike="noStrike" cap="none">
                          <a:latin typeface="Aptos Light" panose="020B0004020202020204" pitchFamily="34" charset="0"/>
                        </a:rPr>
                        <a:t>40 %</a:t>
                      </a:r>
                      <a:endParaRPr sz="1400" u="none" strike="noStrike" cap="none">
                        <a:latin typeface="Aptos Light" panose="020B0004020202020204" pitchFamily="34" charset="0"/>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ctr" rtl="0">
                        <a:lnSpc>
                          <a:spcPct val="100000"/>
                        </a:lnSpc>
                        <a:spcBef>
                          <a:spcPts val="0"/>
                        </a:spcBef>
                        <a:spcAft>
                          <a:spcPts val="0"/>
                        </a:spcAft>
                        <a:buNone/>
                      </a:pPr>
                      <a:r>
                        <a:rPr lang="de-DE" sz="1400" u="none" strike="noStrike" cap="none">
                          <a:latin typeface="Aptos Light" panose="020B0004020202020204" pitchFamily="34" charset="0"/>
                        </a:rPr>
                        <a:t>35 anos de idade</a:t>
                      </a:r>
                      <a:endParaRPr sz="1400" u="none" strike="noStrike" cap="none">
                        <a:latin typeface="Aptos Light" panose="020B0004020202020204" pitchFamily="34" charset="0"/>
                      </a:endParaRPr>
                    </a:p>
                  </a:txBody>
                  <a:tcPr marL="91450" marR="91450" marT="45725" marB="45725"/>
                </a:tc>
                <a:tc>
                  <a:txBody>
                    <a:bodyPr/>
                    <a:lstStyle/>
                    <a:p>
                      <a:pPr marL="0" marR="0" lvl="0" indent="0" algn="ctr" rtl="0">
                        <a:lnSpc>
                          <a:spcPct val="100000"/>
                        </a:lnSpc>
                        <a:spcBef>
                          <a:spcPts val="0"/>
                        </a:spcBef>
                        <a:spcAft>
                          <a:spcPts val="0"/>
                        </a:spcAft>
                        <a:buNone/>
                      </a:pPr>
                      <a:r>
                        <a:rPr lang="de-DE" sz="1400" u="none" strike="noStrike" cap="none">
                          <a:latin typeface="Aptos Light" panose="020B0004020202020204" pitchFamily="34" charset="0"/>
                        </a:rPr>
                        <a:t>40 %</a:t>
                      </a:r>
                      <a:endParaRPr sz="1400" u="none" strike="noStrike" cap="none">
                        <a:latin typeface="Aptos Light" panose="020B0004020202020204" pitchFamily="34" charset="0"/>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ctr" rtl="0">
                        <a:lnSpc>
                          <a:spcPct val="100000"/>
                        </a:lnSpc>
                        <a:spcBef>
                          <a:spcPts val="0"/>
                        </a:spcBef>
                        <a:spcAft>
                          <a:spcPts val="0"/>
                        </a:spcAft>
                        <a:buNone/>
                      </a:pPr>
                      <a:r>
                        <a:rPr lang="de-DE" sz="1400" u="none" strike="noStrike" cap="none">
                          <a:latin typeface="Aptos Light" panose="020B0004020202020204" pitchFamily="34" charset="0"/>
                        </a:rPr>
                        <a:t>40 anos de idade</a:t>
                      </a:r>
                      <a:endParaRPr sz="1400" u="none" strike="noStrike" cap="none">
                        <a:latin typeface="Aptos Light" panose="020B0004020202020204" pitchFamily="34" charset="0"/>
                      </a:endParaRPr>
                    </a:p>
                  </a:txBody>
                  <a:tcPr marL="91450" marR="91450" marT="45725" marB="45725"/>
                </a:tc>
                <a:tc>
                  <a:txBody>
                    <a:bodyPr/>
                    <a:lstStyle/>
                    <a:p>
                      <a:pPr marL="0" marR="0" lvl="0" indent="0" algn="ctr" rtl="0">
                        <a:lnSpc>
                          <a:spcPct val="100000"/>
                        </a:lnSpc>
                        <a:spcBef>
                          <a:spcPts val="0"/>
                        </a:spcBef>
                        <a:spcAft>
                          <a:spcPts val="0"/>
                        </a:spcAft>
                        <a:buNone/>
                      </a:pPr>
                      <a:r>
                        <a:rPr lang="de-DE" sz="1400" u="none" strike="noStrike" cap="none">
                          <a:latin typeface="Aptos Light" panose="020B0004020202020204" pitchFamily="34" charset="0"/>
                        </a:rPr>
                        <a:t>40 %</a:t>
                      </a:r>
                      <a:endParaRPr sz="1400" u="none" strike="noStrike" cap="none">
                        <a:latin typeface="Aptos Light" panose="020B0004020202020204" pitchFamily="34" charset="0"/>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ctr" rtl="0">
                        <a:lnSpc>
                          <a:spcPct val="100000"/>
                        </a:lnSpc>
                        <a:spcBef>
                          <a:spcPts val="0"/>
                        </a:spcBef>
                        <a:spcAft>
                          <a:spcPts val="0"/>
                        </a:spcAft>
                        <a:buNone/>
                      </a:pPr>
                      <a:r>
                        <a:rPr lang="de-DE" sz="1400" u="none" strike="noStrike" cap="none">
                          <a:latin typeface="Aptos Light" panose="020B0004020202020204" pitchFamily="34" charset="0"/>
                        </a:rPr>
                        <a:t>45 anos de idade</a:t>
                      </a:r>
                      <a:endParaRPr sz="1400" u="none" strike="noStrike" cap="none">
                        <a:latin typeface="Aptos Light" panose="020B0004020202020204" pitchFamily="34" charset="0"/>
                      </a:endParaRPr>
                    </a:p>
                  </a:txBody>
                  <a:tcPr marL="91450" marR="91450" marT="45725" marB="45725"/>
                </a:tc>
                <a:tc>
                  <a:txBody>
                    <a:bodyPr/>
                    <a:lstStyle/>
                    <a:p>
                      <a:pPr marL="0" marR="0" lvl="0" indent="0" algn="ctr" rtl="0">
                        <a:lnSpc>
                          <a:spcPct val="100000"/>
                        </a:lnSpc>
                        <a:spcBef>
                          <a:spcPts val="0"/>
                        </a:spcBef>
                        <a:spcAft>
                          <a:spcPts val="0"/>
                        </a:spcAft>
                        <a:buNone/>
                      </a:pPr>
                      <a:r>
                        <a:rPr lang="de-DE" sz="1400" u="none" strike="noStrike" cap="none">
                          <a:latin typeface="Aptos Light" panose="020B0004020202020204" pitchFamily="34" charset="0"/>
                        </a:rPr>
                        <a:t>35 %</a:t>
                      </a:r>
                      <a:endParaRPr sz="1400" u="none" strike="noStrike" cap="none">
                        <a:latin typeface="Aptos Light" panose="020B0004020202020204" pitchFamily="34" charset="0"/>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ctr" rtl="0">
                        <a:lnSpc>
                          <a:spcPct val="100000"/>
                        </a:lnSpc>
                        <a:spcBef>
                          <a:spcPts val="0"/>
                        </a:spcBef>
                        <a:spcAft>
                          <a:spcPts val="0"/>
                        </a:spcAft>
                        <a:buNone/>
                      </a:pPr>
                      <a:r>
                        <a:rPr lang="de-DE" sz="1400" u="none" strike="noStrike" cap="none">
                          <a:latin typeface="Aptos Light" panose="020B0004020202020204" pitchFamily="34" charset="0"/>
                        </a:rPr>
                        <a:t>50 anos de idade</a:t>
                      </a:r>
                      <a:endParaRPr sz="1400" u="none" strike="noStrike" cap="none">
                        <a:latin typeface="Aptos Light" panose="020B0004020202020204" pitchFamily="34" charset="0"/>
                      </a:endParaRPr>
                    </a:p>
                  </a:txBody>
                  <a:tcPr marL="91450" marR="91450" marT="45725" marB="45725"/>
                </a:tc>
                <a:tc>
                  <a:txBody>
                    <a:bodyPr/>
                    <a:lstStyle/>
                    <a:p>
                      <a:pPr marL="0" marR="0" lvl="0" indent="0" algn="ctr" rtl="0">
                        <a:lnSpc>
                          <a:spcPct val="100000"/>
                        </a:lnSpc>
                        <a:spcBef>
                          <a:spcPts val="0"/>
                        </a:spcBef>
                        <a:spcAft>
                          <a:spcPts val="0"/>
                        </a:spcAft>
                        <a:buNone/>
                      </a:pPr>
                      <a:r>
                        <a:rPr lang="de-DE" sz="1400" u="none" strike="noStrike" cap="none">
                          <a:latin typeface="Aptos Light" panose="020B0004020202020204" pitchFamily="34" charset="0"/>
                        </a:rPr>
                        <a:t>30 % </a:t>
                      </a:r>
                      <a:endParaRPr sz="1400" u="none" strike="noStrike" cap="none">
                        <a:latin typeface="Aptos Light" panose="020B0004020202020204" pitchFamily="34" charset="0"/>
                      </a:endParaRPr>
                    </a:p>
                  </a:txBody>
                  <a:tcPr marL="91450" marR="91450" marT="45725" marB="45725"/>
                </a:tc>
                <a:extLst>
                  <a:ext uri="{0D108BD9-81ED-4DB2-BD59-A6C34878D82A}">
                    <a16:rowId xmlns:a16="http://schemas.microsoft.com/office/drawing/2014/main" val="10005"/>
                  </a:ext>
                </a:extLst>
              </a:tr>
              <a:tr h="370850">
                <a:tc>
                  <a:txBody>
                    <a:bodyPr/>
                    <a:lstStyle/>
                    <a:p>
                      <a:pPr marL="0" marR="0" lvl="0" indent="0" algn="ctr" rtl="0">
                        <a:lnSpc>
                          <a:spcPct val="100000"/>
                        </a:lnSpc>
                        <a:spcBef>
                          <a:spcPts val="0"/>
                        </a:spcBef>
                        <a:spcAft>
                          <a:spcPts val="0"/>
                        </a:spcAft>
                        <a:buNone/>
                      </a:pPr>
                      <a:r>
                        <a:rPr lang="de-DE" sz="1400" u="none" strike="noStrike" cap="none">
                          <a:latin typeface="Aptos Light" panose="020B0004020202020204" pitchFamily="34" charset="0"/>
                        </a:rPr>
                        <a:t>55 anos de idade</a:t>
                      </a:r>
                      <a:endParaRPr sz="1400" u="none" strike="noStrike" cap="none">
                        <a:latin typeface="Aptos Light" panose="020B0004020202020204" pitchFamily="34" charset="0"/>
                      </a:endParaRPr>
                    </a:p>
                  </a:txBody>
                  <a:tcPr marL="91450" marR="91450" marT="45725" marB="45725"/>
                </a:tc>
                <a:tc>
                  <a:txBody>
                    <a:bodyPr/>
                    <a:lstStyle/>
                    <a:p>
                      <a:pPr marL="0" marR="0" lvl="0" indent="0" algn="ctr" rtl="0">
                        <a:lnSpc>
                          <a:spcPct val="100000"/>
                        </a:lnSpc>
                        <a:spcBef>
                          <a:spcPts val="0"/>
                        </a:spcBef>
                        <a:spcAft>
                          <a:spcPts val="0"/>
                        </a:spcAft>
                        <a:buNone/>
                      </a:pPr>
                      <a:r>
                        <a:rPr lang="de-DE" sz="1400" u="none" strike="noStrike" cap="none">
                          <a:latin typeface="Aptos Light" panose="020B0004020202020204" pitchFamily="34" charset="0"/>
                        </a:rPr>
                        <a:t>20 %</a:t>
                      </a:r>
                      <a:endParaRPr sz="1400" u="none" strike="noStrike" cap="none">
                        <a:latin typeface="Aptos Light" panose="020B0004020202020204" pitchFamily="34" charset="0"/>
                      </a:endParaRPr>
                    </a:p>
                  </a:txBody>
                  <a:tcPr marL="91450" marR="91450" marT="45725" marB="45725"/>
                </a:tc>
                <a:extLst>
                  <a:ext uri="{0D108BD9-81ED-4DB2-BD59-A6C34878D82A}">
                    <a16:rowId xmlns:a16="http://schemas.microsoft.com/office/drawing/2014/main" val="10006"/>
                  </a:ext>
                </a:extLst>
              </a:tr>
              <a:tr h="370850">
                <a:tc>
                  <a:txBody>
                    <a:bodyPr/>
                    <a:lstStyle/>
                    <a:p>
                      <a:pPr marL="0" marR="0" lvl="0" indent="0" algn="ctr" rtl="0">
                        <a:lnSpc>
                          <a:spcPct val="100000"/>
                        </a:lnSpc>
                        <a:spcBef>
                          <a:spcPts val="0"/>
                        </a:spcBef>
                        <a:spcAft>
                          <a:spcPts val="0"/>
                        </a:spcAft>
                        <a:buNone/>
                      </a:pPr>
                      <a:r>
                        <a:rPr lang="de-DE" sz="1400" u="none" strike="noStrike" cap="none">
                          <a:latin typeface="Aptos Light" panose="020B0004020202020204" pitchFamily="34" charset="0"/>
                        </a:rPr>
                        <a:t>60 anos de idade</a:t>
                      </a:r>
                      <a:endParaRPr sz="1400" u="none" strike="noStrike" cap="none">
                        <a:latin typeface="Aptos Light" panose="020B0004020202020204" pitchFamily="34" charset="0"/>
                      </a:endParaRPr>
                    </a:p>
                  </a:txBody>
                  <a:tcPr marL="91450" marR="91450" marT="45725" marB="45725"/>
                </a:tc>
                <a:tc>
                  <a:txBody>
                    <a:bodyPr/>
                    <a:lstStyle/>
                    <a:p>
                      <a:pPr marL="0" marR="0" lvl="0" indent="0" algn="ctr" rtl="0">
                        <a:lnSpc>
                          <a:spcPct val="100000"/>
                        </a:lnSpc>
                        <a:spcBef>
                          <a:spcPts val="0"/>
                        </a:spcBef>
                        <a:spcAft>
                          <a:spcPts val="0"/>
                        </a:spcAft>
                        <a:buNone/>
                      </a:pPr>
                      <a:r>
                        <a:rPr lang="de-DE" sz="1400" u="none" strike="noStrike" cap="none">
                          <a:latin typeface="Aptos Light" panose="020B0004020202020204" pitchFamily="34" charset="0"/>
                        </a:rPr>
                        <a:t>10 %</a:t>
                      </a:r>
                      <a:endParaRPr sz="1400" u="none" strike="noStrike" cap="none">
                        <a:latin typeface="Aptos Light" panose="020B0004020202020204" pitchFamily="34" charset="0"/>
                      </a:endParaRPr>
                    </a:p>
                  </a:txBody>
                  <a:tcPr marL="91450" marR="91450" marT="45725" marB="45725"/>
                </a:tc>
                <a:extLst>
                  <a:ext uri="{0D108BD9-81ED-4DB2-BD59-A6C34878D82A}">
                    <a16:rowId xmlns:a16="http://schemas.microsoft.com/office/drawing/2014/main" val="10007"/>
                  </a:ext>
                </a:extLst>
              </a:tr>
              <a:tr h="370850">
                <a:tc>
                  <a:txBody>
                    <a:bodyPr/>
                    <a:lstStyle/>
                    <a:p>
                      <a:pPr marL="0" marR="0" lvl="0" indent="0" algn="ctr" rtl="0">
                        <a:lnSpc>
                          <a:spcPct val="100000"/>
                        </a:lnSpc>
                        <a:spcBef>
                          <a:spcPts val="0"/>
                        </a:spcBef>
                        <a:spcAft>
                          <a:spcPts val="0"/>
                        </a:spcAft>
                        <a:buNone/>
                      </a:pPr>
                      <a:r>
                        <a:rPr lang="de-DE" sz="1400" u="none" strike="noStrike" cap="none">
                          <a:latin typeface="Aptos Light" panose="020B0004020202020204" pitchFamily="34" charset="0"/>
                        </a:rPr>
                        <a:t>65 anos de idade</a:t>
                      </a:r>
                      <a:endParaRPr sz="1400" u="none" strike="noStrike" cap="none">
                        <a:latin typeface="Aptos Light" panose="020B0004020202020204" pitchFamily="34" charset="0"/>
                      </a:endParaRPr>
                    </a:p>
                  </a:txBody>
                  <a:tcPr marL="91450" marR="91450" marT="45725" marB="45725"/>
                </a:tc>
                <a:tc>
                  <a:txBody>
                    <a:bodyPr/>
                    <a:lstStyle/>
                    <a:p>
                      <a:pPr marL="0" marR="0" lvl="0" indent="0" algn="ctr" rtl="0">
                        <a:lnSpc>
                          <a:spcPct val="100000"/>
                        </a:lnSpc>
                        <a:spcBef>
                          <a:spcPts val="0"/>
                        </a:spcBef>
                        <a:spcAft>
                          <a:spcPts val="0"/>
                        </a:spcAft>
                        <a:buNone/>
                      </a:pPr>
                      <a:r>
                        <a:rPr lang="de-DE" sz="1400" u="none" strike="noStrike" cap="none" dirty="0">
                          <a:latin typeface="Aptos Light" panose="020B0004020202020204" pitchFamily="34" charset="0"/>
                        </a:rPr>
                        <a:t>0 %</a:t>
                      </a:r>
                      <a:endParaRPr sz="1400" u="none" strike="noStrike" cap="none" dirty="0">
                        <a:latin typeface="Aptos Light" panose="020B0004020202020204" pitchFamily="34" charset="0"/>
                      </a:endParaRPr>
                    </a:p>
                  </a:txBody>
                  <a:tcPr marL="91450" marR="91450" marT="45725" marB="45725"/>
                </a:tc>
                <a:extLst>
                  <a:ext uri="{0D108BD9-81ED-4DB2-BD59-A6C34878D82A}">
                    <a16:rowId xmlns:a16="http://schemas.microsoft.com/office/drawing/2014/main" val="10008"/>
                  </a:ext>
                </a:extLst>
              </a:tr>
            </a:tbl>
          </a:graphicData>
        </a:graphic>
      </p:graphicFrame>
      <p:sp>
        <p:nvSpPr>
          <p:cNvPr id="925" name="Google Shape;925;p49"/>
          <p:cNvSpPr txBox="1"/>
          <p:nvPr/>
        </p:nvSpPr>
        <p:spPr>
          <a:xfrm>
            <a:off x="7830043" y="2790083"/>
            <a:ext cx="356188"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200" b="0" i="0" u="none" strike="noStrike" cap="none">
                <a:solidFill>
                  <a:srgbClr val="000000"/>
                </a:solidFill>
                <a:latin typeface="Century Gothic"/>
                <a:ea typeface="Century Gothic"/>
                <a:cs typeface="Century Gothic"/>
                <a:sym typeface="Century Gothic"/>
              </a:rPr>
              <a:t>&gt;</a:t>
            </a:r>
            <a:endParaRPr sz="2200" b="0" i="0" u="none" strike="noStrike" cap="none">
              <a:solidFill>
                <a:srgbClr val="000000"/>
              </a:solidFill>
              <a:latin typeface="Century Gothic"/>
              <a:ea typeface="Century Gothic"/>
              <a:cs typeface="Century Gothic"/>
              <a:sym typeface="Century Gothic"/>
            </a:endParaRPr>
          </a:p>
        </p:txBody>
      </p:sp>
      <p:sp>
        <p:nvSpPr>
          <p:cNvPr id="926" name="Google Shape;926;p49"/>
          <p:cNvSpPr txBox="1"/>
          <p:nvPr/>
        </p:nvSpPr>
        <p:spPr>
          <a:xfrm>
            <a:off x="7824480" y="4083104"/>
            <a:ext cx="356188"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200" b="0" i="0" u="none" strike="noStrike" cap="none">
                <a:solidFill>
                  <a:srgbClr val="000000"/>
                </a:solidFill>
                <a:latin typeface="Century Gothic"/>
                <a:ea typeface="Century Gothic"/>
                <a:cs typeface="Century Gothic"/>
                <a:sym typeface="Century Gothic"/>
              </a:rPr>
              <a:t>&lt;</a:t>
            </a:r>
            <a:endParaRPr sz="2200" b="0" i="0" u="none" strike="noStrike" cap="none">
              <a:solidFill>
                <a:srgbClr val="000000"/>
              </a:solidFill>
              <a:latin typeface="Century Gothic"/>
              <a:ea typeface="Century Gothic"/>
              <a:cs typeface="Century Gothic"/>
              <a:sym typeface="Century Gothic"/>
            </a:endParaRPr>
          </a:p>
        </p:txBody>
      </p:sp>
      <p:cxnSp>
        <p:nvCxnSpPr>
          <p:cNvPr id="927" name="Google Shape;927;p49"/>
          <p:cNvCxnSpPr/>
          <p:nvPr/>
        </p:nvCxnSpPr>
        <p:spPr>
          <a:xfrm>
            <a:off x="1981200" y="3556000"/>
            <a:ext cx="812800" cy="0"/>
          </a:xfrm>
          <a:prstGeom prst="straightConnector1">
            <a:avLst/>
          </a:prstGeom>
          <a:noFill/>
          <a:ln w="38100" cap="flat" cmpd="sng">
            <a:solidFill>
              <a:schemeClr val="accent1"/>
            </a:solidFill>
            <a:prstDash val="solid"/>
            <a:round/>
            <a:headEnd type="none" w="sm" len="sm"/>
            <a:tailEnd type="triangle" w="med" len="med"/>
          </a:ln>
          <a:effectLst>
            <a:outerShdw blurRad="40000" dist="23000" dir="5400000" rotWithShape="0">
              <a:srgbClr val="000000">
                <a:alpha val="34901"/>
              </a:srgbClr>
            </a:outerShdw>
          </a:effectLst>
        </p:spPr>
      </p:cxnSp>
      <p:sp>
        <p:nvSpPr>
          <p:cNvPr id="2" name="Google Shape;104;p2">
            <a:extLst>
              <a:ext uri="{FF2B5EF4-FFF2-40B4-BE49-F238E27FC236}">
                <a16:creationId xmlns:a16="http://schemas.microsoft.com/office/drawing/2014/main" id="{35A288EF-E36F-72C9-F2B9-4C4775B6F946}"/>
              </a:ext>
            </a:extLst>
          </p:cNvPr>
          <p:cNvSpPr txBox="1">
            <a:spLocks noGrp="1"/>
          </p:cNvSpPr>
          <p:nvPr>
            <p:ph type="ftr" idx="11"/>
          </p:nvPr>
        </p:nvSpPr>
        <p:spPr>
          <a:xfrm>
            <a:off x="441523" y="6123663"/>
            <a:ext cx="8819708" cy="365125"/>
          </a:xfrm>
          <a:prstGeom prst="rect">
            <a:avLst/>
          </a:prstGeom>
          <a:noFill/>
          <a:ln>
            <a:noFill/>
          </a:ln>
        </p:spPr>
        <p:txBody>
          <a:bodyPr spcFirstLastPara="1" wrap="square" lIns="91425" tIns="45700" rIns="91425" bIns="45700" anchor="ctr" anchorCtr="0">
            <a:normAutofit fontScale="25000" lnSpcReduction="20000"/>
          </a:bodyPr>
          <a:lstStyle/>
          <a:p>
            <a:pPr algn="just"/>
            <a:r>
              <a:rPr lang="pt-PT" sz="3200" dirty="0">
                <a:effectLst/>
                <a:latin typeface="Century Gothic" panose="020B0502020202020204" pitchFamily="34" charset="0"/>
                <a:ea typeface="Times New Roman" panose="02020603050405020304" pitchFamily="18" charset="0"/>
              </a:rPr>
              <a:t>Financiado pela União Europeia. Os pontos de vista e as opiniões expressas são as do(s) autor(</a:t>
            </a:r>
            <a:r>
              <a:rPr lang="pt-PT" sz="3200" dirty="0" err="1">
                <a:effectLst/>
                <a:latin typeface="Century Gothic" panose="020B0502020202020204" pitchFamily="34" charset="0"/>
                <a:ea typeface="Times New Roman" panose="02020603050405020304" pitchFamily="18" charset="0"/>
              </a:rPr>
              <a:t>es</a:t>
            </a:r>
            <a:r>
              <a:rPr lang="pt-PT" sz="3200" dirty="0">
                <a:effectLst/>
                <a:latin typeface="Century Gothic" panose="020B0502020202020204" pitchFamily="34" charset="0"/>
                <a:ea typeface="Times New Roman" panose="02020603050405020304" pitchFamily="18" charset="0"/>
              </a:rPr>
              <a:t>) e não refletem necessariamente a posição da União Europeia ou da Agência de Execução Europeia da Educação e da Cultura (EACEA). Nem a União Europeia nem a EACEA podem ser tidos como responsáveis por essas opiniões. Número do Projeto: 2022-1-AT01-KA220-ADU-000087985</a:t>
            </a:r>
            <a:endParaRPr lang="pt-PT" sz="3200" dirty="0">
              <a:effectLst/>
              <a:latin typeface="Times New Roman" panose="02020603050405020304" pitchFamily="18" charset="0"/>
              <a:ea typeface="Times New Roman" panose="02020603050405020304" pitchFamily="18" charset="0"/>
            </a:endParaRPr>
          </a:p>
          <a:p>
            <a:pPr marL="0" lvl="0" indent="0" algn="ctr" rtl="0">
              <a:lnSpc>
                <a:spcPct val="90000"/>
              </a:lnSpc>
              <a:spcBef>
                <a:spcPts val="600"/>
              </a:spcBef>
              <a:spcAft>
                <a:spcPts val="600"/>
              </a:spcAft>
              <a:buSzPts val="1400"/>
              <a:buNone/>
            </a:pPr>
            <a:endParaRPr sz="400" dirty="0">
              <a:solidFill>
                <a:srgbClr val="888888"/>
              </a:solidFill>
              <a:latin typeface="Arial"/>
              <a:ea typeface="Arial"/>
              <a:cs typeface="Arial"/>
              <a:sym typeface="Arial"/>
            </a:endParaRPr>
          </a:p>
        </p:txBody>
      </p:sp>
      <p:pic>
        <p:nvPicPr>
          <p:cNvPr id="3" name="Imagem 2" descr="Uma imagem com texto, Tipo de letra, Azul elétrico, Azul majorelle&#10;&#10;Descrição gerada automaticamente">
            <a:extLst>
              <a:ext uri="{FF2B5EF4-FFF2-40B4-BE49-F238E27FC236}">
                <a16:creationId xmlns:a16="http://schemas.microsoft.com/office/drawing/2014/main" id="{0357559C-9294-878D-394A-C4483425CD8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956408" y="5984990"/>
            <a:ext cx="2470291" cy="441468"/>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1"/>
        <p:cNvGrpSpPr/>
        <p:nvPr/>
      </p:nvGrpSpPr>
      <p:grpSpPr>
        <a:xfrm>
          <a:off x="0" y="0"/>
          <a:ext cx="0" cy="0"/>
          <a:chOff x="0" y="0"/>
          <a:chExt cx="0" cy="0"/>
        </a:xfrm>
      </p:grpSpPr>
      <p:grpSp>
        <p:nvGrpSpPr>
          <p:cNvPr id="932" name="Google Shape;932;p50"/>
          <p:cNvGrpSpPr/>
          <p:nvPr/>
        </p:nvGrpSpPr>
        <p:grpSpPr>
          <a:xfrm>
            <a:off x="-5025" y="6737718"/>
            <a:ext cx="12207200" cy="123363"/>
            <a:chOff x="-5025" y="6737718"/>
            <a:chExt cx="12207200" cy="123363"/>
          </a:xfrm>
        </p:grpSpPr>
        <p:sp>
          <p:nvSpPr>
            <p:cNvPr id="933" name="Google Shape;933;p50"/>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34" name="Google Shape;934;p50"/>
            <p:cNvSpPr/>
            <p:nvPr/>
          </p:nvSpPr>
          <p:spPr>
            <a:xfrm rot="-5400000">
              <a:off x="9176406" y="3835311"/>
              <a:ext cx="123362" cy="5928176"/>
            </a:xfrm>
            <a:prstGeom prst="rect">
              <a:avLst/>
            </a:prstGeom>
            <a:gradFill>
              <a:gsLst>
                <a:gs pos="0">
                  <a:srgbClr val="5B9BD5">
                    <a:alpha val="0"/>
                  </a:srgbClr>
                </a:gs>
                <a:gs pos="19000">
                  <a:srgbClr val="5B9BD5">
                    <a:alpha val="0"/>
                  </a:srgbClr>
                </a:gs>
                <a:gs pos="100000">
                  <a:srgbClr val="9CC2E5"/>
                </a:gs>
              </a:gsLst>
              <a:lin ang="6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935" name="Google Shape;935;p50"/>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6" name="Google Shape;936;p50"/>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938" name="Google Shape;938;p50"/>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940" name="Google Shape;940;p50"/>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de-DE" sz="3200" b="0" i="0" u="none" strike="noStrike" cap="none" dirty="0">
                <a:solidFill>
                  <a:schemeClr val="lt1"/>
                </a:solidFill>
                <a:latin typeface="Aptos Light" panose="020B0004020202020204" pitchFamily="34" charset="0"/>
                <a:ea typeface="Century Gothic"/>
                <a:cs typeface="Century Gothic"/>
                <a:sym typeface="Century Gothic"/>
              </a:rPr>
              <a:t>REEMBOLSO ANTECIPADO DE UM EMPRÉSTIMO</a:t>
            </a:r>
            <a:endParaRPr sz="3200" b="0" i="0" u="none" strike="noStrike" cap="none" dirty="0">
              <a:solidFill>
                <a:schemeClr val="lt1"/>
              </a:solidFill>
              <a:latin typeface="Aptos Light" panose="020B0004020202020204" pitchFamily="34" charset="0"/>
              <a:ea typeface="Century Gothic"/>
              <a:cs typeface="Century Gothic"/>
              <a:sym typeface="Century Gothic"/>
            </a:endParaRPr>
          </a:p>
        </p:txBody>
      </p:sp>
      <p:sp>
        <p:nvSpPr>
          <p:cNvPr id="941" name="Google Shape;941;p50"/>
          <p:cNvSpPr txBox="1"/>
          <p:nvPr/>
        </p:nvSpPr>
        <p:spPr>
          <a:xfrm>
            <a:off x="603434" y="2479997"/>
            <a:ext cx="10975079"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endParaRPr sz="2400" b="0" i="0" u="none" strike="noStrike" cap="none" dirty="0">
              <a:solidFill>
                <a:srgbClr val="000000"/>
              </a:solidFill>
              <a:latin typeface="Aptos Light" panose="020B0004020202020204" pitchFamily="34" charset="0"/>
              <a:ea typeface="Century Gothic"/>
              <a:cs typeface="Century Gothic"/>
              <a:sym typeface="Century Gothic"/>
            </a:endParaRPr>
          </a:p>
          <a:p>
            <a:pPr marL="0" marR="0" lvl="0" indent="0" algn="ctr" rtl="0">
              <a:lnSpc>
                <a:spcPct val="100000"/>
              </a:lnSpc>
              <a:spcBef>
                <a:spcPts val="0"/>
              </a:spcBef>
              <a:spcAft>
                <a:spcPts val="0"/>
              </a:spcAft>
              <a:buNone/>
            </a:pPr>
            <a:r>
              <a:rPr lang="de-DE" sz="2400" b="0" i="0" u="none" strike="noStrike" cap="none" dirty="0">
                <a:solidFill>
                  <a:srgbClr val="000000"/>
                </a:solidFill>
                <a:latin typeface="Aptos Light" panose="020B0004020202020204" pitchFamily="34" charset="0"/>
                <a:ea typeface="Century Gothic"/>
                <a:cs typeface="Century Gothic"/>
                <a:sym typeface="Century Gothic"/>
              </a:rPr>
              <a:t>Considere o reembolso antecipado de um empréstimo se tiver fundos suficientes disponíveis ou encontre um método de financiamento mais favorável.</a:t>
            </a:r>
            <a:endParaRPr sz="2400" dirty="0">
              <a:latin typeface="Aptos Light" panose="020B0004020202020204" pitchFamily="34" charset="0"/>
            </a:endParaRPr>
          </a:p>
          <a:p>
            <a:pPr marL="0" marR="0" lvl="0" indent="0" algn="l" rtl="0">
              <a:lnSpc>
                <a:spcPct val="100000"/>
              </a:lnSpc>
              <a:spcBef>
                <a:spcPts val="0"/>
              </a:spcBef>
              <a:spcAft>
                <a:spcPts val="0"/>
              </a:spcAft>
              <a:buNone/>
            </a:pPr>
            <a:endParaRPr sz="2400" b="0" i="0" u="none" strike="noStrike" cap="none" dirty="0">
              <a:solidFill>
                <a:srgbClr val="000000"/>
              </a:solidFill>
              <a:latin typeface="Aptos Light" panose="020B0004020202020204" pitchFamily="34" charset="0"/>
              <a:ea typeface="Century Gothic"/>
              <a:cs typeface="Century Gothic"/>
              <a:sym typeface="Century Gothic"/>
            </a:endParaRPr>
          </a:p>
        </p:txBody>
      </p:sp>
      <p:sp>
        <p:nvSpPr>
          <p:cNvPr id="2" name="Google Shape;104;p2">
            <a:extLst>
              <a:ext uri="{FF2B5EF4-FFF2-40B4-BE49-F238E27FC236}">
                <a16:creationId xmlns:a16="http://schemas.microsoft.com/office/drawing/2014/main" id="{8EC84DD1-76C1-2701-64BD-5C6EF7B4A704}"/>
              </a:ext>
            </a:extLst>
          </p:cNvPr>
          <p:cNvSpPr txBox="1">
            <a:spLocks noGrp="1"/>
          </p:cNvSpPr>
          <p:nvPr>
            <p:ph type="ftr" idx="11"/>
          </p:nvPr>
        </p:nvSpPr>
        <p:spPr>
          <a:xfrm>
            <a:off x="441523" y="6123663"/>
            <a:ext cx="8819708" cy="365125"/>
          </a:xfrm>
          <a:prstGeom prst="rect">
            <a:avLst/>
          </a:prstGeom>
          <a:noFill/>
          <a:ln>
            <a:noFill/>
          </a:ln>
        </p:spPr>
        <p:txBody>
          <a:bodyPr spcFirstLastPara="1" wrap="square" lIns="91425" tIns="45700" rIns="91425" bIns="45700" anchor="ctr" anchorCtr="0">
            <a:normAutofit fontScale="25000" lnSpcReduction="20000"/>
          </a:bodyPr>
          <a:lstStyle/>
          <a:p>
            <a:pPr algn="just"/>
            <a:r>
              <a:rPr lang="pt-PT" sz="3200" dirty="0">
                <a:effectLst/>
                <a:latin typeface="Century Gothic" panose="020B0502020202020204" pitchFamily="34" charset="0"/>
                <a:ea typeface="Times New Roman" panose="02020603050405020304" pitchFamily="18" charset="0"/>
              </a:rPr>
              <a:t>Financiado pela União Europeia. Os pontos de vista e as opiniões expressas são as do(s) autor(</a:t>
            </a:r>
            <a:r>
              <a:rPr lang="pt-PT" sz="3200" dirty="0" err="1">
                <a:effectLst/>
                <a:latin typeface="Century Gothic" panose="020B0502020202020204" pitchFamily="34" charset="0"/>
                <a:ea typeface="Times New Roman" panose="02020603050405020304" pitchFamily="18" charset="0"/>
              </a:rPr>
              <a:t>es</a:t>
            </a:r>
            <a:r>
              <a:rPr lang="pt-PT" sz="3200" dirty="0">
                <a:effectLst/>
                <a:latin typeface="Century Gothic" panose="020B0502020202020204" pitchFamily="34" charset="0"/>
                <a:ea typeface="Times New Roman" panose="02020603050405020304" pitchFamily="18" charset="0"/>
              </a:rPr>
              <a:t>) e não refletem necessariamente a posição da União Europeia ou da Agência de Execução Europeia da Educação e da Cultura (EACEA). Nem a União Europeia nem a EACEA podem ser tidos como responsáveis por essas opiniões. Número do Projeto: 2022-1-AT01-KA220-ADU-000087985</a:t>
            </a:r>
            <a:endParaRPr lang="pt-PT" sz="3200" dirty="0">
              <a:effectLst/>
              <a:latin typeface="Times New Roman" panose="02020603050405020304" pitchFamily="18" charset="0"/>
              <a:ea typeface="Times New Roman" panose="02020603050405020304" pitchFamily="18" charset="0"/>
            </a:endParaRPr>
          </a:p>
          <a:p>
            <a:pPr marL="0" lvl="0" indent="0" algn="ctr" rtl="0">
              <a:lnSpc>
                <a:spcPct val="90000"/>
              </a:lnSpc>
              <a:spcBef>
                <a:spcPts val="600"/>
              </a:spcBef>
              <a:spcAft>
                <a:spcPts val="600"/>
              </a:spcAft>
              <a:buSzPts val="1400"/>
              <a:buNone/>
            </a:pPr>
            <a:endParaRPr sz="400" dirty="0">
              <a:solidFill>
                <a:srgbClr val="888888"/>
              </a:solidFill>
              <a:latin typeface="Arial"/>
              <a:ea typeface="Arial"/>
              <a:cs typeface="Arial"/>
              <a:sym typeface="Arial"/>
            </a:endParaRPr>
          </a:p>
        </p:txBody>
      </p:sp>
      <p:pic>
        <p:nvPicPr>
          <p:cNvPr id="3" name="Imagem 2" descr="Uma imagem com texto, Tipo de letra, Azul elétrico, Azul majorelle&#10;&#10;Descrição gerada automaticamente">
            <a:extLst>
              <a:ext uri="{FF2B5EF4-FFF2-40B4-BE49-F238E27FC236}">
                <a16:creationId xmlns:a16="http://schemas.microsoft.com/office/drawing/2014/main" id="{76F00C11-C282-5223-4790-A2EDC1FCDB0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956408" y="5984990"/>
            <a:ext cx="2470291" cy="441468"/>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6" name="Google Shape;946;p51"/>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1200"/>
              </a:spcBef>
              <a:spcAft>
                <a:spcPts val="0"/>
              </a:spcAft>
              <a:buNone/>
            </a:pPr>
            <a:r>
              <a:rPr lang="de-DE" sz="3200" b="1" i="0" u="none" strike="noStrike" cap="none">
                <a:solidFill>
                  <a:schemeClr val="lt1"/>
                </a:solidFill>
                <a:latin typeface="Calibri"/>
                <a:ea typeface="Calibri"/>
                <a:cs typeface="Calibri"/>
                <a:sym typeface="Calibri"/>
              </a:rPr>
              <a:t>REFERÊNCIAS</a:t>
            </a:r>
            <a:endParaRPr sz="3200" b="1" i="0" u="none" strike="noStrike" cap="none">
              <a:solidFill>
                <a:schemeClr val="lt1"/>
              </a:solidFill>
              <a:latin typeface="Calibri"/>
              <a:ea typeface="Calibri"/>
              <a:cs typeface="Calibri"/>
              <a:sym typeface="Calibri"/>
            </a:endParaRPr>
          </a:p>
        </p:txBody>
      </p:sp>
      <p:sp>
        <p:nvSpPr>
          <p:cNvPr id="947" name="Google Shape;947;p51"/>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8" name="Google Shape;948;p51"/>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951" name="Google Shape;951;p51"/>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952" name="Google Shape;952;p51"/>
          <p:cNvSpPr txBox="1"/>
          <p:nvPr/>
        </p:nvSpPr>
        <p:spPr>
          <a:xfrm>
            <a:off x="207818" y="1465990"/>
            <a:ext cx="11739979" cy="3794072"/>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de-DE" sz="1150" b="0" i="0" u="none" strike="noStrike" cap="none" dirty="0">
                <a:solidFill>
                  <a:srgbClr val="000000"/>
                </a:solidFill>
                <a:latin typeface="Aptos Light" panose="020B0004020202020204" pitchFamily="34" charset="0"/>
                <a:ea typeface="Calibri"/>
                <a:cs typeface="Calibri"/>
                <a:sym typeface="Calibri"/>
              </a:rPr>
              <a:t>Para ler mais sobre o assunto, clique aqui:</a:t>
            </a:r>
          </a:p>
          <a:p>
            <a:pPr marL="0" marR="0" lvl="0" indent="0" algn="just" rtl="0">
              <a:lnSpc>
                <a:spcPct val="100000"/>
              </a:lnSpc>
              <a:spcBef>
                <a:spcPts val="0"/>
              </a:spcBef>
              <a:spcAft>
                <a:spcPts val="0"/>
              </a:spcAft>
              <a:buNone/>
            </a:pPr>
            <a:endParaRPr sz="1150" dirty="0">
              <a:latin typeface="Aptos Light" panose="020B0004020202020204" pitchFamily="34" charset="0"/>
            </a:endParaRPr>
          </a:p>
          <a:p>
            <a:pPr marL="342900" marR="0" lvl="0" indent="-342900" algn="just" rtl="0">
              <a:lnSpc>
                <a:spcPct val="100000"/>
              </a:lnSpc>
              <a:spcBef>
                <a:spcPts val="0"/>
              </a:spcBef>
              <a:spcAft>
                <a:spcPts val="0"/>
              </a:spcAft>
              <a:buClr>
                <a:srgbClr val="000000"/>
              </a:buClr>
              <a:buSzPts val="1200"/>
              <a:buFont typeface="Noto Sans Symbols"/>
              <a:buChar char="∙"/>
            </a:pPr>
            <a:r>
              <a:rPr lang="de-DE" sz="1150" b="0" i="0" u="none" strike="noStrike" cap="none" dirty="0">
                <a:solidFill>
                  <a:srgbClr val="000000"/>
                </a:solidFill>
                <a:latin typeface="Aptos Light" panose="020B0004020202020204" pitchFamily="34" charset="0"/>
                <a:ea typeface="Calibri"/>
                <a:cs typeface="Calibri"/>
                <a:sym typeface="Calibri"/>
              </a:rPr>
              <a:t>Axelton, K. (2021). </a:t>
            </a:r>
            <a:r>
              <a:rPr lang="de-DE" sz="1150" b="0" i="1" u="none" strike="noStrike" cap="none" dirty="0">
                <a:solidFill>
                  <a:srgbClr val="000000"/>
                </a:solidFill>
                <a:latin typeface="Aptos Light" panose="020B0004020202020204" pitchFamily="34" charset="0"/>
                <a:ea typeface="Calibri"/>
                <a:cs typeface="Calibri"/>
                <a:sym typeface="Calibri"/>
              </a:rPr>
              <a:t>8 tipos diferentes de empréstimos que você deve conhecer</a:t>
            </a:r>
            <a:r>
              <a:rPr lang="de-DE" sz="1150" b="0" i="0" u="none" strike="noStrike" cap="none" dirty="0">
                <a:solidFill>
                  <a:srgbClr val="000000"/>
                </a:solidFill>
                <a:latin typeface="Aptos Light" panose="020B0004020202020204" pitchFamily="34" charset="0"/>
                <a:ea typeface="Calibri"/>
                <a:cs typeface="Calibri"/>
                <a:sym typeface="Calibri"/>
              </a:rPr>
              <a:t>. Recuperado de https://www.experian.com/blogs/ask-experian/types-of-loans/ </a:t>
            </a:r>
            <a:endParaRPr sz="1150" b="0" i="0" u="none" strike="noStrike" cap="none" dirty="0">
              <a:solidFill>
                <a:srgbClr val="000000"/>
              </a:solidFill>
              <a:latin typeface="Aptos Light" panose="020B0004020202020204" pitchFamily="34" charset="0"/>
              <a:ea typeface="Calibri"/>
              <a:cs typeface="Calibri"/>
              <a:sym typeface="Calibri"/>
            </a:endParaRPr>
          </a:p>
          <a:p>
            <a:pPr marL="342900" marR="0" lvl="0" indent="-342900" algn="just" rtl="0">
              <a:lnSpc>
                <a:spcPct val="100000"/>
              </a:lnSpc>
              <a:spcBef>
                <a:spcPts val="0"/>
              </a:spcBef>
              <a:spcAft>
                <a:spcPts val="0"/>
              </a:spcAft>
              <a:buClr>
                <a:srgbClr val="000000"/>
              </a:buClr>
              <a:buSzPts val="1200"/>
              <a:buFont typeface="Noto Sans Symbols"/>
              <a:buChar char="∙"/>
            </a:pPr>
            <a:r>
              <a:rPr lang="de-DE" sz="1150" b="0" i="0" u="none" strike="noStrike" cap="none" dirty="0">
                <a:solidFill>
                  <a:srgbClr val="000000"/>
                </a:solidFill>
                <a:latin typeface="Aptos Light" panose="020B0004020202020204" pitchFamily="34" charset="0"/>
                <a:ea typeface="Calibri"/>
                <a:cs typeface="Calibri"/>
                <a:sym typeface="Calibri"/>
              </a:rPr>
              <a:t>Banton, C. (2023). </a:t>
            </a:r>
            <a:r>
              <a:rPr lang="de-DE" sz="1150" b="0" i="1" u="none" strike="noStrike" cap="none" dirty="0">
                <a:solidFill>
                  <a:srgbClr val="000000"/>
                </a:solidFill>
                <a:latin typeface="Aptos Light" panose="020B0004020202020204" pitchFamily="34" charset="0"/>
                <a:ea typeface="Calibri"/>
                <a:cs typeface="Calibri"/>
                <a:sym typeface="Calibri"/>
              </a:rPr>
              <a:t>Taxas de juro: diferentes tipos e o que significam para os mutuários. </a:t>
            </a:r>
            <a:r>
              <a:rPr lang="de-DE" sz="1150" b="0" i="0" u="none" strike="noStrike" cap="none" dirty="0">
                <a:solidFill>
                  <a:srgbClr val="000000"/>
                </a:solidFill>
                <a:latin typeface="Aptos Light" panose="020B0004020202020204" pitchFamily="34" charset="0"/>
                <a:ea typeface="Calibri"/>
                <a:cs typeface="Calibri"/>
                <a:sym typeface="Calibri"/>
              </a:rPr>
              <a:t>Retirado de https://www.investopedia.com/terms/i/interestrate.asp  </a:t>
            </a:r>
            <a:endParaRPr sz="1150" b="0" i="0" u="none" strike="noStrike" cap="none" dirty="0">
              <a:solidFill>
                <a:srgbClr val="000000"/>
              </a:solidFill>
              <a:latin typeface="Aptos Light" panose="020B0004020202020204" pitchFamily="34" charset="0"/>
              <a:ea typeface="Calibri"/>
              <a:cs typeface="Calibri"/>
              <a:sym typeface="Calibri"/>
            </a:endParaRPr>
          </a:p>
          <a:p>
            <a:pPr marL="342900" marR="0" lvl="0" indent="-342900" algn="just" rtl="0">
              <a:lnSpc>
                <a:spcPct val="100000"/>
              </a:lnSpc>
              <a:spcBef>
                <a:spcPts val="0"/>
              </a:spcBef>
              <a:spcAft>
                <a:spcPts val="0"/>
              </a:spcAft>
              <a:buClr>
                <a:srgbClr val="000000"/>
              </a:buClr>
              <a:buSzPts val="1200"/>
              <a:buFont typeface="Noto Sans Symbols"/>
              <a:buChar char="∙"/>
            </a:pPr>
            <a:r>
              <a:rPr lang="de-DE" sz="1150" b="0" i="0" u="none" strike="noStrike" cap="none" dirty="0">
                <a:solidFill>
                  <a:srgbClr val="000000"/>
                </a:solidFill>
                <a:latin typeface="Aptos Light" panose="020B0004020202020204" pitchFamily="34" charset="0"/>
                <a:ea typeface="Calibri"/>
                <a:cs typeface="Calibri"/>
                <a:sym typeface="Calibri"/>
              </a:rPr>
              <a:t>Bloomenthal, A. (2020). </a:t>
            </a:r>
            <a:r>
              <a:rPr lang="de-DE" sz="1150" b="0" i="1" u="none" strike="noStrike" cap="none" dirty="0">
                <a:solidFill>
                  <a:srgbClr val="000000"/>
                </a:solidFill>
                <a:latin typeface="Aptos Light" panose="020B0004020202020204" pitchFamily="34" charset="0"/>
                <a:ea typeface="Calibri"/>
                <a:cs typeface="Calibri"/>
                <a:sym typeface="Calibri"/>
              </a:rPr>
              <a:t>Base de empréstimo</a:t>
            </a:r>
            <a:r>
              <a:rPr lang="de-DE" sz="1150" b="0" i="0" u="none" strike="noStrike" cap="none" dirty="0">
                <a:solidFill>
                  <a:srgbClr val="000000"/>
                </a:solidFill>
                <a:latin typeface="Aptos Light" panose="020B0004020202020204" pitchFamily="34" charset="0"/>
                <a:ea typeface="Calibri"/>
                <a:cs typeface="Calibri"/>
                <a:sym typeface="Calibri"/>
              </a:rPr>
              <a:t>. Retirado de https://www.investopedia.com/terms/b/borrowing-base.asp  </a:t>
            </a:r>
            <a:endParaRPr sz="1150" b="0" i="0" u="none" strike="noStrike" cap="none" dirty="0">
              <a:solidFill>
                <a:srgbClr val="000000"/>
              </a:solidFill>
              <a:latin typeface="Aptos Light" panose="020B0004020202020204" pitchFamily="34" charset="0"/>
              <a:ea typeface="Calibri"/>
              <a:cs typeface="Calibri"/>
              <a:sym typeface="Calibri"/>
            </a:endParaRPr>
          </a:p>
          <a:p>
            <a:pPr marL="342900" marR="0" lvl="0" indent="-342900" algn="just" rtl="0">
              <a:lnSpc>
                <a:spcPct val="100000"/>
              </a:lnSpc>
              <a:spcBef>
                <a:spcPts val="0"/>
              </a:spcBef>
              <a:spcAft>
                <a:spcPts val="0"/>
              </a:spcAft>
              <a:buClr>
                <a:srgbClr val="000000"/>
              </a:buClr>
              <a:buSzPts val="1200"/>
              <a:buFont typeface="Noto Sans Symbols"/>
              <a:buChar char="∙"/>
            </a:pPr>
            <a:r>
              <a:rPr lang="de-DE" sz="1150" b="0" i="0" u="none" strike="noStrike" cap="none" dirty="0">
                <a:solidFill>
                  <a:srgbClr val="000000"/>
                </a:solidFill>
                <a:latin typeface="Aptos Light" panose="020B0004020202020204" pitchFamily="34" charset="0"/>
                <a:ea typeface="Calibri"/>
                <a:cs typeface="Calibri"/>
                <a:sym typeface="Calibri"/>
              </a:rPr>
              <a:t>Gabinete de Proteção Financeira do Consumidor (n.d). </a:t>
            </a:r>
            <a:r>
              <a:rPr lang="de-DE" sz="1150" b="0" i="1" u="none" strike="noStrike" cap="none" dirty="0">
                <a:solidFill>
                  <a:srgbClr val="000000"/>
                </a:solidFill>
                <a:latin typeface="Aptos Light" panose="020B0004020202020204" pitchFamily="34" charset="0"/>
                <a:ea typeface="Calibri"/>
                <a:cs typeface="Calibri"/>
                <a:sym typeface="Calibri"/>
              </a:rPr>
              <a:t>Noções básicas sobre empréstimos: o que precisa de saber</a:t>
            </a:r>
            <a:r>
              <a:rPr lang="de-DE" sz="1150" b="0" i="0" u="none" strike="noStrike" cap="none" dirty="0">
                <a:solidFill>
                  <a:srgbClr val="000000"/>
                </a:solidFill>
                <a:latin typeface="Aptos Light" panose="020B0004020202020204" pitchFamily="34" charset="0"/>
                <a:ea typeface="Calibri"/>
                <a:cs typeface="Calibri"/>
                <a:sym typeface="Calibri"/>
              </a:rPr>
              <a:t>. Obtido em https://www.consumerfinance.gov/consumer-tools/</a:t>
            </a:r>
            <a:endParaRPr sz="1150" b="0" i="0" u="none" strike="noStrike" cap="none" dirty="0">
              <a:solidFill>
                <a:srgbClr val="000000"/>
              </a:solidFill>
              <a:latin typeface="Aptos Light" panose="020B0004020202020204" pitchFamily="34" charset="0"/>
              <a:ea typeface="Calibri"/>
              <a:cs typeface="Calibri"/>
              <a:sym typeface="Calibri"/>
            </a:endParaRPr>
          </a:p>
          <a:p>
            <a:pPr marL="342900" marR="0" lvl="0" indent="-342900" algn="just" rtl="0">
              <a:lnSpc>
                <a:spcPct val="100000"/>
              </a:lnSpc>
              <a:spcBef>
                <a:spcPts val="0"/>
              </a:spcBef>
              <a:spcAft>
                <a:spcPts val="0"/>
              </a:spcAft>
              <a:buClr>
                <a:srgbClr val="000000"/>
              </a:buClr>
              <a:buSzPts val="1200"/>
              <a:buFont typeface="Noto Sans Symbols"/>
              <a:buChar char="∙"/>
            </a:pPr>
            <a:r>
              <a:rPr lang="de-DE" sz="1150" b="0" i="0" u="none" strike="noStrike" cap="none" dirty="0">
                <a:solidFill>
                  <a:srgbClr val="000000"/>
                </a:solidFill>
                <a:latin typeface="Aptos Light" panose="020B0004020202020204" pitchFamily="34" charset="0"/>
                <a:ea typeface="Calibri"/>
                <a:cs typeface="Calibri"/>
                <a:sym typeface="Calibri"/>
              </a:rPr>
              <a:t>Gabinete de Proteção Financeira do Consumidor (n.d). </a:t>
            </a:r>
            <a:r>
              <a:rPr lang="de-DE" sz="1150" b="0" i="1" u="none" strike="noStrike" cap="none" dirty="0">
                <a:solidFill>
                  <a:srgbClr val="000000"/>
                </a:solidFill>
                <a:latin typeface="Aptos Light" panose="020B0004020202020204" pitchFamily="34" charset="0"/>
                <a:ea typeface="Calibri"/>
                <a:cs typeface="Calibri"/>
                <a:sym typeface="Calibri"/>
              </a:rPr>
              <a:t>Pedir dinheiro emprestado: o que saber antes de dever</a:t>
            </a:r>
            <a:r>
              <a:rPr lang="de-DE" sz="1150" b="0" i="0" u="none" strike="noStrike" cap="none" dirty="0">
                <a:solidFill>
                  <a:srgbClr val="000000"/>
                </a:solidFill>
                <a:latin typeface="Aptos Light" panose="020B0004020202020204" pitchFamily="34" charset="0"/>
                <a:ea typeface="Calibri"/>
                <a:cs typeface="Calibri"/>
                <a:sym typeface="Calibri"/>
              </a:rPr>
              <a:t>. Retirado de https://www.consumerfinance.gov/know-before-you-owe/ </a:t>
            </a:r>
            <a:endParaRPr sz="1150" b="0" i="0" u="none" strike="noStrike" cap="none" dirty="0">
              <a:solidFill>
                <a:srgbClr val="000000"/>
              </a:solidFill>
              <a:latin typeface="Aptos Light" panose="020B0004020202020204" pitchFamily="34" charset="0"/>
              <a:ea typeface="Calibri"/>
              <a:cs typeface="Calibri"/>
              <a:sym typeface="Calibri"/>
            </a:endParaRPr>
          </a:p>
          <a:p>
            <a:pPr marL="342900" marR="0" lvl="0" indent="-342900" algn="just" rtl="0">
              <a:lnSpc>
                <a:spcPct val="100000"/>
              </a:lnSpc>
              <a:spcBef>
                <a:spcPts val="0"/>
              </a:spcBef>
              <a:spcAft>
                <a:spcPts val="0"/>
              </a:spcAft>
              <a:buClr>
                <a:srgbClr val="000000"/>
              </a:buClr>
              <a:buSzPts val="1200"/>
              <a:buFont typeface="Noto Sans Symbols"/>
              <a:buChar char="∙"/>
            </a:pPr>
            <a:r>
              <a:rPr lang="de-DE" sz="1150" b="0" i="0" u="none" strike="noStrike" cap="none" dirty="0">
                <a:solidFill>
                  <a:srgbClr val="000000"/>
                </a:solidFill>
                <a:latin typeface="Aptos Light" panose="020B0004020202020204" pitchFamily="34" charset="0"/>
                <a:ea typeface="Calibri"/>
                <a:cs typeface="Calibri"/>
                <a:sym typeface="Calibri"/>
              </a:rPr>
              <a:t>D'Amore, G. (2022). </a:t>
            </a:r>
            <a:r>
              <a:rPr lang="de-DE" sz="1150" b="0" i="1" u="none" strike="noStrike" cap="none" dirty="0">
                <a:solidFill>
                  <a:srgbClr val="000000"/>
                </a:solidFill>
                <a:latin typeface="Aptos Light" panose="020B0004020202020204" pitchFamily="34" charset="0"/>
                <a:ea typeface="Calibri"/>
                <a:cs typeface="Calibri"/>
                <a:sym typeface="Calibri"/>
              </a:rPr>
              <a:t>Como calcular o total de juros pagos num empréstimo automóvel</a:t>
            </a:r>
            <a:r>
              <a:rPr lang="de-DE" sz="1150" b="0" i="0" u="none" strike="noStrike" cap="none" dirty="0">
                <a:solidFill>
                  <a:srgbClr val="000000"/>
                </a:solidFill>
                <a:latin typeface="Aptos Light" panose="020B0004020202020204" pitchFamily="34" charset="0"/>
                <a:ea typeface="Calibri"/>
                <a:cs typeface="Calibri"/>
                <a:sym typeface="Calibri"/>
              </a:rPr>
              <a:t>. Retirado de https://www.wikihow.com/Calculate-Total-Interest-Paid-on-a-Car-Loan </a:t>
            </a:r>
            <a:endParaRPr sz="1150" b="0" i="0" u="none" strike="noStrike" cap="none" dirty="0">
              <a:solidFill>
                <a:srgbClr val="000000"/>
              </a:solidFill>
              <a:latin typeface="Aptos Light" panose="020B0004020202020204" pitchFamily="34" charset="0"/>
              <a:ea typeface="Calibri"/>
              <a:cs typeface="Calibri"/>
              <a:sym typeface="Calibri"/>
            </a:endParaRPr>
          </a:p>
          <a:p>
            <a:pPr marL="342900" marR="0" lvl="0" indent="-342900" algn="just" rtl="0">
              <a:lnSpc>
                <a:spcPct val="100000"/>
              </a:lnSpc>
              <a:spcBef>
                <a:spcPts val="0"/>
              </a:spcBef>
              <a:spcAft>
                <a:spcPts val="0"/>
              </a:spcAft>
              <a:buClr>
                <a:srgbClr val="000000"/>
              </a:buClr>
              <a:buSzPts val="1200"/>
              <a:buFont typeface="Noto Sans Symbols"/>
              <a:buChar char="∙"/>
            </a:pPr>
            <a:r>
              <a:rPr lang="de-DE" sz="1150" b="0" i="0" u="none" strike="noStrike" cap="none" dirty="0">
                <a:solidFill>
                  <a:srgbClr val="000000"/>
                </a:solidFill>
                <a:latin typeface="Aptos Light" panose="020B0004020202020204" pitchFamily="34" charset="0"/>
                <a:ea typeface="Calibri"/>
                <a:cs typeface="Calibri"/>
                <a:sym typeface="Calibri"/>
              </a:rPr>
              <a:t>Ebnb (2019). </a:t>
            </a:r>
            <a:r>
              <a:rPr lang="de-DE" sz="1150" b="0" i="1" u="none" strike="noStrike" cap="none" dirty="0">
                <a:solidFill>
                  <a:srgbClr val="000000"/>
                </a:solidFill>
                <a:latin typeface="Aptos Light" panose="020B0004020202020204" pitchFamily="34" charset="0"/>
                <a:ea typeface="Calibri"/>
                <a:cs typeface="Calibri"/>
                <a:sym typeface="Calibri"/>
              </a:rPr>
              <a:t>7 maneiras de ser um mutuário responsável</a:t>
            </a:r>
            <a:r>
              <a:rPr lang="de-DE" sz="1150" b="0" i="0" u="none" strike="noStrike" cap="none" dirty="0">
                <a:solidFill>
                  <a:srgbClr val="000000"/>
                </a:solidFill>
                <a:latin typeface="Aptos Light" panose="020B0004020202020204" pitchFamily="34" charset="0"/>
                <a:ea typeface="Calibri"/>
                <a:cs typeface="Calibri"/>
                <a:sym typeface="Calibri"/>
              </a:rPr>
              <a:t>. Recuperado de </a:t>
            </a:r>
            <a:r>
              <a:rPr lang="de-DE" sz="1150" b="0" i="0" u="sng" strike="noStrike" cap="none" dirty="0">
                <a:solidFill>
                  <a:srgbClr val="000000"/>
                </a:solidFill>
                <a:latin typeface="Aptos Light" panose="020B0004020202020204" pitchFamily="34" charset="0"/>
                <a:ea typeface="Calibri"/>
                <a:cs typeface="Calibri"/>
                <a:sym typeface="Calibri"/>
                <a:hlinkClick r:id="rId4">
                  <a:extLst>
                    <a:ext uri="{A12FA001-AC4F-418D-AE19-62706E023703}">
                      <ahyp:hlinkClr xmlns:ahyp="http://schemas.microsoft.com/office/drawing/2018/hyperlinkcolor" val="tx"/>
                    </a:ext>
                  </a:extLst>
                </a:hlinkClick>
              </a:rPr>
              <a:t>https://www.epnb.com/insights/7-ways-to-be-a-responsible-borrower/</a:t>
            </a:r>
            <a:endParaRPr sz="1150" b="0" i="0" u="none" strike="noStrike" cap="none" dirty="0">
              <a:solidFill>
                <a:srgbClr val="000000"/>
              </a:solidFill>
              <a:latin typeface="Aptos Light" panose="020B0004020202020204" pitchFamily="34" charset="0"/>
              <a:ea typeface="Calibri"/>
              <a:cs typeface="Calibri"/>
              <a:sym typeface="Calibri"/>
            </a:endParaRPr>
          </a:p>
          <a:p>
            <a:pPr marL="342900" marR="0" lvl="0" indent="-342900" algn="just" rtl="0">
              <a:lnSpc>
                <a:spcPct val="100000"/>
              </a:lnSpc>
              <a:spcBef>
                <a:spcPts val="0"/>
              </a:spcBef>
              <a:spcAft>
                <a:spcPts val="0"/>
              </a:spcAft>
              <a:buClr>
                <a:srgbClr val="000000"/>
              </a:buClr>
              <a:buSzPts val="1200"/>
              <a:buFont typeface="Noto Sans Symbols"/>
              <a:buChar char="∙"/>
            </a:pPr>
            <a:r>
              <a:rPr lang="de-DE" sz="1150" b="0" i="0" u="none" strike="noStrike" cap="none" dirty="0">
                <a:solidFill>
                  <a:srgbClr val="000000"/>
                </a:solidFill>
                <a:latin typeface="Aptos Light" panose="020B0004020202020204" pitchFamily="34" charset="0"/>
                <a:ea typeface="Calibri"/>
                <a:cs typeface="Calibri"/>
                <a:sym typeface="Calibri"/>
              </a:rPr>
              <a:t>Financial Wellness and Penn (n.d.). </a:t>
            </a:r>
            <a:r>
              <a:rPr lang="de-DE" sz="1150" b="0" i="1" u="none" strike="noStrike" cap="none" dirty="0">
                <a:solidFill>
                  <a:srgbClr val="000000"/>
                </a:solidFill>
                <a:latin typeface="Aptos Light" panose="020B0004020202020204" pitchFamily="34" charset="0"/>
                <a:ea typeface="Calibri"/>
                <a:cs typeface="Calibri"/>
                <a:sym typeface="Calibri"/>
              </a:rPr>
              <a:t>Hábitos de consumo responsáveis</a:t>
            </a:r>
            <a:r>
              <a:rPr lang="de-DE" sz="1150" b="0" i="0" u="none" strike="noStrike" cap="none" dirty="0">
                <a:solidFill>
                  <a:srgbClr val="000000"/>
                </a:solidFill>
                <a:latin typeface="Aptos Light" panose="020B0004020202020204" pitchFamily="34" charset="0"/>
                <a:ea typeface="Calibri"/>
                <a:cs typeface="Calibri"/>
                <a:sym typeface="Calibri"/>
              </a:rPr>
              <a:t>. Obtido de</a:t>
            </a:r>
            <a:endParaRPr sz="1150" b="0" i="0" u="none" strike="noStrike" cap="none" dirty="0">
              <a:solidFill>
                <a:srgbClr val="000000"/>
              </a:solidFill>
              <a:latin typeface="Aptos Light" panose="020B0004020202020204" pitchFamily="34" charset="0"/>
              <a:ea typeface="Calibri"/>
              <a:cs typeface="Calibri"/>
              <a:sym typeface="Calibri"/>
            </a:endParaRPr>
          </a:p>
          <a:p>
            <a:pPr marL="457200" marR="0" lvl="0" indent="0" algn="just" rtl="0">
              <a:lnSpc>
                <a:spcPct val="100000"/>
              </a:lnSpc>
              <a:spcBef>
                <a:spcPts val="0"/>
              </a:spcBef>
              <a:spcAft>
                <a:spcPts val="0"/>
              </a:spcAft>
              <a:buNone/>
            </a:pPr>
            <a:r>
              <a:rPr lang="de-DE" sz="1150" b="0" i="0" u="sng" strike="noStrike" cap="none" dirty="0">
                <a:solidFill>
                  <a:srgbClr val="000000"/>
                </a:solidFill>
                <a:latin typeface="Aptos Light" panose="020B0004020202020204" pitchFamily="34" charset="0"/>
                <a:ea typeface="Calibri"/>
                <a:cs typeface="Calibri"/>
                <a:sym typeface="Calibri"/>
                <a:hlinkClick r:id="rId5">
                  <a:extLst>
                    <a:ext uri="{A12FA001-AC4F-418D-AE19-62706E023703}">
                      <ahyp:hlinkClr xmlns:ahyp="http://schemas.microsoft.com/office/drawing/2018/hyperlinkcolor" val="tx"/>
                    </a:ext>
                  </a:extLst>
                </a:hlinkClick>
              </a:rPr>
              <a:t>https://srfs.upenn.edu/financial-wellness/browse-topics/debt/responsible-debt-habits</a:t>
            </a:r>
            <a:endParaRPr sz="1150" b="0" i="0" u="none" strike="noStrike" cap="none" dirty="0">
              <a:solidFill>
                <a:srgbClr val="000000"/>
              </a:solidFill>
              <a:latin typeface="Aptos Light" panose="020B0004020202020204" pitchFamily="34" charset="0"/>
              <a:ea typeface="Calibri"/>
              <a:cs typeface="Calibri"/>
              <a:sym typeface="Calibri"/>
            </a:endParaRPr>
          </a:p>
          <a:p>
            <a:pPr marL="342900" marR="0" lvl="0" indent="-342900" algn="just" rtl="0">
              <a:lnSpc>
                <a:spcPct val="100000"/>
              </a:lnSpc>
              <a:spcBef>
                <a:spcPts val="0"/>
              </a:spcBef>
              <a:spcAft>
                <a:spcPts val="0"/>
              </a:spcAft>
              <a:buClr>
                <a:srgbClr val="000000"/>
              </a:buClr>
              <a:buSzPts val="1200"/>
              <a:buFont typeface="Noto Sans Symbols"/>
              <a:buChar char="∙"/>
            </a:pPr>
            <a:r>
              <a:rPr lang="de-DE" sz="1150" b="0" i="0" u="none" strike="noStrike" cap="none" dirty="0">
                <a:solidFill>
                  <a:srgbClr val="000000"/>
                </a:solidFill>
                <a:latin typeface="Aptos Light" panose="020B0004020202020204" pitchFamily="34" charset="0"/>
                <a:ea typeface="Calibri"/>
                <a:cs typeface="Calibri"/>
                <a:sym typeface="Calibri"/>
              </a:rPr>
              <a:t>Haughn, R. (2023). </a:t>
            </a:r>
            <a:r>
              <a:rPr lang="de-DE" sz="1150" b="0" i="1" u="none" strike="noStrike" cap="none" dirty="0">
                <a:solidFill>
                  <a:srgbClr val="000000"/>
                </a:solidFill>
                <a:latin typeface="Aptos Light" panose="020B0004020202020204" pitchFamily="34" charset="0"/>
                <a:ea typeface="Calibri"/>
                <a:cs typeface="Calibri"/>
                <a:sym typeface="Calibri"/>
              </a:rPr>
              <a:t>As 9 principais razões para empréstimos pessoais</a:t>
            </a:r>
            <a:r>
              <a:rPr lang="de-DE" sz="1150" b="0" i="0" u="none" strike="noStrike" cap="none" dirty="0">
                <a:solidFill>
                  <a:srgbClr val="000000"/>
                </a:solidFill>
                <a:latin typeface="Aptos Light" panose="020B0004020202020204" pitchFamily="34" charset="0"/>
                <a:ea typeface="Calibri"/>
                <a:cs typeface="Calibri"/>
                <a:sym typeface="Calibri"/>
              </a:rPr>
              <a:t>. Recuperado de https://www.bankrate.com/loans/personal-loans/top-reasons-to-apply-for-personal-loan/#three </a:t>
            </a:r>
            <a:endParaRPr sz="1150" b="0" i="0" u="none" strike="noStrike" cap="none" dirty="0">
              <a:solidFill>
                <a:srgbClr val="000000"/>
              </a:solidFill>
              <a:latin typeface="Aptos Light" panose="020B0004020202020204" pitchFamily="34" charset="0"/>
              <a:ea typeface="Calibri"/>
              <a:cs typeface="Calibri"/>
              <a:sym typeface="Calibri"/>
            </a:endParaRPr>
          </a:p>
          <a:p>
            <a:pPr marL="342900" marR="0" lvl="0" indent="-342900" algn="just" rtl="0">
              <a:lnSpc>
                <a:spcPct val="100000"/>
              </a:lnSpc>
              <a:spcBef>
                <a:spcPts val="0"/>
              </a:spcBef>
              <a:spcAft>
                <a:spcPts val="0"/>
              </a:spcAft>
              <a:buClr>
                <a:srgbClr val="000000"/>
              </a:buClr>
              <a:buSzPts val="1200"/>
              <a:buFont typeface="Noto Sans Symbols"/>
              <a:buChar char="∙"/>
            </a:pPr>
            <a:r>
              <a:rPr lang="de-DE" sz="1150" b="0" i="0" u="none" strike="noStrike" cap="none" dirty="0">
                <a:solidFill>
                  <a:srgbClr val="000000"/>
                </a:solidFill>
                <a:latin typeface="Aptos Light" panose="020B0004020202020204" pitchFamily="34" charset="0"/>
                <a:ea typeface="Calibri"/>
                <a:cs typeface="Calibri"/>
                <a:sym typeface="Calibri"/>
              </a:rPr>
              <a:t>Johnson, H. (2023). </a:t>
            </a:r>
            <a:r>
              <a:rPr lang="de-DE" sz="1150" b="0" i="1" u="none" strike="noStrike" cap="none" dirty="0">
                <a:solidFill>
                  <a:srgbClr val="000000"/>
                </a:solidFill>
                <a:latin typeface="Aptos Light" panose="020B0004020202020204" pitchFamily="34" charset="0"/>
                <a:ea typeface="Calibri"/>
                <a:cs typeface="Calibri"/>
                <a:sym typeface="Calibri"/>
              </a:rPr>
              <a:t>As 10 principais razões pelas quais as pessoas pedem dinheiro emprestado</a:t>
            </a:r>
            <a:r>
              <a:rPr lang="de-DE" sz="1150" b="0" i="0" u="none" strike="noStrike" cap="none" dirty="0">
                <a:solidFill>
                  <a:srgbClr val="000000"/>
                </a:solidFill>
                <a:latin typeface="Aptos Light" panose="020B0004020202020204" pitchFamily="34" charset="0"/>
                <a:ea typeface="Calibri"/>
                <a:cs typeface="Calibri"/>
                <a:sym typeface="Calibri"/>
              </a:rPr>
              <a:t>. Recuperado de https://www.investopedia.com/top-reasons-personal-loan-7508655 </a:t>
            </a:r>
            <a:endParaRPr sz="1150" b="0" i="0" u="none" strike="noStrike" cap="none" dirty="0">
              <a:solidFill>
                <a:srgbClr val="000000"/>
              </a:solidFill>
              <a:latin typeface="Aptos Light" panose="020B0004020202020204" pitchFamily="34" charset="0"/>
              <a:ea typeface="Calibri"/>
              <a:cs typeface="Calibri"/>
              <a:sym typeface="Calibri"/>
            </a:endParaRPr>
          </a:p>
          <a:p>
            <a:pPr marL="342900" marR="0" lvl="0" indent="-342900" algn="just" rtl="0">
              <a:lnSpc>
                <a:spcPct val="100000"/>
              </a:lnSpc>
              <a:spcBef>
                <a:spcPts val="0"/>
              </a:spcBef>
              <a:spcAft>
                <a:spcPts val="0"/>
              </a:spcAft>
              <a:buClr>
                <a:srgbClr val="000000"/>
              </a:buClr>
              <a:buSzPts val="1200"/>
              <a:buFont typeface="Noto Sans Symbols"/>
              <a:buChar char="∙"/>
            </a:pPr>
            <a:r>
              <a:rPr lang="de-DE" sz="1150" b="0" i="0" u="none" strike="noStrike" cap="none" dirty="0">
                <a:solidFill>
                  <a:srgbClr val="000000"/>
                </a:solidFill>
                <a:latin typeface="Aptos Light" panose="020B0004020202020204" pitchFamily="34" charset="0"/>
                <a:ea typeface="Calibri"/>
                <a:cs typeface="Calibri"/>
                <a:sym typeface="Calibri"/>
              </a:rPr>
              <a:t>Mabs (n.d.). </a:t>
            </a:r>
            <a:r>
              <a:rPr lang="de-DE" sz="1150" b="0" i="1" u="none" strike="noStrike" cap="none" dirty="0">
                <a:solidFill>
                  <a:srgbClr val="000000"/>
                </a:solidFill>
                <a:latin typeface="Aptos Light" panose="020B0004020202020204" pitchFamily="34" charset="0"/>
                <a:ea typeface="Calibri"/>
                <a:cs typeface="Calibri"/>
                <a:sym typeface="Calibri"/>
              </a:rPr>
              <a:t>Antes de pedir emprestado</a:t>
            </a:r>
            <a:r>
              <a:rPr lang="de-DE" sz="1150" b="0" i="0" u="none" strike="noStrike" cap="none" dirty="0">
                <a:solidFill>
                  <a:srgbClr val="000000"/>
                </a:solidFill>
                <a:latin typeface="Aptos Light" panose="020B0004020202020204" pitchFamily="34" charset="0"/>
                <a:ea typeface="Calibri"/>
                <a:cs typeface="Calibri"/>
                <a:sym typeface="Calibri"/>
              </a:rPr>
              <a:t>. Obtido em </a:t>
            </a:r>
            <a:r>
              <a:rPr lang="de-DE" sz="1150" b="0" i="0" u="sng" strike="noStrike" cap="none" dirty="0">
                <a:solidFill>
                  <a:srgbClr val="000000"/>
                </a:solidFill>
                <a:latin typeface="Aptos Light" panose="020B0004020202020204" pitchFamily="34" charset="0"/>
                <a:ea typeface="Calibri"/>
                <a:cs typeface="Calibri"/>
                <a:sym typeface="Calibri"/>
                <a:hlinkClick r:id="rId6">
                  <a:extLst>
                    <a:ext uri="{A12FA001-AC4F-418D-AE19-62706E023703}">
                      <ahyp:hlinkClr xmlns:ahyp="http://schemas.microsoft.com/office/drawing/2018/hyperlinkcolor" val="tx"/>
                    </a:ext>
                  </a:extLst>
                </a:hlinkClick>
              </a:rPr>
              <a:t>https://mabs.ie/managing-money/before-you-borrow/</a:t>
            </a:r>
            <a:endParaRPr sz="1150" b="0" i="0" u="none" strike="noStrike" cap="none" dirty="0">
              <a:solidFill>
                <a:srgbClr val="000000"/>
              </a:solidFill>
              <a:latin typeface="Aptos Light" panose="020B0004020202020204" pitchFamily="34" charset="0"/>
              <a:ea typeface="Calibri"/>
              <a:cs typeface="Calibri"/>
              <a:sym typeface="Calibri"/>
            </a:endParaRPr>
          </a:p>
          <a:p>
            <a:pPr marL="342900" marR="0" lvl="0" indent="-342900" algn="just" rtl="0">
              <a:lnSpc>
                <a:spcPct val="100000"/>
              </a:lnSpc>
              <a:spcBef>
                <a:spcPts val="0"/>
              </a:spcBef>
              <a:spcAft>
                <a:spcPts val="0"/>
              </a:spcAft>
              <a:buClr>
                <a:srgbClr val="000000"/>
              </a:buClr>
              <a:buSzPts val="1200"/>
              <a:buFont typeface="Noto Sans Symbols"/>
              <a:buChar char="∙"/>
            </a:pPr>
            <a:r>
              <a:rPr lang="de-DE" sz="1150" b="0" i="0" u="none" strike="noStrike" cap="none" dirty="0">
                <a:solidFill>
                  <a:srgbClr val="000000"/>
                </a:solidFill>
                <a:latin typeface="Aptos Light" panose="020B0004020202020204" pitchFamily="34" charset="0"/>
                <a:ea typeface="Calibri"/>
                <a:cs typeface="Calibri"/>
                <a:sym typeface="Calibri"/>
              </a:rPr>
              <a:t>Nicastro, S. (2023). </a:t>
            </a:r>
            <a:r>
              <a:rPr lang="de-DE" sz="1150" b="0" i="1" u="none" strike="noStrike" cap="none" dirty="0">
                <a:solidFill>
                  <a:srgbClr val="000000"/>
                </a:solidFill>
                <a:latin typeface="Aptos Light" panose="020B0004020202020204" pitchFamily="34" charset="0"/>
                <a:ea typeface="Calibri"/>
                <a:cs typeface="Calibri"/>
                <a:sym typeface="Calibri"/>
              </a:rPr>
              <a:t>Tipos de empréstimos pessoais</a:t>
            </a:r>
            <a:r>
              <a:rPr lang="de-DE" sz="1150" b="0" i="0" u="none" strike="noStrike" cap="none" dirty="0">
                <a:solidFill>
                  <a:srgbClr val="000000"/>
                </a:solidFill>
                <a:latin typeface="Aptos Light" panose="020B0004020202020204" pitchFamily="34" charset="0"/>
                <a:ea typeface="Calibri"/>
                <a:cs typeface="Calibri"/>
                <a:sym typeface="Calibri"/>
              </a:rPr>
              <a:t>. Recuperado de </a:t>
            </a:r>
            <a:r>
              <a:rPr lang="de-DE" sz="1150" b="0" i="0" u="sng" strike="noStrike" cap="none" dirty="0">
                <a:solidFill>
                  <a:srgbClr val="000000"/>
                </a:solidFill>
                <a:latin typeface="Aptos Light" panose="020B0004020202020204" pitchFamily="34" charset="0"/>
                <a:ea typeface="Calibri"/>
                <a:cs typeface="Calibri"/>
                <a:sym typeface="Calibri"/>
                <a:hlinkClick r:id="rId7">
                  <a:extLst>
                    <a:ext uri="{A12FA001-AC4F-418D-AE19-62706E023703}">
                      <ahyp:hlinkClr xmlns:ahyp="http://schemas.microsoft.com/office/drawing/2018/hyperlinkcolor" val="tx"/>
                    </a:ext>
                  </a:extLst>
                </a:hlinkClick>
              </a:rPr>
              <a:t>https://www.nerdwallet.com/article/loans/personal-loans/personal-loan-types</a:t>
            </a:r>
            <a:endParaRPr sz="1150" b="0" i="0" u="none" strike="noStrike" cap="none" dirty="0">
              <a:solidFill>
                <a:srgbClr val="000000"/>
              </a:solidFill>
              <a:latin typeface="Aptos Light" panose="020B0004020202020204" pitchFamily="34" charset="0"/>
              <a:ea typeface="Calibri"/>
              <a:cs typeface="Calibri"/>
              <a:sym typeface="Calibri"/>
            </a:endParaRPr>
          </a:p>
          <a:p>
            <a:pPr marL="342900" marR="0" lvl="0" indent="-342900" algn="just" rtl="0">
              <a:lnSpc>
                <a:spcPct val="100000"/>
              </a:lnSpc>
              <a:spcBef>
                <a:spcPts val="0"/>
              </a:spcBef>
              <a:spcAft>
                <a:spcPts val="0"/>
              </a:spcAft>
              <a:buClr>
                <a:srgbClr val="000000"/>
              </a:buClr>
              <a:buSzPts val="1200"/>
              <a:buFont typeface="Noto Sans Symbols"/>
              <a:buChar char="∙"/>
            </a:pPr>
            <a:r>
              <a:rPr lang="de-DE" sz="1150" b="0" i="0" u="none" strike="noStrike" cap="none" dirty="0">
                <a:solidFill>
                  <a:srgbClr val="000000"/>
                </a:solidFill>
                <a:latin typeface="Aptos Light" panose="020B0004020202020204" pitchFamily="34" charset="0"/>
                <a:ea typeface="Calibri"/>
                <a:cs typeface="Calibri"/>
                <a:sym typeface="Calibri"/>
              </a:rPr>
              <a:t>Pomroy, K. (2023). </a:t>
            </a:r>
            <a:r>
              <a:rPr lang="de-DE" sz="1150" b="0" i="1" u="none" strike="noStrike" cap="none" dirty="0">
                <a:solidFill>
                  <a:srgbClr val="000000"/>
                </a:solidFill>
                <a:latin typeface="Aptos Light" panose="020B0004020202020204" pitchFamily="34" charset="0"/>
                <a:ea typeface="Calibri"/>
                <a:cs typeface="Calibri"/>
                <a:sym typeface="Calibri"/>
              </a:rPr>
              <a:t>Como comparar ofertas de empréstimos</a:t>
            </a:r>
            <a:r>
              <a:rPr lang="de-DE" sz="1150" b="0" i="0" u="none" strike="noStrike" cap="none" dirty="0">
                <a:solidFill>
                  <a:srgbClr val="000000"/>
                </a:solidFill>
                <a:latin typeface="Aptos Light" panose="020B0004020202020204" pitchFamily="34" charset="0"/>
                <a:ea typeface="Calibri"/>
                <a:cs typeface="Calibri"/>
                <a:sym typeface="Calibri"/>
              </a:rPr>
              <a:t>. Recuperado de https://www.experian.com/blogs/ask-experian/how-to-compare-loan-offers/ </a:t>
            </a:r>
            <a:endParaRPr sz="1150" b="0" i="0" u="none" strike="noStrike" cap="none" dirty="0">
              <a:solidFill>
                <a:srgbClr val="000000"/>
              </a:solidFill>
              <a:latin typeface="Aptos Light" panose="020B0004020202020204" pitchFamily="34" charset="0"/>
              <a:ea typeface="Calibri"/>
              <a:cs typeface="Calibri"/>
              <a:sym typeface="Calibri"/>
            </a:endParaRPr>
          </a:p>
          <a:p>
            <a:pPr marL="342900" marR="0" lvl="0" indent="-342900" algn="just" rtl="0">
              <a:lnSpc>
                <a:spcPct val="100000"/>
              </a:lnSpc>
              <a:spcBef>
                <a:spcPts val="0"/>
              </a:spcBef>
              <a:spcAft>
                <a:spcPts val="0"/>
              </a:spcAft>
              <a:buClr>
                <a:srgbClr val="000000"/>
              </a:buClr>
              <a:buSzPts val="1200"/>
              <a:buFont typeface="Noto Sans Symbols"/>
              <a:buChar char="∙"/>
            </a:pPr>
            <a:r>
              <a:rPr lang="de-DE" sz="1150" b="0" i="0" u="none" strike="noStrike" cap="none" dirty="0">
                <a:solidFill>
                  <a:srgbClr val="000000"/>
                </a:solidFill>
                <a:latin typeface="Aptos Light" panose="020B0004020202020204" pitchFamily="34" charset="0"/>
                <a:ea typeface="Calibri"/>
                <a:cs typeface="Calibri"/>
                <a:sym typeface="Calibri"/>
              </a:rPr>
              <a:t>Push, A. (2023). </a:t>
            </a:r>
            <a:r>
              <a:rPr lang="de-DE" sz="1150" b="0" i="1" u="none" strike="noStrike" cap="none" dirty="0">
                <a:solidFill>
                  <a:srgbClr val="000000"/>
                </a:solidFill>
                <a:latin typeface="Aptos Light" panose="020B0004020202020204" pitchFamily="34" charset="0"/>
                <a:ea typeface="Calibri"/>
                <a:cs typeface="Calibri"/>
                <a:sym typeface="Calibri"/>
              </a:rPr>
              <a:t>Diferentes tipos de empréstimos pessoais</a:t>
            </a:r>
            <a:r>
              <a:rPr lang="de-DE" sz="1150" b="0" i="0" u="none" strike="noStrike" cap="none" dirty="0">
                <a:solidFill>
                  <a:srgbClr val="000000"/>
                </a:solidFill>
                <a:latin typeface="Aptos Light" panose="020B0004020202020204" pitchFamily="34" charset="0"/>
                <a:ea typeface="Calibri"/>
                <a:cs typeface="Calibri"/>
                <a:sym typeface="Calibri"/>
              </a:rPr>
              <a:t>? Recuperado de https://www.lendingtree.com/personal/different-types-of-personal-loans/ </a:t>
            </a:r>
            <a:endParaRPr sz="1150" b="0" i="0" u="none" strike="noStrike" cap="none" dirty="0">
              <a:solidFill>
                <a:srgbClr val="000000"/>
              </a:solidFill>
              <a:latin typeface="Aptos Light" panose="020B0004020202020204" pitchFamily="34" charset="0"/>
              <a:ea typeface="Calibri"/>
              <a:cs typeface="Calibri"/>
              <a:sym typeface="Calibri"/>
            </a:endParaRPr>
          </a:p>
          <a:p>
            <a:pPr marL="342900" marR="0" lvl="0" indent="-342900" algn="just" rtl="0">
              <a:lnSpc>
                <a:spcPct val="100000"/>
              </a:lnSpc>
              <a:spcBef>
                <a:spcPts val="0"/>
              </a:spcBef>
              <a:spcAft>
                <a:spcPts val="0"/>
              </a:spcAft>
              <a:buClr>
                <a:srgbClr val="000000"/>
              </a:buClr>
              <a:buSzPts val="1200"/>
              <a:buFont typeface="Noto Sans Symbols"/>
              <a:buChar char="∙"/>
            </a:pPr>
            <a:r>
              <a:rPr lang="de-DE" sz="1150" b="0" i="0" u="none" strike="noStrike" cap="none" dirty="0">
                <a:solidFill>
                  <a:srgbClr val="000000"/>
                </a:solidFill>
                <a:latin typeface="Aptos Light" panose="020B0004020202020204" pitchFamily="34" charset="0"/>
                <a:ea typeface="Calibri"/>
                <a:cs typeface="Calibri"/>
                <a:sym typeface="Calibri"/>
              </a:rPr>
              <a:t>Stanbic Bank (2023). </a:t>
            </a:r>
            <a:r>
              <a:rPr lang="de-DE" sz="1150" b="0" i="1" u="none" strike="noStrike" cap="none" dirty="0">
                <a:solidFill>
                  <a:srgbClr val="000000"/>
                </a:solidFill>
                <a:latin typeface="Aptos Light" panose="020B0004020202020204" pitchFamily="34" charset="0"/>
                <a:ea typeface="Calibri"/>
                <a:cs typeface="Calibri"/>
                <a:sym typeface="Calibri"/>
              </a:rPr>
              <a:t>Empréstimo responsável: um caminho para a estabilidade financeira e o bem-estar</a:t>
            </a:r>
            <a:r>
              <a:rPr lang="de-DE" sz="1150" b="0" i="0" u="none" strike="noStrike" cap="none" dirty="0">
                <a:solidFill>
                  <a:srgbClr val="000000"/>
                </a:solidFill>
                <a:latin typeface="Aptos Light" panose="020B0004020202020204" pitchFamily="34" charset="0"/>
                <a:ea typeface="Calibri"/>
                <a:cs typeface="Calibri"/>
                <a:sym typeface="Calibri"/>
              </a:rPr>
              <a:t>. Retirado de https://www.stanbicbank.com.gh/gh/personal/about-us/news/responsible-borrowing </a:t>
            </a:r>
            <a:endParaRPr sz="1150" b="0" i="0" u="none" strike="noStrike" cap="none" dirty="0">
              <a:solidFill>
                <a:srgbClr val="000000"/>
              </a:solidFill>
              <a:latin typeface="Aptos Light" panose="020B0004020202020204" pitchFamily="34" charset="0"/>
              <a:ea typeface="Calibri"/>
              <a:cs typeface="Calibri"/>
              <a:sym typeface="Calibri"/>
            </a:endParaRPr>
          </a:p>
          <a:p>
            <a:pPr marL="342900" marR="0" lvl="0" indent="-342900" algn="just" rtl="0">
              <a:lnSpc>
                <a:spcPct val="100000"/>
              </a:lnSpc>
              <a:spcBef>
                <a:spcPts val="0"/>
              </a:spcBef>
              <a:spcAft>
                <a:spcPts val="0"/>
              </a:spcAft>
              <a:buClr>
                <a:srgbClr val="000000"/>
              </a:buClr>
              <a:buSzPts val="1200"/>
              <a:buFont typeface="Noto Sans Symbols"/>
              <a:buChar char="∙"/>
            </a:pPr>
            <a:r>
              <a:rPr lang="de-DE" sz="1150" b="0" i="0" u="none" strike="noStrike" cap="none" dirty="0">
                <a:solidFill>
                  <a:srgbClr val="000000"/>
                </a:solidFill>
                <a:latin typeface="Aptos Light" panose="020B0004020202020204" pitchFamily="34" charset="0"/>
                <a:ea typeface="Calibri"/>
                <a:cs typeface="Calibri"/>
                <a:sym typeface="Calibri"/>
              </a:rPr>
              <a:t>O Philippinestar (2020). </a:t>
            </a:r>
            <a:r>
              <a:rPr lang="de-DE" sz="1150" b="0" i="1" u="none" strike="noStrike" cap="none" dirty="0">
                <a:solidFill>
                  <a:srgbClr val="000000"/>
                </a:solidFill>
                <a:latin typeface="Aptos Light" panose="020B0004020202020204" pitchFamily="34" charset="0"/>
                <a:ea typeface="Calibri"/>
                <a:cs typeface="Calibri"/>
                <a:sym typeface="Calibri"/>
              </a:rPr>
              <a:t>Hábitos úteis para um empréstimo responsável</a:t>
            </a:r>
            <a:r>
              <a:rPr lang="de-DE" sz="1150" b="0" i="0" u="none" strike="noStrike" cap="none" dirty="0">
                <a:solidFill>
                  <a:srgbClr val="000000"/>
                </a:solidFill>
                <a:latin typeface="Aptos Light" panose="020B0004020202020204" pitchFamily="34" charset="0"/>
                <a:ea typeface="Calibri"/>
                <a:cs typeface="Calibri"/>
                <a:sym typeface="Calibri"/>
              </a:rPr>
              <a:t>. Retirado de https://www.philstar.com/business/business-as-usual/2020/01/06/1982294/helpful-habits-responsible-borrowing </a:t>
            </a:r>
            <a:endParaRPr sz="1150" b="0" i="0" u="none" strike="noStrike" cap="none" dirty="0">
              <a:solidFill>
                <a:srgbClr val="000000"/>
              </a:solidFill>
              <a:latin typeface="Aptos Light" panose="020B0004020202020204" pitchFamily="34" charset="0"/>
              <a:ea typeface="Calibri"/>
              <a:cs typeface="Calibri"/>
              <a:sym typeface="Calibri"/>
            </a:endParaRPr>
          </a:p>
          <a:p>
            <a:pPr marL="342900" marR="0" lvl="0" indent="-342900" algn="just" rtl="0">
              <a:lnSpc>
                <a:spcPct val="100000"/>
              </a:lnSpc>
              <a:spcBef>
                <a:spcPts val="0"/>
              </a:spcBef>
              <a:spcAft>
                <a:spcPts val="0"/>
              </a:spcAft>
              <a:buClr>
                <a:srgbClr val="000000"/>
              </a:buClr>
              <a:buSzPts val="1200"/>
              <a:buFont typeface="Noto Sans Symbols"/>
              <a:buChar char="∙"/>
            </a:pPr>
            <a:r>
              <a:rPr lang="de-DE" sz="1150" b="0" i="0" u="none" strike="noStrike" cap="none" dirty="0">
                <a:solidFill>
                  <a:srgbClr val="000000"/>
                </a:solidFill>
                <a:latin typeface="Aptos Light" panose="020B0004020202020204" pitchFamily="34" charset="0"/>
                <a:ea typeface="Calibri"/>
                <a:cs typeface="Calibri"/>
                <a:sym typeface="Calibri"/>
              </a:rPr>
              <a:t>Zetl (2021). </a:t>
            </a:r>
            <a:r>
              <a:rPr lang="de-DE" sz="1150" b="0" i="1" u="none" strike="noStrike" cap="none" dirty="0">
                <a:solidFill>
                  <a:srgbClr val="000000"/>
                </a:solidFill>
                <a:latin typeface="Aptos Light" panose="020B0004020202020204" pitchFamily="34" charset="0"/>
                <a:ea typeface="Calibri"/>
                <a:cs typeface="Calibri"/>
                <a:sym typeface="Calibri"/>
              </a:rPr>
              <a:t>10 coisas a saber antes de pedir um empréstimo</a:t>
            </a:r>
            <a:r>
              <a:rPr lang="de-DE" sz="1150" b="0" i="0" u="none" strike="noStrike" cap="none" dirty="0">
                <a:solidFill>
                  <a:srgbClr val="000000"/>
                </a:solidFill>
                <a:latin typeface="Aptos Light" panose="020B0004020202020204" pitchFamily="34" charset="0"/>
                <a:ea typeface="Calibri"/>
                <a:cs typeface="Calibri"/>
                <a:sym typeface="Calibri"/>
              </a:rPr>
              <a:t>. Recuperado de </a:t>
            </a:r>
            <a:r>
              <a:rPr lang="de-DE" sz="1150" b="0" i="0" u="none" strike="noStrike" cap="none" dirty="0">
                <a:solidFill>
                  <a:srgbClr val="333333"/>
                </a:solidFill>
                <a:latin typeface="Aptos Light" panose="020B0004020202020204" pitchFamily="34" charset="0"/>
                <a:ea typeface="Calibri"/>
                <a:cs typeface="Calibri"/>
                <a:sym typeface="Calibri"/>
              </a:rPr>
              <a:t>https://www.zetl.com/blog/10-things-to-know-before-applying-for-a-loan/ </a:t>
            </a:r>
            <a:endParaRPr sz="1150" b="0" i="0" u="none" strike="noStrike" cap="none" dirty="0">
              <a:solidFill>
                <a:srgbClr val="000000"/>
              </a:solidFill>
              <a:latin typeface="Aptos Light" panose="020B0004020202020204" pitchFamily="34" charset="0"/>
              <a:ea typeface="Calibri"/>
              <a:cs typeface="Calibri"/>
              <a:sym typeface="Calibri"/>
            </a:endParaRPr>
          </a:p>
          <a:p>
            <a:pPr marL="0" marR="0" lvl="0" indent="0" algn="just" rtl="0">
              <a:lnSpc>
                <a:spcPct val="100000"/>
              </a:lnSpc>
              <a:spcBef>
                <a:spcPts val="0"/>
              </a:spcBef>
              <a:spcAft>
                <a:spcPts val="0"/>
              </a:spcAft>
              <a:buNone/>
            </a:pPr>
            <a:endParaRPr sz="1150" b="0" i="0" u="none" strike="noStrike" cap="none" dirty="0">
              <a:solidFill>
                <a:srgbClr val="000000"/>
              </a:solidFill>
              <a:latin typeface="Aptos Light" panose="020B0004020202020204" pitchFamily="34" charset="0"/>
              <a:ea typeface="Calibri"/>
              <a:cs typeface="Calibri"/>
              <a:sym typeface="Calibri"/>
            </a:endParaRPr>
          </a:p>
        </p:txBody>
      </p:sp>
      <p:sp>
        <p:nvSpPr>
          <p:cNvPr id="2" name="Google Shape;104;p2">
            <a:extLst>
              <a:ext uri="{FF2B5EF4-FFF2-40B4-BE49-F238E27FC236}">
                <a16:creationId xmlns:a16="http://schemas.microsoft.com/office/drawing/2014/main" id="{9E56E4FE-8149-26AD-78CE-4344959DEFC5}"/>
              </a:ext>
            </a:extLst>
          </p:cNvPr>
          <p:cNvSpPr txBox="1">
            <a:spLocks noGrp="1"/>
          </p:cNvSpPr>
          <p:nvPr>
            <p:ph type="ftr" idx="11"/>
          </p:nvPr>
        </p:nvSpPr>
        <p:spPr>
          <a:xfrm>
            <a:off x="441523" y="6123663"/>
            <a:ext cx="8819708" cy="365125"/>
          </a:xfrm>
          <a:prstGeom prst="rect">
            <a:avLst/>
          </a:prstGeom>
          <a:noFill/>
          <a:ln>
            <a:noFill/>
          </a:ln>
        </p:spPr>
        <p:txBody>
          <a:bodyPr spcFirstLastPara="1" wrap="square" lIns="91425" tIns="45700" rIns="91425" bIns="45700" anchor="ctr" anchorCtr="0">
            <a:normAutofit fontScale="25000" lnSpcReduction="20000"/>
          </a:bodyPr>
          <a:lstStyle/>
          <a:p>
            <a:pPr algn="just"/>
            <a:r>
              <a:rPr lang="pt-PT" sz="3200" dirty="0">
                <a:effectLst/>
                <a:latin typeface="Century Gothic" panose="020B0502020202020204" pitchFamily="34" charset="0"/>
                <a:ea typeface="Times New Roman" panose="02020603050405020304" pitchFamily="18" charset="0"/>
              </a:rPr>
              <a:t>Financiado pela União Europeia. Os pontos de vista e as opiniões expressas são as do(s) autor(</a:t>
            </a:r>
            <a:r>
              <a:rPr lang="pt-PT" sz="3200" dirty="0" err="1">
                <a:effectLst/>
                <a:latin typeface="Century Gothic" panose="020B0502020202020204" pitchFamily="34" charset="0"/>
                <a:ea typeface="Times New Roman" panose="02020603050405020304" pitchFamily="18" charset="0"/>
              </a:rPr>
              <a:t>es</a:t>
            </a:r>
            <a:r>
              <a:rPr lang="pt-PT" sz="3200" dirty="0">
                <a:effectLst/>
                <a:latin typeface="Century Gothic" panose="020B0502020202020204" pitchFamily="34" charset="0"/>
                <a:ea typeface="Times New Roman" panose="02020603050405020304" pitchFamily="18" charset="0"/>
              </a:rPr>
              <a:t>) e não refletem necessariamente a posição da União Europeia ou da Agência de Execução Europeia da Educação e da Cultura (EACEA). Nem a União Europeia nem a EACEA podem ser tidos como responsáveis por essas opiniões. Número do Projeto: 2022-1-AT01-KA220-ADU-000087985</a:t>
            </a:r>
            <a:endParaRPr lang="pt-PT" sz="3200" dirty="0">
              <a:effectLst/>
              <a:latin typeface="Times New Roman" panose="02020603050405020304" pitchFamily="18" charset="0"/>
              <a:ea typeface="Times New Roman" panose="02020603050405020304" pitchFamily="18" charset="0"/>
            </a:endParaRPr>
          </a:p>
          <a:p>
            <a:pPr marL="0" lvl="0" indent="0" algn="ctr" rtl="0">
              <a:lnSpc>
                <a:spcPct val="90000"/>
              </a:lnSpc>
              <a:spcBef>
                <a:spcPts val="600"/>
              </a:spcBef>
              <a:spcAft>
                <a:spcPts val="600"/>
              </a:spcAft>
              <a:buSzPts val="1400"/>
              <a:buNone/>
            </a:pPr>
            <a:endParaRPr sz="400" dirty="0">
              <a:solidFill>
                <a:srgbClr val="888888"/>
              </a:solidFill>
              <a:latin typeface="Arial"/>
              <a:ea typeface="Arial"/>
              <a:cs typeface="Arial"/>
              <a:sym typeface="Arial"/>
            </a:endParaRPr>
          </a:p>
        </p:txBody>
      </p:sp>
      <p:pic>
        <p:nvPicPr>
          <p:cNvPr id="3" name="Imagem 2" descr="Uma imagem com texto, Tipo de letra, Azul elétrico, Azul majorelle&#10;&#10;Descrição gerada automaticamente">
            <a:extLst>
              <a:ext uri="{FF2B5EF4-FFF2-40B4-BE49-F238E27FC236}">
                <a16:creationId xmlns:a16="http://schemas.microsoft.com/office/drawing/2014/main" id="{B03ED52E-B551-078A-0AE2-ABF94B4A0BB4}"/>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9956408" y="5984990"/>
            <a:ext cx="2470291" cy="441468"/>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pic>
        <p:nvPicPr>
          <p:cNvPr id="957" name="Google Shape;957;p10" descr="Ein Bild, das Himmel, draußen, Natur, Rock enthält.&#10;&#10;Automatisch generierte Beschreibung"/>
          <p:cNvPicPr preferRelativeResize="0"/>
          <p:nvPr/>
        </p:nvPicPr>
        <p:blipFill rotWithShape="1">
          <a:blip r:embed="rId3">
            <a:alphaModFix amt="50000"/>
          </a:blip>
          <a:srcRect/>
          <a:stretch/>
        </p:blipFill>
        <p:spPr>
          <a:xfrm>
            <a:off x="1647825" y="0"/>
            <a:ext cx="10544175" cy="6638929"/>
          </a:xfrm>
          <a:prstGeom prst="rect">
            <a:avLst/>
          </a:prstGeom>
          <a:noFill/>
          <a:ln>
            <a:noFill/>
          </a:ln>
        </p:spPr>
      </p:pic>
      <p:sp>
        <p:nvSpPr>
          <p:cNvPr id="958" name="Google Shape;958;p10"/>
          <p:cNvSpPr txBox="1"/>
          <p:nvPr/>
        </p:nvSpPr>
        <p:spPr>
          <a:xfrm>
            <a:off x="-139486" y="1393252"/>
            <a:ext cx="6773985" cy="112158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200"/>
              <a:buFont typeface="Arial"/>
              <a:buNone/>
            </a:pPr>
            <a:endParaRPr sz="2200" b="1" i="0" u="none" strike="noStrike" cap="none">
              <a:solidFill>
                <a:schemeClr val="dk1"/>
              </a:solidFill>
              <a:latin typeface="Calibri"/>
              <a:ea typeface="Calibri"/>
              <a:cs typeface="Calibri"/>
              <a:sym typeface="Calibri"/>
            </a:endParaRPr>
          </a:p>
          <a:p>
            <a:pPr marL="0" marR="0" lvl="0" indent="0" algn="ctr" rtl="0">
              <a:lnSpc>
                <a:spcPct val="80833"/>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a:p>
            <a:pPr marL="0" marR="0" lvl="0" indent="0" algn="ctr" rtl="0">
              <a:lnSpc>
                <a:spcPct val="80833"/>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a:p>
            <a:pPr marL="0" marR="0" lvl="0" indent="0" algn="ctr" rtl="0">
              <a:lnSpc>
                <a:spcPct val="80833"/>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a:p>
            <a:pPr marL="0" marR="0" lvl="0" indent="0" algn="ctr" rtl="0">
              <a:lnSpc>
                <a:spcPct val="80833"/>
              </a:lnSpc>
              <a:spcBef>
                <a:spcPts val="0"/>
              </a:spcBef>
              <a:spcAft>
                <a:spcPts val="0"/>
              </a:spcAft>
              <a:buClr>
                <a:srgbClr val="000000"/>
              </a:buClr>
              <a:buSzPts val="1200"/>
              <a:buFont typeface="Arial"/>
              <a:buNone/>
            </a:pPr>
            <a:endParaRPr sz="1200" b="1" i="0" u="none" strike="noStrike" cap="none">
              <a:solidFill>
                <a:srgbClr val="2F5496"/>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200"/>
              <a:buFont typeface="Arial"/>
              <a:buNone/>
            </a:pPr>
            <a:r>
              <a:rPr lang="de-DE" sz="1200" b="1"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959" name="Google Shape;959;p10"/>
          <p:cNvSpPr/>
          <p:nvPr/>
        </p:nvSpPr>
        <p:spPr>
          <a:xfrm>
            <a:off x="0" y="1781514"/>
            <a:ext cx="6586780" cy="2455670"/>
          </a:xfrm>
          <a:custGeom>
            <a:avLst/>
            <a:gdLst/>
            <a:ahLst/>
            <a:cxnLst/>
            <a:rect l="l" t="t" r="r" b="b"/>
            <a:pathLst>
              <a:path w="1788521" h="1913890" extrusionOk="0">
                <a:moveTo>
                  <a:pt x="0" y="0"/>
                </a:moveTo>
                <a:lnTo>
                  <a:pt x="1788521" y="0"/>
                </a:lnTo>
                <a:lnTo>
                  <a:pt x="1788521"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960" name="Google Shape;960;p10" descr="Logo&#10;&#10;Description automatically generated"/>
          <p:cNvPicPr preferRelativeResize="0"/>
          <p:nvPr/>
        </p:nvPicPr>
        <p:blipFill rotWithShape="1">
          <a:blip r:embed="rId4">
            <a:alphaModFix/>
          </a:blip>
          <a:srcRect/>
          <a:stretch/>
        </p:blipFill>
        <p:spPr>
          <a:xfrm>
            <a:off x="154113" y="187068"/>
            <a:ext cx="1339599" cy="1479808"/>
          </a:xfrm>
          <a:prstGeom prst="rect">
            <a:avLst/>
          </a:prstGeom>
          <a:noFill/>
          <a:ln>
            <a:noFill/>
          </a:ln>
        </p:spPr>
      </p:pic>
      <p:sp>
        <p:nvSpPr>
          <p:cNvPr id="961" name="Google Shape;961;p10"/>
          <p:cNvSpPr txBox="1"/>
          <p:nvPr/>
        </p:nvSpPr>
        <p:spPr>
          <a:xfrm>
            <a:off x="428625" y="2114550"/>
            <a:ext cx="5591175"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de-DE" sz="4400" b="1" i="0" u="none" strike="noStrike" cap="none" dirty="0">
                <a:solidFill>
                  <a:srgbClr val="000000"/>
                </a:solidFill>
                <a:latin typeface="Aptos Light" panose="020B0004020202020204" pitchFamily="34" charset="0"/>
                <a:ea typeface="Century Gothic"/>
                <a:cs typeface="Century Gothic"/>
                <a:sym typeface="Century Gothic"/>
              </a:rPr>
              <a:t>Obrigado!</a:t>
            </a:r>
            <a:endParaRPr sz="4400" b="1" i="0" u="none" strike="noStrike" cap="none" dirty="0">
              <a:solidFill>
                <a:srgbClr val="000000"/>
              </a:solidFill>
              <a:latin typeface="Aptos Light" panose="020B0004020202020204" pitchFamily="34" charset="0"/>
              <a:ea typeface="Century Gothic"/>
              <a:cs typeface="Century Gothic"/>
              <a:sym typeface="Century Gothic"/>
            </a:endParaRPr>
          </a:p>
        </p:txBody>
      </p:sp>
      <p:pic>
        <p:nvPicPr>
          <p:cNvPr id="963" name="Google Shape;963;p10"/>
          <p:cNvPicPr preferRelativeResize="0"/>
          <p:nvPr/>
        </p:nvPicPr>
        <p:blipFill rotWithShape="1">
          <a:blip r:embed="rId5">
            <a:alphaModFix/>
          </a:blip>
          <a:srcRect/>
          <a:stretch/>
        </p:blipFill>
        <p:spPr>
          <a:xfrm>
            <a:off x="226801" y="3049940"/>
            <a:ext cx="6133178" cy="1063557"/>
          </a:xfrm>
          <a:prstGeom prst="rect">
            <a:avLst/>
          </a:prstGeom>
          <a:noFill/>
          <a:ln>
            <a:noFill/>
          </a:ln>
        </p:spPr>
      </p:pic>
      <p:sp>
        <p:nvSpPr>
          <p:cNvPr id="964" name="Google Shape;964;p10"/>
          <p:cNvSpPr txBox="1"/>
          <p:nvPr/>
        </p:nvSpPr>
        <p:spPr>
          <a:xfrm>
            <a:off x="-72258" y="6598701"/>
            <a:ext cx="1226425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de-DE" sz="1400" b="0" i="0" u="none" strike="noStrike" cap="none" dirty="0">
                <a:solidFill>
                  <a:schemeClr val="dk1"/>
                </a:solidFill>
                <a:latin typeface="Century Gothic"/>
                <a:ea typeface="Century Gothic"/>
                <a:cs typeface="Century Gothic"/>
                <a:sym typeface="Century Gothic"/>
              </a:rPr>
              <a:t>Número do Projeto: 2022-1-AT01-KA220-ADU-000087985</a:t>
            </a:r>
            <a:endParaRPr sz="1400" b="0" i="0" u="none" strike="noStrike" cap="none" dirty="0">
              <a:solidFill>
                <a:srgbClr val="000000"/>
              </a:solidFill>
              <a:latin typeface="Arial"/>
              <a:ea typeface="Arial"/>
              <a:cs typeface="Arial"/>
              <a:sym typeface="Arial"/>
            </a:endParaRPr>
          </a:p>
        </p:txBody>
      </p:sp>
      <p:pic>
        <p:nvPicPr>
          <p:cNvPr id="2" name="Imagem 1" descr="Uma imagem com texto, Tipo de letra, Azul elétrico, Azul majorelle&#10;&#10;Descrição gerada automaticamente">
            <a:extLst>
              <a:ext uri="{FF2B5EF4-FFF2-40B4-BE49-F238E27FC236}">
                <a16:creationId xmlns:a16="http://schemas.microsoft.com/office/drawing/2014/main" id="{3A68043C-4582-DB92-98B7-9285D51A3122}"/>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54113" y="6288476"/>
            <a:ext cx="1671300" cy="29868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4"/>
        <p:cNvGrpSpPr/>
        <p:nvPr/>
      </p:nvGrpSpPr>
      <p:grpSpPr>
        <a:xfrm>
          <a:off x="0" y="0"/>
          <a:ext cx="0" cy="0"/>
          <a:chOff x="0" y="0"/>
          <a:chExt cx="0" cy="0"/>
        </a:xfrm>
      </p:grpSpPr>
      <p:sp>
        <p:nvSpPr>
          <p:cNvPr id="245" name="Google Shape;245;p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46" name="Google Shape;246;p3"/>
          <p:cNvSpPr/>
          <p:nvPr/>
        </p:nvSpPr>
        <p:spPr>
          <a:xfrm>
            <a:off x="9519137" y="5486400"/>
            <a:ext cx="2672863" cy="1371600"/>
          </a:xfrm>
          <a:custGeom>
            <a:avLst/>
            <a:gdLst/>
            <a:ahLst/>
            <a:cxnLst/>
            <a:rect l="l" t="t" r="r" b="b"/>
            <a:pathLst>
              <a:path w="2672863" h="1371600" extrusionOk="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7" name="Google Shape;247;p3"/>
          <p:cNvSpPr/>
          <p:nvPr/>
        </p:nvSpPr>
        <p:spPr>
          <a:xfrm>
            <a:off x="1693546" y="1612517"/>
            <a:ext cx="2987899" cy="2987899"/>
          </a:xfrm>
          <a:prstGeom prst="arc">
            <a:avLst>
              <a:gd name="adj1" fmla="val 14441841"/>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8" name="Google Shape;248;p3"/>
          <p:cNvSpPr txBox="1"/>
          <p:nvPr/>
        </p:nvSpPr>
        <p:spPr>
          <a:xfrm>
            <a:off x="806882" y="2481217"/>
            <a:ext cx="5767696" cy="369332"/>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90000"/>
              </a:lnSpc>
              <a:spcBef>
                <a:spcPts val="0"/>
              </a:spcBef>
              <a:spcAft>
                <a:spcPts val="0"/>
              </a:spcAft>
              <a:buClr>
                <a:srgbClr val="000000"/>
              </a:buClr>
              <a:buSzPts val="1800"/>
            </a:pPr>
            <a:r>
              <a:rPr lang="de-DE" sz="2600" b="0" i="0" u="none" strike="noStrike" cap="none" dirty="0">
                <a:solidFill>
                  <a:schemeClr val="dk1"/>
                </a:solidFill>
                <a:latin typeface="Aptos Light" panose="020B0004020202020204" pitchFamily="34" charset="0"/>
                <a:ea typeface="Century Gothic"/>
                <a:cs typeface="Century Gothic"/>
                <a:sym typeface="Century Gothic"/>
              </a:rPr>
              <a:t>Definição de empréstimo</a:t>
            </a:r>
            <a:endParaRPr sz="2600" dirty="0">
              <a:latin typeface="Aptos Light" panose="020B0004020202020204" pitchFamily="34" charset="0"/>
            </a:endParaRPr>
          </a:p>
          <a:p>
            <a:pPr marL="0" marR="0" lvl="0" indent="0" algn="l" rtl="0">
              <a:lnSpc>
                <a:spcPct val="90000"/>
              </a:lnSpc>
              <a:spcBef>
                <a:spcPts val="600"/>
              </a:spcBef>
              <a:spcAft>
                <a:spcPts val="0"/>
              </a:spcAft>
              <a:buNone/>
            </a:pPr>
            <a:endParaRPr sz="2400" b="0" i="0" u="none" strike="noStrike" cap="none" dirty="0">
              <a:solidFill>
                <a:schemeClr val="dk1"/>
              </a:solidFill>
              <a:latin typeface="Century Gothic"/>
              <a:ea typeface="Century Gothic"/>
              <a:cs typeface="Century Gothic"/>
              <a:sym typeface="Century Gothic"/>
            </a:endParaRPr>
          </a:p>
          <a:p>
            <a:pPr marL="0" marR="0" lvl="0" indent="152400" algn="l" rtl="0">
              <a:lnSpc>
                <a:spcPct val="90000"/>
              </a:lnSpc>
              <a:spcBef>
                <a:spcPts val="600"/>
              </a:spcBef>
              <a:spcAft>
                <a:spcPts val="0"/>
              </a:spcAft>
              <a:buClr>
                <a:srgbClr val="000000"/>
              </a:buClr>
              <a:buSzPts val="2400"/>
              <a:buFont typeface="Arial"/>
              <a:buNone/>
            </a:pPr>
            <a:endParaRPr sz="2400" b="0" i="0" u="none" strike="noStrike" cap="none" dirty="0">
              <a:solidFill>
                <a:schemeClr val="dk1"/>
              </a:solidFill>
              <a:latin typeface="Century Gothic"/>
              <a:ea typeface="Century Gothic"/>
              <a:cs typeface="Century Gothic"/>
              <a:sym typeface="Century Gothic"/>
            </a:endParaRPr>
          </a:p>
        </p:txBody>
      </p:sp>
      <p:sp>
        <p:nvSpPr>
          <p:cNvPr id="249" name="Google Shape;249;p3"/>
          <p:cNvSpPr/>
          <p:nvPr/>
        </p:nvSpPr>
        <p:spPr>
          <a:xfrm rot="-5400000">
            <a:off x="5481638" y="188346"/>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 name="Google Shape;250;p3"/>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51" name="Google Shape;251;p3"/>
          <p:cNvPicPr preferRelativeResize="0"/>
          <p:nvPr/>
        </p:nvPicPr>
        <p:blipFill rotWithShape="1">
          <a:blip r:embed="rId3">
            <a:alphaModFix/>
          </a:blip>
          <a:srcRect/>
          <a:stretch/>
        </p:blipFill>
        <p:spPr>
          <a:xfrm>
            <a:off x="10972779" y="176984"/>
            <a:ext cx="975018" cy="1081805"/>
          </a:xfrm>
          <a:prstGeom prst="rect">
            <a:avLst/>
          </a:prstGeom>
          <a:noFill/>
          <a:ln>
            <a:noFill/>
          </a:ln>
        </p:spPr>
      </p:pic>
      <p:grpSp>
        <p:nvGrpSpPr>
          <p:cNvPr id="253" name="Google Shape;253;p3"/>
          <p:cNvGrpSpPr/>
          <p:nvPr/>
        </p:nvGrpSpPr>
        <p:grpSpPr>
          <a:xfrm>
            <a:off x="7381460" y="2051116"/>
            <a:ext cx="3936973" cy="3426681"/>
            <a:chOff x="879575" y="238125"/>
            <a:chExt cx="5860825" cy="5238750"/>
          </a:xfrm>
        </p:grpSpPr>
        <p:sp>
          <p:nvSpPr>
            <p:cNvPr id="254" name="Google Shape;254;p3"/>
            <p:cNvSpPr/>
            <p:nvPr/>
          </p:nvSpPr>
          <p:spPr>
            <a:xfrm>
              <a:off x="879575" y="1352975"/>
              <a:ext cx="3651325" cy="3103375"/>
            </a:xfrm>
            <a:custGeom>
              <a:avLst/>
              <a:gdLst/>
              <a:ahLst/>
              <a:cxnLst/>
              <a:rect l="l" t="t" r="r" b="b"/>
              <a:pathLst>
                <a:path w="146053" h="124135" extrusionOk="0">
                  <a:moveTo>
                    <a:pt x="0" y="1"/>
                  </a:moveTo>
                  <a:lnTo>
                    <a:pt x="0" y="124134"/>
                  </a:lnTo>
                  <a:lnTo>
                    <a:pt x="146052" y="124134"/>
                  </a:lnTo>
                  <a:lnTo>
                    <a:pt x="14605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55" name="Google Shape;255;p3"/>
            <p:cNvSpPr/>
            <p:nvPr/>
          </p:nvSpPr>
          <p:spPr>
            <a:xfrm>
              <a:off x="879575" y="1352975"/>
              <a:ext cx="3651325" cy="3103375"/>
            </a:xfrm>
            <a:custGeom>
              <a:avLst/>
              <a:gdLst/>
              <a:ahLst/>
              <a:cxnLst/>
              <a:rect l="l" t="t" r="r" b="b"/>
              <a:pathLst>
                <a:path w="146053" h="124135" fill="none" extrusionOk="0">
                  <a:moveTo>
                    <a:pt x="146052" y="124134"/>
                  </a:moveTo>
                  <a:lnTo>
                    <a:pt x="0" y="124134"/>
                  </a:lnTo>
                  <a:lnTo>
                    <a:pt x="0" y="1"/>
                  </a:lnTo>
                  <a:lnTo>
                    <a:pt x="146052" y="1"/>
                  </a:lnTo>
                  <a:lnTo>
                    <a:pt x="146052" y="124134"/>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56" name="Google Shape;256;p3"/>
            <p:cNvSpPr/>
            <p:nvPr/>
          </p:nvSpPr>
          <p:spPr>
            <a:xfrm>
              <a:off x="879575" y="1352975"/>
              <a:ext cx="1825825" cy="3103375"/>
            </a:xfrm>
            <a:custGeom>
              <a:avLst/>
              <a:gdLst/>
              <a:ahLst/>
              <a:cxnLst/>
              <a:rect l="l" t="t" r="r" b="b"/>
              <a:pathLst>
                <a:path w="73033" h="124135" extrusionOk="0">
                  <a:moveTo>
                    <a:pt x="0" y="1"/>
                  </a:moveTo>
                  <a:lnTo>
                    <a:pt x="0" y="124134"/>
                  </a:lnTo>
                  <a:lnTo>
                    <a:pt x="73033" y="124134"/>
                  </a:lnTo>
                  <a:lnTo>
                    <a:pt x="73033" y="1"/>
                  </a:lnTo>
                  <a:close/>
                </a:path>
              </a:pathLst>
            </a:custGeom>
            <a:solidFill>
              <a:srgbClr val="A5A5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57" name="Google Shape;257;p3"/>
            <p:cNvSpPr/>
            <p:nvPr/>
          </p:nvSpPr>
          <p:spPr>
            <a:xfrm>
              <a:off x="879575" y="1352975"/>
              <a:ext cx="1825825" cy="3103375"/>
            </a:xfrm>
            <a:custGeom>
              <a:avLst/>
              <a:gdLst/>
              <a:ahLst/>
              <a:cxnLst/>
              <a:rect l="l" t="t" r="r" b="b"/>
              <a:pathLst>
                <a:path w="73033" h="124135" fill="none" extrusionOk="0">
                  <a:moveTo>
                    <a:pt x="73033" y="124134"/>
                  </a:moveTo>
                  <a:lnTo>
                    <a:pt x="0" y="124134"/>
                  </a:lnTo>
                  <a:lnTo>
                    <a:pt x="0" y="1"/>
                  </a:lnTo>
                  <a:lnTo>
                    <a:pt x="73033" y="1"/>
                  </a:lnTo>
                  <a:lnTo>
                    <a:pt x="73033" y="124134"/>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58" name="Google Shape;258;p3"/>
            <p:cNvSpPr/>
            <p:nvPr/>
          </p:nvSpPr>
          <p:spPr>
            <a:xfrm>
              <a:off x="1098375" y="1604500"/>
              <a:ext cx="3214025" cy="2600325"/>
            </a:xfrm>
            <a:custGeom>
              <a:avLst/>
              <a:gdLst/>
              <a:ahLst/>
              <a:cxnLst/>
              <a:rect l="l" t="t" r="r" b="b"/>
              <a:pathLst>
                <a:path w="128561" h="104013" extrusionOk="0">
                  <a:moveTo>
                    <a:pt x="0" y="1"/>
                  </a:moveTo>
                  <a:lnTo>
                    <a:pt x="0" y="104012"/>
                  </a:lnTo>
                  <a:lnTo>
                    <a:pt x="128561" y="104012"/>
                  </a:lnTo>
                  <a:lnTo>
                    <a:pt x="12856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59" name="Google Shape;259;p3"/>
            <p:cNvSpPr/>
            <p:nvPr/>
          </p:nvSpPr>
          <p:spPr>
            <a:xfrm>
              <a:off x="1098375" y="1604500"/>
              <a:ext cx="3214025" cy="2600325"/>
            </a:xfrm>
            <a:custGeom>
              <a:avLst/>
              <a:gdLst/>
              <a:ahLst/>
              <a:cxnLst/>
              <a:rect l="l" t="t" r="r" b="b"/>
              <a:pathLst>
                <a:path w="128561" h="104013" fill="none" extrusionOk="0">
                  <a:moveTo>
                    <a:pt x="0" y="104012"/>
                  </a:moveTo>
                  <a:lnTo>
                    <a:pt x="0" y="1"/>
                  </a:lnTo>
                  <a:lnTo>
                    <a:pt x="128561" y="1"/>
                  </a:lnTo>
                  <a:lnTo>
                    <a:pt x="128561" y="104012"/>
                  </a:lnTo>
                  <a:lnTo>
                    <a:pt x="0" y="104012"/>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60" name="Google Shape;260;p3"/>
            <p:cNvSpPr/>
            <p:nvPr/>
          </p:nvSpPr>
          <p:spPr>
            <a:xfrm>
              <a:off x="1098375" y="1590700"/>
              <a:ext cx="1607025" cy="2614125"/>
            </a:xfrm>
            <a:custGeom>
              <a:avLst/>
              <a:gdLst/>
              <a:ahLst/>
              <a:cxnLst/>
              <a:rect l="l" t="t" r="r" b="b"/>
              <a:pathLst>
                <a:path w="64281" h="104565" extrusionOk="0">
                  <a:moveTo>
                    <a:pt x="0" y="1"/>
                  </a:moveTo>
                  <a:lnTo>
                    <a:pt x="0" y="104564"/>
                  </a:lnTo>
                  <a:lnTo>
                    <a:pt x="64281" y="104564"/>
                  </a:lnTo>
                  <a:lnTo>
                    <a:pt x="64281" y="1"/>
                  </a:lnTo>
                  <a:close/>
                </a:path>
              </a:pathLst>
            </a:custGeom>
            <a:solidFill>
              <a:srgbClr val="E6E7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61" name="Google Shape;261;p3"/>
            <p:cNvSpPr/>
            <p:nvPr/>
          </p:nvSpPr>
          <p:spPr>
            <a:xfrm>
              <a:off x="1098375" y="1590700"/>
              <a:ext cx="1607025" cy="2614125"/>
            </a:xfrm>
            <a:custGeom>
              <a:avLst/>
              <a:gdLst/>
              <a:ahLst/>
              <a:cxnLst/>
              <a:rect l="l" t="t" r="r" b="b"/>
              <a:pathLst>
                <a:path w="64281" h="104565" fill="none" extrusionOk="0">
                  <a:moveTo>
                    <a:pt x="0" y="104564"/>
                  </a:moveTo>
                  <a:lnTo>
                    <a:pt x="64281" y="104564"/>
                  </a:lnTo>
                  <a:lnTo>
                    <a:pt x="64281" y="1"/>
                  </a:lnTo>
                  <a:lnTo>
                    <a:pt x="0" y="1"/>
                  </a:lnTo>
                  <a:lnTo>
                    <a:pt x="0" y="104564"/>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62" name="Google Shape;262;p3"/>
            <p:cNvSpPr/>
            <p:nvPr/>
          </p:nvSpPr>
          <p:spPr>
            <a:xfrm>
              <a:off x="1594050" y="2654875"/>
              <a:ext cx="340400" cy="1247725"/>
            </a:xfrm>
            <a:custGeom>
              <a:avLst/>
              <a:gdLst/>
              <a:ahLst/>
              <a:cxnLst/>
              <a:rect l="l" t="t" r="r" b="b"/>
              <a:pathLst>
                <a:path w="13616" h="49909" extrusionOk="0">
                  <a:moveTo>
                    <a:pt x="0" y="1"/>
                  </a:moveTo>
                  <a:lnTo>
                    <a:pt x="0" y="49908"/>
                  </a:lnTo>
                  <a:lnTo>
                    <a:pt x="13616" y="49908"/>
                  </a:lnTo>
                  <a:lnTo>
                    <a:pt x="1361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63" name="Google Shape;263;p3"/>
            <p:cNvSpPr/>
            <p:nvPr/>
          </p:nvSpPr>
          <p:spPr>
            <a:xfrm>
              <a:off x="1594050" y="2654875"/>
              <a:ext cx="340400" cy="1247725"/>
            </a:xfrm>
            <a:custGeom>
              <a:avLst/>
              <a:gdLst/>
              <a:ahLst/>
              <a:cxnLst/>
              <a:rect l="l" t="t" r="r" b="b"/>
              <a:pathLst>
                <a:path w="13616" h="49909" fill="none" extrusionOk="0">
                  <a:moveTo>
                    <a:pt x="13616" y="49908"/>
                  </a:moveTo>
                  <a:lnTo>
                    <a:pt x="0" y="49908"/>
                  </a:lnTo>
                  <a:lnTo>
                    <a:pt x="0" y="1"/>
                  </a:lnTo>
                  <a:lnTo>
                    <a:pt x="13616" y="1"/>
                  </a:lnTo>
                  <a:lnTo>
                    <a:pt x="13616" y="49908"/>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64" name="Google Shape;264;p3"/>
            <p:cNvSpPr/>
            <p:nvPr/>
          </p:nvSpPr>
          <p:spPr>
            <a:xfrm>
              <a:off x="2064700" y="2411700"/>
              <a:ext cx="340100" cy="1490900"/>
            </a:xfrm>
            <a:custGeom>
              <a:avLst/>
              <a:gdLst/>
              <a:ahLst/>
              <a:cxnLst/>
              <a:rect l="l" t="t" r="r" b="b"/>
              <a:pathLst>
                <a:path w="13604" h="59636" extrusionOk="0">
                  <a:moveTo>
                    <a:pt x="0" y="1"/>
                  </a:moveTo>
                  <a:lnTo>
                    <a:pt x="0" y="59635"/>
                  </a:lnTo>
                  <a:lnTo>
                    <a:pt x="13603" y="59635"/>
                  </a:lnTo>
                  <a:lnTo>
                    <a:pt x="1360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65" name="Google Shape;265;p3"/>
            <p:cNvSpPr/>
            <p:nvPr/>
          </p:nvSpPr>
          <p:spPr>
            <a:xfrm>
              <a:off x="2064700" y="2411700"/>
              <a:ext cx="340100" cy="1490900"/>
            </a:xfrm>
            <a:custGeom>
              <a:avLst/>
              <a:gdLst/>
              <a:ahLst/>
              <a:cxnLst/>
              <a:rect l="l" t="t" r="r" b="b"/>
              <a:pathLst>
                <a:path w="13604" h="59636" fill="none" extrusionOk="0">
                  <a:moveTo>
                    <a:pt x="13603" y="59635"/>
                  </a:moveTo>
                  <a:lnTo>
                    <a:pt x="0" y="59635"/>
                  </a:lnTo>
                  <a:lnTo>
                    <a:pt x="0" y="1"/>
                  </a:lnTo>
                  <a:lnTo>
                    <a:pt x="13603" y="1"/>
                  </a:lnTo>
                  <a:lnTo>
                    <a:pt x="13603" y="5963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66" name="Google Shape;266;p3"/>
            <p:cNvSpPr/>
            <p:nvPr/>
          </p:nvSpPr>
          <p:spPr>
            <a:xfrm>
              <a:off x="2535350" y="2831975"/>
              <a:ext cx="340100" cy="1070625"/>
            </a:xfrm>
            <a:custGeom>
              <a:avLst/>
              <a:gdLst/>
              <a:ahLst/>
              <a:cxnLst/>
              <a:rect l="l" t="t" r="r" b="b"/>
              <a:pathLst>
                <a:path w="13604" h="42825" extrusionOk="0">
                  <a:moveTo>
                    <a:pt x="0" y="1"/>
                  </a:moveTo>
                  <a:lnTo>
                    <a:pt x="0" y="42824"/>
                  </a:lnTo>
                  <a:lnTo>
                    <a:pt x="13603" y="42824"/>
                  </a:lnTo>
                  <a:lnTo>
                    <a:pt x="1360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67" name="Google Shape;267;p3"/>
            <p:cNvSpPr/>
            <p:nvPr/>
          </p:nvSpPr>
          <p:spPr>
            <a:xfrm>
              <a:off x="3005675" y="2411700"/>
              <a:ext cx="340100" cy="1490900"/>
            </a:xfrm>
            <a:custGeom>
              <a:avLst/>
              <a:gdLst/>
              <a:ahLst/>
              <a:cxnLst/>
              <a:rect l="l" t="t" r="r" b="b"/>
              <a:pathLst>
                <a:path w="13604" h="59636" extrusionOk="0">
                  <a:moveTo>
                    <a:pt x="0" y="1"/>
                  </a:moveTo>
                  <a:lnTo>
                    <a:pt x="0" y="59635"/>
                  </a:lnTo>
                  <a:lnTo>
                    <a:pt x="13603" y="59635"/>
                  </a:lnTo>
                  <a:lnTo>
                    <a:pt x="1360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68" name="Google Shape;268;p3"/>
            <p:cNvSpPr/>
            <p:nvPr/>
          </p:nvSpPr>
          <p:spPr>
            <a:xfrm>
              <a:off x="3476325" y="2013225"/>
              <a:ext cx="340100" cy="1889375"/>
            </a:xfrm>
            <a:custGeom>
              <a:avLst/>
              <a:gdLst/>
              <a:ahLst/>
              <a:cxnLst/>
              <a:rect l="l" t="t" r="r" b="b"/>
              <a:pathLst>
                <a:path w="13604" h="75575" extrusionOk="0">
                  <a:moveTo>
                    <a:pt x="0" y="1"/>
                  </a:moveTo>
                  <a:lnTo>
                    <a:pt x="0" y="75574"/>
                  </a:lnTo>
                  <a:lnTo>
                    <a:pt x="13603" y="75574"/>
                  </a:lnTo>
                  <a:lnTo>
                    <a:pt x="1360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69" name="Google Shape;269;p3"/>
            <p:cNvSpPr/>
            <p:nvPr/>
          </p:nvSpPr>
          <p:spPr>
            <a:xfrm>
              <a:off x="2705375" y="2831975"/>
              <a:ext cx="170075" cy="1070625"/>
            </a:xfrm>
            <a:custGeom>
              <a:avLst/>
              <a:gdLst/>
              <a:ahLst/>
              <a:cxnLst/>
              <a:rect l="l" t="t" r="r" b="b"/>
              <a:pathLst>
                <a:path w="6803" h="42825" extrusionOk="0">
                  <a:moveTo>
                    <a:pt x="1" y="1"/>
                  </a:moveTo>
                  <a:lnTo>
                    <a:pt x="1" y="42824"/>
                  </a:lnTo>
                  <a:lnTo>
                    <a:pt x="6802" y="42824"/>
                  </a:lnTo>
                  <a:lnTo>
                    <a:pt x="6802"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70" name="Google Shape;270;p3"/>
            <p:cNvSpPr/>
            <p:nvPr/>
          </p:nvSpPr>
          <p:spPr>
            <a:xfrm>
              <a:off x="5735575" y="2212150"/>
              <a:ext cx="92725" cy="137325"/>
            </a:xfrm>
            <a:custGeom>
              <a:avLst/>
              <a:gdLst/>
              <a:ahLst/>
              <a:cxnLst/>
              <a:rect l="l" t="t" r="r" b="b"/>
              <a:pathLst>
                <a:path w="3709" h="5493" extrusionOk="0">
                  <a:moveTo>
                    <a:pt x="1245" y="0"/>
                  </a:moveTo>
                  <a:lnTo>
                    <a:pt x="0" y="5493"/>
                  </a:lnTo>
                  <a:lnTo>
                    <a:pt x="141" y="5352"/>
                  </a:lnTo>
                  <a:lnTo>
                    <a:pt x="526" y="4992"/>
                  </a:lnTo>
                  <a:lnTo>
                    <a:pt x="1091" y="4453"/>
                  </a:lnTo>
                  <a:lnTo>
                    <a:pt x="1733" y="3786"/>
                  </a:lnTo>
                  <a:lnTo>
                    <a:pt x="2066" y="3427"/>
                  </a:lnTo>
                  <a:lnTo>
                    <a:pt x="2387" y="3055"/>
                  </a:lnTo>
                  <a:lnTo>
                    <a:pt x="2695" y="2683"/>
                  </a:lnTo>
                  <a:lnTo>
                    <a:pt x="2990" y="2310"/>
                  </a:lnTo>
                  <a:lnTo>
                    <a:pt x="3247" y="1951"/>
                  </a:lnTo>
                  <a:lnTo>
                    <a:pt x="3452" y="1605"/>
                  </a:lnTo>
                  <a:lnTo>
                    <a:pt x="3542" y="1451"/>
                  </a:lnTo>
                  <a:lnTo>
                    <a:pt x="3619" y="1284"/>
                  </a:lnTo>
                  <a:lnTo>
                    <a:pt x="3670" y="1143"/>
                  </a:lnTo>
                  <a:lnTo>
                    <a:pt x="3709" y="1001"/>
                  </a:lnTo>
                  <a:lnTo>
                    <a:pt x="1245" y="0"/>
                  </a:lnTo>
                  <a:close/>
                </a:path>
              </a:pathLst>
            </a:cu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71" name="Google Shape;271;p3"/>
            <p:cNvSpPr/>
            <p:nvPr/>
          </p:nvSpPr>
          <p:spPr>
            <a:xfrm>
              <a:off x="4517725" y="2212150"/>
              <a:ext cx="92725" cy="137325"/>
            </a:xfrm>
            <a:custGeom>
              <a:avLst/>
              <a:gdLst/>
              <a:ahLst/>
              <a:cxnLst/>
              <a:rect l="l" t="t" r="r" b="b"/>
              <a:pathLst>
                <a:path w="3709" h="5493" extrusionOk="0">
                  <a:moveTo>
                    <a:pt x="2464" y="0"/>
                  </a:moveTo>
                  <a:lnTo>
                    <a:pt x="0" y="1001"/>
                  </a:lnTo>
                  <a:lnTo>
                    <a:pt x="39" y="1143"/>
                  </a:lnTo>
                  <a:lnTo>
                    <a:pt x="103" y="1284"/>
                  </a:lnTo>
                  <a:lnTo>
                    <a:pt x="167" y="1451"/>
                  </a:lnTo>
                  <a:lnTo>
                    <a:pt x="257" y="1605"/>
                  </a:lnTo>
                  <a:lnTo>
                    <a:pt x="359" y="1784"/>
                  </a:lnTo>
                  <a:lnTo>
                    <a:pt x="475" y="1951"/>
                  </a:lnTo>
                  <a:lnTo>
                    <a:pt x="719" y="2310"/>
                  </a:lnTo>
                  <a:lnTo>
                    <a:pt x="1014" y="2683"/>
                  </a:lnTo>
                  <a:lnTo>
                    <a:pt x="1322" y="3055"/>
                  </a:lnTo>
                  <a:lnTo>
                    <a:pt x="1656" y="3427"/>
                  </a:lnTo>
                  <a:lnTo>
                    <a:pt x="1989" y="3786"/>
                  </a:lnTo>
                  <a:lnTo>
                    <a:pt x="2631" y="4453"/>
                  </a:lnTo>
                  <a:lnTo>
                    <a:pt x="3183" y="4992"/>
                  </a:lnTo>
                  <a:lnTo>
                    <a:pt x="3568" y="5352"/>
                  </a:lnTo>
                  <a:lnTo>
                    <a:pt x="3709" y="5493"/>
                  </a:lnTo>
                  <a:lnTo>
                    <a:pt x="2464" y="0"/>
                  </a:lnTo>
                  <a:close/>
                </a:path>
              </a:pathLst>
            </a:custGeom>
            <a:solidFill>
              <a:srgbClr val="4F290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72" name="Google Shape;272;p3"/>
            <p:cNvSpPr/>
            <p:nvPr/>
          </p:nvSpPr>
          <p:spPr>
            <a:xfrm>
              <a:off x="4517725" y="2212150"/>
              <a:ext cx="92725" cy="137325"/>
            </a:xfrm>
            <a:custGeom>
              <a:avLst/>
              <a:gdLst/>
              <a:ahLst/>
              <a:cxnLst/>
              <a:rect l="l" t="t" r="r" b="b"/>
              <a:pathLst>
                <a:path w="3709" h="5493" fill="none" extrusionOk="0">
                  <a:moveTo>
                    <a:pt x="3709" y="5493"/>
                  </a:moveTo>
                  <a:lnTo>
                    <a:pt x="3709" y="5493"/>
                  </a:lnTo>
                  <a:lnTo>
                    <a:pt x="3568" y="5352"/>
                  </a:lnTo>
                  <a:lnTo>
                    <a:pt x="3183" y="4992"/>
                  </a:lnTo>
                  <a:lnTo>
                    <a:pt x="2631" y="4453"/>
                  </a:lnTo>
                  <a:lnTo>
                    <a:pt x="1989" y="3786"/>
                  </a:lnTo>
                  <a:lnTo>
                    <a:pt x="1656" y="3427"/>
                  </a:lnTo>
                  <a:lnTo>
                    <a:pt x="1322" y="3055"/>
                  </a:lnTo>
                  <a:lnTo>
                    <a:pt x="1014" y="2683"/>
                  </a:lnTo>
                  <a:lnTo>
                    <a:pt x="719" y="2310"/>
                  </a:lnTo>
                  <a:lnTo>
                    <a:pt x="475" y="1951"/>
                  </a:lnTo>
                  <a:lnTo>
                    <a:pt x="359" y="1784"/>
                  </a:lnTo>
                  <a:lnTo>
                    <a:pt x="257" y="1605"/>
                  </a:lnTo>
                  <a:lnTo>
                    <a:pt x="167" y="1451"/>
                  </a:lnTo>
                  <a:lnTo>
                    <a:pt x="103" y="1284"/>
                  </a:lnTo>
                  <a:lnTo>
                    <a:pt x="39" y="1143"/>
                  </a:lnTo>
                  <a:lnTo>
                    <a:pt x="0" y="1001"/>
                  </a:lnTo>
                  <a:lnTo>
                    <a:pt x="2464" y="0"/>
                  </a:lnTo>
                  <a:lnTo>
                    <a:pt x="3709" y="5493"/>
                  </a:lnTo>
                </a:path>
              </a:pathLst>
            </a:cu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73" name="Google Shape;273;p3"/>
            <p:cNvSpPr/>
            <p:nvPr/>
          </p:nvSpPr>
          <p:spPr>
            <a:xfrm>
              <a:off x="4444250" y="238125"/>
              <a:ext cx="856300" cy="672450"/>
            </a:xfrm>
            <a:custGeom>
              <a:avLst/>
              <a:gdLst/>
              <a:ahLst/>
              <a:cxnLst/>
              <a:rect l="l" t="t" r="r" b="b"/>
              <a:pathLst>
                <a:path w="34252" h="26898" extrusionOk="0">
                  <a:moveTo>
                    <a:pt x="20533" y="0"/>
                  </a:moveTo>
                  <a:lnTo>
                    <a:pt x="19737" y="38"/>
                  </a:lnTo>
                  <a:lnTo>
                    <a:pt x="18942" y="90"/>
                  </a:lnTo>
                  <a:lnTo>
                    <a:pt x="18120" y="180"/>
                  </a:lnTo>
                  <a:lnTo>
                    <a:pt x="17286" y="295"/>
                  </a:lnTo>
                  <a:lnTo>
                    <a:pt x="16452" y="436"/>
                  </a:lnTo>
                  <a:lnTo>
                    <a:pt x="15605" y="590"/>
                  </a:lnTo>
                  <a:lnTo>
                    <a:pt x="14758" y="770"/>
                  </a:lnTo>
                  <a:lnTo>
                    <a:pt x="13898" y="988"/>
                  </a:lnTo>
                  <a:lnTo>
                    <a:pt x="13039" y="1206"/>
                  </a:lnTo>
                  <a:lnTo>
                    <a:pt x="12204" y="1450"/>
                  </a:lnTo>
                  <a:lnTo>
                    <a:pt x="11383" y="1720"/>
                  </a:lnTo>
                  <a:lnTo>
                    <a:pt x="10588" y="2002"/>
                  </a:lnTo>
                  <a:lnTo>
                    <a:pt x="9805" y="2297"/>
                  </a:lnTo>
                  <a:lnTo>
                    <a:pt x="9048" y="2618"/>
                  </a:lnTo>
                  <a:lnTo>
                    <a:pt x="8303" y="2952"/>
                  </a:lnTo>
                  <a:lnTo>
                    <a:pt x="7585" y="3311"/>
                  </a:lnTo>
                  <a:lnTo>
                    <a:pt x="6904" y="3683"/>
                  </a:lnTo>
                  <a:lnTo>
                    <a:pt x="6237" y="4081"/>
                  </a:lnTo>
                  <a:lnTo>
                    <a:pt x="5916" y="4286"/>
                  </a:lnTo>
                  <a:lnTo>
                    <a:pt x="5596" y="4492"/>
                  </a:lnTo>
                  <a:lnTo>
                    <a:pt x="5288" y="4710"/>
                  </a:lnTo>
                  <a:lnTo>
                    <a:pt x="4992" y="4928"/>
                  </a:lnTo>
                  <a:lnTo>
                    <a:pt x="4697" y="5159"/>
                  </a:lnTo>
                  <a:lnTo>
                    <a:pt x="4415" y="5390"/>
                  </a:lnTo>
                  <a:lnTo>
                    <a:pt x="4133" y="5621"/>
                  </a:lnTo>
                  <a:lnTo>
                    <a:pt x="3863" y="5865"/>
                  </a:lnTo>
                  <a:lnTo>
                    <a:pt x="3594" y="6109"/>
                  </a:lnTo>
                  <a:lnTo>
                    <a:pt x="3350" y="6352"/>
                  </a:lnTo>
                  <a:lnTo>
                    <a:pt x="3093" y="6609"/>
                  </a:lnTo>
                  <a:lnTo>
                    <a:pt x="2862" y="6878"/>
                  </a:lnTo>
                  <a:lnTo>
                    <a:pt x="2631" y="7135"/>
                  </a:lnTo>
                  <a:lnTo>
                    <a:pt x="2413" y="7405"/>
                  </a:lnTo>
                  <a:lnTo>
                    <a:pt x="2195" y="7687"/>
                  </a:lnTo>
                  <a:lnTo>
                    <a:pt x="1989" y="7969"/>
                  </a:lnTo>
                  <a:lnTo>
                    <a:pt x="1797" y="8252"/>
                  </a:lnTo>
                  <a:lnTo>
                    <a:pt x="1617" y="8547"/>
                  </a:lnTo>
                  <a:lnTo>
                    <a:pt x="1438" y="8842"/>
                  </a:lnTo>
                  <a:lnTo>
                    <a:pt x="1271" y="9150"/>
                  </a:lnTo>
                  <a:lnTo>
                    <a:pt x="1117" y="9458"/>
                  </a:lnTo>
                  <a:lnTo>
                    <a:pt x="963" y="9766"/>
                  </a:lnTo>
                  <a:lnTo>
                    <a:pt x="822" y="10087"/>
                  </a:lnTo>
                  <a:lnTo>
                    <a:pt x="706" y="10408"/>
                  </a:lnTo>
                  <a:lnTo>
                    <a:pt x="578" y="10741"/>
                  </a:lnTo>
                  <a:lnTo>
                    <a:pt x="475" y="11075"/>
                  </a:lnTo>
                  <a:lnTo>
                    <a:pt x="385" y="11409"/>
                  </a:lnTo>
                  <a:lnTo>
                    <a:pt x="295" y="11755"/>
                  </a:lnTo>
                  <a:lnTo>
                    <a:pt x="218" y="12114"/>
                  </a:lnTo>
                  <a:lnTo>
                    <a:pt x="154" y="12461"/>
                  </a:lnTo>
                  <a:lnTo>
                    <a:pt x="103" y="12833"/>
                  </a:lnTo>
                  <a:lnTo>
                    <a:pt x="64" y="13192"/>
                  </a:lnTo>
                  <a:lnTo>
                    <a:pt x="26" y="13564"/>
                  </a:lnTo>
                  <a:lnTo>
                    <a:pt x="13" y="13949"/>
                  </a:lnTo>
                  <a:lnTo>
                    <a:pt x="0" y="14334"/>
                  </a:lnTo>
                  <a:lnTo>
                    <a:pt x="13" y="14719"/>
                  </a:lnTo>
                  <a:lnTo>
                    <a:pt x="26" y="15117"/>
                  </a:lnTo>
                  <a:lnTo>
                    <a:pt x="52" y="15515"/>
                  </a:lnTo>
                  <a:lnTo>
                    <a:pt x="90" y="15926"/>
                  </a:lnTo>
                  <a:lnTo>
                    <a:pt x="141" y="16336"/>
                  </a:lnTo>
                  <a:lnTo>
                    <a:pt x="218" y="16760"/>
                  </a:lnTo>
                  <a:lnTo>
                    <a:pt x="295" y="17183"/>
                  </a:lnTo>
                  <a:lnTo>
                    <a:pt x="385" y="17607"/>
                  </a:lnTo>
                  <a:lnTo>
                    <a:pt x="488" y="18043"/>
                  </a:lnTo>
                  <a:lnTo>
                    <a:pt x="603" y="18492"/>
                  </a:lnTo>
                  <a:lnTo>
                    <a:pt x="732" y="18916"/>
                  </a:lnTo>
                  <a:lnTo>
                    <a:pt x="860" y="19326"/>
                  </a:lnTo>
                  <a:lnTo>
                    <a:pt x="1001" y="19724"/>
                  </a:lnTo>
                  <a:lnTo>
                    <a:pt x="1155" y="20122"/>
                  </a:lnTo>
                  <a:lnTo>
                    <a:pt x="1309" y="20494"/>
                  </a:lnTo>
                  <a:lnTo>
                    <a:pt x="1476" y="20854"/>
                  </a:lnTo>
                  <a:lnTo>
                    <a:pt x="1643" y="21200"/>
                  </a:lnTo>
                  <a:lnTo>
                    <a:pt x="1823" y="21547"/>
                  </a:lnTo>
                  <a:lnTo>
                    <a:pt x="2002" y="21867"/>
                  </a:lnTo>
                  <a:lnTo>
                    <a:pt x="2208" y="22188"/>
                  </a:lnTo>
                  <a:lnTo>
                    <a:pt x="2400" y="22496"/>
                  </a:lnTo>
                  <a:lnTo>
                    <a:pt x="2605" y="22779"/>
                  </a:lnTo>
                  <a:lnTo>
                    <a:pt x="2824" y="23061"/>
                  </a:lnTo>
                  <a:lnTo>
                    <a:pt x="3042" y="23330"/>
                  </a:lnTo>
                  <a:lnTo>
                    <a:pt x="3273" y="23587"/>
                  </a:lnTo>
                  <a:lnTo>
                    <a:pt x="3504" y="23844"/>
                  </a:lnTo>
                  <a:lnTo>
                    <a:pt x="3748" y="24075"/>
                  </a:lnTo>
                  <a:lnTo>
                    <a:pt x="4004" y="24306"/>
                  </a:lnTo>
                  <a:lnTo>
                    <a:pt x="4248" y="24511"/>
                  </a:lnTo>
                  <a:lnTo>
                    <a:pt x="4518" y="24716"/>
                  </a:lnTo>
                  <a:lnTo>
                    <a:pt x="4774" y="24922"/>
                  </a:lnTo>
                  <a:lnTo>
                    <a:pt x="5057" y="25101"/>
                  </a:lnTo>
                  <a:lnTo>
                    <a:pt x="5326" y="25281"/>
                  </a:lnTo>
                  <a:lnTo>
                    <a:pt x="5621" y="25435"/>
                  </a:lnTo>
                  <a:lnTo>
                    <a:pt x="5903" y="25602"/>
                  </a:lnTo>
                  <a:lnTo>
                    <a:pt x="6199" y="25743"/>
                  </a:lnTo>
                  <a:lnTo>
                    <a:pt x="6507" y="25884"/>
                  </a:lnTo>
                  <a:lnTo>
                    <a:pt x="6815" y="26000"/>
                  </a:lnTo>
                  <a:lnTo>
                    <a:pt x="7123" y="26128"/>
                  </a:lnTo>
                  <a:lnTo>
                    <a:pt x="7443" y="26231"/>
                  </a:lnTo>
                  <a:lnTo>
                    <a:pt x="7764" y="26333"/>
                  </a:lnTo>
                  <a:lnTo>
                    <a:pt x="8085" y="26423"/>
                  </a:lnTo>
                  <a:lnTo>
                    <a:pt x="8419" y="26513"/>
                  </a:lnTo>
                  <a:lnTo>
                    <a:pt x="8752" y="26590"/>
                  </a:lnTo>
                  <a:lnTo>
                    <a:pt x="9099" y="26654"/>
                  </a:lnTo>
                  <a:lnTo>
                    <a:pt x="9445" y="26705"/>
                  </a:lnTo>
                  <a:lnTo>
                    <a:pt x="9792" y="26757"/>
                  </a:lnTo>
                  <a:lnTo>
                    <a:pt x="10151" y="26808"/>
                  </a:lnTo>
                  <a:lnTo>
                    <a:pt x="10511" y="26834"/>
                  </a:lnTo>
                  <a:lnTo>
                    <a:pt x="11242" y="26885"/>
                  </a:lnTo>
                  <a:lnTo>
                    <a:pt x="11986" y="26898"/>
                  </a:lnTo>
                  <a:lnTo>
                    <a:pt x="12743" y="26898"/>
                  </a:lnTo>
                  <a:lnTo>
                    <a:pt x="13513" y="26859"/>
                  </a:lnTo>
                  <a:lnTo>
                    <a:pt x="14309" y="26795"/>
                  </a:lnTo>
                  <a:lnTo>
                    <a:pt x="15105" y="26718"/>
                  </a:lnTo>
                  <a:lnTo>
                    <a:pt x="15926" y="26603"/>
                  </a:lnTo>
                  <a:lnTo>
                    <a:pt x="16747" y="26474"/>
                  </a:lnTo>
                  <a:lnTo>
                    <a:pt x="17582" y="26320"/>
                  </a:lnTo>
                  <a:lnTo>
                    <a:pt x="18416" y="26141"/>
                  </a:lnTo>
                  <a:lnTo>
                    <a:pt x="19275" y="25961"/>
                  </a:lnTo>
                  <a:lnTo>
                    <a:pt x="20135" y="25743"/>
                  </a:lnTo>
                  <a:lnTo>
                    <a:pt x="20982" y="25525"/>
                  </a:lnTo>
                  <a:lnTo>
                    <a:pt x="21829" y="25294"/>
                  </a:lnTo>
                  <a:lnTo>
                    <a:pt x="22651" y="25037"/>
                  </a:lnTo>
                  <a:lnTo>
                    <a:pt x="23459" y="24781"/>
                  </a:lnTo>
                  <a:lnTo>
                    <a:pt x="24242" y="24511"/>
                  </a:lnTo>
                  <a:lnTo>
                    <a:pt x="25012" y="24216"/>
                  </a:lnTo>
                  <a:lnTo>
                    <a:pt x="25756" y="23908"/>
                  </a:lnTo>
                  <a:lnTo>
                    <a:pt x="26475" y="23600"/>
                  </a:lnTo>
                  <a:lnTo>
                    <a:pt x="27181" y="23253"/>
                  </a:lnTo>
                  <a:lnTo>
                    <a:pt x="27848" y="22907"/>
                  </a:lnTo>
                  <a:lnTo>
                    <a:pt x="28502" y="22535"/>
                  </a:lnTo>
                  <a:lnTo>
                    <a:pt x="29118" y="22150"/>
                  </a:lnTo>
                  <a:lnTo>
                    <a:pt x="29414" y="21944"/>
                  </a:lnTo>
                  <a:lnTo>
                    <a:pt x="29709" y="21739"/>
                  </a:lnTo>
                  <a:lnTo>
                    <a:pt x="29991" y="21534"/>
                  </a:lnTo>
                  <a:lnTo>
                    <a:pt x="30273" y="21316"/>
                  </a:lnTo>
                  <a:lnTo>
                    <a:pt x="30543" y="21097"/>
                  </a:lnTo>
                  <a:lnTo>
                    <a:pt x="30799" y="20866"/>
                  </a:lnTo>
                  <a:lnTo>
                    <a:pt x="31056" y="20635"/>
                  </a:lnTo>
                  <a:lnTo>
                    <a:pt x="31300" y="20404"/>
                  </a:lnTo>
                  <a:lnTo>
                    <a:pt x="31531" y="20161"/>
                  </a:lnTo>
                  <a:lnTo>
                    <a:pt x="31762" y="19917"/>
                  </a:lnTo>
                  <a:lnTo>
                    <a:pt x="31980" y="19660"/>
                  </a:lnTo>
                  <a:lnTo>
                    <a:pt x="32185" y="19403"/>
                  </a:lnTo>
                  <a:lnTo>
                    <a:pt x="32391" y="19147"/>
                  </a:lnTo>
                  <a:lnTo>
                    <a:pt x="32583" y="18877"/>
                  </a:lnTo>
                  <a:lnTo>
                    <a:pt x="32763" y="18608"/>
                  </a:lnTo>
                  <a:lnTo>
                    <a:pt x="32930" y="18326"/>
                  </a:lnTo>
                  <a:lnTo>
                    <a:pt x="33097" y="18043"/>
                  </a:lnTo>
                  <a:lnTo>
                    <a:pt x="33251" y="17748"/>
                  </a:lnTo>
                  <a:lnTo>
                    <a:pt x="33392" y="17453"/>
                  </a:lnTo>
                  <a:lnTo>
                    <a:pt x="33520" y="17145"/>
                  </a:lnTo>
                  <a:lnTo>
                    <a:pt x="33648" y="16837"/>
                  </a:lnTo>
                  <a:lnTo>
                    <a:pt x="33751" y="16516"/>
                  </a:lnTo>
                  <a:lnTo>
                    <a:pt x="33854" y="16195"/>
                  </a:lnTo>
                  <a:lnTo>
                    <a:pt x="33944" y="15862"/>
                  </a:lnTo>
                  <a:lnTo>
                    <a:pt x="34021" y="15528"/>
                  </a:lnTo>
                  <a:lnTo>
                    <a:pt x="34098" y="15181"/>
                  </a:lnTo>
                  <a:lnTo>
                    <a:pt x="34149" y="14835"/>
                  </a:lnTo>
                  <a:lnTo>
                    <a:pt x="34187" y="14488"/>
                  </a:lnTo>
                  <a:lnTo>
                    <a:pt x="34226" y="14116"/>
                  </a:lnTo>
                  <a:lnTo>
                    <a:pt x="34252" y="13757"/>
                  </a:lnTo>
                  <a:lnTo>
                    <a:pt x="34252" y="13372"/>
                  </a:lnTo>
                  <a:lnTo>
                    <a:pt x="34252" y="12987"/>
                  </a:lnTo>
                  <a:lnTo>
                    <a:pt x="34239" y="12602"/>
                  </a:lnTo>
                  <a:lnTo>
                    <a:pt x="34213" y="12204"/>
                  </a:lnTo>
                  <a:lnTo>
                    <a:pt x="34175" y="11806"/>
                  </a:lnTo>
                  <a:lnTo>
                    <a:pt x="34123" y="11383"/>
                  </a:lnTo>
                  <a:lnTo>
                    <a:pt x="34046" y="10972"/>
                  </a:lnTo>
                  <a:lnTo>
                    <a:pt x="33969" y="10549"/>
                  </a:lnTo>
                  <a:lnTo>
                    <a:pt x="33879" y="10112"/>
                  </a:lnTo>
                  <a:lnTo>
                    <a:pt x="33777" y="9663"/>
                  </a:lnTo>
                  <a:lnTo>
                    <a:pt x="33661" y="9214"/>
                  </a:lnTo>
                  <a:lnTo>
                    <a:pt x="33533" y="8778"/>
                  </a:lnTo>
                  <a:lnTo>
                    <a:pt x="33392" y="8354"/>
                  </a:lnTo>
                  <a:lnTo>
                    <a:pt x="33251" y="7944"/>
                  </a:lnTo>
                  <a:lnTo>
                    <a:pt x="33097" y="7546"/>
                  </a:lnTo>
                  <a:lnTo>
                    <a:pt x="32943" y="7161"/>
                  </a:lnTo>
                  <a:lnTo>
                    <a:pt x="32776" y="6789"/>
                  </a:lnTo>
                  <a:lnTo>
                    <a:pt x="32596" y="6416"/>
                  </a:lnTo>
                  <a:lnTo>
                    <a:pt x="32416" y="6070"/>
                  </a:lnTo>
                  <a:lnTo>
                    <a:pt x="32224" y="5724"/>
                  </a:lnTo>
                  <a:lnTo>
                    <a:pt x="32031" y="5390"/>
                  </a:lnTo>
                  <a:lnTo>
                    <a:pt x="31826" y="5069"/>
                  </a:lnTo>
                  <a:lnTo>
                    <a:pt x="31621" y="4761"/>
                  </a:lnTo>
                  <a:lnTo>
                    <a:pt x="31390" y="4466"/>
                  </a:lnTo>
                  <a:lnTo>
                    <a:pt x="31172" y="4171"/>
                  </a:lnTo>
                  <a:lnTo>
                    <a:pt x="30941" y="3901"/>
                  </a:lnTo>
                  <a:lnTo>
                    <a:pt x="30697" y="3632"/>
                  </a:lnTo>
                  <a:lnTo>
                    <a:pt x="30453" y="3375"/>
                  </a:lnTo>
                  <a:lnTo>
                    <a:pt x="30196" y="3131"/>
                  </a:lnTo>
                  <a:lnTo>
                    <a:pt x="29940" y="2900"/>
                  </a:lnTo>
                  <a:lnTo>
                    <a:pt x="29670" y="2669"/>
                  </a:lnTo>
                  <a:lnTo>
                    <a:pt x="29401" y="2451"/>
                  </a:lnTo>
                  <a:lnTo>
                    <a:pt x="29131" y="2246"/>
                  </a:lnTo>
                  <a:lnTo>
                    <a:pt x="28836" y="2053"/>
                  </a:lnTo>
                  <a:lnTo>
                    <a:pt x="28554" y="1874"/>
                  </a:lnTo>
                  <a:lnTo>
                    <a:pt x="28259" y="1694"/>
                  </a:lnTo>
                  <a:lnTo>
                    <a:pt x="27951" y="1527"/>
                  </a:lnTo>
                  <a:lnTo>
                    <a:pt x="27655" y="1360"/>
                  </a:lnTo>
                  <a:lnTo>
                    <a:pt x="27335" y="1219"/>
                  </a:lnTo>
                  <a:lnTo>
                    <a:pt x="27027" y="1078"/>
                  </a:lnTo>
                  <a:lnTo>
                    <a:pt x="26693" y="950"/>
                  </a:lnTo>
                  <a:lnTo>
                    <a:pt x="26372" y="821"/>
                  </a:lnTo>
                  <a:lnTo>
                    <a:pt x="26038" y="719"/>
                  </a:lnTo>
                  <a:lnTo>
                    <a:pt x="25705" y="603"/>
                  </a:lnTo>
                  <a:lnTo>
                    <a:pt x="25358" y="513"/>
                  </a:lnTo>
                  <a:lnTo>
                    <a:pt x="25012" y="423"/>
                  </a:lnTo>
                  <a:lnTo>
                    <a:pt x="24665" y="346"/>
                  </a:lnTo>
                  <a:lnTo>
                    <a:pt x="24306" y="282"/>
                  </a:lnTo>
                  <a:lnTo>
                    <a:pt x="23947" y="218"/>
                  </a:lnTo>
                  <a:lnTo>
                    <a:pt x="23587" y="154"/>
                  </a:lnTo>
                  <a:lnTo>
                    <a:pt x="23215" y="115"/>
                  </a:lnTo>
                  <a:lnTo>
                    <a:pt x="22843" y="77"/>
                  </a:lnTo>
                  <a:lnTo>
                    <a:pt x="22471" y="38"/>
                  </a:lnTo>
                  <a:lnTo>
                    <a:pt x="22086" y="26"/>
                  </a:lnTo>
                  <a:lnTo>
                    <a:pt x="21316" y="0"/>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74" name="Google Shape;274;p3"/>
            <p:cNvSpPr/>
            <p:nvPr/>
          </p:nvSpPr>
          <p:spPr>
            <a:xfrm>
              <a:off x="4444250" y="238125"/>
              <a:ext cx="856300" cy="672450"/>
            </a:xfrm>
            <a:custGeom>
              <a:avLst/>
              <a:gdLst/>
              <a:ahLst/>
              <a:cxnLst/>
              <a:rect l="l" t="t" r="r" b="b"/>
              <a:pathLst>
                <a:path w="34252" h="26898" fill="none" extrusionOk="0">
                  <a:moveTo>
                    <a:pt x="33777" y="9663"/>
                  </a:moveTo>
                  <a:lnTo>
                    <a:pt x="33777" y="9663"/>
                  </a:lnTo>
                  <a:lnTo>
                    <a:pt x="33879" y="10112"/>
                  </a:lnTo>
                  <a:lnTo>
                    <a:pt x="33969" y="10549"/>
                  </a:lnTo>
                  <a:lnTo>
                    <a:pt x="34046" y="10972"/>
                  </a:lnTo>
                  <a:lnTo>
                    <a:pt x="34123" y="11383"/>
                  </a:lnTo>
                  <a:lnTo>
                    <a:pt x="34175" y="11806"/>
                  </a:lnTo>
                  <a:lnTo>
                    <a:pt x="34213" y="12204"/>
                  </a:lnTo>
                  <a:lnTo>
                    <a:pt x="34239" y="12602"/>
                  </a:lnTo>
                  <a:lnTo>
                    <a:pt x="34252" y="12987"/>
                  </a:lnTo>
                  <a:lnTo>
                    <a:pt x="34252" y="13372"/>
                  </a:lnTo>
                  <a:lnTo>
                    <a:pt x="34252" y="13757"/>
                  </a:lnTo>
                  <a:lnTo>
                    <a:pt x="34226" y="14116"/>
                  </a:lnTo>
                  <a:lnTo>
                    <a:pt x="34187" y="14488"/>
                  </a:lnTo>
                  <a:lnTo>
                    <a:pt x="34149" y="14835"/>
                  </a:lnTo>
                  <a:lnTo>
                    <a:pt x="34098" y="15181"/>
                  </a:lnTo>
                  <a:lnTo>
                    <a:pt x="34021" y="15528"/>
                  </a:lnTo>
                  <a:lnTo>
                    <a:pt x="33944" y="15862"/>
                  </a:lnTo>
                  <a:lnTo>
                    <a:pt x="33854" y="16195"/>
                  </a:lnTo>
                  <a:lnTo>
                    <a:pt x="33751" y="16516"/>
                  </a:lnTo>
                  <a:lnTo>
                    <a:pt x="33648" y="16837"/>
                  </a:lnTo>
                  <a:lnTo>
                    <a:pt x="33520" y="17145"/>
                  </a:lnTo>
                  <a:lnTo>
                    <a:pt x="33392" y="17453"/>
                  </a:lnTo>
                  <a:lnTo>
                    <a:pt x="33251" y="17748"/>
                  </a:lnTo>
                  <a:lnTo>
                    <a:pt x="33097" y="18043"/>
                  </a:lnTo>
                  <a:lnTo>
                    <a:pt x="32930" y="18326"/>
                  </a:lnTo>
                  <a:lnTo>
                    <a:pt x="32763" y="18608"/>
                  </a:lnTo>
                  <a:lnTo>
                    <a:pt x="32583" y="18877"/>
                  </a:lnTo>
                  <a:lnTo>
                    <a:pt x="32391" y="19147"/>
                  </a:lnTo>
                  <a:lnTo>
                    <a:pt x="32185" y="19403"/>
                  </a:lnTo>
                  <a:lnTo>
                    <a:pt x="31980" y="19660"/>
                  </a:lnTo>
                  <a:lnTo>
                    <a:pt x="31762" y="19917"/>
                  </a:lnTo>
                  <a:lnTo>
                    <a:pt x="31531" y="20161"/>
                  </a:lnTo>
                  <a:lnTo>
                    <a:pt x="31300" y="20404"/>
                  </a:lnTo>
                  <a:lnTo>
                    <a:pt x="31056" y="20635"/>
                  </a:lnTo>
                  <a:lnTo>
                    <a:pt x="30799" y="20866"/>
                  </a:lnTo>
                  <a:lnTo>
                    <a:pt x="30543" y="21097"/>
                  </a:lnTo>
                  <a:lnTo>
                    <a:pt x="30273" y="21316"/>
                  </a:lnTo>
                  <a:lnTo>
                    <a:pt x="29991" y="21534"/>
                  </a:lnTo>
                  <a:lnTo>
                    <a:pt x="29709" y="21739"/>
                  </a:lnTo>
                  <a:lnTo>
                    <a:pt x="29414" y="21944"/>
                  </a:lnTo>
                  <a:lnTo>
                    <a:pt x="29118" y="22150"/>
                  </a:lnTo>
                  <a:lnTo>
                    <a:pt x="28502" y="22535"/>
                  </a:lnTo>
                  <a:lnTo>
                    <a:pt x="27848" y="22907"/>
                  </a:lnTo>
                  <a:lnTo>
                    <a:pt x="27181" y="23253"/>
                  </a:lnTo>
                  <a:lnTo>
                    <a:pt x="26475" y="23600"/>
                  </a:lnTo>
                  <a:lnTo>
                    <a:pt x="25756" y="23908"/>
                  </a:lnTo>
                  <a:lnTo>
                    <a:pt x="25012" y="24216"/>
                  </a:lnTo>
                  <a:lnTo>
                    <a:pt x="24242" y="24511"/>
                  </a:lnTo>
                  <a:lnTo>
                    <a:pt x="23459" y="24781"/>
                  </a:lnTo>
                  <a:lnTo>
                    <a:pt x="22651" y="25037"/>
                  </a:lnTo>
                  <a:lnTo>
                    <a:pt x="21829" y="25294"/>
                  </a:lnTo>
                  <a:lnTo>
                    <a:pt x="20982" y="25525"/>
                  </a:lnTo>
                  <a:lnTo>
                    <a:pt x="20135" y="25743"/>
                  </a:lnTo>
                  <a:lnTo>
                    <a:pt x="20135" y="25743"/>
                  </a:lnTo>
                  <a:lnTo>
                    <a:pt x="19275" y="25961"/>
                  </a:lnTo>
                  <a:lnTo>
                    <a:pt x="18416" y="26141"/>
                  </a:lnTo>
                  <a:lnTo>
                    <a:pt x="17582" y="26320"/>
                  </a:lnTo>
                  <a:lnTo>
                    <a:pt x="16747" y="26474"/>
                  </a:lnTo>
                  <a:lnTo>
                    <a:pt x="15926" y="26603"/>
                  </a:lnTo>
                  <a:lnTo>
                    <a:pt x="15105" y="26718"/>
                  </a:lnTo>
                  <a:lnTo>
                    <a:pt x="14309" y="26795"/>
                  </a:lnTo>
                  <a:lnTo>
                    <a:pt x="13513" y="26859"/>
                  </a:lnTo>
                  <a:lnTo>
                    <a:pt x="12743" y="26898"/>
                  </a:lnTo>
                  <a:lnTo>
                    <a:pt x="11986" y="26898"/>
                  </a:lnTo>
                  <a:lnTo>
                    <a:pt x="11242" y="26885"/>
                  </a:lnTo>
                  <a:lnTo>
                    <a:pt x="10511" y="26834"/>
                  </a:lnTo>
                  <a:lnTo>
                    <a:pt x="10151" y="26808"/>
                  </a:lnTo>
                  <a:lnTo>
                    <a:pt x="9792" y="26757"/>
                  </a:lnTo>
                  <a:lnTo>
                    <a:pt x="9445" y="26705"/>
                  </a:lnTo>
                  <a:lnTo>
                    <a:pt x="9099" y="26654"/>
                  </a:lnTo>
                  <a:lnTo>
                    <a:pt x="8752" y="26590"/>
                  </a:lnTo>
                  <a:lnTo>
                    <a:pt x="8419" y="26513"/>
                  </a:lnTo>
                  <a:lnTo>
                    <a:pt x="8085" y="26423"/>
                  </a:lnTo>
                  <a:lnTo>
                    <a:pt x="7764" y="26333"/>
                  </a:lnTo>
                  <a:lnTo>
                    <a:pt x="7443" y="26231"/>
                  </a:lnTo>
                  <a:lnTo>
                    <a:pt x="7123" y="26128"/>
                  </a:lnTo>
                  <a:lnTo>
                    <a:pt x="6815" y="26000"/>
                  </a:lnTo>
                  <a:lnTo>
                    <a:pt x="6507" y="25884"/>
                  </a:lnTo>
                  <a:lnTo>
                    <a:pt x="6199" y="25743"/>
                  </a:lnTo>
                  <a:lnTo>
                    <a:pt x="5903" y="25602"/>
                  </a:lnTo>
                  <a:lnTo>
                    <a:pt x="5621" y="25435"/>
                  </a:lnTo>
                  <a:lnTo>
                    <a:pt x="5326" y="25281"/>
                  </a:lnTo>
                  <a:lnTo>
                    <a:pt x="5057" y="25101"/>
                  </a:lnTo>
                  <a:lnTo>
                    <a:pt x="4774" y="24922"/>
                  </a:lnTo>
                  <a:lnTo>
                    <a:pt x="4518" y="24716"/>
                  </a:lnTo>
                  <a:lnTo>
                    <a:pt x="4248" y="24511"/>
                  </a:lnTo>
                  <a:lnTo>
                    <a:pt x="4004" y="24306"/>
                  </a:lnTo>
                  <a:lnTo>
                    <a:pt x="3748" y="24075"/>
                  </a:lnTo>
                  <a:lnTo>
                    <a:pt x="3504" y="23844"/>
                  </a:lnTo>
                  <a:lnTo>
                    <a:pt x="3273" y="23587"/>
                  </a:lnTo>
                  <a:lnTo>
                    <a:pt x="3042" y="23330"/>
                  </a:lnTo>
                  <a:lnTo>
                    <a:pt x="2824" y="23061"/>
                  </a:lnTo>
                  <a:lnTo>
                    <a:pt x="2605" y="22779"/>
                  </a:lnTo>
                  <a:lnTo>
                    <a:pt x="2400" y="22496"/>
                  </a:lnTo>
                  <a:lnTo>
                    <a:pt x="2208" y="22188"/>
                  </a:lnTo>
                  <a:lnTo>
                    <a:pt x="2002" y="21867"/>
                  </a:lnTo>
                  <a:lnTo>
                    <a:pt x="1823" y="21547"/>
                  </a:lnTo>
                  <a:lnTo>
                    <a:pt x="1643" y="21200"/>
                  </a:lnTo>
                  <a:lnTo>
                    <a:pt x="1476" y="20854"/>
                  </a:lnTo>
                  <a:lnTo>
                    <a:pt x="1309" y="20494"/>
                  </a:lnTo>
                  <a:lnTo>
                    <a:pt x="1155" y="20122"/>
                  </a:lnTo>
                  <a:lnTo>
                    <a:pt x="1001" y="19724"/>
                  </a:lnTo>
                  <a:lnTo>
                    <a:pt x="860" y="19326"/>
                  </a:lnTo>
                  <a:lnTo>
                    <a:pt x="732" y="18916"/>
                  </a:lnTo>
                  <a:lnTo>
                    <a:pt x="603" y="18492"/>
                  </a:lnTo>
                  <a:lnTo>
                    <a:pt x="488" y="18043"/>
                  </a:lnTo>
                  <a:lnTo>
                    <a:pt x="488" y="18043"/>
                  </a:lnTo>
                  <a:lnTo>
                    <a:pt x="385" y="17607"/>
                  </a:lnTo>
                  <a:lnTo>
                    <a:pt x="295" y="17183"/>
                  </a:lnTo>
                  <a:lnTo>
                    <a:pt x="218" y="16760"/>
                  </a:lnTo>
                  <a:lnTo>
                    <a:pt x="141" y="16336"/>
                  </a:lnTo>
                  <a:lnTo>
                    <a:pt x="90" y="15926"/>
                  </a:lnTo>
                  <a:lnTo>
                    <a:pt x="52" y="15515"/>
                  </a:lnTo>
                  <a:lnTo>
                    <a:pt x="26" y="15117"/>
                  </a:lnTo>
                  <a:lnTo>
                    <a:pt x="13" y="14719"/>
                  </a:lnTo>
                  <a:lnTo>
                    <a:pt x="0" y="14334"/>
                  </a:lnTo>
                  <a:lnTo>
                    <a:pt x="13" y="13949"/>
                  </a:lnTo>
                  <a:lnTo>
                    <a:pt x="26" y="13564"/>
                  </a:lnTo>
                  <a:lnTo>
                    <a:pt x="64" y="13192"/>
                  </a:lnTo>
                  <a:lnTo>
                    <a:pt x="103" y="12833"/>
                  </a:lnTo>
                  <a:lnTo>
                    <a:pt x="154" y="12461"/>
                  </a:lnTo>
                  <a:lnTo>
                    <a:pt x="218" y="12114"/>
                  </a:lnTo>
                  <a:lnTo>
                    <a:pt x="295" y="11755"/>
                  </a:lnTo>
                  <a:lnTo>
                    <a:pt x="385" y="11409"/>
                  </a:lnTo>
                  <a:lnTo>
                    <a:pt x="475" y="11075"/>
                  </a:lnTo>
                  <a:lnTo>
                    <a:pt x="578" y="10741"/>
                  </a:lnTo>
                  <a:lnTo>
                    <a:pt x="706" y="10408"/>
                  </a:lnTo>
                  <a:lnTo>
                    <a:pt x="822" y="10087"/>
                  </a:lnTo>
                  <a:lnTo>
                    <a:pt x="963" y="9766"/>
                  </a:lnTo>
                  <a:lnTo>
                    <a:pt x="1117" y="9458"/>
                  </a:lnTo>
                  <a:lnTo>
                    <a:pt x="1271" y="9150"/>
                  </a:lnTo>
                  <a:lnTo>
                    <a:pt x="1438" y="8842"/>
                  </a:lnTo>
                  <a:lnTo>
                    <a:pt x="1617" y="8547"/>
                  </a:lnTo>
                  <a:lnTo>
                    <a:pt x="1797" y="8252"/>
                  </a:lnTo>
                  <a:lnTo>
                    <a:pt x="1989" y="7969"/>
                  </a:lnTo>
                  <a:lnTo>
                    <a:pt x="2195" y="7687"/>
                  </a:lnTo>
                  <a:lnTo>
                    <a:pt x="2413" y="7405"/>
                  </a:lnTo>
                  <a:lnTo>
                    <a:pt x="2631" y="7135"/>
                  </a:lnTo>
                  <a:lnTo>
                    <a:pt x="2862" y="6878"/>
                  </a:lnTo>
                  <a:lnTo>
                    <a:pt x="3093" y="6609"/>
                  </a:lnTo>
                  <a:lnTo>
                    <a:pt x="3350" y="6352"/>
                  </a:lnTo>
                  <a:lnTo>
                    <a:pt x="3594" y="6109"/>
                  </a:lnTo>
                  <a:lnTo>
                    <a:pt x="3863" y="5865"/>
                  </a:lnTo>
                  <a:lnTo>
                    <a:pt x="4133" y="5621"/>
                  </a:lnTo>
                  <a:lnTo>
                    <a:pt x="4415" y="5390"/>
                  </a:lnTo>
                  <a:lnTo>
                    <a:pt x="4697" y="5159"/>
                  </a:lnTo>
                  <a:lnTo>
                    <a:pt x="4992" y="4928"/>
                  </a:lnTo>
                  <a:lnTo>
                    <a:pt x="5288" y="4710"/>
                  </a:lnTo>
                  <a:lnTo>
                    <a:pt x="5596" y="4492"/>
                  </a:lnTo>
                  <a:lnTo>
                    <a:pt x="5916" y="4286"/>
                  </a:lnTo>
                  <a:lnTo>
                    <a:pt x="6237" y="4081"/>
                  </a:lnTo>
                  <a:lnTo>
                    <a:pt x="6904" y="3683"/>
                  </a:lnTo>
                  <a:lnTo>
                    <a:pt x="7585" y="3311"/>
                  </a:lnTo>
                  <a:lnTo>
                    <a:pt x="8303" y="2952"/>
                  </a:lnTo>
                  <a:lnTo>
                    <a:pt x="9048" y="2618"/>
                  </a:lnTo>
                  <a:lnTo>
                    <a:pt x="9805" y="2297"/>
                  </a:lnTo>
                  <a:lnTo>
                    <a:pt x="10588" y="2002"/>
                  </a:lnTo>
                  <a:lnTo>
                    <a:pt x="11383" y="1720"/>
                  </a:lnTo>
                  <a:lnTo>
                    <a:pt x="12204" y="1450"/>
                  </a:lnTo>
                  <a:lnTo>
                    <a:pt x="13039" y="1206"/>
                  </a:lnTo>
                  <a:lnTo>
                    <a:pt x="13898" y="988"/>
                  </a:lnTo>
                  <a:lnTo>
                    <a:pt x="13898" y="988"/>
                  </a:lnTo>
                  <a:lnTo>
                    <a:pt x="14758" y="770"/>
                  </a:lnTo>
                  <a:lnTo>
                    <a:pt x="15605" y="590"/>
                  </a:lnTo>
                  <a:lnTo>
                    <a:pt x="16452" y="436"/>
                  </a:lnTo>
                  <a:lnTo>
                    <a:pt x="17286" y="295"/>
                  </a:lnTo>
                  <a:lnTo>
                    <a:pt x="18120" y="180"/>
                  </a:lnTo>
                  <a:lnTo>
                    <a:pt x="18942" y="90"/>
                  </a:lnTo>
                  <a:lnTo>
                    <a:pt x="19737" y="38"/>
                  </a:lnTo>
                  <a:lnTo>
                    <a:pt x="20533" y="0"/>
                  </a:lnTo>
                  <a:lnTo>
                    <a:pt x="21316" y="0"/>
                  </a:lnTo>
                  <a:lnTo>
                    <a:pt x="22086" y="26"/>
                  </a:lnTo>
                  <a:lnTo>
                    <a:pt x="22471" y="38"/>
                  </a:lnTo>
                  <a:lnTo>
                    <a:pt x="22843" y="77"/>
                  </a:lnTo>
                  <a:lnTo>
                    <a:pt x="23215" y="115"/>
                  </a:lnTo>
                  <a:lnTo>
                    <a:pt x="23587" y="154"/>
                  </a:lnTo>
                  <a:lnTo>
                    <a:pt x="23947" y="218"/>
                  </a:lnTo>
                  <a:lnTo>
                    <a:pt x="24306" y="282"/>
                  </a:lnTo>
                  <a:lnTo>
                    <a:pt x="24665" y="346"/>
                  </a:lnTo>
                  <a:lnTo>
                    <a:pt x="25012" y="423"/>
                  </a:lnTo>
                  <a:lnTo>
                    <a:pt x="25358" y="513"/>
                  </a:lnTo>
                  <a:lnTo>
                    <a:pt x="25705" y="603"/>
                  </a:lnTo>
                  <a:lnTo>
                    <a:pt x="26038" y="719"/>
                  </a:lnTo>
                  <a:lnTo>
                    <a:pt x="26372" y="821"/>
                  </a:lnTo>
                  <a:lnTo>
                    <a:pt x="26693" y="950"/>
                  </a:lnTo>
                  <a:lnTo>
                    <a:pt x="27027" y="1078"/>
                  </a:lnTo>
                  <a:lnTo>
                    <a:pt x="27335" y="1219"/>
                  </a:lnTo>
                  <a:lnTo>
                    <a:pt x="27655" y="1360"/>
                  </a:lnTo>
                  <a:lnTo>
                    <a:pt x="27951" y="1527"/>
                  </a:lnTo>
                  <a:lnTo>
                    <a:pt x="28259" y="1694"/>
                  </a:lnTo>
                  <a:lnTo>
                    <a:pt x="28554" y="1874"/>
                  </a:lnTo>
                  <a:lnTo>
                    <a:pt x="28836" y="2053"/>
                  </a:lnTo>
                  <a:lnTo>
                    <a:pt x="29131" y="2246"/>
                  </a:lnTo>
                  <a:lnTo>
                    <a:pt x="29401" y="2451"/>
                  </a:lnTo>
                  <a:lnTo>
                    <a:pt x="29670" y="2669"/>
                  </a:lnTo>
                  <a:lnTo>
                    <a:pt x="29940" y="2900"/>
                  </a:lnTo>
                  <a:lnTo>
                    <a:pt x="30196" y="3131"/>
                  </a:lnTo>
                  <a:lnTo>
                    <a:pt x="30453" y="3375"/>
                  </a:lnTo>
                  <a:lnTo>
                    <a:pt x="30697" y="3632"/>
                  </a:lnTo>
                  <a:lnTo>
                    <a:pt x="30941" y="3901"/>
                  </a:lnTo>
                  <a:lnTo>
                    <a:pt x="31172" y="4171"/>
                  </a:lnTo>
                  <a:lnTo>
                    <a:pt x="31390" y="4466"/>
                  </a:lnTo>
                  <a:lnTo>
                    <a:pt x="31621" y="4761"/>
                  </a:lnTo>
                  <a:lnTo>
                    <a:pt x="31826" y="5069"/>
                  </a:lnTo>
                  <a:lnTo>
                    <a:pt x="32031" y="5390"/>
                  </a:lnTo>
                  <a:lnTo>
                    <a:pt x="32224" y="5724"/>
                  </a:lnTo>
                  <a:lnTo>
                    <a:pt x="32416" y="6070"/>
                  </a:lnTo>
                  <a:lnTo>
                    <a:pt x="32596" y="6416"/>
                  </a:lnTo>
                  <a:lnTo>
                    <a:pt x="32776" y="6789"/>
                  </a:lnTo>
                  <a:lnTo>
                    <a:pt x="32943" y="7161"/>
                  </a:lnTo>
                  <a:lnTo>
                    <a:pt x="33097" y="7546"/>
                  </a:lnTo>
                  <a:lnTo>
                    <a:pt x="33251" y="7944"/>
                  </a:lnTo>
                  <a:lnTo>
                    <a:pt x="33392" y="8354"/>
                  </a:lnTo>
                  <a:lnTo>
                    <a:pt x="33533" y="8778"/>
                  </a:lnTo>
                  <a:lnTo>
                    <a:pt x="33661" y="9214"/>
                  </a:lnTo>
                  <a:lnTo>
                    <a:pt x="33777" y="9663"/>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75" name="Google Shape;275;p3"/>
            <p:cNvSpPr/>
            <p:nvPr/>
          </p:nvSpPr>
          <p:spPr>
            <a:xfrm>
              <a:off x="3986425" y="2606125"/>
              <a:ext cx="2410075" cy="1364800"/>
            </a:xfrm>
            <a:custGeom>
              <a:avLst/>
              <a:gdLst/>
              <a:ahLst/>
              <a:cxnLst/>
              <a:rect l="l" t="t" r="r" b="b"/>
              <a:pathLst>
                <a:path w="96403" h="54592" extrusionOk="0">
                  <a:moveTo>
                    <a:pt x="37383" y="0"/>
                  </a:moveTo>
                  <a:lnTo>
                    <a:pt x="37409" y="629"/>
                  </a:lnTo>
                  <a:lnTo>
                    <a:pt x="37422" y="1348"/>
                  </a:lnTo>
                  <a:lnTo>
                    <a:pt x="37422" y="2297"/>
                  </a:lnTo>
                  <a:lnTo>
                    <a:pt x="37409" y="3440"/>
                  </a:lnTo>
                  <a:lnTo>
                    <a:pt x="37396" y="4068"/>
                  </a:lnTo>
                  <a:lnTo>
                    <a:pt x="37370" y="4723"/>
                  </a:lnTo>
                  <a:lnTo>
                    <a:pt x="37332" y="5403"/>
                  </a:lnTo>
                  <a:lnTo>
                    <a:pt x="37280" y="6109"/>
                  </a:lnTo>
                  <a:lnTo>
                    <a:pt x="37229" y="6840"/>
                  </a:lnTo>
                  <a:lnTo>
                    <a:pt x="37152" y="7585"/>
                  </a:lnTo>
                  <a:lnTo>
                    <a:pt x="37062" y="8329"/>
                  </a:lnTo>
                  <a:lnTo>
                    <a:pt x="36960" y="9073"/>
                  </a:lnTo>
                  <a:lnTo>
                    <a:pt x="36831" y="9830"/>
                  </a:lnTo>
                  <a:lnTo>
                    <a:pt x="36703" y="10575"/>
                  </a:lnTo>
                  <a:lnTo>
                    <a:pt x="36536" y="11306"/>
                  </a:lnTo>
                  <a:lnTo>
                    <a:pt x="36357" y="12025"/>
                  </a:lnTo>
                  <a:lnTo>
                    <a:pt x="36164" y="12731"/>
                  </a:lnTo>
                  <a:lnTo>
                    <a:pt x="36049" y="13064"/>
                  </a:lnTo>
                  <a:lnTo>
                    <a:pt x="35933" y="13398"/>
                  </a:lnTo>
                  <a:lnTo>
                    <a:pt x="35818" y="13719"/>
                  </a:lnTo>
                  <a:lnTo>
                    <a:pt x="35689" y="14040"/>
                  </a:lnTo>
                  <a:lnTo>
                    <a:pt x="35548" y="14348"/>
                  </a:lnTo>
                  <a:lnTo>
                    <a:pt x="35407" y="14656"/>
                  </a:lnTo>
                  <a:lnTo>
                    <a:pt x="35266" y="14938"/>
                  </a:lnTo>
                  <a:lnTo>
                    <a:pt x="35112" y="15220"/>
                  </a:lnTo>
                  <a:lnTo>
                    <a:pt x="34945" y="15490"/>
                  </a:lnTo>
                  <a:lnTo>
                    <a:pt x="34778" y="15746"/>
                  </a:lnTo>
                  <a:lnTo>
                    <a:pt x="34598" y="15990"/>
                  </a:lnTo>
                  <a:lnTo>
                    <a:pt x="34419" y="16221"/>
                  </a:lnTo>
                  <a:lnTo>
                    <a:pt x="34226" y="16452"/>
                  </a:lnTo>
                  <a:lnTo>
                    <a:pt x="34034" y="16658"/>
                  </a:lnTo>
                  <a:lnTo>
                    <a:pt x="33828" y="16837"/>
                  </a:lnTo>
                  <a:lnTo>
                    <a:pt x="33610" y="17017"/>
                  </a:lnTo>
                  <a:lnTo>
                    <a:pt x="33392" y="17184"/>
                  </a:lnTo>
                  <a:lnTo>
                    <a:pt x="33161" y="17325"/>
                  </a:lnTo>
                  <a:lnTo>
                    <a:pt x="32686" y="17582"/>
                  </a:lnTo>
                  <a:lnTo>
                    <a:pt x="32186" y="17838"/>
                  </a:lnTo>
                  <a:lnTo>
                    <a:pt x="31672" y="18069"/>
                  </a:lnTo>
                  <a:lnTo>
                    <a:pt x="31159" y="18300"/>
                  </a:lnTo>
                  <a:lnTo>
                    <a:pt x="30620" y="18518"/>
                  </a:lnTo>
                  <a:lnTo>
                    <a:pt x="30081" y="18724"/>
                  </a:lnTo>
                  <a:lnTo>
                    <a:pt x="29517" y="18916"/>
                  </a:lnTo>
                  <a:lnTo>
                    <a:pt x="28952" y="19096"/>
                  </a:lnTo>
                  <a:lnTo>
                    <a:pt x="28374" y="19276"/>
                  </a:lnTo>
                  <a:lnTo>
                    <a:pt x="27797" y="19442"/>
                  </a:lnTo>
                  <a:lnTo>
                    <a:pt x="27207" y="19596"/>
                  </a:lnTo>
                  <a:lnTo>
                    <a:pt x="26616" y="19750"/>
                  </a:lnTo>
                  <a:lnTo>
                    <a:pt x="25423" y="20033"/>
                  </a:lnTo>
                  <a:lnTo>
                    <a:pt x="24216" y="20289"/>
                  </a:lnTo>
                  <a:lnTo>
                    <a:pt x="23023" y="20533"/>
                  </a:lnTo>
                  <a:lnTo>
                    <a:pt x="21842" y="20764"/>
                  </a:lnTo>
                  <a:lnTo>
                    <a:pt x="19532" y="21213"/>
                  </a:lnTo>
                  <a:lnTo>
                    <a:pt x="18429" y="21444"/>
                  </a:lnTo>
                  <a:lnTo>
                    <a:pt x="17389" y="21675"/>
                  </a:lnTo>
                  <a:lnTo>
                    <a:pt x="16388" y="21919"/>
                  </a:lnTo>
                  <a:lnTo>
                    <a:pt x="15914" y="22047"/>
                  </a:lnTo>
                  <a:lnTo>
                    <a:pt x="15464" y="22176"/>
                  </a:lnTo>
                  <a:lnTo>
                    <a:pt x="15002" y="22317"/>
                  </a:lnTo>
                  <a:lnTo>
                    <a:pt x="14528" y="22484"/>
                  </a:lnTo>
                  <a:lnTo>
                    <a:pt x="14040" y="22651"/>
                  </a:lnTo>
                  <a:lnTo>
                    <a:pt x="13527" y="22830"/>
                  </a:lnTo>
                  <a:lnTo>
                    <a:pt x="13013" y="23036"/>
                  </a:lnTo>
                  <a:lnTo>
                    <a:pt x="12487" y="23254"/>
                  </a:lnTo>
                  <a:lnTo>
                    <a:pt x="11961" y="23485"/>
                  </a:lnTo>
                  <a:lnTo>
                    <a:pt x="11409" y="23741"/>
                  </a:lnTo>
                  <a:lnTo>
                    <a:pt x="10870" y="24011"/>
                  </a:lnTo>
                  <a:lnTo>
                    <a:pt x="10318" y="24293"/>
                  </a:lnTo>
                  <a:lnTo>
                    <a:pt x="9767" y="24601"/>
                  </a:lnTo>
                  <a:lnTo>
                    <a:pt x="9215" y="24935"/>
                  </a:lnTo>
                  <a:lnTo>
                    <a:pt x="8676" y="25281"/>
                  </a:lnTo>
                  <a:lnTo>
                    <a:pt x="8137" y="25654"/>
                  </a:lnTo>
                  <a:lnTo>
                    <a:pt x="7598" y="26051"/>
                  </a:lnTo>
                  <a:lnTo>
                    <a:pt x="7072" y="26462"/>
                  </a:lnTo>
                  <a:lnTo>
                    <a:pt x="6545" y="26911"/>
                  </a:lnTo>
                  <a:lnTo>
                    <a:pt x="6045" y="27373"/>
                  </a:lnTo>
                  <a:lnTo>
                    <a:pt x="5545" y="27861"/>
                  </a:lnTo>
                  <a:lnTo>
                    <a:pt x="5070" y="28374"/>
                  </a:lnTo>
                  <a:lnTo>
                    <a:pt x="4839" y="28644"/>
                  </a:lnTo>
                  <a:lnTo>
                    <a:pt x="4608" y="28926"/>
                  </a:lnTo>
                  <a:lnTo>
                    <a:pt x="4390" y="29195"/>
                  </a:lnTo>
                  <a:lnTo>
                    <a:pt x="4171" y="29491"/>
                  </a:lnTo>
                  <a:lnTo>
                    <a:pt x="3953" y="29786"/>
                  </a:lnTo>
                  <a:lnTo>
                    <a:pt x="3748" y="30081"/>
                  </a:lnTo>
                  <a:lnTo>
                    <a:pt x="3543" y="30389"/>
                  </a:lnTo>
                  <a:lnTo>
                    <a:pt x="3350" y="30710"/>
                  </a:lnTo>
                  <a:lnTo>
                    <a:pt x="3158" y="31031"/>
                  </a:lnTo>
                  <a:lnTo>
                    <a:pt x="2965" y="31364"/>
                  </a:lnTo>
                  <a:lnTo>
                    <a:pt x="2798" y="31698"/>
                  </a:lnTo>
                  <a:lnTo>
                    <a:pt x="2619" y="32044"/>
                  </a:lnTo>
                  <a:lnTo>
                    <a:pt x="2465" y="32404"/>
                  </a:lnTo>
                  <a:lnTo>
                    <a:pt x="2298" y="32763"/>
                  </a:lnTo>
                  <a:lnTo>
                    <a:pt x="2157" y="33122"/>
                  </a:lnTo>
                  <a:lnTo>
                    <a:pt x="2015" y="33507"/>
                  </a:lnTo>
                  <a:lnTo>
                    <a:pt x="1874" y="33892"/>
                  </a:lnTo>
                  <a:lnTo>
                    <a:pt x="1759" y="34277"/>
                  </a:lnTo>
                  <a:lnTo>
                    <a:pt x="1630" y="34675"/>
                  </a:lnTo>
                  <a:lnTo>
                    <a:pt x="1528" y="35086"/>
                  </a:lnTo>
                  <a:lnTo>
                    <a:pt x="1425" y="35496"/>
                  </a:lnTo>
                  <a:lnTo>
                    <a:pt x="1335" y="35933"/>
                  </a:lnTo>
                  <a:lnTo>
                    <a:pt x="1258" y="36356"/>
                  </a:lnTo>
                  <a:lnTo>
                    <a:pt x="1181" y="36805"/>
                  </a:lnTo>
                  <a:lnTo>
                    <a:pt x="1079" y="37524"/>
                  </a:lnTo>
                  <a:lnTo>
                    <a:pt x="976" y="38256"/>
                  </a:lnTo>
                  <a:lnTo>
                    <a:pt x="809" y="39757"/>
                  </a:lnTo>
                  <a:lnTo>
                    <a:pt x="642" y="41271"/>
                  </a:lnTo>
                  <a:lnTo>
                    <a:pt x="514" y="42798"/>
                  </a:lnTo>
                  <a:lnTo>
                    <a:pt x="398" y="44300"/>
                  </a:lnTo>
                  <a:lnTo>
                    <a:pt x="309" y="45776"/>
                  </a:lnTo>
                  <a:lnTo>
                    <a:pt x="219" y="47200"/>
                  </a:lnTo>
                  <a:lnTo>
                    <a:pt x="155" y="48548"/>
                  </a:lnTo>
                  <a:lnTo>
                    <a:pt x="103" y="49818"/>
                  </a:lnTo>
                  <a:lnTo>
                    <a:pt x="65" y="50973"/>
                  </a:lnTo>
                  <a:lnTo>
                    <a:pt x="13" y="52885"/>
                  </a:lnTo>
                  <a:lnTo>
                    <a:pt x="1" y="54143"/>
                  </a:lnTo>
                  <a:lnTo>
                    <a:pt x="1" y="54592"/>
                  </a:lnTo>
                  <a:lnTo>
                    <a:pt x="96402" y="54592"/>
                  </a:lnTo>
                  <a:lnTo>
                    <a:pt x="96402" y="54143"/>
                  </a:lnTo>
                  <a:lnTo>
                    <a:pt x="96376" y="52885"/>
                  </a:lnTo>
                  <a:lnTo>
                    <a:pt x="96338" y="50973"/>
                  </a:lnTo>
                  <a:lnTo>
                    <a:pt x="96287" y="49818"/>
                  </a:lnTo>
                  <a:lnTo>
                    <a:pt x="96235" y="48548"/>
                  </a:lnTo>
                  <a:lnTo>
                    <a:pt x="96171" y="47200"/>
                  </a:lnTo>
                  <a:lnTo>
                    <a:pt x="96094" y="45776"/>
                  </a:lnTo>
                  <a:lnTo>
                    <a:pt x="96004" y="44300"/>
                  </a:lnTo>
                  <a:lnTo>
                    <a:pt x="95889" y="42798"/>
                  </a:lnTo>
                  <a:lnTo>
                    <a:pt x="95748" y="41271"/>
                  </a:lnTo>
                  <a:lnTo>
                    <a:pt x="95594" y="39757"/>
                  </a:lnTo>
                  <a:lnTo>
                    <a:pt x="95414" y="38256"/>
                  </a:lnTo>
                  <a:lnTo>
                    <a:pt x="95324" y="37524"/>
                  </a:lnTo>
                  <a:lnTo>
                    <a:pt x="95221" y="36805"/>
                  </a:lnTo>
                  <a:lnTo>
                    <a:pt x="95144" y="36356"/>
                  </a:lnTo>
                  <a:lnTo>
                    <a:pt x="95067" y="35933"/>
                  </a:lnTo>
                  <a:lnTo>
                    <a:pt x="94978" y="35496"/>
                  </a:lnTo>
                  <a:lnTo>
                    <a:pt x="94875" y="35086"/>
                  </a:lnTo>
                  <a:lnTo>
                    <a:pt x="94759" y="34675"/>
                  </a:lnTo>
                  <a:lnTo>
                    <a:pt x="94644" y="34277"/>
                  </a:lnTo>
                  <a:lnTo>
                    <a:pt x="94516" y="33892"/>
                  </a:lnTo>
                  <a:lnTo>
                    <a:pt x="94387" y="33507"/>
                  </a:lnTo>
                  <a:lnTo>
                    <a:pt x="94246" y="33122"/>
                  </a:lnTo>
                  <a:lnTo>
                    <a:pt x="94092" y="32763"/>
                  </a:lnTo>
                  <a:lnTo>
                    <a:pt x="93938" y="32404"/>
                  </a:lnTo>
                  <a:lnTo>
                    <a:pt x="93771" y="32044"/>
                  </a:lnTo>
                  <a:lnTo>
                    <a:pt x="93604" y="31698"/>
                  </a:lnTo>
                  <a:lnTo>
                    <a:pt x="93425" y="31364"/>
                  </a:lnTo>
                  <a:lnTo>
                    <a:pt x="93245" y="31031"/>
                  </a:lnTo>
                  <a:lnTo>
                    <a:pt x="93053" y="30710"/>
                  </a:lnTo>
                  <a:lnTo>
                    <a:pt x="92860" y="30389"/>
                  </a:lnTo>
                  <a:lnTo>
                    <a:pt x="92655" y="30081"/>
                  </a:lnTo>
                  <a:lnTo>
                    <a:pt x="92449" y="29786"/>
                  </a:lnTo>
                  <a:lnTo>
                    <a:pt x="92231" y="29491"/>
                  </a:lnTo>
                  <a:lnTo>
                    <a:pt x="92013" y="29195"/>
                  </a:lnTo>
                  <a:lnTo>
                    <a:pt x="91795" y="28926"/>
                  </a:lnTo>
                  <a:lnTo>
                    <a:pt x="91564" y="28644"/>
                  </a:lnTo>
                  <a:lnTo>
                    <a:pt x="91333" y="28374"/>
                  </a:lnTo>
                  <a:lnTo>
                    <a:pt x="90845" y="27861"/>
                  </a:lnTo>
                  <a:lnTo>
                    <a:pt x="90358" y="27373"/>
                  </a:lnTo>
                  <a:lnTo>
                    <a:pt x="89857" y="26911"/>
                  </a:lnTo>
                  <a:lnTo>
                    <a:pt x="89331" y="26462"/>
                  </a:lnTo>
                  <a:lnTo>
                    <a:pt x="88805" y="26051"/>
                  </a:lnTo>
                  <a:lnTo>
                    <a:pt x="88266" y="25654"/>
                  </a:lnTo>
                  <a:lnTo>
                    <a:pt x="87727" y="25281"/>
                  </a:lnTo>
                  <a:lnTo>
                    <a:pt x="87175" y="24935"/>
                  </a:lnTo>
                  <a:lnTo>
                    <a:pt x="86636" y="24601"/>
                  </a:lnTo>
                  <a:lnTo>
                    <a:pt x="86084" y="24293"/>
                  </a:lnTo>
                  <a:lnTo>
                    <a:pt x="85533" y="24011"/>
                  </a:lnTo>
                  <a:lnTo>
                    <a:pt x="84981" y="23741"/>
                  </a:lnTo>
                  <a:lnTo>
                    <a:pt x="84442" y="23485"/>
                  </a:lnTo>
                  <a:lnTo>
                    <a:pt x="83916" y="23254"/>
                  </a:lnTo>
                  <a:lnTo>
                    <a:pt x="83389" y="23036"/>
                  </a:lnTo>
                  <a:lnTo>
                    <a:pt x="82863" y="22830"/>
                  </a:lnTo>
                  <a:lnTo>
                    <a:pt x="82363" y="22651"/>
                  </a:lnTo>
                  <a:lnTo>
                    <a:pt x="81875" y="22484"/>
                  </a:lnTo>
                  <a:lnTo>
                    <a:pt x="81400" y="22317"/>
                  </a:lnTo>
                  <a:lnTo>
                    <a:pt x="80938" y="22176"/>
                  </a:lnTo>
                  <a:lnTo>
                    <a:pt x="80489" y="22047"/>
                  </a:lnTo>
                  <a:lnTo>
                    <a:pt x="80014" y="21919"/>
                  </a:lnTo>
                  <a:lnTo>
                    <a:pt x="79013" y="21675"/>
                  </a:lnTo>
                  <a:lnTo>
                    <a:pt x="77961" y="21444"/>
                  </a:lnTo>
                  <a:lnTo>
                    <a:pt x="76870" y="21213"/>
                  </a:lnTo>
                  <a:lnTo>
                    <a:pt x="74560" y="20764"/>
                  </a:lnTo>
                  <a:lnTo>
                    <a:pt x="73380" y="20533"/>
                  </a:lnTo>
                  <a:lnTo>
                    <a:pt x="72173" y="20289"/>
                  </a:lnTo>
                  <a:lnTo>
                    <a:pt x="70980" y="20033"/>
                  </a:lnTo>
                  <a:lnTo>
                    <a:pt x="69786" y="19750"/>
                  </a:lnTo>
                  <a:lnTo>
                    <a:pt x="69183" y="19596"/>
                  </a:lnTo>
                  <a:lnTo>
                    <a:pt x="68606" y="19442"/>
                  </a:lnTo>
                  <a:lnTo>
                    <a:pt x="68015" y="19276"/>
                  </a:lnTo>
                  <a:lnTo>
                    <a:pt x="67451" y="19096"/>
                  </a:lnTo>
                  <a:lnTo>
                    <a:pt x="66873" y="18916"/>
                  </a:lnTo>
                  <a:lnTo>
                    <a:pt x="66322" y="18724"/>
                  </a:lnTo>
                  <a:lnTo>
                    <a:pt x="65770" y="18518"/>
                  </a:lnTo>
                  <a:lnTo>
                    <a:pt x="65244" y="18300"/>
                  </a:lnTo>
                  <a:lnTo>
                    <a:pt x="64717" y="18069"/>
                  </a:lnTo>
                  <a:lnTo>
                    <a:pt x="64204" y="17838"/>
                  </a:lnTo>
                  <a:lnTo>
                    <a:pt x="63716" y="17582"/>
                  </a:lnTo>
                  <a:lnTo>
                    <a:pt x="63242" y="17325"/>
                  </a:lnTo>
                  <a:lnTo>
                    <a:pt x="63011" y="17184"/>
                  </a:lnTo>
                  <a:lnTo>
                    <a:pt x="62780" y="17017"/>
                  </a:lnTo>
                  <a:lnTo>
                    <a:pt x="62574" y="16837"/>
                  </a:lnTo>
                  <a:lnTo>
                    <a:pt x="62369" y="16658"/>
                  </a:lnTo>
                  <a:lnTo>
                    <a:pt x="62164" y="16452"/>
                  </a:lnTo>
                  <a:lnTo>
                    <a:pt x="61971" y="16221"/>
                  </a:lnTo>
                  <a:lnTo>
                    <a:pt x="61791" y="15990"/>
                  </a:lnTo>
                  <a:lnTo>
                    <a:pt x="61612" y="15746"/>
                  </a:lnTo>
                  <a:lnTo>
                    <a:pt x="61445" y="15490"/>
                  </a:lnTo>
                  <a:lnTo>
                    <a:pt x="61291" y="15220"/>
                  </a:lnTo>
                  <a:lnTo>
                    <a:pt x="61137" y="14938"/>
                  </a:lnTo>
                  <a:lnTo>
                    <a:pt x="60983" y="14656"/>
                  </a:lnTo>
                  <a:lnTo>
                    <a:pt x="60842" y="14348"/>
                  </a:lnTo>
                  <a:lnTo>
                    <a:pt x="60714" y="14040"/>
                  </a:lnTo>
                  <a:lnTo>
                    <a:pt x="60585" y="13719"/>
                  </a:lnTo>
                  <a:lnTo>
                    <a:pt x="60457" y="13398"/>
                  </a:lnTo>
                  <a:lnTo>
                    <a:pt x="60341" y="13064"/>
                  </a:lnTo>
                  <a:lnTo>
                    <a:pt x="60239" y="12731"/>
                  </a:lnTo>
                  <a:lnTo>
                    <a:pt x="60033" y="12025"/>
                  </a:lnTo>
                  <a:lnTo>
                    <a:pt x="59854" y="11306"/>
                  </a:lnTo>
                  <a:lnTo>
                    <a:pt x="59700" y="10575"/>
                  </a:lnTo>
                  <a:lnTo>
                    <a:pt x="59559" y="9830"/>
                  </a:lnTo>
                  <a:lnTo>
                    <a:pt x="59443" y="9073"/>
                  </a:lnTo>
                  <a:lnTo>
                    <a:pt x="59340" y="8329"/>
                  </a:lnTo>
                  <a:lnTo>
                    <a:pt x="59251" y="7585"/>
                  </a:lnTo>
                  <a:lnTo>
                    <a:pt x="59174" y="6840"/>
                  </a:lnTo>
                  <a:lnTo>
                    <a:pt x="59109" y="6109"/>
                  </a:lnTo>
                  <a:lnTo>
                    <a:pt x="59071" y="5403"/>
                  </a:lnTo>
                  <a:lnTo>
                    <a:pt x="59032" y="4723"/>
                  </a:lnTo>
                  <a:lnTo>
                    <a:pt x="59007" y="4068"/>
                  </a:lnTo>
                  <a:lnTo>
                    <a:pt x="58981" y="3440"/>
                  </a:lnTo>
                  <a:lnTo>
                    <a:pt x="58968" y="2297"/>
                  </a:lnTo>
                  <a:lnTo>
                    <a:pt x="58981" y="1348"/>
                  </a:lnTo>
                  <a:lnTo>
                    <a:pt x="58994" y="629"/>
                  </a:lnTo>
                  <a:lnTo>
                    <a:pt x="59020" y="0"/>
                  </a:lnTo>
                  <a:close/>
                </a:path>
              </a:pathLst>
            </a:custGeom>
            <a:solidFill>
              <a:srgbClr val="F4C2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76" name="Google Shape;276;p3"/>
            <p:cNvSpPr/>
            <p:nvPr/>
          </p:nvSpPr>
          <p:spPr>
            <a:xfrm>
              <a:off x="3986425" y="2606125"/>
              <a:ext cx="2410075" cy="1364800"/>
            </a:xfrm>
            <a:custGeom>
              <a:avLst/>
              <a:gdLst/>
              <a:ahLst/>
              <a:cxnLst/>
              <a:rect l="l" t="t" r="r" b="b"/>
              <a:pathLst>
                <a:path w="96403" h="54592" fill="none" extrusionOk="0">
                  <a:moveTo>
                    <a:pt x="95221" y="36805"/>
                  </a:moveTo>
                  <a:lnTo>
                    <a:pt x="95221" y="36805"/>
                  </a:lnTo>
                  <a:lnTo>
                    <a:pt x="95144" y="36356"/>
                  </a:lnTo>
                  <a:lnTo>
                    <a:pt x="95067" y="35933"/>
                  </a:lnTo>
                  <a:lnTo>
                    <a:pt x="94978" y="35496"/>
                  </a:lnTo>
                  <a:lnTo>
                    <a:pt x="94875" y="35086"/>
                  </a:lnTo>
                  <a:lnTo>
                    <a:pt x="94759" y="34675"/>
                  </a:lnTo>
                  <a:lnTo>
                    <a:pt x="94644" y="34277"/>
                  </a:lnTo>
                  <a:lnTo>
                    <a:pt x="94516" y="33892"/>
                  </a:lnTo>
                  <a:lnTo>
                    <a:pt x="94387" y="33507"/>
                  </a:lnTo>
                  <a:lnTo>
                    <a:pt x="94246" y="33122"/>
                  </a:lnTo>
                  <a:lnTo>
                    <a:pt x="94092" y="32763"/>
                  </a:lnTo>
                  <a:lnTo>
                    <a:pt x="93938" y="32404"/>
                  </a:lnTo>
                  <a:lnTo>
                    <a:pt x="93771" y="32044"/>
                  </a:lnTo>
                  <a:lnTo>
                    <a:pt x="93604" y="31698"/>
                  </a:lnTo>
                  <a:lnTo>
                    <a:pt x="93425" y="31364"/>
                  </a:lnTo>
                  <a:lnTo>
                    <a:pt x="93245" y="31031"/>
                  </a:lnTo>
                  <a:lnTo>
                    <a:pt x="93053" y="30710"/>
                  </a:lnTo>
                  <a:lnTo>
                    <a:pt x="92860" y="30389"/>
                  </a:lnTo>
                  <a:lnTo>
                    <a:pt x="92655" y="30081"/>
                  </a:lnTo>
                  <a:lnTo>
                    <a:pt x="92449" y="29786"/>
                  </a:lnTo>
                  <a:lnTo>
                    <a:pt x="92231" y="29491"/>
                  </a:lnTo>
                  <a:lnTo>
                    <a:pt x="92013" y="29195"/>
                  </a:lnTo>
                  <a:lnTo>
                    <a:pt x="91795" y="28926"/>
                  </a:lnTo>
                  <a:lnTo>
                    <a:pt x="91564" y="28644"/>
                  </a:lnTo>
                  <a:lnTo>
                    <a:pt x="91333" y="28374"/>
                  </a:lnTo>
                  <a:lnTo>
                    <a:pt x="90845" y="27861"/>
                  </a:lnTo>
                  <a:lnTo>
                    <a:pt x="90358" y="27373"/>
                  </a:lnTo>
                  <a:lnTo>
                    <a:pt x="89857" y="26911"/>
                  </a:lnTo>
                  <a:lnTo>
                    <a:pt x="89331" y="26462"/>
                  </a:lnTo>
                  <a:lnTo>
                    <a:pt x="88805" y="26051"/>
                  </a:lnTo>
                  <a:lnTo>
                    <a:pt x="88266" y="25654"/>
                  </a:lnTo>
                  <a:lnTo>
                    <a:pt x="87727" y="25281"/>
                  </a:lnTo>
                  <a:lnTo>
                    <a:pt x="87175" y="24935"/>
                  </a:lnTo>
                  <a:lnTo>
                    <a:pt x="86636" y="24601"/>
                  </a:lnTo>
                  <a:lnTo>
                    <a:pt x="86084" y="24293"/>
                  </a:lnTo>
                  <a:lnTo>
                    <a:pt x="85533" y="24011"/>
                  </a:lnTo>
                  <a:lnTo>
                    <a:pt x="84981" y="23741"/>
                  </a:lnTo>
                  <a:lnTo>
                    <a:pt x="84442" y="23485"/>
                  </a:lnTo>
                  <a:lnTo>
                    <a:pt x="83916" y="23254"/>
                  </a:lnTo>
                  <a:lnTo>
                    <a:pt x="83389" y="23036"/>
                  </a:lnTo>
                  <a:lnTo>
                    <a:pt x="82863" y="22830"/>
                  </a:lnTo>
                  <a:lnTo>
                    <a:pt x="82363" y="22651"/>
                  </a:lnTo>
                  <a:lnTo>
                    <a:pt x="81875" y="22484"/>
                  </a:lnTo>
                  <a:lnTo>
                    <a:pt x="81400" y="22317"/>
                  </a:lnTo>
                  <a:lnTo>
                    <a:pt x="80938" y="22176"/>
                  </a:lnTo>
                  <a:lnTo>
                    <a:pt x="80938" y="22176"/>
                  </a:lnTo>
                  <a:lnTo>
                    <a:pt x="80489" y="22047"/>
                  </a:lnTo>
                  <a:lnTo>
                    <a:pt x="80014" y="21919"/>
                  </a:lnTo>
                  <a:lnTo>
                    <a:pt x="79013" y="21675"/>
                  </a:lnTo>
                  <a:lnTo>
                    <a:pt x="77961" y="21444"/>
                  </a:lnTo>
                  <a:lnTo>
                    <a:pt x="76870" y="21213"/>
                  </a:lnTo>
                  <a:lnTo>
                    <a:pt x="74560" y="20764"/>
                  </a:lnTo>
                  <a:lnTo>
                    <a:pt x="73380" y="20533"/>
                  </a:lnTo>
                  <a:lnTo>
                    <a:pt x="72173" y="20289"/>
                  </a:lnTo>
                  <a:lnTo>
                    <a:pt x="70980" y="20033"/>
                  </a:lnTo>
                  <a:lnTo>
                    <a:pt x="69786" y="19750"/>
                  </a:lnTo>
                  <a:lnTo>
                    <a:pt x="69183" y="19596"/>
                  </a:lnTo>
                  <a:lnTo>
                    <a:pt x="68606" y="19442"/>
                  </a:lnTo>
                  <a:lnTo>
                    <a:pt x="68015" y="19276"/>
                  </a:lnTo>
                  <a:lnTo>
                    <a:pt x="67451" y="19096"/>
                  </a:lnTo>
                  <a:lnTo>
                    <a:pt x="66873" y="18916"/>
                  </a:lnTo>
                  <a:lnTo>
                    <a:pt x="66322" y="18724"/>
                  </a:lnTo>
                  <a:lnTo>
                    <a:pt x="65770" y="18518"/>
                  </a:lnTo>
                  <a:lnTo>
                    <a:pt x="65244" y="18300"/>
                  </a:lnTo>
                  <a:lnTo>
                    <a:pt x="64717" y="18069"/>
                  </a:lnTo>
                  <a:lnTo>
                    <a:pt x="64204" y="17838"/>
                  </a:lnTo>
                  <a:lnTo>
                    <a:pt x="63716" y="17582"/>
                  </a:lnTo>
                  <a:lnTo>
                    <a:pt x="63242" y="17325"/>
                  </a:lnTo>
                  <a:lnTo>
                    <a:pt x="63242" y="17325"/>
                  </a:lnTo>
                  <a:lnTo>
                    <a:pt x="63011" y="17184"/>
                  </a:lnTo>
                  <a:lnTo>
                    <a:pt x="62780" y="17017"/>
                  </a:lnTo>
                  <a:lnTo>
                    <a:pt x="62574" y="16837"/>
                  </a:lnTo>
                  <a:lnTo>
                    <a:pt x="62369" y="16658"/>
                  </a:lnTo>
                  <a:lnTo>
                    <a:pt x="62164" y="16452"/>
                  </a:lnTo>
                  <a:lnTo>
                    <a:pt x="61971" y="16221"/>
                  </a:lnTo>
                  <a:lnTo>
                    <a:pt x="61791" y="15990"/>
                  </a:lnTo>
                  <a:lnTo>
                    <a:pt x="61612" y="15746"/>
                  </a:lnTo>
                  <a:lnTo>
                    <a:pt x="61445" y="15490"/>
                  </a:lnTo>
                  <a:lnTo>
                    <a:pt x="61291" y="15220"/>
                  </a:lnTo>
                  <a:lnTo>
                    <a:pt x="61137" y="14938"/>
                  </a:lnTo>
                  <a:lnTo>
                    <a:pt x="60983" y="14656"/>
                  </a:lnTo>
                  <a:lnTo>
                    <a:pt x="60842" y="14348"/>
                  </a:lnTo>
                  <a:lnTo>
                    <a:pt x="60714" y="14040"/>
                  </a:lnTo>
                  <a:lnTo>
                    <a:pt x="60585" y="13719"/>
                  </a:lnTo>
                  <a:lnTo>
                    <a:pt x="60457" y="13398"/>
                  </a:lnTo>
                  <a:lnTo>
                    <a:pt x="60341" y="13064"/>
                  </a:lnTo>
                  <a:lnTo>
                    <a:pt x="60239" y="12731"/>
                  </a:lnTo>
                  <a:lnTo>
                    <a:pt x="60033" y="12025"/>
                  </a:lnTo>
                  <a:lnTo>
                    <a:pt x="59854" y="11306"/>
                  </a:lnTo>
                  <a:lnTo>
                    <a:pt x="59700" y="10575"/>
                  </a:lnTo>
                  <a:lnTo>
                    <a:pt x="59559" y="9830"/>
                  </a:lnTo>
                  <a:lnTo>
                    <a:pt x="59443" y="9073"/>
                  </a:lnTo>
                  <a:lnTo>
                    <a:pt x="59340" y="8329"/>
                  </a:lnTo>
                  <a:lnTo>
                    <a:pt x="59251" y="7585"/>
                  </a:lnTo>
                  <a:lnTo>
                    <a:pt x="59174" y="6840"/>
                  </a:lnTo>
                  <a:lnTo>
                    <a:pt x="59109" y="6109"/>
                  </a:lnTo>
                  <a:lnTo>
                    <a:pt x="59071" y="5403"/>
                  </a:lnTo>
                  <a:lnTo>
                    <a:pt x="59032" y="4723"/>
                  </a:lnTo>
                  <a:lnTo>
                    <a:pt x="59007" y="4068"/>
                  </a:lnTo>
                  <a:lnTo>
                    <a:pt x="58981" y="3440"/>
                  </a:lnTo>
                  <a:lnTo>
                    <a:pt x="58968" y="2297"/>
                  </a:lnTo>
                  <a:lnTo>
                    <a:pt x="58981" y="1348"/>
                  </a:lnTo>
                  <a:lnTo>
                    <a:pt x="58994" y="629"/>
                  </a:lnTo>
                  <a:lnTo>
                    <a:pt x="59020" y="0"/>
                  </a:lnTo>
                  <a:lnTo>
                    <a:pt x="48201" y="0"/>
                  </a:lnTo>
                  <a:lnTo>
                    <a:pt x="37383" y="0"/>
                  </a:lnTo>
                  <a:lnTo>
                    <a:pt x="37383" y="0"/>
                  </a:lnTo>
                  <a:lnTo>
                    <a:pt x="37409" y="629"/>
                  </a:lnTo>
                  <a:lnTo>
                    <a:pt x="37422" y="1348"/>
                  </a:lnTo>
                  <a:lnTo>
                    <a:pt x="37422" y="2297"/>
                  </a:lnTo>
                  <a:lnTo>
                    <a:pt x="37409" y="3440"/>
                  </a:lnTo>
                  <a:lnTo>
                    <a:pt x="37396" y="4068"/>
                  </a:lnTo>
                  <a:lnTo>
                    <a:pt x="37370" y="4723"/>
                  </a:lnTo>
                  <a:lnTo>
                    <a:pt x="37332" y="5403"/>
                  </a:lnTo>
                  <a:lnTo>
                    <a:pt x="37280" y="6109"/>
                  </a:lnTo>
                  <a:lnTo>
                    <a:pt x="37229" y="6840"/>
                  </a:lnTo>
                  <a:lnTo>
                    <a:pt x="37152" y="7585"/>
                  </a:lnTo>
                  <a:lnTo>
                    <a:pt x="37062" y="8329"/>
                  </a:lnTo>
                  <a:lnTo>
                    <a:pt x="36960" y="9073"/>
                  </a:lnTo>
                  <a:lnTo>
                    <a:pt x="36831" y="9830"/>
                  </a:lnTo>
                  <a:lnTo>
                    <a:pt x="36703" y="10575"/>
                  </a:lnTo>
                  <a:lnTo>
                    <a:pt x="36536" y="11306"/>
                  </a:lnTo>
                  <a:lnTo>
                    <a:pt x="36357" y="12025"/>
                  </a:lnTo>
                  <a:lnTo>
                    <a:pt x="36164" y="12731"/>
                  </a:lnTo>
                  <a:lnTo>
                    <a:pt x="36049" y="13064"/>
                  </a:lnTo>
                  <a:lnTo>
                    <a:pt x="35933" y="13398"/>
                  </a:lnTo>
                  <a:lnTo>
                    <a:pt x="35818" y="13719"/>
                  </a:lnTo>
                  <a:lnTo>
                    <a:pt x="35689" y="14040"/>
                  </a:lnTo>
                  <a:lnTo>
                    <a:pt x="35548" y="14348"/>
                  </a:lnTo>
                  <a:lnTo>
                    <a:pt x="35407" y="14656"/>
                  </a:lnTo>
                  <a:lnTo>
                    <a:pt x="35266" y="14938"/>
                  </a:lnTo>
                  <a:lnTo>
                    <a:pt x="35112" y="15220"/>
                  </a:lnTo>
                  <a:lnTo>
                    <a:pt x="34945" y="15490"/>
                  </a:lnTo>
                  <a:lnTo>
                    <a:pt x="34778" y="15746"/>
                  </a:lnTo>
                  <a:lnTo>
                    <a:pt x="34598" y="15990"/>
                  </a:lnTo>
                  <a:lnTo>
                    <a:pt x="34419" y="16221"/>
                  </a:lnTo>
                  <a:lnTo>
                    <a:pt x="34226" y="16452"/>
                  </a:lnTo>
                  <a:lnTo>
                    <a:pt x="34034" y="16658"/>
                  </a:lnTo>
                  <a:lnTo>
                    <a:pt x="33828" y="16837"/>
                  </a:lnTo>
                  <a:lnTo>
                    <a:pt x="33610" y="17017"/>
                  </a:lnTo>
                  <a:lnTo>
                    <a:pt x="33392" y="17184"/>
                  </a:lnTo>
                  <a:lnTo>
                    <a:pt x="33161" y="17325"/>
                  </a:lnTo>
                  <a:lnTo>
                    <a:pt x="33161" y="17325"/>
                  </a:lnTo>
                  <a:lnTo>
                    <a:pt x="32686" y="17582"/>
                  </a:lnTo>
                  <a:lnTo>
                    <a:pt x="32186" y="17838"/>
                  </a:lnTo>
                  <a:lnTo>
                    <a:pt x="31672" y="18069"/>
                  </a:lnTo>
                  <a:lnTo>
                    <a:pt x="31159" y="18300"/>
                  </a:lnTo>
                  <a:lnTo>
                    <a:pt x="30620" y="18518"/>
                  </a:lnTo>
                  <a:lnTo>
                    <a:pt x="30081" y="18724"/>
                  </a:lnTo>
                  <a:lnTo>
                    <a:pt x="29517" y="18916"/>
                  </a:lnTo>
                  <a:lnTo>
                    <a:pt x="28952" y="19096"/>
                  </a:lnTo>
                  <a:lnTo>
                    <a:pt x="28374" y="19276"/>
                  </a:lnTo>
                  <a:lnTo>
                    <a:pt x="27797" y="19442"/>
                  </a:lnTo>
                  <a:lnTo>
                    <a:pt x="27207" y="19596"/>
                  </a:lnTo>
                  <a:lnTo>
                    <a:pt x="26616" y="19750"/>
                  </a:lnTo>
                  <a:lnTo>
                    <a:pt x="25423" y="20033"/>
                  </a:lnTo>
                  <a:lnTo>
                    <a:pt x="24216" y="20289"/>
                  </a:lnTo>
                  <a:lnTo>
                    <a:pt x="23023" y="20533"/>
                  </a:lnTo>
                  <a:lnTo>
                    <a:pt x="21842" y="20764"/>
                  </a:lnTo>
                  <a:lnTo>
                    <a:pt x="19532" y="21213"/>
                  </a:lnTo>
                  <a:lnTo>
                    <a:pt x="18429" y="21444"/>
                  </a:lnTo>
                  <a:lnTo>
                    <a:pt x="17389" y="21675"/>
                  </a:lnTo>
                  <a:lnTo>
                    <a:pt x="16388" y="21919"/>
                  </a:lnTo>
                  <a:lnTo>
                    <a:pt x="15914" y="22047"/>
                  </a:lnTo>
                  <a:lnTo>
                    <a:pt x="15464" y="22176"/>
                  </a:lnTo>
                  <a:lnTo>
                    <a:pt x="15464" y="22176"/>
                  </a:lnTo>
                  <a:lnTo>
                    <a:pt x="15002" y="22317"/>
                  </a:lnTo>
                  <a:lnTo>
                    <a:pt x="14528" y="22484"/>
                  </a:lnTo>
                  <a:lnTo>
                    <a:pt x="14040" y="22651"/>
                  </a:lnTo>
                  <a:lnTo>
                    <a:pt x="13527" y="22830"/>
                  </a:lnTo>
                  <a:lnTo>
                    <a:pt x="13013" y="23036"/>
                  </a:lnTo>
                  <a:lnTo>
                    <a:pt x="12487" y="23254"/>
                  </a:lnTo>
                  <a:lnTo>
                    <a:pt x="11961" y="23485"/>
                  </a:lnTo>
                  <a:lnTo>
                    <a:pt x="11409" y="23741"/>
                  </a:lnTo>
                  <a:lnTo>
                    <a:pt x="10870" y="24011"/>
                  </a:lnTo>
                  <a:lnTo>
                    <a:pt x="10318" y="24293"/>
                  </a:lnTo>
                  <a:lnTo>
                    <a:pt x="9767" y="24601"/>
                  </a:lnTo>
                  <a:lnTo>
                    <a:pt x="9215" y="24935"/>
                  </a:lnTo>
                  <a:lnTo>
                    <a:pt x="8676" y="25281"/>
                  </a:lnTo>
                  <a:lnTo>
                    <a:pt x="8137" y="25654"/>
                  </a:lnTo>
                  <a:lnTo>
                    <a:pt x="7598" y="26051"/>
                  </a:lnTo>
                  <a:lnTo>
                    <a:pt x="7072" y="26462"/>
                  </a:lnTo>
                  <a:lnTo>
                    <a:pt x="6545" y="26911"/>
                  </a:lnTo>
                  <a:lnTo>
                    <a:pt x="6045" y="27373"/>
                  </a:lnTo>
                  <a:lnTo>
                    <a:pt x="5545" y="27861"/>
                  </a:lnTo>
                  <a:lnTo>
                    <a:pt x="5070" y="28374"/>
                  </a:lnTo>
                  <a:lnTo>
                    <a:pt x="4839" y="28644"/>
                  </a:lnTo>
                  <a:lnTo>
                    <a:pt x="4608" y="28926"/>
                  </a:lnTo>
                  <a:lnTo>
                    <a:pt x="4390" y="29195"/>
                  </a:lnTo>
                  <a:lnTo>
                    <a:pt x="4171" y="29491"/>
                  </a:lnTo>
                  <a:lnTo>
                    <a:pt x="3953" y="29786"/>
                  </a:lnTo>
                  <a:lnTo>
                    <a:pt x="3748" y="30081"/>
                  </a:lnTo>
                  <a:lnTo>
                    <a:pt x="3543" y="30389"/>
                  </a:lnTo>
                  <a:lnTo>
                    <a:pt x="3350" y="30710"/>
                  </a:lnTo>
                  <a:lnTo>
                    <a:pt x="3158" y="31031"/>
                  </a:lnTo>
                  <a:lnTo>
                    <a:pt x="2965" y="31364"/>
                  </a:lnTo>
                  <a:lnTo>
                    <a:pt x="2798" y="31698"/>
                  </a:lnTo>
                  <a:lnTo>
                    <a:pt x="2619" y="32044"/>
                  </a:lnTo>
                  <a:lnTo>
                    <a:pt x="2465" y="32404"/>
                  </a:lnTo>
                  <a:lnTo>
                    <a:pt x="2298" y="32763"/>
                  </a:lnTo>
                  <a:lnTo>
                    <a:pt x="2157" y="33122"/>
                  </a:lnTo>
                  <a:lnTo>
                    <a:pt x="2015" y="33507"/>
                  </a:lnTo>
                  <a:lnTo>
                    <a:pt x="1874" y="33892"/>
                  </a:lnTo>
                  <a:lnTo>
                    <a:pt x="1759" y="34277"/>
                  </a:lnTo>
                  <a:lnTo>
                    <a:pt x="1630" y="34675"/>
                  </a:lnTo>
                  <a:lnTo>
                    <a:pt x="1528" y="35086"/>
                  </a:lnTo>
                  <a:lnTo>
                    <a:pt x="1425" y="35496"/>
                  </a:lnTo>
                  <a:lnTo>
                    <a:pt x="1335" y="35933"/>
                  </a:lnTo>
                  <a:lnTo>
                    <a:pt x="1258" y="36356"/>
                  </a:lnTo>
                  <a:lnTo>
                    <a:pt x="1181" y="36805"/>
                  </a:lnTo>
                  <a:lnTo>
                    <a:pt x="1181" y="36805"/>
                  </a:lnTo>
                  <a:lnTo>
                    <a:pt x="1079" y="37524"/>
                  </a:lnTo>
                  <a:lnTo>
                    <a:pt x="976" y="38256"/>
                  </a:lnTo>
                  <a:lnTo>
                    <a:pt x="809" y="39757"/>
                  </a:lnTo>
                  <a:lnTo>
                    <a:pt x="642" y="41271"/>
                  </a:lnTo>
                  <a:lnTo>
                    <a:pt x="514" y="42798"/>
                  </a:lnTo>
                  <a:lnTo>
                    <a:pt x="398" y="44300"/>
                  </a:lnTo>
                  <a:lnTo>
                    <a:pt x="309" y="45776"/>
                  </a:lnTo>
                  <a:lnTo>
                    <a:pt x="219" y="47200"/>
                  </a:lnTo>
                  <a:lnTo>
                    <a:pt x="155" y="48548"/>
                  </a:lnTo>
                  <a:lnTo>
                    <a:pt x="103" y="49818"/>
                  </a:lnTo>
                  <a:lnTo>
                    <a:pt x="65" y="50973"/>
                  </a:lnTo>
                  <a:lnTo>
                    <a:pt x="13" y="52885"/>
                  </a:lnTo>
                  <a:lnTo>
                    <a:pt x="1" y="54143"/>
                  </a:lnTo>
                  <a:lnTo>
                    <a:pt x="1" y="54592"/>
                  </a:lnTo>
                  <a:lnTo>
                    <a:pt x="48201" y="54592"/>
                  </a:lnTo>
                  <a:lnTo>
                    <a:pt x="96402" y="54592"/>
                  </a:lnTo>
                  <a:lnTo>
                    <a:pt x="96402" y="54592"/>
                  </a:lnTo>
                  <a:lnTo>
                    <a:pt x="96402" y="54143"/>
                  </a:lnTo>
                  <a:lnTo>
                    <a:pt x="96376" y="52885"/>
                  </a:lnTo>
                  <a:lnTo>
                    <a:pt x="96338" y="50973"/>
                  </a:lnTo>
                  <a:lnTo>
                    <a:pt x="96287" y="49818"/>
                  </a:lnTo>
                  <a:lnTo>
                    <a:pt x="96235" y="48548"/>
                  </a:lnTo>
                  <a:lnTo>
                    <a:pt x="96171" y="47200"/>
                  </a:lnTo>
                  <a:lnTo>
                    <a:pt x="96094" y="45776"/>
                  </a:lnTo>
                  <a:lnTo>
                    <a:pt x="96004" y="44300"/>
                  </a:lnTo>
                  <a:lnTo>
                    <a:pt x="95889" y="42798"/>
                  </a:lnTo>
                  <a:lnTo>
                    <a:pt x="95748" y="41271"/>
                  </a:lnTo>
                  <a:lnTo>
                    <a:pt x="95594" y="39757"/>
                  </a:lnTo>
                  <a:lnTo>
                    <a:pt x="95414" y="38256"/>
                  </a:lnTo>
                  <a:lnTo>
                    <a:pt x="95324" y="37524"/>
                  </a:lnTo>
                  <a:lnTo>
                    <a:pt x="95221" y="3680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77" name="Google Shape;277;p3"/>
            <p:cNvSpPr/>
            <p:nvPr/>
          </p:nvSpPr>
          <p:spPr>
            <a:xfrm>
              <a:off x="4898200" y="2606125"/>
              <a:ext cx="564700" cy="293900"/>
            </a:xfrm>
            <a:custGeom>
              <a:avLst/>
              <a:gdLst/>
              <a:ahLst/>
              <a:cxnLst/>
              <a:rect l="l" t="t" r="r" b="b"/>
              <a:pathLst>
                <a:path w="22588" h="11756" extrusionOk="0">
                  <a:moveTo>
                    <a:pt x="951" y="0"/>
                  </a:moveTo>
                  <a:lnTo>
                    <a:pt x="963" y="296"/>
                  </a:lnTo>
                  <a:lnTo>
                    <a:pt x="989" y="1117"/>
                  </a:lnTo>
                  <a:lnTo>
                    <a:pt x="989" y="1681"/>
                  </a:lnTo>
                  <a:lnTo>
                    <a:pt x="989" y="2362"/>
                  </a:lnTo>
                  <a:lnTo>
                    <a:pt x="989" y="3106"/>
                  </a:lnTo>
                  <a:lnTo>
                    <a:pt x="963" y="3940"/>
                  </a:lnTo>
                  <a:lnTo>
                    <a:pt x="925" y="4826"/>
                  </a:lnTo>
                  <a:lnTo>
                    <a:pt x="874" y="5762"/>
                  </a:lnTo>
                  <a:lnTo>
                    <a:pt x="797" y="6738"/>
                  </a:lnTo>
                  <a:lnTo>
                    <a:pt x="694" y="7739"/>
                  </a:lnTo>
                  <a:lnTo>
                    <a:pt x="578" y="8752"/>
                  </a:lnTo>
                  <a:lnTo>
                    <a:pt x="501" y="9253"/>
                  </a:lnTo>
                  <a:lnTo>
                    <a:pt x="412" y="9766"/>
                  </a:lnTo>
                  <a:lnTo>
                    <a:pt x="322" y="10267"/>
                  </a:lnTo>
                  <a:lnTo>
                    <a:pt x="232" y="10767"/>
                  </a:lnTo>
                  <a:lnTo>
                    <a:pt x="116" y="11255"/>
                  </a:lnTo>
                  <a:lnTo>
                    <a:pt x="1" y="11743"/>
                  </a:lnTo>
                  <a:lnTo>
                    <a:pt x="1" y="11755"/>
                  </a:lnTo>
                  <a:lnTo>
                    <a:pt x="566" y="11653"/>
                  </a:lnTo>
                  <a:lnTo>
                    <a:pt x="1156" y="11524"/>
                  </a:lnTo>
                  <a:lnTo>
                    <a:pt x="2414" y="11229"/>
                  </a:lnTo>
                  <a:lnTo>
                    <a:pt x="3774" y="10883"/>
                  </a:lnTo>
                  <a:lnTo>
                    <a:pt x="5211" y="10498"/>
                  </a:lnTo>
                  <a:lnTo>
                    <a:pt x="6700" y="10049"/>
                  </a:lnTo>
                  <a:lnTo>
                    <a:pt x="8253" y="9561"/>
                  </a:lnTo>
                  <a:lnTo>
                    <a:pt x="9035" y="9304"/>
                  </a:lnTo>
                  <a:lnTo>
                    <a:pt x="9818" y="9035"/>
                  </a:lnTo>
                  <a:lnTo>
                    <a:pt x="10614" y="8752"/>
                  </a:lnTo>
                  <a:lnTo>
                    <a:pt x="11410" y="8470"/>
                  </a:lnTo>
                  <a:lnTo>
                    <a:pt x="12192" y="8175"/>
                  </a:lnTo>
                  <a:lnTo>
                    <a:pt x="12988" y="7867"/>
                  </a:lnTo>
                  <a:lnTo>
                    <a:pt x="13771" y="7546"/>
                  </a:lnTo>
                  <a:lnTo>
                    <a:pt x="14541" y="7225"/>
                  </a:lnTo>
                  <a:lnTo>
                    <a:pt x="15311" y="6905"/>
                  </a:lnTo>
                  <a:lnTo>
                    <a:pt x="16068" y="6571"/>
                  </a:lnTo>
                  <a:lnTo>
                    <a:pt x="16812" y="6224"/>
                  </a:lnTo>
                  <a:lnTo>
                    <a:pt x="17544" y="5878"/>
                  </a:lnTo>
                  <a:lnTo>
                    <a:pt x="18250" y="5519"/>
                  </a:lnTo>
                  <a:lnTo>
                    <a:pt x="18942" y="5159"/>
                  </a:lnTo>
                  <a:lnTo>
                    <a:pt x="19610" y="4800"/>
                  </a:lnTo>
                  <a:lnTo>
                    <a:pt x="20251" y="4428"/>
                  </a:lnTo>
                  <a:lnTo>
                    <a:pt x="20867" y="4056"/>
                  </a:lnTo>
                  <a:lnTo>
                    <a:pt x="21458" y="3671"/>
                  </a:lnTo>
                  <a:lnTo>
                    <a:pt x="22022" y="3286"/>
                  </a:lnTo>
                  <a:lnTo>
                    <a:pt x="22549" y="2901"/>
                  </a:lnTo>
                  <a:lnTo>
                    <a:pt x="22549" y="1720"/>
                  </a:lnTo>
                  <a:lnTo>
                    <a:pt x="22549" y="1694"/>
                  </a:lnTo>
                  <a:lnTo>
                    <a:pt x="22561" y="1258"/>
                  </a:lnTo>
                  <a:lnTo>
                    <a:pt x="22561" y="1168"/>
                  </a:lnTo>
                  <a:lnTo>
                    <a:pt x="22561" y="834"/>
                  </a:lnTo>
                  <a:lnTo>
                    <a:pt x="22561" y="757"/>
                  </a:lnTo>
                  <a:lnTo>
                    <a:pt x="22574" y="501"/>
                  </a:lnTo>
                  <a:lnTo>
                    <a:pt x="22574" y="437"/>
                  </a:lnTo>
                  <a:lnTo>
                    <a:pt x="22574" y="244"/>
                  </a:lnTo>
                  <a:lnTo>
                    <a:pt x="22574" y="193"/>
                  </a:lnTo>
                  <a:lnTo>
                    <a:pt x="22587" y="90"/>
                  </a:lnTo>
                  <a:lnTo>
                    <a:pt x="22587" y="0"/>
                  </a:lnTo>
                  <a:close/>
                </a:path>
              </a:pathLst>
            </a:custGeom>
            <a:solidFill>
              <a:srgbClr val="EDB3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78" name="Google Shape;278;p3"/>
            <p:cNvSpPr/>
            <p:nvPr/>
          </p:nvSpPr>
          <p:spPr>
            <a:xfrm>
              <a:off x="4898200" y="2606125"/>
              <a:ext cx="564700" cy="293900"/>
            </a:xfrm>
            <a:custGeom>
              <a:avLst/>
              <a:gdLst/>
              <a:ahLst/>
              <a:cxnLst/>
              <a:rect l="l" t="t" r="r" b="b"/>
              <a:pathLst>
                <a:path w="22588" h="11756" fill="none" extrusionOk="0">
                  <a:moveTo>
                    <a:pt x="1" y="11743"/>
                  </a:moveTo>
                  <a:lnTo>
                    <a:pt x="1" y="11755"/>
                  </a:lnTo>
                  <a:lnTo>
                    <a:pt x="1" y="11755"/>
                  </a:lnTo>
                  <a:lnTo>
                    <a:pt x="566" y="11653"/>
                  </a:lnTo>
                  <a:lnTo>
                    <a:pt x="1156" y="11524"/>
                  </a:lnTo>
                  <a:lnTo>
                    <a:pt x="2414" y="11229"/>
                  </a:lnTo>
                  <a:lnTo>
                    <a:pt x="3774" y="10883"/>
                  </a:lnTo>
                  <a:lnTo>
                    <a:pt x="5211" y="10498"/>
                  </a:lnTo>
                  <a:lnTo>
                    <a:pt x="6700" y="10049"/>
                  </a:lnTo>
                  <a:lnTo>
                    <a:pt x="8253" y="9561"/>
                  </a:lnTo>
                  <a:lnTo>
                    <a:pt x="9035" y="9304"/>
                  </a:lnTo>
                  <a:lnTo>
                    <a:pt x="9818" y="9035"/>
                  </a:lnTo>
                  <a:lnTo>
                    <a:pt x="10614" y="8752"/>
                  </a:lnTo>
                  <a:lnTo>
                    <a:pt x="11410" y="8470"/>
                  </a:lnTo>
                  <a:lnTo>
                    <a:pt x="12192" y="8175"/>
                  </a:lnTo>
                  <a:lnTo>
                    <a:pt x="12988" y="7867"/>
                  </a:lnTo>
                  <a:lnTo>
                    <a:pt x="13771" y="7546"/>
                  </a:lnTo>
                  <a:lnTo>
                    <a:pt x="14541" y="7225"/>
                  </a:lnTo>
                  <a:lnTo>
                    <a:pt x="15311" y="6905"/>
                  </a:lnTo>
                  <a:lnTo>
                    <a:pt x="16068" y="6571"/>
                  </a:lnTo>
                  <a:lnTo>
                    <a:pt x="16812" y="6224"/>
                  </a:lnTo>
                  <a:lnTo>
                    <a:pt x="17544" y="5878"/>
                  </a:lnTo>
                  <a:lnTo>
                    <a:pt x="18250" y="5519"/>
                  </a:lnTo>
                  <a:lnTo>
                    <a:pt x="18942" y="5159"/>
                  </a:lnTo>
                  <a:lnTo>
                    <a:pt x="19610" y="4800"/>
                  </a:lnTo>
                  <a:lnTo>
                    <a:pt x="20251" y="4428"/>
                  </a:lnTo>
                  <a:lnTo>
                    <a:pt x="20867" y="4056"/>
                  </a:lnTo>
                  <a:lnTo>
                    <a:pt x="21458" y="3671"/>
                  </a:lnTo>
                  <a:lnTo>
                    <a:pt x="22022" y="3286"/>
                  </a:lnTo>
                  <a:lnTo>
                    <a:pt x="22549" y="2901"/>
                  </a:lnTo>
                  <a:lnTo>
                    <a:pt x="22549" y="2901"/>
                  </a:lnTo>
                  <a:lnTo>
                    <a:pt x="22549" y="1720"/>
                  </a:lnTo>
                  <a:lnTo>
                    <a:pt x="22549" y="1720"/>
                  </a:lnTo>
                  <a:lnTo>
                    <a:pt x="22549" y="1694"/>
                  </a:lnTo>
                  <a:lnTo>
                    <a:pt x="22549" y="1694"/>
                  </a:lnTo>
                  <a:lnTo>
                    <a:pt x="22561" y="1258"/>
                  </a:lnTo>
                  <a:lnTo>
                    <a:pt x="22561" y="1258"/>
                  </a:lnTo>
                  <a:lnTo>
                    <a:pt x="22561" y="1168"/>
                  </a:lnTo>
                  <a:lnTo>
                    <a:pt x="22561" y="1168"/>
                  </a:lnTo>
                  <a:lnTo>
                    <a:pt x="22561" y="834"/>
                  </a:lnTo>
                  <a:lnTo>
                    <a:pt x="22561" y="834"/>
                  </a:lnTo>
                  <a:lnTo>
                    <a:pt x="22561" y="757"/>
                  </a:lnTo>
                  <a:lnTo>
                    <a:pt x="22561" y="757"/>
                  </a:lnTo>
                  <a:lnTo>
                    <a:pt x="22574" y="501"/>
                  </a:lnTo>
                  <a:lnTo>
                    <a:pt x="22574" y="501"/>
                  </a:lnTo>
                  <a:lnTo>
                    <a:pt x="22574" y="437"/>
                  </a:lnTo>
                  <a:lnTo>
                    <a:pt x="22574" y="437"/>
                  </a:lnTo>
                  <a:lnTo>
                    <a:pt x="22574" y="244"/>
                  </a:lnTo>
                  <a:lnTo>
                    <a:pt x="22574" y="244"/>
                  </a:lnTo>
                  <a:lnTo>
                    <a:pt x="22574" y="193"/>
                  </a:lnTo>
                  <a:lnTo>
                    <a:pt x="22574" y="193"/>
                  </a:lnTo>
                  <a:lnTo>
                    <a:pt x="22587" y="90"/>
                  </a:lnTo>
                  <a:lnTo>
                    <a:pt x="22587" y="90"/>
                  </a:lnTo>
                  <a:lnTo>
                    <a:pt x="22587" y="0"/>
                  </a:lnTo>
                  <a:lnTo>
                    <a:pt x="11769" y="0"/>
                  </a:lnTo>
                  <a:lnTo>
                    <a:pt x="951" y="0"/>
                  </a:lnTo>
                  <a:lnTo>
                    <a:pt x="951" y="0"/>
                  </a:lnTo>
                  <a:lnTo>
                    <a:pt x="963" y="296"/>
                  </a:lnTo>
                  <a:lnTo>
                    <a:pt x="989" y="1117"/>
                  </a:lnTo>
                  <a:lnTo>
                    <a:pt x="989" y="1681"/>
                  </a:lnTo>
                  <a:lnTo>
                    <a:pt x="989" y="2362"/>
                  </a:lnTo>
                  <a:lnTo>
                    <a:pt x="989" y="3106"/>
                  </a:lnTo>
                  <a:lnTo>
                    <a:pt x="963" y="3940"/>
                  </a:lnTo>
                  <a:lnTo>
                    <a:pt x="925" y="4826"/>
                  </a:lnTo>
                  <a:lnTo>
                    <a:pt x="874" y="5762"/>
                  </a:lnTo>
                  <a:lnTo>
                    <a:pt x="797" y="6738"/>
                  </a:lnTo>
                  <a:lnTo>
                    <a:pt x="694" y="7739"/>
                  </a:lnTo>
                  <a:lnTo>
                    <a:pt x="578" y="8752"/>
                  </a:lnTo>
                  <a:lnTo>
                    <a:pt x="501" y="9253"/>
                  </a:lnTo>
                  <a:lnTo>
                    <a:pt x="412" y="9766"/>
                  </a:lnTo>
                  <a:lnTo>
                    <a:pt x="322" y="10267"/>
                  </a:lnTo>
                  <a:lnTo>
                    <a:pt x="232" y="10767"/>
                  </a:lnTo>
                  <a:lnTo>
                    <a:pt x="116" y="11255"/>
                  </a:lnTo>
                  <a:lnTo>
                    <a:pt x="1" y="11743"/>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79" name="Google Shape;279;p3"/>
            <p:cNvSpPr/>
            <p:nvPr/>
          </p:nvSpPr>
          <p:spPr>
            <a:xfrm>
              <a:off x="4325850" y="682775"/>
              <a:ext cx="1694625" cy="2076075"/>
            </a:xfrm>
            <a:custGeom>
              <a:avLst/>
              <a:gdLst/>
              <a:ahLst/>
              <a:cxnLst/>
              <a:rect l="l" t="t" r="r" b="b"/>
              <a:pathLst>
                <a:path w="67785" h="83043" extrusionOk="0">
                  <a:moveTo>
                    <a:pt x="33200" y="1"/>
                  </a:move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493" y="17697"/>
                  </a:lnTo>
                  <a:lnTo>
                    <a:pt x="5275" y="18185"/>
                  </a:lnTo>
                  <a:lnTo>
                    <a:pt x="5083" y="18685"/>
                  </a:lnTo>
                  <a:lnTo>
                    <a:pt x="4890" y="19212"/>
                  </a:lnTo>
                  <a:lnTo>
                    <a:pt x="4711" y="19725"/>
                  </a:lnTo>
                  <a:lnTo>
                    <a:pt x="4557" y="20264"/>
                  </a:lnTo>
                  <a:lnTo>
                    <a:pt x="4403" y="20803"/>
                  </a:lnTo>
                  <a:lnTo>
                    <a:pt x="4262" y="21355"/>
                  </a:lnTo>
                  <a:lnTo>
                    <a:pt x="4133" y="21906"/>
                  </a:lnTo>
                  <a:lnTo>
                    <a:pt x="4018" y="22471"/>
                  </a:lnTo>
                  <a:lnTo>
                    <a:pt x="3902" y="23036"/>
                  </a:lnTo>
                  <a:lnTo>
                    <a:pt x="3812" y="23613"/>
                  </a:lnTo>
                  <a:lnTo>
                    <a:pt x="3723" y="24191"/>
                  </a:lnTo>
                  <a:lnTo>
                    <a:pt x="3646" y="24768"/>
                  </a:lnTo>
                  <a:lnTo>
                    <a:pt x="3569" y="25346"/>
                  </a:lnTo>
                  <a:lnTo>
                    <a:pt x="3517" y="25936"/>
                  </a:lnTo>
                  <a:lnTo>
                    <a:pt x="3466" y="26526"/>
                  </a:lnTo>
                  <a:lnTo>
                    <a:pt x="3415" y="27117"/>
                  </a:lnTo>
                  <a:lnTo>
                    <a:pt x="3376" y="27707"/>
                  </a:lnTo>
                  <a:lnTo>
                    <a:pt x="3350" y="28310"/>
                  </a:lnTo>
                  <a:lnTo>
                    <a:pt x="3325" y="29491"/>
                  </a:lnTo>
                  <a:lnTo>
                    <a:pt x="3312" y="30671"/>
                  </a:lnTo>
                  <a:lnTo>
                    <a:pt x="3338" y="31839"/>
                  </a:lnTo>
                  <a:lnTo>
                    <a:pt x="3376" y="32994"/>
                  </a:lnTo>
                  <a:lnTo>
                    <a:pt x="3427" y="34123"/>
                  </a:lnTo>
                  <a:lnTo>
                    <a:pt x="3504" y="35227"/>
                  </a:lnTo>
                  <a:lnTo>
                    <a:pt x="3594" y="36318"/>
                  </a:lnTo>
                  <a:lnTo>
                    <a:pt x="3697" y="37357"/>
                  </a:lnTo>
                  <a:lnTo>
                    <a:pt x="3812" y="38358"/>
                  </a:lnTo>
                  <a:lnTo>
                    <a:pt x="3928" y="39321"/>
                  </a:lnTo>
                  <a:lnTo>
                    <a:pt x="4056" y="40232"/>
                  </a:lnTo>
                  <a:lnTo>
                    <a:pt x="4185" y="41092"/>
                  </a:lnTo>
                  <a:lnTo>
                    <a:pt x="4313" y="41887"/>
                  </a:lnTo>
                  <a:lnTo>
                    <a:pt x="4428" y="42619"/>
                  </a:lnTo>
                  <a:lnTo>
                    <a:pt x="4659" y="43889"/>
                  </a:lnTo>
                  <a:lnTo>
                    <a:pt x="4852" y="44839"/>
                  </a:lnTo>
                  <a:lnTo>
                    <a:pt x="5019" y="45635"/>
                  </a:lnTo>
                  <a:lnTo>
                    <a:pt x="4711" y="45583"/>
                  </a:lnTo>
                  <a:lnTo>
                    <a:pt x="4415" y="45532"/>
                  </a:lnTo>
                  <a:lnTo>
                    <a:pt x="4133" y="45506"/>
                  </a:lnTo>
                  <a:lnTo>
                    <a:pt x="3864" y="45481"/>
                  </a:lnTo>
                  <a:lnTo>
                    <a:pt x="3338" y="45481"/>
                  </a:lnTo>
                  <a:lnTo>
                    <a:pt x="3094" y="45494"/>
                  </a:lnTo>
                  <a:lnTo>
                    <a:pt x="2863" y="45519"/>
                  </a:lnTo>
                  <a:lnTo>
                    <a:pt x="2645" y="45558"/>
                  </a:lnTo>
                  <a:lnTo>
                    <a:pt x="2439" y="45596"/>
                  </a:lnTo>
                  <a:lnTo>
                    <a:pt x="2234" y="45648"/>
                  </a:lnTo>
                  <a:lnTo>
                    <a:pt x="2041" y="45712"/>
                  </a:lnTo>
                  <a:lnTo>
                    <a:pt x="1862" y="45789"/>
                  </a:lnTo>
                  <a:lnTo>
                    <a:pt x="1695" y="45878"/>
                  </a:lnTo>
                  <a:lnTo>
                    <a:pt x="1528" y="45968"/>
                  </a:lnTo>
                  <a:lnTo>
                    <a:pt x="1374" y="46058"/>
                  </a:lnTo>
                  <a:lnTo>
                    <a:pt x="1233" y="46174"/>
                  </a:lnTo>
                  <a:lnTo>
                    <a:pt x="1092" y="46289"/>
                  </a:lnTo>
                  <a:lnTo>
                    <a:pt x="963" y="46405"/>
                  </a:lnTo>
                  <a:lnTo>
                    <a:pt x="848" y="46533"/>
                  </a:lnTo>
                  <a:lnTo>
                    <a:pt x="745" y="46674"/>
                  </a:lnTo>
                  <a:lnTo>
                    <a:pt x="643" y="46815"/>
                  </a:lnTo>
                  <a:lnTo>
                    <a:pt x="553" y="46969"/>
                  </a:lnTo>
                  <a:lnTo>
                    <a:pt x="463" y="47123"/>
                  </a:lnTo>
                  <a:lnTo>
                    <a:pt x="386" y="47290"/>
                  </a:lnTo>
                  <a:lnTo>
                    <a:pt x="309" y="47457"/>
                  </a:lnTo>
                  <a:lnTo>
                    <a:pt x="258" y="47624"/>
                  </a:lnTo>
                  <a:lnTo>
                    <a:pt x="193" y="47803"/>
                  </a:lnTo>
                  <a:lnTo>
                    <a:pt x="142" y="47983"/>
                  </a:lnTo>
                  <a:lnTo>
                    <a:pt x="104" y="48163"/>
                  </a:lnTo>
                  <a:lnTo>
                    <a:pt x="39" y="48548"/>
                  </a:lnTo>
                  <a:lnTo>
                    <a:pt x="14" y="48946"/>
                  </a:lnTo>
                  <a:lnTo>
                    <a:pt x="1" y="49356"/>
                  </a:lnTo>
                  <a:lnTo>
                    <a:pt x="14" y="49767"/>
                  </a:lnTo>
                  <a:lnTo>
                    <a:pt x="39" y="50190"/>
                  </a:lnTo>
                  <a:lnTo>
                    <a:pt x="91" y="50627"/>
                  </a:lnTo>
                  <a:lnTo>
                    <a:pt x="168" y="51050"/>
                  </a:lnTo>
                  <a:lnTo>
                    <a:pt x="258" y="51487"/>
                  </a:lnTo>
                  <a:lnTo>
                    <a:pt x="360" y="51910"/>
                  </a:lnTo>
                  <a:lnTo>
                    <a:pt x="489" y="52333"/>
                  </a:lnTo>
                  <a:lnTo>
                    <a:pt x="630" y="52744"/>
                  </a:lnTo>
                  <a:lnTo>
                    <a:pt x="771" y="53155"/>
                  </a:lnTo>
                  <a:lnTo>
                    <a:pt x="938" y="53540"/>
                  </a:lnTo>
                  <a:lnTo>
                    <a:pt x="1105" y="53925"/>
                  </a:lnTo>
                  <a:lnTo>
                    <a:pt x="1284" y="54284"/>
                  </a:lnTo>
                  <a:lnTo>
                    <a:pt x="1477" y="54631"/>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646" y="61419"/>
                  </a:lnTo>
                  <a:lnTo>
                    <a:pt x="4800" y="61766"/>
                  </a:lnTo>
                  <a:lnTo>
                    <a:pt x="4967" y="62061"/>
                  </a:lnTo>
                  <a:lnTo>
                    <a:pt x="5134" y="62330"/>
                  </a:lnTo>
                  <a:lnTo>
                    <a:pt x="5327" y="62574"/>
                  </a:lnTo>
                  <a:lnTo>
                    <a:pt x="5506" y="62767"/>
                  </a:lnTo>
                  <a:lnTo>
                    <a:pt x="5712" y="62934"/>
                  </a:lnTo>
                  <a:lnTo>
                    <a:pt x="5904" y="63075"/>
                  </a:lnTo>
                  <a:lnTo>
                    <a:pt x="6109" y="63190"/>
                  </a:lnTo>
                  <a:lnTo>
                    <a:pt x="6315" y="63267"/>
                  </a:lnTo>
                  <a:lnTo>
                    <a:pt x="6520" y="63331"/>
                  </a:lnTo>
                  <a:lnTo>
                    <a:pt x="6725" y="63370"/>
                  </a:lnTo>
                  <a:lnTo>
                    <a:pt x="6931" y="63383"/>
                  </a:lnTo>
                  <a:lnTo>
                    <a:pt x="7136" y="63383"/>
                  </a:lnTo>
                  <a:lnTo>
                    <a:pt x="7341" y="63370"/>
                  </a:lnTo>
                  <a:lnTo>
                    <a:pt x="7547" y="63331"/>
                  </a:lnTo>
                  <a:lnTo>
                    <a:pt x="7739" y="63280"/>
                  </a:lnTo>
                  <a:lnTo>
                    <a:pt x="7932" y="63229"/>
                  </a:lnTo>
                  <a:lnTo>
                    <a:pt x="8111" y="63165"/>
                  </a:lnTo>
                  <a:lnTo>
                    <a:pt x="8291" y="63088"/>
                  </a:lnTo>
                  <a:lnTo>
                    <a:pt x="8612" y="62934"/>
                  </a:lnTo>
                  <a:lnTo>
                    <a:pt x="8894" y="62767"/>
                  </a:lnTo>
                  <a:lnTo>
                    <a:pt x="9138" y="62613"/>
                  </a:lnTo>
                  <a:lnTo>
                    <a:pt x="9318" y="62484"/>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1560" y="77255"/>
                  </a:lnTo>
                  <a:lnTo>
                    <a:pt x="22176" y="77807"/>
                  </a:lnTo>
                  <a:lnTo>
                    <a:pt x="22767" y="78320"/>
                  </a:lnTo>
                  <a:lnTo>
                    <a:pt x="23344" y="78795"/>
                  </a:lnTo>
                  <a:lnTo>
                    <a:pt x="23883" y="79244"/>
                  </a:lnTo>
                  <a:lnTo>
                    <a:pt x="24409" y="79655"/>
                  </a:lnTo>
                  <a:lnTo>
                    <a:pt x="24910" y="80040"/>
                  </a:lnTo>
                  <a:lnTo>
                    <a:pt x="25397" y="80386"/>
                  </a:lnTo>
                  <a:lnTo>
                    <a:pt x="25872" y="80707"/>
                  </a:lnTo>
                  <a:lnTo>
                    <a:pt x="26321" y="81002"/>
                  </a:lnTo>
                  <a:lnTo>
                    <a:pt x="26745" y="81272"/>
                  </a:lnTo>
                  <a:lnTo>
                    <a:pt x="27168" y="81516"/>
                  </a:lnTo>
                  <a:lnTo>
                    <a:pt x="27566" y="81747"/>
                  </a:lnTo>
                  <a:lnTo>
                    <a:pt x="27964" y="81939"/>
                  </a:lnTo>
                  <a:lnTo>
                    <a:pt x="28336" y="82119"/>
                  </a:lnTo>
                  <a:lnTo>
                    <a:pt x="28708" y="82273"/>
                  </a:lnTo>
                  <a:lnTo>
                    <a:pt x="29055" y="82414"/>
                  </a:lnTo>
                  <a:lnTo>
                    <a:pt x="29401" y="82530"/>
                  </a:lnTo>
                  <a:lnTo>
                    <a:pt x="29748" y="82645"/>
                  </a:lnTo>
                  <a:lnTo>
                    <a:pt x="30081" y="82735"/>
                  </a:lnTo>
                  <a:lnTo>
                    <a:pt x="30402" y="82799"/>
                  </a:lnTo>
                  <a:lnTo>
                    <a:pt x="30723" y="82863"/>
                  </a:lnTo>
                  <a:lnTo>
                    <a:pt x="31044" y="82915"/>
                  </a:lnTo>
                  <a:lnTo>
                    <a:pt x="31352" y="82953"/>
                  </a:lnTo>
                  <a:lnTo>
                    <a:pt x="31673" y="82992"/>
                  </a:lnTo>
                  <a:lnTo>
                    <a:pt x="31981" y="83004"/>
                  </a:lnTo>
                  <a:lnTo>
                    <a:pt x="32597" y="83030"/>
                  </a:lnTo>
                  <a:lnTo>
                    <a:pt x="33238" y="83043"/>
                  </a:lnTo>
                  <a:lnTo>
                    <a:pt x="34535" y="83043"/>
                  </a:lnTo>
                  <a:lnTo>
                    <a:pt x="35163" y="83030"/>
                  </a:lnTo>
                  <a:lnTo>
                    <a:pt x="35792" y="83004"/>
                  </a:lnTo>
                  <a:lnTo>
                    <a:pt x="36100" y="82992"/>
                  </a:lnTo>
                  <a:lnTo>
                    <a:pt x="36408" y="82953"/>
                  </a:lnTo>
                  <a:lnTo>
                    <a:pt x="36729" y="82915"/>
                  </a:lnTo>
                  <a:lnTo>
                    <a:pt x="37037" y="82863"/>
                  </a:lnTo>
                  <a:lnTo>
                    <a:pt x="37358" y="82799"/>
                  </a:lnTo>
                  <a:lnTo>
                    <a:pt x="37679" y="82735"/>
                  </a:lnTo>
                  <a:lnTo>
                    <a:pt x="38012" y="82645"/>
                  </a:lnTo>
                  <a:lnTo>
                    <a:pt x="38346" y="82530"/>
                  </a:lnTo>
                  <a:lnTo>
                    <a:pt x="38692" y="82414"/>
                  </a:lnTo>
                  <a:lnTo>
                    <a:pt x="39052" y="82273"/>
                  </a:lnTo>
                  <a:lnTo>
                    <a:pt x="39411" y="82119"/>
                  </a:lnTo>
                  <a:lnTo>
                    <a:pt x="39796" y="81939"/>
                  </a:lnTo>
                  <a:lnTo>
                    <a:pt x="40181" y="81747"/>
                  </a:lnTo>
                  <a:lnTo>
                    <a:pt x="40579" y="81516"/>
                  </a:lnTo>
                  <a:lnTo>
                    <a:pt x="41002" y="81272"/>
                  </a:lnTo>
                  <a:lnTo>
                    <a:pt x="41439" y="81002"/>
                  </a:lnTo>
                  <a:lnTo>
                    <a:pt x="41888" y="80707"/>
                  </a:lnTo>
                  <a:lnTo>
                    <a:pt x="42350" y="80386"/>
                  </a:lnTo>
                  <a:lnTo>
                    <a:pt x="42837" y="80040"/>
                  </a:lnTo>
                  <a:lnTo>
                    <a:pt x="43338" y="79655"/>
                  </a:lnTo>
                  <a:lnTo>
                    <a:pt x="43864" y="79244"/>
                  </a:lnTo>
                  <a:lnTo>
                    <a:pt x="44416" y="78795"/>
                  </a:lnTo>
                  <a:lnTo>
                    <a:pt x="44981" y="78320"/>
                  </a:lnTo>
                  <a:lnTo>
                    <a:pt x="45584" y="77807"/>
                  </a:lnTo>
                  <a:lnTo>
                    <a:pt x="46200" y="77255"/>
                  </a:lnTo>
                  <a:lnTo>
                    <a:pt x="46854" y="76665"/>
                  </a:lnTo>
                  <a:lnTo>
                    <a:pt x="49575" y="74175"/>
                  </a:lnTo>
                  <a:lnTo>
                    <a:pt x="50730" y="73097"/>
                  </a:lnTo>
                  <a:lnTo>
                    <a:pt x="51756" y="72122"/>
                  </a:lnTo>
                  <a:lnTo>
                    <a:pt x="52668" y="71224"/>
                  </a:lnTo>
                  <a:lnTo>
                    <a:pt x="53489" y="70390"/>
                  </a:lnTo>
                  <a:lnTo>
                    <a:pt x="53861" y="69992"/>
                  </a:lnTo>
                  <a:lnTo>
                    <a:pt x="54207" y="69607"/>
                  </a:lnTo>
                  <a:lnTo>
                    <a:pt x="54541" y="69222"/>
                  </a:lnTo>
                  <a:lnTo>
                    <a:pt x="54849" y="68862"/>
                  </a:lnTo>
                  <a:lnTo>
                    <a:pt x="55144" y="68490"/>
                  </a:lnTo>
                  <a:lnTo>
                    <a:pt x="55414" y="68131"/>
                  </a:lnTo>
                  <a:lnTo>
                    <a:pt x="55670" y="67772"/>
                  </a:lnTo>
                  <a:lnTo>
                    <a:pt x="55927" y="67412"/>
                  </a:lnTo>
                  <a:lnTo>
                    <a:pt x="56158" y="67053"/>
                  </a:lnTo>
                  <a:lnTo>
                    <a:pt x="56389" y="66681"/>
                  </a:lnTo>
                  <a:lnTo>
                    <a:pt x="56594" y="66309"/>
                  </a:lnTo>
                  <a:lnTo>
                    <a:pt x="56800" y="65924"/>
                  </a:lnTo>
                  <a:lnTo>
                    <a:pt x="57005" y="65539"/>
                  </a:lnTo>
                  <a:lnTo>
                    <a:pt x="57198" y="65128"/>
                  </a:lnTo>
                  <a:lnTo>
                    <a:pt x="57390" y="64717"/>
                  </a:lnTo>
                  <a:lnTo>
                    <a:pt x="57570" y="64281"/>
                  </a:lnTo>
                  <a:lnTo>
                    <a:pt x="57942" y="63370"/>
                  </a:lnTo>
                  <a:lnTo>
                    <a:pt x="58314" y="62369"/>
                  </a:lnTo>
                  <a:lnTo>
                    <a:pt x="58468" y="62484"/>
                  </a:lnTo>
                  <a:lnTo>
                    <a:pt x="58648" y="62613"/>
                  </a:lnTo>
                  <a:lnTo>
                    <a:pt x="58879" y="62767"/>
                  </a:lnTo>
                  <a:lnTo>
                    <a:pt x="59161" y="62934"/>
                  </a:lnTo>
                  <a:lnTo>
                    <a:pt x="59482" y="63088"/>
                  </a:lnTo>
                  <a:lnTo>
                    <a:pt x="59662" y="63165"/>
                  </a:lnTo>
                  <a:lnTo>
                    <a:pt x="59854" y="63229"/>
                  </a:lnTo>
                  <a:lnTo>
                    <a:pt x="60034" y="63280"/>
                  </a:lnTo>
                  <a:lnTo>
                    <a:pt x="60239" y="63331"/>
                  </a:lnTo>
                  <a:lnTo>
                    <a:pt x="60431" y="63370"/>
                  </a:lnTo>
                  <a:lnTo>
                    <a:pt x="60637" y="63383"/>
                  </a:lnTo>
                  <a:lnTo>
                    <a:pt x="60842" y="63383"/>
                  </a:lnTo>
                  <a:lnTo>
                    <a:pt x="61047" y="63370"/>
                  </a:lnTo>
                  <a:lnTo>
                    <a:pt x="61253" y="63331"/>
                  </a:lnTo>
                  <a:lnTo>
                    <a:pt x="61458" y="63267"/>
                  </a:lnTo>
                  <a:lnTo>
                    <a:pt x="61663" y="63190"/>
                  </a:lnTo>
                  <a:lnTo>
                    <a:pt x="61869" y="63075"/>
                  </a:lnTo>
                  <a:lnTo>
                    <a:pt x="62074" y="62934"/>
                  </a:lnTo>
                  <a:lnTo>
                    <a:pt x="62267" y="62767"/>
                  </a:lnTo>
                  <a:lnTo>
                    <a:pt x="62459" y="62574"/>
                  </a:lnTo>
                  <a:lnTo>
                    <a:pt x="62639" y="62330"/>
                  </a:lnTo>
                  <a:lnTo>
                    <a:pt x="62806" y="62061"/>
                  </a:lnTo>
                  <a:lnTo>
                    <a:pt x="62972" y="61766"/>
                  </a:lnTo>
                  <a:lnTo>
                    <a:pt x="63139" y="61419"/>
                  </a:lnTo>
                  <a:lnTo>
                    <a:pt x="63280" y="61021"/>
                  </a:lnTo>
                  <a:lnTo>
                    <a:pt x="63922" y="59186"/>
                  </a:lnTo>
                  <a:lnTo>
                    <a:pt x="64179" y="58506"/>
                  </a:lnTo>
                  <a:lnTo>
                    <a:pt x="64307" y="58185"/>
                  </a:lnTo>
                  <a:lnTo>
                    <a:pt x="64435" y="57890"/>
                  </a:lnTo>
                  <a:lnTo>
                    <a:pt x="64577" y="57582"/>
                  </a:lnTo>
                  <a:lnTo>
                    <a:pt x="64731" y="57287"/>
                  </a:lnTo>
                  <a:lnTo>
                    <a:pt x="64897" y="56966"/>
                  </a:lnTo>
                  <a:lnTo>
                    <a:pt x="65077" y="56633"/>
                  </a:lnTo>
                  <a:lnTo>
                    <a:pt x="65526" y="55875"/>
                  </a:lnTo>
                  <a:lnTo>
                    <a:pt x="66104" y="54951"/>
                  </a:lnTo>
                  <a:lnTo>
                    <a:pt x="66296" y="54631"/>
                  </a:lnTo>
                  <a:lnTo>
                    <a:pt x="66489" y="54284"/>
                  </a:lnTo>
                  <a:lnTo>
                    <a:pt x="66668" y="53925"/>
                  </a:lnTo>
                  <a:lnTo>
                    <a:pt x="66835" y="53540"/>
                  </a:lnTo>
                  <a:lnTo>
                    <a:pt x="67002" y="53155"/>
                  </a:lnTo>
                  <a:lnTo>
                    <a:pt x="67156" y="52744"/>
                  </a:lnTo>
                  <a:lnTo>
                    <a:pt x="67284" y="52333"/>
                  </a:lnTo>
                  <a:lnTo>
                    <a:pt x="67413" y="51910"/>
                  </a:lnTo>
                  <a:lnTo>
                    <a:pt x="67515" y="51487"/>
                  </a:lnTo>
                  <a:lnTo>
                    <a:pt x="67605" y="51050"/>
                  </a:lnTo>
                  <a:lnTo>
                    <a:pt x="67682" y="50627"/>
                  </a:lnTo>
                  <a:lnTo>
                    <a:pt x="67733" y="50190"/>
                  </a:lnTo>
                  <a:lnTo>
                    <a:pt x="67772" y="49767"/>
                  </a:lnTo>
                  <a:lnTo>
                    <a:pt x="67785" y="49356"/>
                  </a:lnTo>
                  <a:lnTo>
                    <a:pt x="67772" y="48946"/>
                  </a:lnTo>
                  <a:lnTo>
                    <a:pt x="67733" y="48548"/>
                  </a:lnTo>
                  <a:lnTo>
                    <a:pt x="67669" y="48163"/>
                  </a:lnTo>
                  <a:lnTo>
                    <a:pt x="67631" y="47983"/>
                  </a:lnTo>
                  <a:lnTo>
                    <a:pt x="67579" y="47803"/>
                  </a:lnTo>
                  <a:lnTo>
                    <a:pt x="67528" y="47624"/>
                  </a:lnTo>
                  <a:lnTo>
                    <a:pt x="67464" y="47457"/>
                  </a:lnTo>
                  <a:lnTo>
                    <a:pt x="67387" y="47290"/>
                  </a:lnTo>
                  <a:lnTo>
                    <a:pt x="67310" y="47123"/>
                  </a:lnTo>
                  <a:lnTo>
                    <a:pt x="67233" y="46969"/>
                  </a:lnTo>
                  <a:lnTo>
                    <a:pt x="67130" y="46815"/>
                  </a:lnTo>
                  <a:lnTo>
                    <a:pt x="67040" y="46674"/>
                  </a:lnTo>
                  <a:lnTo>
                    <a:pt x="66925" y="46533"/>
                  </a:lnTo>
                  <a:lnTo>
                    <a:pt x="66809" y="46405"/>
                  </a:lnTo>
                  <a:lnTo>
                    <a:pt x="66681" y="46289"/>
                  </a:lnTo>
                  <a:lnTo>
                    <a:pt x="66540" y="46174"/>
                  </a:lnTo>
                  <a:lnTo>
                    <a:pt x="66399" y="46058"/>
                  </a:lnTo>
                  <a:lnTo>
                    <a:pt x="66245" y="45968"/>
                  </a:lnTo>
                  <a:lnTo>
                    <a:pt x="66091" y="45878"/>
                  </a:lnTo>
                  <a:lnTo>
                    <a:pt x="65911" y="45789"/>
                  </a:lnTo>
                  <a:lnTo>
                    <a:pt x="65732" y="45712"/>
                  </a:lnTo>
                  <a:lnTo>
                    <a:pt x="65539" y="45648"/>
                  </a:lnTo>
                  <a:lnTo>
                    <a:pt x="65347" y="45596"/>
                  </a:lnTo>
                  <a:lnTo>
                    <a:pt x="65128" y="45558"/>
                  </a:lnTo>
                  <a:lnTo>
                    <a:pt x="64910" y="45519"/>
                  </a:lnTo>
                  <a:lnTo>
                    <a:pt x="64679" y="45494"/>
                  </a:lnTo>
                  <a:lnTo>
                    <a:pt x="64435" y="45481"/>
                  </a:lnTo>
                  <a:lnTo>
                    <a:pt x="63922" y="45481"/>
                  </a:lnTo>
                  <a:lnTo>
                    <a:pt x="63640" y="45506"/>
                  </a:lnTo>
                  <a:lnTo>
                    <a:pt x="63357" y="45532"/>
                  </a:lnTo>
                  <a:lnTo>
                    <a:pt x="63062" y="45583"/>
                  </a:lnTo>
                  <a:lnTo>
                    <a:pt x="62754" y="45635"/>
                  </a:lnTo>
                  <a:lnTo>
                    <a:pt x="62921" y="44839"/>
                  </a:lnTo>
                  <a:lnTo>
                    <a:pt x="63114" y="43889"/>
                  </a:lnTo>
                  <a:lnTo>
                    <a:pt x="63345" y="42619"/>
                  </a:lnTo>
                  <a:lnTo>
                    <a:pt x="63473" y="41887"/>
                  </a:lnTo>
                  <a:lnTo>
                    <a:pt x="63588" y="41092"/>
                  </a:lnTo>
                  <a:lnTo>
                    <a:pt x="63717" y="40232"/>
                  </a:lnTo>
                  <a:lnTo>
                    <a:pt x="63845" y="39321"/>
                  </a:lnTo>
                  <a:lnTo>
                    <a:pt x="63961" y="38358"/>
                  </a:lnTo>
                  <a:lnTo>
                    <a:pt x="64076" y="37357"/>
                  </a:lnTo>
                  <a:lnTo>
                    <a:pt x="64179" y="36318"/>
                  </a:lnTo>
                  <a:lnTo>
                    <a:pt x="64269" y="35227"/>
                  </a:lnTo>
                  <a:lnTo>
                    <a:pt x="64346" y="34123"/>
                  </a:lnTo>
                  <a:lnTo>
                    <a:pt x="64410" y="32994"/>
                  </a:lnTo>
                  <a:lnTo>
                    <a:pt x="64448" y="31839"/>
                  </a:lnTo>
                  <a:lnTo>
                    <a:pt x="64461" y="30671"/>
                  </a:lnTo>
                  <a:lnTo>
                    <a:pt x="64461" y="29491"/>
                  </a:lnTo>
                  <a:lnTo>
                    <a:pt x="64423" y="28310"/>
                  </a:lnTo>
                  <a:lnTo>
                    <a:pt x="64397" y="27707"/>
                  </a:lnTo>
                  <a:lnTo>
                    <a:pt x="64358" y="27117"/>
                  </a:lnTo>
                  <a:lnTo>
                    <a:pt x="64320" y="26526"/>
                  </a:lnTo>
                  <a:lnTo>
                    <a:pt x="64269" y="25936"/>
                  </a:lnTo>
                  <a:lnTo>
                    <a:pt x="64204" y="25346"/>
                  </a:lnTo>
                  <a:lnTo>
                    <a:pt x="64140" y="24768"/>
                  </a:lnTo>
                  <a:lnTo>
                    <a:pt x="64063" y="24191"/>
                  </a:lnTo>
                  <a:lnTo>
                    <a:pt x="63973" y="23613"/>
                  </a:lnTo>
                  <a:lnTo>
                    <a:pt x="63871" y="23036"/>
                  </a:lnTo>
                  <a:lnTo>
                    <a:pt x="63768" y="22471"/>
                  </a:lnTo>
                  <a:lnTo>
                    <a:pt x="63653" y="21906"/>
                  </a:lnTo>
                  <a:lnTo>
                    <a:pt x="63511" y="21355"/>
                  </a:lnTo>
                  <a:lnTo>
                    <a:pt x="63383" y="20803"/>
                  </a:lnTo>
                  <a:lnTo>
                    <a:pt x="63229" y="20264"/>
                  </a:lnTo>
                  <a:lnTo>
                    <a:pt x="63062" y="19725"/>
                  </a:lnTo>
                  <a:lnTo>
                    <a:pt x="62883" y="19212"/>
                  </a:lnTo>
                  <a:lnTo>
                    <a:pt x="62703" y="18685"/>
                  </a:lnTo>
                  <a:lnTo>
                    <a:pt x="62498" y="18185"/>
                  </a:lnTo>
                  <a:lnTo>
                    <a:pt x="62279" y="17697"/>
                  </a:lnTo>
                  <a:lnTo>
                    <a:pt x="62061" y="17210"/>
                  </a:lnTo>
                  <a:lnTo>
                    <a:pt x="61548" y="16196"/>
                  </a:lnTo>
                  <a:lnTo>
                    <a:pt x="61022" y="15208"/>
                  </a:lnTo>
                  <a:lnTo>
                    <a:pt x="60470" y="14258"/>
                  </a:lnTo>
                  <a:lnTo>
                    <a:pt x="59918" y="13321"/>
                  </a:lnTo>
                  <a:lnTo>
                    <a:pt x="59623" y="12872"/>
                  </a:lnTo>
                  <a:lnTo>
                    <a:pt x="59328" y="12423"/>
                  </a:lnTo>
                  <a:lnTo>
                    <a:pt x="59033" y="11987"/>
                  </a:lnTo>
                  <a:lnTo>
                    <a:pt x="58725" y="11550"/>
                  </a:lnTo>
                  <a:lnTo>
                    <a:pt x="58417" y="11127"/>
                  </a:lnTo>
                  <a:lnTo>
                    <a:pt x="58109" y="10716"/>
                  </a:lnTo>
                  <a:lnTo>
                    <a:pt x="57788" y="10305"/>
                  </a:lnTo>
                  <a:lnTo>
                    <a:pt x="57467" y="9895"/>
                  </a:lnTo>
                  <a:lnTo>
                    <a:pt x="57133" y="9510"/>
                  </a:lnTo>
                  <a:lnTo>
                    <a:pt x="56800" y="9112"/>
                  </a:lnTo>
                  <a:lnTo>
                    <a:pt x="56466" y="8740"/>
                  </a:lnTo>
                  <a:lnTo>
                    <a:pt x="56120" y="8368"/>
                  </a:lnTo>
                  <a:lnTo>
                    <a:pt x="55760" y="7995"/>
                  </a:lnTo>
                  <a:lnTo>
                    <a:pt x="55414" y="7649"/>
                  </a:lnTo>
                  <a:lnTo>
                    <a:pt x="55042" y="7290"/>
                  </a:lnTo>
                  <a:lnTo>
                    <a:pt x="54682" y="6956"/>
                  </a:lnTo>
                  <a:lnTo>
                    <a:pt x="54297" y="6622"/>
                  </a:lnTo>
                  <a:lnTo>
                    <a:pt x="53925" y="6289"/>
                  </a:lnTo>
                  <a:lnTo>
                    <a:pt x="53527" y="5968"/>
                  </a:lnTo>
                  <a:lnTo>
                    <a:pt x="53142" y="5660"/>
                  </a:lnTo>
                  <a:lnTo>
                    <a:pt x="52732" y="5352"/>
                  </a:lnTo>
                  <a:lnTo>
                    <a:pt x="52334" y="5057"/>
                  </a:lnTo>
                  <a:lnTo>
                    <a:pt x="51910" y="4774"/>
                  </a:lnTo>
                  <a:lnTo>
                    <a:pt x="51487" y="4492"/>
                  </a:lnTo>
                  <a:lnTo>
                    <a:pt x="51063" y="4223"/>
                  </a:lnTo>
                  <a:lnTo>
                    <a:pt x="50627" y="3966"/>
                  </a:lnTo>
                  <a:lnTo>
                    <a:pt x="50191" y="3709"/>
                  </a:lnTo>
                  <a:lnTo>
                    <a:pt x="49742" y="3465"/>
                  </a:lnTo>
                  <a:lnTo>
                    <a:pt x="49280" y="3222"/>
                  </a:lnTo>
                  <a:lnTo>
                    <a:pt x="48818" y="2991"/>
                  </a:lnTo>
                  <a:lnTo>
                    <a:pt x="48343" y="2772"/>
                  </a:lnTo>
                  <a:lnTo>
                    <a:pt x="47868" y="2554"/>
                  </a:lnTo>
                  <a:lnTo>
                    <a:pt x="47380" y="2349"/>
                  </a:lnTo>
                  <a:lnTo>
                    <a:pt x="46893" y="2156"/>
                  </a:lnTo>
                  <a:lnTo>
                    <a:pt x="46392" y="1964"/>
                  </a:lnTo>
                  <a:lnTo>
                    <a:pt x="45879" y="1784"/>
                  </a:lnTo>
                  <a:lnTo>
                    <a:pt x="45366" y="1617"/>
                  </a:lnTo>
                  <a:lnTo>
                    <a:pt x="44839" y="1451"/>
                  </a:lnTo>
                  <a:lnTo>
                    <a:pt x="44300" y="1297"/>
                  </a:lnTo>
                  <a:lnTo>
                    <a:pt x="43761" y="1143"/>
                  </a:lnTo>
                  <a:lnTo>
                    <a:pt x="43210" y="1014"/>
                  </a:lnTo>
                  <a:lnTo>
                    <a:pt x="42645" y="886"/>
                  </a:lnTo>
                  <a:lnTo>
                    <a:pt x="42080" y="758"/>
                  </a:lnTo>
                  <a:lnTo>
                    <a:pt x="41503" y="642"/>
                  </a:lnTo>
                  <a:lnTo>
                    <a:pt x="40925" y="540"/>
                  </a:lnTo>
                  <a:lnTo>
                    <a:pt x="40322" y="450"/>
                  </a:lnTo>
                  <a:lnTo>
                    <a:pt x="39719" y="360"/>
                  </a:lnTo>
                  <a:lnTo>
                    <a:pt x="39116" y="283"/>
                  </a:lnTo>
                  <a:lnTo>
                    <a:pt x="38487" y="219"/>
                  </a:lnTo>
                  <a:lnTo>
                    <a:pt x="37858" y="167"/>
                  </a:lnTo>
                  <a:lnTo>
                    <a:pt x="37217" y="116"/>
                  </a:lnTo>
                  <a:lnTo>
                    <a:pt x="36575" y="78"/>
                  </a:lnTo>
                  <a:lnTo>
                    <a:pt x="35920" y="39"/>
                  </a:lnTo>
                  <a:lnTo>
                    <a:pt x="35253" y="13"/>
                  </a:lnTo>
                  <a:lnTo>
                    <a:pt x="34573" y="1"/>
                  </a:lnTo>
                  <a:close/>
                </a:path>
              </a:pathLst>
            </a:custGeom>
            <a:solidFill>
              <a:srgbClr val="F4C2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80" name="Google Shape;280;p3"/>
            <p:cNvSpPr/>
            <p:nvPr/>
          </p:nvSpPr>
          <p:spPr>
            <a:xfrm>
              <a:off x="4325850" y="682775"/>
              <a:ext cx="1694625" cy="2076075"/>
            </a:xfrm>
            <a:custGeom>
              <a:avLst/>
              <a:gdLst/>
              <a:ahLst/>
              <a:cxnLst/>
              <a:rect l="l" t="t" r="r" b="b"/>
              <a:pathLst>
                <a:path w="67785" h="83043" fill="none" extrusionOk="0">
                  <a:moveTo>
                    <a:pt x="62754" y="45635"/>
                  </a:moveTo>
                  <a:lnTo>
                    <a:pt x="62754" y="45635"/>
                  </a:lnTo>
                  <a:lnTo>
                    <a:pt x="62921" y="44839"/>
                  </a:lnTo>
                  <a:lnTo>
                    <a:pt x="63114" y="43889"/>
                  </a:lnTo>
                  <a:lnTo>
                    <a:pt x="63345" y="42619"/>
                  </a:lnTo>
                  <a:lnTo>
                    <a:pt x="63473" y="41887"/>
                  </a:lnTo>
                  <a:lnTo>
                    <a:pt x="63588" y="41092"/>
                  </a:lnTo>
                  <a:lnTo>
                    <a:pt x="63717" y="40232"/>
                  </a:lnTo>
                  <a:lnTo>
                    <a:pt x="63845" y="39321"/>
                  </a:lnTo>
                  <a:lnTo>
                    <a:pt x="63961" y="38358"/>
                  </a:lnTo>
                  <a:lnTo>
                    <a:pt x="64076" y="37357"/>
                  </a:lnTo>
                  <a:lnTo>
                    <a:pt x="64179" y="36318"/>
                  </a:lnTo>
                  <a:lnTo>
                    <a:pt x="64269" y="35227"/>
                  </a:lnTo>
                  <a:lnTo>
                    <a:pt x="64346" y="34123"/>
                  </a:lnTo>
                  <a:lnTo>
                    <a:pt x="64410" y="32994"/>
                  </a:lnTo>
                  <a:lnTo>
                    <a:pt x="64448" y="31839"/>
                  </a:lnTo>
                  <a:lnTo>
                    <a:pt x="64461" y="30671"/>
                  </a:lnTo>
                  <a:lnTo>
                    <a:pt x="64461" y="29491"/>
                  </a:lnTo>
                  <a:lnTo>
                    <a:pt x="64423" y="28310"/>
                  </a:lnTo>
                  <a:lnTo>
                    <a:pt x="64397" y="27707"/>
                  </a:lnTo>
                  <a:lnTo>
                    <a:pt x="64358" y="27117"/>
                  </a:lnTo>
                  <a:lnTo>
                    <a:pt x="64320" y="26526"/>
                  </a:lnTo>
                  <a:lnTo>
                    <a:pt x="64269" y="25936"/>
                  </a:lnTo>
                  <a:lnTo>
                    <a:pt x="64204" y="25346"/>
                  </a:lnTo>
                  <a:lnTo>
                    <a:pt x="64140" y="24768"/>
                  </a:lnTo>
                  <a:lnTo>
                    <a:pt x="64063" y="24191"/>
                  </a:lnTo>
                  <a:lnTo>
                    <a:pt x="63973" y="23613"/>
                  </a:lnTo>
                  <a:lnTo>
                    <a:pt x="63871" y="23036"/>
                  </a:lnTo>
                  <a:lnTo>
                    <a:pt x="63768" y="22471"/>
                  </a:lnTo>
                  <a:lnTo>
                    <a:pt x="63653" y="21906"/>
                  </a:lnTo>
                  <a:lnTo>
                    <a:pt x="63511" y="21355"/>
                  </a:lnTo>
                  <a:lnTo>
                    <a:pt x="63383" y="20803"/>
                  </a:lnTo>
                  <a:lnTo>
                    <a:pt x="63229" y="20264"/>
                  </a:lnTo>
                  <a:lnTo>
                    <a:pt x="63062" y="19725"/>
                  </a:lnTo>
                  <a:lnTo>
                    <a:pt x="62883" y="19212"/>
                  </a:lnTo>
                  <a:lnTo>
                    <a:pt x="62703" y="18685"/>
                  </a:lnTo>
                  <a:lnTo>
                    <a:pt x="62498" y="18185"/>
                  </a:lnTo>
                  <a:lnTo>
                    <a:pt x="62279" y="17697"/>
                  </a:lnTo>
                  <a:lnTo>
                    <a:pt x="62061" y="17210"/>
                  </a:lnTo>
                  <a:lnTo>
                    <a:pt x="62061" y="17210"/>
                  </a:lnTo>
                  <a:lnTo>
                    <a:pt x="61548" y="16196"/>
                  </a:lnTo>
                  <a:lnTo>
                    <a:pt x="61022" y="15208"/>
                  </a:lnTo>
                  <a:lnTo>
                    <a:pt x="60470" y="14258"/>
                  </a:lnTo>
                  <a:lnTo>
                    <a:pt x="59918" y="13321"/>
                  </a:lnTo>
                  <a:lnTo>
                    <a:pt x="59623" y="12872"/>
                  </a:lnTo>
                  <a:lnTo>
                    <a:pt x="59328" y="12423"/>
                  </a:lnTo>
                  <a:lnTo>
                    <a:pt x="59033" y="11987"/>
                  </a:lnTo>
                  <a:lnTo>
                    <a:pt x="58725" y="11550"/>
                  </a:lnTo>
                  <a:lnTo>
                    <a:pt x="58417" y="11127"/>
                  </a:lnTo>
                  <a:lnTo>
                    <a:pt x="58109" y="10716"/>
                  </a:lnTo>
                  <a:lnTo>
                    <a:pt x="57788" y="10305"/>
                  </a:lnTo>
                  <a:lnTo>
                    <a:pt x="57467" y="9895"/>
                  </a:lnTo>
                  <a:lnTo>
                    <a:pt x="57133" y="9510"/>
                  </a:lnTo>
                  <a:lnTo>
                    <a:pt x="56800" y="9112"/>
                  </a:lnTo>
                  <a:lnTo>
                    <a:pt x="56466" y="8740"/>
                  </a:lnTo>
                  <a:lnTo>
                    <a:pt x="56120" y="8368"/>
                  </a:lnTo>
                  <a:lnTo>
                    <a:pt x="55760" y="7995"/>
                  </a:lnTo>
                  <a:lnTo>
                    <a:pt x="55414" y="7649"/>
                  </a:lnTo>
                  <a:lnTo>
                    <a:pt x="55042" y="7290"/>
                  </a:lnTo>
                  <a:lnTo>
                    <a:pt x="54682" y="6956"/>
                  </a:lnTo>
                  <a:lnTo>
                    <a:pt x="54297" y="6622"/>
                  </a:lnTo>
                  <a:lnTo>
                    <a:pt x="53925" y="6289"/>
                  </a:lnTo>
                  <a:lnTo>
                    <a:pt x="53527" y="5968"/>
                  </a:lnTo>
                  <a:lnTo>
                    <a:pt x="53142" y="5660"/>
                  </a:lnTo>
                  <a:lnTo>
                    <a:pt x="52732" y="5352"/>
                  </a:lnTo>
                  <a:lnTo>
                    <a:pt x="52334" y="5057"/>
                  </a:lnTo>
                  <a:lnTo>
                    <a:pt x="51910" y="4774"/>
                  </a:lnTo>
                  <a:lnTo>
                    <a:pt x="51487" y="4492"/>
                  </a:lnTo>
                  <a:lnTo>
                    <a:pt x="51063" y="4223"/>
                  </a:lnTo>
                  <a:lnTo>
                    <a:pt x="50627" y="3966"/>
                  </a:lnTo>
                  <a:lnTo>
                    <a:pt x="50191" y="3709"/>
                  </a:lnTo>
                  <a:lnTo>
                    <a:pt x="49742" y="3465"/>
                  </a:lnTo>
                  <a:lnTo>
                    <a:pt x="49280" y="3222"/>
                  </a:lnTo>
                  <a:lnTo>
                    <a:pt x="48818" y="2991"/>
                  </a:lnTo>
                  <a:lnTo>
                    <a:pt x="48343" y="2772"/>
                  </a:lnTo>
                  <a:lnTo>
                    <a:pt x="47868" y="2554"/>
                  </a:lnTo>
                  <a:lnTo>
                    <a:pt x="47380" y="2349"/>
                  </a:lnTo>
                  <a:lnTo>
                    <a:pt x="46893" y="2156"/>
                  </a:lnTo>
                  <a:lnTo>
                    <a:pt x="46392" y="1964"/>
                  </a:lnTo>
                  <a:lnTo>
                    <a:pt x="45879" y="1784"/>
                  </a:lnTo>
                  <a:lnTo>
                    <a:pt x="45366" y="1617"/>
                  </a:lnTo>
                  <a:lnTo>
                    <a:pt x="44839" y="1451"/>
                  </a:lnTo>
                  <a:lnTo>
                    <a:pt x="44300" y="1297"/>
                  </a:lnTo>
                  <a:lnTo>
                    <a:pt x="43761" y="1143"/>
                  </a:lnTo>
                  <a:lnTo>
                    <a:pt x="43210" y="1014"/>
                  </a:lnTo>
                  <a:lnTo>
                    <a:pt x="42645" y="886"/>
                  </a:lnTo>
                  <a:lnTo>
                    <a:pt x="42080" y="758"/>
                  </a:lnTo>
                  <a:lnTo>
                    <a:pt x="41503" y="642"/>
                  </a:lnTo>
                  <a:lnTo>
                    <a:pt x="40925" y="540"/>
                  </a:lnTo>
                  <a:lnTo>
                    <a:pt x="40322" y="450"/>
                  </a:lnTo>
                  <a:lnTo>
                    <a:pt x="39719" y="360"/>
                  </a:lnTo>
                  <a:lnTo>
                    <a:pt x="39116" y="283"/>
                  </a:lnTo>
                  <a:lnTo>
                    <a:pt x="38487" y="219"/>
                  </a:lnTo>
                  <a:lnTo>
                    <a:pt x="37858" y="167"/>
                  </a:lnTo>
                  <a:lnTo>
                    <a:pt x="37217" y="116"/>
                  </a:lnTo>
                  <a:lnTo>
                    <a:pt x="36575" y="78"/>
                  </a:lnTo>
                  <a:lnTo>
                    <a:pt x="35920" y="39"/>
                  </a:lnTo>
                  <a:lnTo>
                    <a:pt x="35253" y="13"/>
                  </a:lnTo>
                  <a:lnTo>
                    <a:pt x="34573" y="1"/>
                  </a:lnTo>
                  <a:lnTo>
                    <a:pt x="33880" y="1"/>
                  </a:lnTo>
                  <a:lnTo>
                    <a:pt x="33880" y="1"/>
                  </a:lnTo>
                  <a:lnTo>
                    <a:pt x="33200" y="1"/>
                  </a:ln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712" y="17210"/>
                  </a:lnTo>
                  <a:lnTo>
                    <a:pt x="5493" y="17697"/>
                  </a:lnTo>
                  <a:lnTo>
                    <a:pt x="5275" y="18185"/>
                  </a:lnTo>
                  <a:lnTo>
                    <a:pt x="5083" y="18685"/>
                  </a:lnTo>
                  <a:lnTo>
                    <a:pt x="4890" y="19212"/>
                  </a:lnTo>
                  <a:lnTo>
                    <a:pt x="4711" y="19725"/>
                  </a:lnTo>
                  <a:lnTo>
                    <a:pt x="4557" y="20264"/>
                  </a:lnTo>
                  <a:lnTo>
                    <a:pt x="4403" y="20803"/>
                  </a:lnTo>
                  <a:lnTo>
                    <a:pt x="4262" y="21355"/>
                  </a:lnTo>
                  <a:lnTo>
                    <a:pt x="4133" y="21906"/>
                  </a:lnTo>
                  <a:lnTo>
                    <a:pt x="4018" y="22471"/>
                  </a:lnTo>
                  <a:lnTo>
                    <a:pt x="3902" y="23036"/>
                  </a:lnTo>
                  <a:lnTo>
                    <a:pt x="3812" y="23613"/>
                  </a:lnTo>
                  <a:lnTo>
                    <a:pt x="3723" y="24191"/>
                  </a:lnTo>
                  <a:lnTo>
                    <a:pt x="3646" y="24768"/>
                  </a:lnTo>
                  <a:lnTo>
                    <a:pt x="3569" y="25346"/>
                  </a:lnTo>
                  <a:lnTo>
                    <a:pt x="3517" y="25936"/>
                  </a:lnTo>
                  <a:lnTo>
                    <a:pt x="3466" y="26526"/>
                  </a:lnTo>
                  <a:lnTo>
                    <a:pt x="3415" y="27117"/>
                  </a:lnTo>
                  <a:lnTo>
                    <a:pt x="3376" y="27707"/>
                  </a:lnTo>
                  <a:lnTo>
                    <a:pt x="3350" y="28310"/>
                  </a:lnTo>
                  <a:lnTo>
                    <a:pt x="3325" y="29491"/>
                  </a:lnTo>
                  <a:lnTo>
                    <a:pt x="3312" y="30671"/>
                  </a:lnTo>
                  <a:lnTo>
                    <a:pt x="3338" y="31839"/>
                  </a:lnTo>
                  <a:lnTo>
                    <a:pt x="3376" y="32994"/>
                  </a:lnTo>
                  <a:lnTo>
                    <a:pt x="3427" y="34123"/>
                  </a:lnTo>
                  <a:lnTo>
                    <a:pt x="3504" y="35227"/>
                  </a:lnTo>
                  <a:lnTo>
                    <a:pt x="3594" y="36318"/>
                  </a:lnTo>
                  <a:lnTo>
                    <a:pt x="3697" y="37357"/>
                  </a:lnTo>
                  <a:lnTo>
                    <a:pt x="3812" y="38358"/>
                  </a:lnTo>
                  <a:lnTo>
                    <a:pt x="3928" y="39321"/>
                  </a:lnTo>
                  <a:lnTo>
                    <a:pt x="4056" y="40232"/>
                  </a:lnTo>
                  <a:lnTo>
                    <a:pt x="4185" y="41092"/>
                  </a:lnTo>
                  <a:lnTo>
                    <a:pt x="4313" y="41887"/>
                  </a:lnTo>
                  <a:lnTo>
                    <a:pt x="4428" y="42619"/>
                  </a:lnTo>
                  <a:lnTo>
                    <a:pt x="4659" y="43889"/>
                  </a:lnTo>
                  <a:lnTo>
                    <a:pt x="4852" y="44839"/>
                  </a:lnTo>
                  <a:lnTo>
                    <a:pt x="5019" y="45635"/>
                  </a:lnTo>
                  <a:lnTo>
                    <a:pt x="5019" y="45635"/>
                  </a:lnTo>
                  <a:lnTo>
                    <a:pt x="4711" y="45583"/>
                  </a:lnTo>
                  <a:lnTo>
                    <a:pt x="4415" y="45532"/>
                  </a:lnTo>
                  <a:lnTo>
                    <a:pt x="4133" y="45506"/>
                  </a:lnTo>
                  <a:lnTo>
                    <a:pt x="3864" y="45481"/>
                  </a:lnTo>
                  <a:lnTo>
                    <a:pt x="3594" y="45481"/>
                  </a:lnTo>
                  <a:lnTo>
                    <a:pt x="3338" y="45481"/>
                  </a:lnTo>
                  <a:lnTo>
                    <a:pt x="3094" y="45494"/>
                  </a:lnTo>
                  <a:lnTo>
                    <a:pt x="2863" y="45519"/>
                  </a:lnTo>
                  <a:lnTo>
                    <a:pt x="2645" y="45558"/>
                  </a:lnTo>
                  <a:lnTo>
                    <a:pt x="2439" y="45596"/>
                  </a:lnTo>
                  <a:lnTo>
                    <a:pt x="2234" y="45648"/>
                  </a:lnTo>
                  <a:lnTo>
                    <a:pt x="2041" y="45712"/>
                  </a:lnTo>
                  <a:lnTo>
                    <a:pt x="1862" y="45789"/>
                  </a:lnTo>
                  <a:lnTo>
                    <a:pt x="1695" y="45878"/>
                  </a:lnTo>
                  <a:lnTo>
                    <a:pt x="1528" y="45968"/>
                  </a:lnTo>
                  <a:lnTo>
                    <a:pt x="1374" y="46058"/>
                  </a:lnTo>
                  <a:lnTo>
                    <a:pt x="1233" y="46174"/>
                  </a:lnTo>
                  <a:lnTo>
                    <a:pt x="1092" y="46289"/>
                  </a:lnTo>
                  <a:lnTo>
                    <a:pt x="963" y="46405"/>
                  </a:lnTo>
                  <a:lnTo>
                    <a:pt x="848" y="46533"/>
                  </a:lnTo>
                  <a:lnTo>
                    <a:pt x="745" y="46674"/>
                  </a:lnTo>
                  <a:lnTo>
                    <a:pt x="643" y="46815"/>
                  </a:lnTo>
                  <a:lnTo>
                    <a:pt x="553" y="46969"/>
                  </a:lnTo>
                  <a:lnTo>
                    <a:pt x="463" y="47123"/>
                  </a:lnTo>
                  <a:lnTo>
                    <a:pt x="386" y="47290"/>
                  </a:lnTo>
                  <a:lnTo>
                    <a:pt x="309" y="47457"/>
                  </a:lnTo>
                  <a:lnTo>
                    <a:pt x="258" y="47624"/>
                  </a:lnTo>
                  <a:lnTo>
                    <a:pt x="193" y="47803"/>
                  </a:lnTo>
                  <a:lnTo>
                    <a:pt x="142" y="47983"/>
                  </a:lnTo>
                  <a:lnTo>
                    <a:pt x="104" y="48163"/>
                  </a:lnTo>
                  <a:lnTo>
                    <a:pt x="39" y="48548"/>
                  </a:lnTo>
                  <a:lnTo>
                    <a:pt x="14" y="48946"/>
                  </a:lnTo>
                  <a:lnTo>
                    <a:pt x="1" y="49356"/>
                  </a:lnTo>
                  <a:lnTo>
                    <a:pt x="14" y="49767"/>
                  </a:lnTo>
                  <a:lnTo>
                    <a:pt x="39" y="50190"/>
                  </a:lnTo>
                  <a:lnTo>
                    <a:pt x="91" y="50627"/>
                  </a:lnTo>
                  <a:lnTo>
                    <a:pt x="168" y="51050"/>
                  </a:lnTo>
                  <a:lnTo>
                    <a:pt x="258" y="51487"/>
                  </a:lnTo>
                  <a:lnTo>
                    <a:pt x="360" y="51910"/>
                  </a:lnTo>
                  <a:lnTo>
                    <a:pt x="489" y="52333"/>
                  </a:lnTo>
                  <a:lnTo>
                    <a:pt x="630" y="52744"/>
                  </a:lnTo>
                  <a:lnTo>
                    <a:pt x="771" y="53155"/>
                  </a:lnTo>
                  <a:lnTo>
                    <a:pt x="938" y="53540"/>
                  </a:lnTo>
                  <a:lnTo>
                    <a:pt x="1105" y="53925"/>
                  </a:lnTo>
                  <a:lnTo>
                    <a:pt x="1284" y="54284"/>
                  </a:lnTo>
                  <a:lnTo>
                    <a:pt x="1477" y="54631"/>
                  </a:lnTo>
                  <a:lnTo>
                    <a:pt x="1669" y="54951"/>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492" y="61021"/>
                  </a:lnTo>
                  <a:lnTo>
                    <a:pt x="4646" y="61419"/>
                  </a:lnTo>
                  <a:lnTo>
                    <a:pt x="4800" y="61766"/>
                  </a:lnTo>
                  <a:lnTo>
                    <a:pt x="4967" y="62061"/>
                  </a:lnTo>
                  <a:lnTo>
                    <a:pt x="5134" y="62330"/>
                  </a:lnTo>
                  <a:lnTo>
                    <a:pt x="5327" y="62574"/>
                  </a:lnTo>
                  <a:lnTo>
                    <a:pt x="5506" y="62767"/>
                  </a:lnTo>
                  <a:lnTo>
                    <a:pt x="5712" y="62934"/>
                  </a:lnTo>
                  <a:lnTo>
                    <a:pt x="5904" y="63075"/>
                  </a:lnTo>
                  <a:lnTo>
                    <a:pt x="6109" y="63190"/>
                  </a:lnTo>
                  <a:lnTo>
                    <a:pt x="6315" y="63267"/>
                  </a:lnTo>
                  <a:lnTo>
                    <a:pt x="6520" y="63331"/>
                  </a:lnTo>
                  <a:lnTo>
                    <a:pt x="6725" y="63370"/>
                  </a:lnTo>
                  <a:lnTo>
                    <a:pt x="6931" y="63383"/>
                  </a:lnTo>
                  <a:lnTo>
                    <a:pt x="7136" y="63383"/>
                  </a:lnTo>
                  <a:lnTo>
                    <a:pt x="7341" y="63370"/>
                  </a:lnTo>
                  <a:lnTo>
                    <a:pt x="7547" y="63331"/>
                  </a:lnTo>
                  <a:lnTo>
                    <a:pt x="7739" y="63280"/>
                  </a:lnTo>
                  <a:lnTo>
                    <a:pt x="7932" y="63229"/>
                  </a:lnTo>
                  <a:lnTo>
                    <a:pt x="8111" y="63165"/>
                  </a:lnTo>
                  <a:lnTo>
                    <a:pt x="8291" y="63088"/>
                  </a:lnTo>
                  <a:lnTo>
                    <a:pt x="8612" y="62934"/>
                  </a:lnTo>
                  <a:lnTo>
                    <a:pt x="8894" y="62767"/>
                  </a:lnTo>
                  <a:lnTo>
                    <a:pt x="9138" y="62613"/>
                  </a:lnTo>
                  <a:lnTo>
                    <a:pt x="9318" y="62484"/>
                  </a:lnTo>
                  <a:lnTo>
                    <a:pt x="9459" y="62369"/>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0919" y="76665"/>
                  </a:lnTo>
                  <a:lnTo>
                    <a:pt x="21560" y="77255"/>
                  </a:lnTo>
                  <a:lnTo>
                    <a:pt x="22176" y="77807"/>
                  </a:lnTo>
                  <a:lnTo>
                    <a:pt x="22767" y="78320"/>
                  </a:lnTo>
                  <a:lnTo>
                    <a:pt x="23344" y="78795"/>
                  </a:lnTo>
                  <a:lnTo>
                    <a:pt x="23883" y="79244"/>
                  </a:lnTo>
                  <a:lnTo>
                    <a:pt x="24409" y="79655"/>
                  </a:lnTo>
                  <a:lnTo>
                    <a:pt x="24910" y="80040"/>
                  </a:lnTo>
                  <a:lnTo>
                    <a:pt x="25397" y="80386"/>
                  </a:lnTo>
                  <a:lnTo>
                    <a:pt x="25872" y="80707"/>
                  </a:lnTo>
                  <a:lnTo>
                    <a:pt x="26321" y="81002"/>
                  </a:lnTo>
                  <a:lnTo>
                    <a:pt x="26745" y="81272"/>
                  </a:lnTo>
                  <a:lnTo>
                    <a:pt x="27168" y="81516"/>
                  </a:lnTo>
                  <a:lnTo>
                    <a:pt x="27566" y="81747"/>
                  </a:lnTo>
                  <a:lnTo>
                    <a:pt x="27964" y="81939"/>
                  </a:lnTo>
                  <a:lnTo>
                    <a:pt x="28336" y="82119"/>
                  </a:lnTo>
                  <a:lnTo>
                    <a:pt x="28708" y="82273"/>
                  </a:lnTo>
                  <a:lnTo>
                    <a:pt x="29055" y="82414"/>
                  </a:lnTo>
                  <a:lnTo>
                    <a:pt x="29401" y="82530"/>
                  </a:lnTo>
                  <a:lnTo>
                    <a:pt x="29748" y="82645"/>
                  </a:lnTo>
                  <a:lnTo>
                    <a:pt x="30081" y="82735"/>
                  </a:lnTo>
                  <a:lnTo>
                    <a:pt x="30402" y="82799"/>
                  </a:lnTo>
                  <a:lnTo>
                    <a:pt x="30723" y="82863"/>
                  </a:lnTo>
                  <a:lnTo>
                    <a:pt x="31044" y="82915"/>
                  </a:lnTo>
                  <a:lnTo>
                    <a:pt x="31352" y="82953"/>
                  </a:lnTo>
                  <a:lnTo>
                    <a:pt x="31673" y="82992"/>
                  </a:lnTo>
                  <a:lnTo>
                    <a:pt x="31981" y="83004"/>
                  </a:lnTo>
                  <a:lnTo>
                    <a:pt x="32597" y="83030"/>
                  </a:lnTo>
                  <a:lnTo>
                    <a:pt x="33238" y="83043"/>
                  </a:lnTo>
                  <a:lnTo>
                    <a:pt x="33880" y="83043"/>
                  </a:lnTo>
                  <a:lnTo>
                    <a:pt x="33880" y="83043"/>
                  </a:lnTo>
                  <a:lnTo>
                    <a:pt x="34535" y="83043"/>
                  </a:lnTo>
                  <a:lnTo>
                    <a:pt x="35163" y="83030"/>
                  </a:lnTo>
                  <a:lnTo>
                    <a:pt x="35792" y="83004"/>
                  </a:lnTo>
                  <a:lnTo>
                    <a:pt x="36100" y="82992"/>
                  </a:lnTo>
                  <a:lnTo>
                    <a:pt x="36408" y="82953"/>
                  </a:lnTo>
                  <a:lnTo>
                    <a:pt x="36729" y="82915"/>
                  </a:lnTo>
                  <a:lnTo>
                    <a:pt x="37037" y="82863"/>
                  </a:lnTo>
                  <a:lnTo>
                    <a:pt x="37358" y="82799"/>
                  </a:lnTo>
                  <a:lnTo>
                    <a:pt x="37679" y="82735"/>
                  </a:lnTo>
                  <a:lnTo>
                    <a:pt x="38012" y="82645"/>
                  </a:lnTo>
                  <a:lnTo>
                    <a:pt x="38346" y="82530"/>
                  </a:lnTo>
                  <a:lnTo>
                    <a:pt x="38692" y="82414"/>
                  </a:lnTo>
                  <a:lnTo>
                    <a:pt x="39052" y="82273"/>
                  </a:lnTo>
                  <a:lnTo>
                    <a:pt x="39411" y="82119"/>
                  </a:lnTo>
                  <a:lnTo>
                    <a:pt x="39796" y="81939"/>
                  </a:lnTo>
                  <a:lnTo>
                    <a:pt x="40181" y="81747"/>
                  </a:lnTo>
                  <a:lnTo>
                    <a:pt x="40579" y="81516"/>
                  </a:lnTo>
                  <a:lnTo>
                    <a:pt x="41002" y="81272"/>
                  </a:lnTo>
                  <a:lnTo>
                    <a:pt x="41439" y="81002"/>
                  </a:lnTo>
                  <a:lnTo>
                    <a:pt x="41888" y="80707"/>
                  </a:lnTo>
                  <a:lnTo>
                    <a:pt x="42350" y="80386"/>
                  </a:lnTo>
                  <a:lnTo>
                    <a:pt x="42837" y="80040"/>
                  </a:lnTo>
                  <a:lnTo>
                    <a:pt x="43338" y="79655"/>
                  </a:lnTo>
                  <a:lnTo>
                    <a:pt x="43864" y="79244"/>
                  </a:lnTo>
                  <a:lnTo>
                    <a:pt x="44416" y="78795"/>
                  </a:lnTo>
                  <a:lnTo>
                    <a:pt x="44981" y="78320"/>
                  </a:lnTo>
                  <a:lnTo>
                    <a:pt x="45584" y="77807"/>
                  </a:lnTo>
                  <a:lnTo>
                    <a:pt x="46200" y="77255"/>
                  </a:lnTo>
                  <a:lnTo>
                    <a:pt x="46854" y="76665"/>
                  </a:lnTo>
                  <a:lnTo>
                    <a:pt x="46854" y="76665"/>
                  </a:lnTo>
                  <a:lnTo>
                    <a:pt x="49575" y="74175"/>
                  </a:lnTo>
                  <a:lnTo>
                    <a:pt x="50730" y="73097"/>
                  </a:lnTo>
                  <a:lnTo>
                    <a:pt x="51756" y="72122"/>
                  </a:lnTo>
                  <a:lnTo>
                    <a:pt x="52668" y="71224"/>
                  </a:lnTo>
                  <a:lnTo>
                    <a:pt x="53489" y="70390"/>
                  </a:lnTo>
                  <a:lnTo>
                    <a:pt x="53861" y="69992"/>
                  </a:lnTo>
                  <a:lnTo>
                    <a:pt x="54207" y="69607"/>
                  </a:lnTo>
                  <a:lnTo>
                    <a:pt x="54541" y="69222"/>
                  </a:lnTo>
                  <a:lnTo>
                    <a:pt x="54849" y="68862"/>
                  </a:lnTo>
                  <a:lnTo>
                    <a:pt x="55144" y="68490"/>
                  </a:lnTo>
                  <a:lnTo>
                    <a:pt x="55414" y="68131"/>
                  </a:lnTo>
                  <a:lnTo>
                    <a:pt x="55670" y="67772"/>
                  </a:lnTo>
                  <a:lnTo>
                    <a:pt x="55927" y="67412"/>
                  </a:lnTo>
                  <a:lnTo>
                    <a:pt x="56158" y="67053"/>
                  </a:lnTo>
                  <a:lnTo>
                    <a:pt x="56389" y="66681"/>
                  </a:lnTo>
                  <a:lnTo>
                    <a:pt x="56594" y="66309"/>
                  </a:lnTo>
                  <a:lnTo>
                    <a:pt x="56800" y="65924"/>
                  </a:lnTo>
                  <a:lnTo>
                    <a:pt x="57005" y="65539"/>
                  </a:lnTo>
                  <a:lnTo>
                    <a:pt x="57198" y="65128"/>
                  </a:lnTo>
                  <a:lnTo>
                    <a:pt x="57390" y="64717"/>
                  </a:lnTo>
                  <a:lnTo>
                    <a:pt x="57570" y="64281"/>
                  </a:lnTo>
                  <a:lnTo>
                    <a:pt x="57942" y="63370"/>
                  </a:lnTo>
                  <a:lnTo>
                    <a:pt x="58314" y="62369"/>
                  </a:lnTo>
                  <a:lnTo>
                    <a:pt x="58314" y="62369"/>
                  </a:lnTo>
                  <a:lnTo>
                    <a:pt x="58468" y="62484"/>
                  </a:lnTo>
                  <a:lnTo>
                    <a:pt x="58648" y="62613"/>
                  </a:lnTo>
                  <a:lnTo>
                    <a:pt x="58879" y="62767"/>
                  </a:lnTo>
                  <a:lnTo>
                    <a:pt x="59161" y="62934"/>
                  </a:lnTo>
                  <a:lnTo>
                    <a:pt x="59482" y="63088"/>
                  </a:lnTo>
                  <a:lnTo>
                    <a:pt x="59662" y="63165"/>
                  </a:lnTo>
                  <a:lnTo>
                    <a:pt x="59854" y="63229"/>
                  </a:lnTo>
                  <a:lnTo>
                    <a:pt x="60034" y="63280"/>
                  </a:lnTo>
                  <a:lnTo>
                    <a:pt x="60239" y="63331"/>
                  </a:lnTo>
                  <a:lnTo>
                    <a:pt x="60431" y="63370"/>
                  </a:lnTo>
                  <a:lnTo>
                    <a:pt x="60637" y="63383"/>
                  </a:lnTo>
                  <a:lnTo>
                    <a:pt x="60842" y="63383"/>
                  </a:lnTo>
                  <a:lnTo>
                    <a:pt x="61047" y="63370"/>
                  </a:lnTo>
                  <a:lnTo>
                    <a:pt x="61253" y="63331"/>
                  </a:lnTo>
                  <a:lnTo>
                    <a:pt x="61458" y="63267"/>
                  </a:lnTo>
                  <a:lnTo>
                    <a:pt x="61663" y="63190"/>
                  </a:lnTo>
                  <a:lnTo>
                    <a:pt x="61869" y="63075"/>
                  </a:lnTo>
                  <a:lnTo>
                    <a:pt x="62074" y="62934"/>
                  </a:lnTo>
                  <a:lnTo>
                    <a:pt x="62267" y="62767"/>
                  </a:lnTo>
                  <a:lnTo>
                    <a:pt x="62459" y="62574"/>
                  </a:lnTo>
                  <a:lnTo>
                    <a:pt x="62639" y="62330"/>
                  </a:lnTo>
                  <a:lnTo>
                    <a:pt x="62806" y="62061"/>
                  </a:lnTo>
                  <a:lnTo>
                    <a:pt x="62972" y="61766"/>
                  </a:lnTo>
                  <a:lnTo>
                    <a:pt x="63139" y="61419"/>
                  </a:lnTo>
                  <a:lnTo>
                    <a:pt x="63280" y="61021"/>
                  </a:lnTo>
                  <a:lnTo>
                    <a:pt x="63280" y="61021"/>
                  </a:lnTo>
                  <a:lnTo>
                    <a:pt x="63922" y="59186"/>
                  </a:lnTo>
                  <a:lnTo>
                    <a:pt x="64179" y="58506"/>
                  </a:lnTo>
                  <a:lnTo>
                    <a:pt x="64307" y="58185"/>
                  </a:lnTo>
                  <a:lnTo>
                    <a:pt x="64435" y="57890"/>
                  </a:lnTo>
                  <a:lnTo>
                    <a:pt x="64577" y="57582"/>
                  </a:lnTo>
                  <a:lnTo>
                    <a:pt x="64731" y="57287"/>
                  </a:lnTo>
                  <a:lnTo>
                    <a:pt x="64897" y="56966"/>
                  </a:lnTo>
                  <a:lnTo>
                    <a:pt x="65077" y="56633"/>
                  </a:lnTo>
                  <a:lnTo>
                    <a:pt x="65526" y="55875"/>
                  </a:lnTo>
                  <a:lnTo>
                    <a:pt x="66104" y="54951"/>
                  </a:lnTo>
                  <a:lnTo>
                    <a:pt x="66104" y="54951"/>
                  </a:lnTo>
                  <a:lnTo>
                    <a:pt x="66296" y="54631"/>
                  </a:lnTo>
                  <a:lnTo>
                    <a:pt x="66489" y="54284"/>
                  </a:lnTo>
                  <a:lnTo>
                    <a:pt x="66668" y="53925"/>
                  </a:lnTo>
                  <a:lnTo>
                    <a:pt x="66835" y="53540"/>
                  </a:lnTo>
                  <a:lnTo>
                    <a:pt x="67002" y="53155"/>
                  </a:lnTo>
                  <a:lnTo>
                    <a:pt x="67156" y="52744"/>
                  </a:lnTo>
                  <a:lnTo>
                    <a:pt x="67284" y="52333"/>
                  </a:lnTo>
                  <a:lnTo>
                    <a:pt x="67413" y="51910"/>
                  </a:lnTo>
                  <a:lnTo>
                    <a:pt x="67515" y="51487"/>
                  </a:lnTo>
                  <a:lnTo>
                    <a:pt x="67605" y="51050"/>
                  </a:lnTo>
                  <a:lnTo>
                    <a:pt x="67682" y="50627"/>
                  </a:lnTo>
                  <a:lnTo>
                    <a:pt x="67733" y="50190"/>
                  </a:lnTo>
                  <a:lnTo>
                    <a:pt x="67772" y="49767"/>
                  </a:lnTo>
                  <a:lnTo>
                    <a:pt x="67785" y="49356"/>
                  </a:lnTo>
                  <a:lnTo>
                    <a:pt x="67772" y="48946"/>
                  </a:lnTo>
                  <a:lnTo>
                    <a:pt x="67733" y="48548"/>
                  </a:lnTo>
                  <a:lnTo>
                    <a:pt x="67669" y="48163"/>
                  </a:lnTo>
                  <a:lnTo>
                    <a:pt x="67631" y="47983"/>
                  </a:lnTo>
                  <a:lnTo>
                    <a:pt x="67579" y="47803"/>
                  </a:lnTo>
                  <a:lnTo>
                    <a:pt x="67528" y="47624"/>
                  </a:lnTo>
                  <a:lnTo>
                    <a:pt x="67464" y="47457"/>
                  </a:lnTo>
                  <a:lnTo>
                    <a:pt x="67387" y="47290"/>
                  </a:lnTo>
                  <a:lnTo>
                    <a:pt x="67310" y="47123"/>
                  </a:lnTo>
                  <a:lnTo>
                    <a:pt x="67233" y="46969"/>
                  </a:lnTo>
                  <a:lnTo>
                    <a:pt x="67130" y="46815"/>
                  </a:lnTo>
                  <a:lnTo>
                    <a:pt x="67040" y="46674"/>
                  </a:lnTo>
                  <a:lnTo>
                    <a:pt x="66925" y="46533"/>
                  </a:lnTo>
                  <a:lnTo>
                    <a:pt x="66809" y="46405"/>
                  </a:lnTo>
                  <a:lnTo>
                    <a:pt x="66681" y="46289"/>
                  </a:lnTo>
                  <a:lnTo>
                    <a:pt x="66540" y="46174"/>
                  </a:lnTo>
                  <a:lnTo>
                    <a:pt x="66399" y="46058"/>
                  </a:lnTo>
                  <a:lnTo>
                    <a:pt x="66245" y="45968"/>
                  </a:lnTo>
                  <a:lnTo>
                    <a:pt x="66091" y="45878"/>
                  </a:lnTo>
                  <a:lnTo>
                    <a:pt x="65911" y="45789"/>
                  </a:lnTo>
                  <a:lnTo>
                    <a:pt x="65732" y="45712"/>
                  </a:lnTo>
                  <a:lnTo>
                    <a:pt x="65539" y="45648"/>
                  </a:lnTo>
                  <a:lnTo>
                    <a:pt x="65347" y="45596"/>
                  </a:lnTo>
                  <a:lnTo>
                    <a:pt x="65128" y="45558"/>
                  </a:lnTo>
                  <a:lnTo>
                    <a:pt x="64910" y="45519"/>
                  </a:lnTo>
                  <a:lnTo>
                    <a:pt x="64679" y="45494"/>
                  </a:lnTo>
                  <a:lnTo>
                    <a:pt x="64435" y="45481"/>
                  </a:lnTo>
                  <a:lnTo>
                    <a:pt x="64179" y="45481"/>
                  </a:lnTo>
                  <a:lnTo>
                    <a:pt x="63922" y="45481"/>
                  </a:lnTo>
                  <a:lnTo>
                    <a:pt x="63640" y="45506"/>
                  </a:lnTo>
                  <a:lnTo>
                    <a:pt x="63357" y="45532"/>
                  </a:lnTo>
                  <a:lnTo>
                    <a:pt x="63062" y="45583"/>
                  </a:lnTo>
                  <a:lnTo>
                    <a:pt x="62754" y="4563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81" name="Google Shape;281;p3"/>
            <p:cNvSpPr/>
            <p:nvPr/>
          </p:nvSpPr>
          <p:spPr>
            <a:xfrm>
              <a:off x="4764425" y="2599375"/>
              <a:ext cx="105575" cy="464600"/>
            </a:xfrm>
            <a:custGeom>
              <a:avLst/>
              <a:gdLst/>
              <a:ahLst/>
              <a:cxnLst/>
              <a:rect l="l" t="t" r="r" b="b"/>
              <a:pathLst>
                <a:path w="4223" h="18584" extrusionOk="0">
                  <a:moveTo>
                    <a:pt x="2041" y="17595"/>
                  </a:moveTo>
                  <a:lnTo>
                    <a:pt x="2041" y="17595"/>
                  </a:lnTo>
                  <a:lnTo>
                    <a:pt x="2041" y="17595"/>
                  </a:lnTo>
                  <a:lnTo>
                    <a:pt x="1553" y="17864"/>
                  </a:lnTo>
                  <a:lnTo>
                    <a:pt x="1053" y="18121"/>
                  </a:lnTo>
                  <a:lnTo>
                    <a:pt x="527" y="18352"/>
                  </a:lnTo>
                  <a:lnTo>
                    <a:pt x="1" y="18583"/>
                  </a:lnTo>
                  <a:lnTo>
                    <a:pt x="1" y="18583"/>
                  </a:lnTo>
                  <a:lnTo>
                    <a:pt x="527" y="18352"/>
                  </a:lnTo>
                  <a:lnTo>
                    <a:pt x="1053" y="18121"/>
                  </a:lnTo>
                  <a:lnTo>
                    <a:pt x="1553" y="17864"/>
                  </a:lnTo>
                  <a:lnTo>
                    <a:pt x="2041" y="17595"/>
                  </a:lnTo>
                  <a:lnTo>
                    <a:pt x="2041" y="17595"/>
                  </a:lnTo>
                  <a:close/>
                  <a:moveTo>
                    <a:pt x="4223" y="15067"/>
                  </a:moveTo>
                  <a:lnTo>
                    <a:pt x="4223" y="15067"/>
                  </a:lnTo>
                  <a:lnTo>
                    <a:pt x="4005" y="15477"/>
                  </a:lnTo>
                  <a:lnTo>
                    <a:pt x="3774" y="15862"/>
                  </a:lnTo>
                  <a:lnTo>
                    <a:pt x="3517" y="16222"/>
                  </a:lnTo>
                  <a:lnTo>
                    <a:pt x="3260" y="16555"/>
                  </a:lnTo>
                  <a:lnTo>
                    <a:pt x="3119" y="16709"/>
                  </a:lnTo>
                  <a:lnTo>
                    <a:pt x="2978" y="16851"/>
                  </a:lnTo>
                  <a:lnTo>
                    <a:pt x="2837" y="16992"/>
                  </a:lnTo>
                  <a:lnTo>
                    <a:pt x="2683" y="17133"/>
                  </a:lnTo>
                  <a:lnTo>
                    <a:pt x="2529" y="17261"/>
                  </a:lnTo>
                  <a:lnTo>
                    <a:pt x="2375" y="17377"/>
                  </a:lnTo>
                  <a:lnTo>
                    <a:pt x="2208" y="17492"/>
                  </a:lnTo>
                  <a:lnTo>
                    <a:pt x="2041" y="17595"/>
                  </a:lnTo>
                  <a:lnTo>
                    <a:pt x="2041" y="17595"/>
                  </a:lnTo>
                  <a:lnTo>
                    <a:pt x="2208" y="17492"/>
                  </a:lnTo>
                  <a:lnTo>
                    <a:pt x="2375" y="17377"/>
                  </a:lnTo>
                  <a:lnTo>
                    <a:pt x="2529" y="17261"/>
                  </a:lnTo>
                  <a:lnTo>
                    <a:pt x="2683" y="17133"/>
                  </a:lnTo>
                  <a:lnTo>
                    <a:pt x="2837" y="16992"/>
                  </a:lnTo>
                  <a:lnTo>
                    <a:pt x="2978" y="16851"/>
                  </a:lnTo>
                  <a:lnTo>
                    <a:pt x="3119" y="16709"/>
                  </a:lnTo>
                  <a:lnTo>
                    <a:pt x="3260" y="16555"/>
                  </a:lnTo>
                  <a:lnTo>
                    <a:pt x="3517" y="16222"/>
                  </a:lnTo>
                  <a:lnTo>
                    <a:pt x="3774" y="15862"/>
                  </a:lnTo>
                  <a:lnTo>
                    <a:pt x="4005" y="15477"/>
                  </a:lnTo>
                  <a:lnTo>
                    <a:pt x="4223" y="15067"/>
                  </a:lnTo>
                  <a:close/>
                  <a:moveTo>
                    <a:pt x="3376" y="1"/>
                  </a:moveTo>
                  <a:lnTo>
                    <a:pt x="3376" y="1"/>
                  </a:lnTo>
                  <a:lnTo>
                    <a:pt x="3953" y="527"/>
                  </a:lnTo>
                  <a:lnTo>
                    <a:pt x="3953" y="527"/>
                  </a:lnTo>
                  <a:lnTo>
                    <a:pt x="3376" y="1"/>
                  </a:lnTo>
                  <a:close/>
                </a:path>
              </a:pathLst>
            </a:custGeom>
            <a:solidFill>
              <a:srgbClr val="E8D6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82" name="Google Shape;282;p3"/>
            <p:cNvSpPr/>
            <p:nvPr/>
          </p:nvSpPr>
          <p:spPr>
            <a:xfrm>
              <a:off x="4764425" y="3039225"/>
              <a:ext cx="51050" cy="24750"/>
            </a:xfrm>
            <a:custGeom>
              <a:avLst/>
              <a:gdLst/>
              <a:ahLst/>
              <a:cxnLst/>
              <a:rect l="l" t="t" r="r" b="b"/>
              <a:pathLst>
                <a:path w="2042" h="990" fill="none" extrusionOk="0">
                  <a:moveTo>
                    <a:pt x="2041" y="1"/>
                  </a:moveTo>
                  <a:lnTo>
                    <a:pt x="2041" y="1"/>
                  </a:lnTo>
                  <a:lnTo>
                    <a:pt x="2041" y="1"/>
                  </a:lnTo>
                  <a:lnTo>
                    <a:pt x="1553" y="270"/>
                  </a:lnTo>
                  <a:lnTo>
                    <a:pt x="1053" y="527"/>
                  </a:lnTo>
                  <a:lnTo>
                    <a:pt x="527" y="758"/>
                  </a:lnTo>
                  <a:lnTo>
                    <a:pt x="1" y="989"/>
                  </a:lnTo>
                  <a:lnTo>
                    <a:pt x="1" y="989"/>
                  </a:lnTo>
                  <a:lnTo>
                    <a:pt x="527" y="758"/>
                  </a:lnTo>
                  <a:lnTo>
                    <a:pt x="1053" y="527"/>
                  </a:lnTo>
                  <a:lnTo>
                    <a:pt x="1553" y="270"/>
                  </a:lnTo>
                  <a:lnTo>
                    <a:pt x="2041" y="1"/>
                  </a:lnTo>
                  <a:lnTo>
                    <a:pt x="2041"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83" name="Google Shape;283;p3"/>
            <p:cNvSpPr/>
            <p:nvPr/>
          </p:nvSpPr>
          <p:spPr>
            <a:xfrm>
              <a:off x="4815450" y="2976025"/>
              <a:ext cx="54550" cy="63225"/>
            </a:xfrm>
            <a:custGeom>
              <a:avLst/>
              <a:gdLst/>
              <a:ahLst/>
              <a:cxnLst/>
              <a:rect l="l" t="t" r="r" b="b"/>
              <a:pathLst>
                <a:path w="2182" h="2529" fill="none" extrusionOk="0">
                  <a:moveTo>
                    <a:pt x="2182" y="1"/>
                  </a:moveTo>
                  <a:lnTo>
                    <a:pt x="2182" y="1"/>
                  </a:lnTo>
                  <a:lnTo>
                    <a:pt x="1964" y="411"/>
                  </a:lnTo>
                  <a:lnTo>
                    <a:pt x="1733" y="796"/>
                  </a:lnTo>
                  <a:lnTo>
                    <a:pt x="1476" y="1156"/>
                  </a:lnTo>
                  <a:lnTo>
                    <a:pt x="1219" y="1489"/>
                  </a:lnTo>
                  <a:lnTo>
                    <a:pt x="1078" y="1643"/>
                  </a:lnTo>
                  <a:lnTo>
                    <a:pt x="937" y="1785"/>
                  </a:lnTo>
                  <a:lnTo>
                    <a:pt x="796" y="1926"/>
                  </a:lnTo>
                  <a:lnTo>
                    <a:pt x="642" y="2067"/>
                  </a:lnTo>
                  <a:lnTo>
                    <a:pt x="488" y="2195"/>
                  </a:lnTo>
                  <a:lnTo>
                    <a:pt x="334" y="2311"/>
                  </a:lnTo>
                  <a:lnTo>
                    <a:pt x="167" y="2426"/>
                  </a:lnTo>
                  <a:lnTo>
                    <a:pt x="0" y="2529"/>
                  </a:lnTo>
                  <a:lnTo>
                    <a:pt x="0" y="2529"/>
                  </a:lnTo>
                  <a:lnTo>
                    <a:pt x="167" y="2426"/>
                  </a:lnTo>
                  <a:lnTo>
                    <a:pt x="334" y="2311"/>
                  </a:lnTo>
                  <a:lnTo>
                    <a:pt x="488" y="2195"/>
                  </a:lnTo>
                  <a:lnTo>
                    <a:pt x="642" y="2067"/>
                  </a:lnTo>
                  <a:lnTo>
                    <a:pt x="796" y="1926"/>
                  </a:lnTo>
                  <a:lnTo>
                    <a:pt x="937" y="1785"/>
                  </a:lnTo>
                  <a:lnTo>
                    <a:pt x="1078" y="1643"/>
                  </a:lnTo>
                  <a:lnTo>
                    <a:pt x="1219" y="1489"/>
                  </a:lnTo>
                  <a:lnTo>
                    <a:pt x="1476" y="1156"/>
                  </a:lnTo>
                  <a:lnTo>
                    <a:pt x="1733" y="796"/>
                  </a:lnTo>
                  <a:lnTo>
                    <a:pt x="1964" y="411"/>
                  </a:lnTo>
                  <a:lnTo>
                    <a:pt x="2182"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84" name="Google Shape;284;p3"/>
            <p:cNvSpPr/>
            <p:nvPr/>
          </p:nvSpPr>
          <p:spPr>
            <a:xfrm>
              <a:off x="4848800" y="2599375"/>
              <a:ext cx="14475" cy="13200"/>
            </a:xfrm>
            <a:custGeom>
              <a:avLst/>
              <a:gdLst/>
              <a:ahLst/>
              <a:cxnLst/>
              <a:rect l="l" t="t" r="r" b="b"/>
              <a:pathLst>
                <a:path w="579" h="528" fill="none" extrusionOk="0">
                  <a:moveTo>
                    <a:pt x="1" y="1"/>
                  </a:moveTo>
                  <a:lnTo>
                    <a:pt x="1" y="1"/>
                  </a:lnTo>
                  <a:lnTo>
                    <a:pt x="578" y="527"/>
                  </a:lnTo>
                  <a:lnTo>
                    <a:pt x="578" y="527"/>
                  </a:lnTo>
                  <a:lnTo>
                    <a:pt x="1"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85" name="Google Shape;285;p3"/>
            <p:cNvSpPr/>
            <p:nvPr/>
          </p:nvSpPr>
          <p:spPr>
            <a:xfrm>
              <a:off x="4384250" y="2662900"/>
              <a:ext cx="802725" cy="494750"/>
            </a:xfrm>
            <a:custGeom>
              <a:avLst/>
              <a:gdLst/>
              <a:ahLst/>
              <a:cxnLst/>
              <a:rect l="l" t="t" r="r" b="b"/>
              <a:pathLst>
                <a:path w="32109" h="19790" extrusionOk="0">
                  <a:moveTo>
                    <a:pt x="21509" y="1"/>
                  </a:moveTo>
                  <a:lnTo>
                    <a:pt x="21509" y="630"/>
                  </a:lnTo>
                  <a:lnTo>
                    <a:pt x="21496" y="1310"/>
                  </a:lnTo>
                  <a:lnTo>
                    <a:pt x="21470" y="2041"/>
                  </a:lnTo>
                  <a:lnTo>
                    <a:pt x="21432" y="2811"/>
                  </a:lnTo>
                  <a:lnTo>
                    <a:pt x="21393" y="3607"/>
                  </a:lnTo>
                  <a:lnTo>
                    <a:pt x="21329" y="4428"/>
                  </a:lnTo>
                  <a:lnTo>
                    <a:pt x="21239" y="5275"/>
                  </a:lnTo>
                  <a:lnTo>
                    <a:pt x="21136" y="6135"/>
                  </a:lnTo>
                  <a:lnTo>
                    <a:pt x="21021" y="6995"/>
                  </a:lnTo>
                  <a:lnTo>
                    <a:pt x="20880" y="7842"/>
                  </a:lnTo>
                  <a:lnTo>
                    <a:pt x="20700" y="8689"/>
                  </a:lnTo>
                  <a:lnTo>
                    <a:pt x="20610" y="9112"/>
                  </a:lnTo>
                  <a:lnTo>
                    <a:pt x="20508" y="9523"/>
                  </a:lnTo>
                  <a:lnTo>
                    <a:pt x="20405" y="9934"/>
                  </a:lnTo>
                  <a:lnTo>
                    <a:pt x="20290" y="10331"/>
                  </a:lnTo>
                  <a:lnTo>
                    <a:pt x="20161" y="10716"/>
                  </a:lnTo>
                  <a:lnTo>
                    <a:pt x="20033" y="11101"/>
                  </a:lnTo>
                  <a:lnTo>
                    <a:pt x="19892" y="11473"/>
                  </a:lnTo>
                  <a:lnTo>
                    <a:pt x="19751" y="11833"/>
                  </a:lnTo>
                  <a:lnTo>
                    <a:pt x="19597" y="12192"/>
                  </a:lnTo>
                  <a:lnTo>
                    <a:pt x="19430" y="12526"/>
                  </a:lnTo>
                  <a:lnTo>
                    <a:pt x="19212" y="12936"/>
                  </a:lnTo>
                  <a:lnTo>
                    <a:pt x="18981" y="13321"/>
                  </a:lnTo>
                  <a:lnTo>
                    <a:pt x="18724" y="13681"/>
                  </a:lnTo>
                  <a:lnTo>
                    <a:pt x="18467" y="14014"/>
                  </a:lnTo>
                  <a:lnTo>
                    <a:pt x="18326" y="14168"/>
                  </a:lnTo>
                  <a:lnTo>
                    <a:pt x="18185" y="14310"/>
                  </a:lnTo>
                  <a:lnTo>
                    <a:pt x="18044" y="14451"/>
                  </a:lnTo>
                  <a:lnTo>
                    <a:pt x="17890" y="14592"/>
                  </a:lnTo>
                  <a:lnTo>
                    <a:pt x="17736" y="14720"/>
                  </a:lnTo>
                  <a:lnTo>
                    <a:pt x="17582" y="14836"/>
                  </a:lnTo>
                  <a:lnTo>
                    <a:pt x="17415" y="14951"/>
                  </a:lnTo>
                  <a:lnTo>
                    <a:pt x="17248" y="15054"/>
                  </a:lnTo>
                  <a:lnTo>
                    <a:pt x="16760" y="15323"/>
                  </a:lnTo>
                  <a:lnTo>
                    <a:pt x="16260" y="15580"/>
                  </a:lnTo>
                  <a:lnTo>
                    <a:pt x="15734" y="15811"/>
                  </a:lnTo>
                  <a:lnTo>
                    <a:pt x="15208" y="16042"/>
                  </a:lnTo>
                  <a:lnTo>
                    <a:pt x="14758" y="16222"/>
                  </a:lnTo>
                  <a:lnTo>
                    <a:pt x="14297" y="16401"/>
                  </a:lnTo>
                  <a:lnTo>
                    <a:pt x="13835" y="16568"/>
                  </a:lnTo>
                  <a:lnTo>
                    <a:pt x="13360" y="16722"/>
                  </a:lnTo>
                  <a:lnTo>
                    <a:pt x="12872" y="16876"/>
                  </a:lnTo>
                  <a:lnTo>
                    <a:pt x="12397" y="17017"/>
                  </a:lnTo>
                  <a:lnTo>
                    <a:pt x="11409" y="17300"/>
                  </a:lnTo>
                  <a:lnTo>
                    <a:pt x="10408" y="17543"/>
                  </a:lnTo>
                  <a:lnTo>
                    <a:pt x="9407" y="17787"/>
                  </a:lnTo>
                  <a:lnTo>
                    <a:pt x="8393" y="18005"/>
                  </a:lnTo>
                  <a:lnTo>
                    <a:pt x="7392" y="18211"/>
                  </a:lnTo>
                  <a:lnTo>
                    <a:pt x="5403" y="18609"/>
                  </a:lnTo>
                  <a:lnTo>
                    <a:pt x="3478" y="18981"/>
                  </a:lnTo>
                  <a:lnTo>
                    <a:pt x="2554" y="19173"/>
                  </a:lnTo>
                  <a:lnTo>
                    <a:pt x="1669" y="19366"/>
                  </a:lnTo>
                  <a:lnTo>
                    <a:pt x="809" y="19571"/>
                  </a:lnTo>
                  <a:lnTo>
                    <a:pt x="1" y="19789"/>
                  </a:lnTo>
                  <a:lnTo>
                    <a:pt x="32109" y="19789"/>
                  </a:lnTo>
                  <a:lnTo>
                    <a:pt x="32109" y="6148"/>
                  </a:lnTo>
                  <a:lnTo>
                    <a:pt x="31313" y="6430"/>
                  </a:lnTo>
                  <a:lnTo>
                    <a:pt x="30505" y="6712"/>
                  </a:lnTo>
                  <a:lnTo>
                    <a:pt x="29709" y="6995"/>
                  </a:lnTo>
                  <a:lnTo>
                    <a:pt x="28913" y="7251"/>
                  </a:lnTo>
                  <a:lnTo>
                    <a:pt x="28130" y="7508"/>
                  </a:lnTo>
                  <a:lnTo>
                    <a:pt x="27348" y="7752"/>
                  </a:lnTo>
                  <a:lnTo>
                    <a:pt x="25833" y="8201"/>
                  </a:lnTo>
                  <a:lnTo>
                    <a:pt x="24383" y="8599"/>
                  </a:lnTo>
                  <a:lnTo>
                    <a:pt x="22997" y="8958"/>
                  </a:lnTo>
                  <a:lnTo>
                    <a:pt x="22356" y="9112"/>
                  </a:lnTo>
                  <a:lnTo>
                    <a:pt x="21727" y="9253"/>
                  </a:lnTo>
                  <a:lnTo>
                    <a:pt x="21124" y="9382"/>
                  </a:lnTo>
                  <a:lnTo>
                    <a:pt x="20559" y="9484"/>
                  </a:lnTo>
                  <a:lnTo>
                    <a:pt x="20559" y="9472"/>
                  </a:lnTo>
                  <a:lnTo>
                    <a:pt x="20700" y="8856"/>
                  </a:lnTo>
                  <a:lnTo>
                    <a:pt x="20841" y="8240"/>
                  </a:lnTo>
                  <a:lnTo>
                    <a:pt x="20957" y="7598"/>
                  </a:lnTo>
                  <a:lnTo>
                    <a:pt x="21059" y="6969"/>
                  </a:lnTo>
                  <a:lnTo>
                    <a:pt x="21149" y="6327"/>
                  </a:lnTo>
                  <a:lnTo>
                    <a:pt x="21226" y="5686"/>
                  </a:lnTo>
                  <a:lnTo>
                    <a:pt x="21303" y="5057"/>
                  </a:lnTo>
                  <a:lnTo>
                    <a:pt x="21355" y="4428"/>
                  </a:lnTo>
                  <a:lnTo>
                    <a:pt x="21406" y="3812"/>
                  </a:lnTo>
                  <a:lnTo>
                    <a:pt x="21444" y="3209"/>
                  </a:lnTo>
                  <a:lnTo>
                    <a:pt x="21509" y="2054"/>
                  </a:lnTo>
                  <a:lnTo>
                    <a:pt x="21534" y="989"/>
                  </a:lnTo>
                  <a:lnTo>
                    <a:pt x="21547" y="39"/>
                  </a:lnTo>
                  <a:lnTo>
                    <a:pt x="21509" y="1"/>
                  </a:lnTo>
                  <a:close/>
                </a:path>
              </a:pathLst>
            </a:custGeom>
            <a:solidFill>
              <a:srgbClr val="DEA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86" name="Google Shape;286;p3"/>
            <p:cNvSpPr/>
            <p:nvPr/>
          </p:nvSpPr>
          <p:spPr>
            <a:xfrm>
              <a:off x="4384250" y="2662900"/>
              <a:ext cx="802725" cy="494750"/>
            </a:xfrm>
            <a:custGeom>
              <a:avLst/>
              <a:gdLst/>
              <a:ahLst/>
              <a:cxnLst/>
              <a:rect l="l" t="t" r="r" b="b"/>
              <a:pathLst>
                <a:path w="32109" h="19790" fill="none" extrusionOk="0">
                  <a:moveTo>
                    <a:pt x="21509" y="1"/>
                  </a:moveTo>
                  <a:lnTo>
                    <a:pt x="21509" y="1"/>
                  </a:lnTo>
                  <a:lnTo>
                    <a:pt x="21509" y="630"/>
                  </a:lnTo>
                  <a:lnTo>
                    <a:pt x="21496" y="1310"/>
                  </a:lnTo>
                  <a:lnTo>
                    <a:pt x="21470" y="2041"/>
                  </a:lnTo>
                  <a:lnTo>
                    <a:pt x="21432" y="2811"/>
                  </a:lnTo>
                  <a:lnTo>
                    <a:pt x="21393" y="3607"/>
                  </a:lnTo>
                  <a:lnTo>
                    <a:pt x="21329" y="4428"/>
                  </a:lnTo>
                  <a:lnTo>
                    <a:pt x="21239" y="5275"/>
                  </a:lnTo>
                  <a:lnTo>
                    <a:pt x="21136" y="6135"/>
                  </a:lnTo>
                  <a:lnTo>
                    <a:pt x="21021" y="6995"/>
                  </a:lnTo>
                  <a:lnTo>
                    <a:pt x="20880" y="7842"/>
                  </a:lnTo>
                  <a:lnTo>
                    <a:pt x="20700" y="8689"/>
                  </a:lnTo>
                  <a:lnTo>
                    <a:pt x="20610" y="9112"/>
                  </a:lnTo>
                  <a:lnTo>
                    <a:pt x="20508" y="9523"/>
                  </a:lnTo>
                  <a:lnTo>
                    <a:pt x="20405" y="9934"/>
                  </a:lnTo>
                  <a:lnTo>
                    <a:pt x="20290" y="10331"/>
                  </a:lnTo>
                  <a:lnTo>
                    <a:pt x="20161" y="10716"/>
                  </a:lnTo>
                  <a:lnTo>
                    <a:pt x="20033" y="11101"/>
                  </a:lnTo>
                  <a:lnTo>
                    <a:pt x="19892" y="11473"/>
                  </a:lnTo>
                  <a:lnTo>
                    <a:pt x="19751" y="11833"/>
                  </a:lnTo>
                  <a:lnTo>
                    <a:pt x="19597" y="12192"/>
                  </a:lnTo>
                  <a:lnTo>
                    <a:pt x="19430" y="12526"/>
                  </a:lnTo>
                  <a:lnTo>
                    <a:pt x="19430" y="12526"/>
                  </a:lnTo>
                  <a:lnTo>
                    <a:pt x="19212" y="12936"/>
                  </a:lnTo>
                  <a:lnTo>
                    <a:pt x="18981" y="13321"/>
                  </a:lnTo>
                  <a:lnTo>
                    <a:pt x="18724" y="13681"/>
                  </a:lnTo>
                  <a:lnTo>
                    <a:pt x="18467" y="14014"/>
                  </a:lnTo>
                  <a:lnTo>
                    <a:pt x="18326" y="14168"/>
                  </a:lnTo>
                  <a:lnTo>
                    <a:pt x="18185" y="14310"/>
                  </a:lnTo>
                  <a:lnTo>
                    <a:pt x="18044" y="14451"/>
                  </a:lnTo>
                  <a:lnTo>
                    <a:pt x="17890" y="14592"/>
                  </a:lnTo>
                  <a:lnTo>
                    <a:pt x="17736" y="14720"/>
                  </a:lnTo>
                  <a:lnTo>
                    <a:pt x="17582" y="14836"/>
                  </a:lnTo>
                  <a:lnTo>
                    <a:pt x="17415" y="14951"/>
                  </a:lnTo>
                  <a:lnTo>
                    <a:pt x="17248" y="15054"/>
                  </a:lnTo>
                  <a:lnTo>
                    <a:pt x="17248" y="15054"/>
                  </a:lnTo>
                  <a:lnTo>
                    <a:pt x="17248" y="15054"/>
                  </a:lnTo>
                  <a:lnTo>
                    <a:pt x="17248" y="15054"/>
                  </a:lnTo>
                  <a:lnTo>
                    <a:pt x="17248" y="15054"/>
                  </a:lnTo>
                  <a:lnTo>
                    <a:pt x="16760" y="15323"/>
                  </a:lnTo>
                  <a:lnTo>
                    <a:pt x="16260" y="15580"/>
                  </a:lnTo>
                  <a:lnTo>
                    <a:pt x="15734" y="15811"/>
                  </a:lnTo>
                  <a:lnTo>
                    <a:pt x="15208" y="16042"/>
                  </a:lnTo>
                  <a:lnTo>
                    <a:pt x="15208" y="16042"/>
                  </a:lnTo>
                  <a:lnTo>
                    <a:pt x="14758" y="16222"/>
                  </a:lnTo>
                  <a:lnTo>
                    <a:pt x="14297" y="16401"/>
                  </a:lnTo>
                  <a:lnTo>
                    <a:pt x="13835" y="16568"/>
                  </a:lnTo>
                  <a:lnTo>
                    <a:pt x="13360" y="16722"/>
                  </a:lnTo>
                  <a:lnTo>
                    <a:pt x="12872" y="16876"/>
                  </a:lnTo>
                  <a:lnTo>
                    <a:pt x="12397" y="17017"/>
                  </a:lnTo>
                  <a:lnTo>
                    <a:pt x="11409" y="17300"/>
                  </a:lnTo>
                  <a:lnTo>
                    <a:pt x="10408" y="17543"/>
                  </a:lnTo>
                  <a:lnTo>
                    <a:pt x="9407" y="17787"/>
                  </a:lnTo>
                  <a:lnTo>
                    <a:pt x="8393" y="18005"/>
                  </a:lnTo>
                  <a:lnTo>
                    <a:pt x="7392" y="18211"/>
                  </a:lnTo>
                  <a:lnTo>
                    <a:pt x="5403" y="18609"/>
                  </a:lnTo>
                  <a:lnTo>
                    <a:pt x="3478" y="18981"/>
                  </a:lnTo>
                  <a:lnTo>
                    <a:pt x="2554" y="19173"/>
                  </a:lnTo>
                  <a:lnTo>
                    <a:pt x="1669" y="19366"/>
                  </a:lnTo>
                  <a:lnTo>
                    <a:pt x="809" y="19571"/>
                  </a:lnTo>
                  <a:lnTo>
                    <a:pt x="1" y="19789"/>
                  </a:lnTo>
                  <a:lnTo>
                    <a:pt x="32109" y="19789"/>
                  </a:lnTo>
                  <a:lnTo>
                    <a:pt x="32109" y="6148"/>
                  </a:lnTo>
                  <a:lnTo>
                    <a:pt x="32109" y="6148"/>
                  </a:lnTo>
                  <a:lnTo>
                    <a:pt x="31313" y="6430"/>
                  </a:lnTo>
                  <a:lnTo>
                    <a:pt x="30505" y="6712"/>
                  </a:lnTo>
                  <a:lnTo>
                    <a:pt x="29709" y="6995"/>
                  </a:lnTo>
                  <a:lnTo>
                    <a:pt x="28913" y="7251"/>
                  </a:lnTo>
                  <a:lnTo>
                    <a:pt x="28130" y="7508"/>
                  </a:lnTo>
                  <a:lnTo>
                    <a:pt x="27348" y="7752"/>
                  </a:lnTo>
                  <a:lnTo>
                    <a:pt x="25833" y="8201"/>
                  </a:lnTo>
                  <a:lnTo>
                    <a:pt x="24383" y="8599"/>
                  </a:lnTo>
                  <a:lnTo>
                    <a:pt x="22997" y="8958"/>
                  </a:lnTo>
                  <a:lnTo>
                    <a:pt x="22356" y="9112"/>
                  </a:lnTo>
                  <a:lnTo>
                    <a:pt x="21727" y="9253"/>
                  </a:lnTo>
                  <a:lnTo>
                    <a:pt x="21124" y="9382"/>
                  </a:lnTo>
                  <a:lnTo>
                    <a:pt x="20559" y="9484"/>
                  </a:lnTo>
                  <a:lnTo>
                    <a:pt x="20559" y="9472"/>
                  </a:lnTo>
                  <a:lnTo>
                    <a:pt x="20559" y="9472"/>
                  </a:lnTo>
                  <a:lnTo>
                    <a:pt x="20700" y="8856"/>
                  </a:lnTo>
                  <a:lnTo>
                    <a:pt x="20841" y="8240"/>
                  </a:lnTo>
                  <a:lnTo>
                    <a:pt x="20957" y="7598"/>
                  </a:lnTo>
                  <a:lnTo>
                    <a:pt x="21059" y="6969"/>
                  </a:lnTo>
                  <a:lnTo>
                    <a:pt x="21149" y="6327"/>
                  </a:lnTo>
                  <a:lnTo>
                    <a:pt x="21226" y="5686"/>
                  </a:lnTo>
                  <a:lnTo>
                    <a:pt x="21303" y="5057"/>
                  </a:lnTo>
                  <a:lnTo>
                    <a:pt x="21355" y="4428"/>
                  </a:lnTo>
                  <a:lnTo>
                    <a:pt x="21406" y="3812"/>
                  </a:lnTo>
                  <a:lnTo>
                    <a:pt x="21444" y="3209"/>
                  </a:lnTo>
                  <a:lnTo>
                    <a:pt x="21509" y="2054"/>
                  </a:lnTo>
                  <a:lnTo>
                    <a:pt x="21534" y="989"/>
                  </a:lnTo>
                  <a:lnTo>
                    <a:pt x="21547" y="39"/>
                  </a:lnTo>
                  <a:lnTo>
                    <a:pt x="21547" y="39"/>
                  </a:lnTo>
                  <a:lnTo>
                    <a:pt x="21509"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87" name="Google Shape;287;p3"/>
            <p:cNvSpPr/>
            <p:nvPr/>
          </p:nvSpPr>
          <p:spPr>
            <a:xfrm>
              <a:off x="4898200" y="2663875"/>
              <a:ext cx="288775" cy="236150"/>
            </a:xfrm>
            <a:custGeom>
              <a:avLst/>
              <a:gdLst/>
              <a:ahLst/>
              <a:cxnLst/>
              <a:rect l="l" t="t" r="r" b="b"/>
              <a:pathLst>
                <a:path w="11551" h="9446" extrusionOk="0">
                  <a:moveTo>
                    <a:pt x="989" y="0"/>
                  </a:moveTo>
                  <a:lnTo>
                    <a:pt x="976" y="950"/>
                  </a:lnTo>
                  <a:lnTo>
                    <a:pt x="951" y="2015"/>
                  </a:lnTo>
                  <a:lnTo>
                    <a:pt x="886" y="3170"/>
                  </a:lnTo>
                  <a:lnTo>
                    <a:pt x="848" y="3773"/>
                  </a:lnTo>
                  <a:lnTo>
                    <a:pt x="797" y="4389"/>
                  </a:lnTo>
                  <a:lnTo>
                    <a:pt x="745" y="5018"/>
                  </a:lnTo>
                  <a:lnTo>
                    <a:pt x="668" y="5647"/>
                  </a:lnTo>
                  <a:lnTo>
                    <a:pt x="591" y="6288"/>
                  </a:lnTo>
                  <a:lnTo>
                    <a:pt x="501" y="6930"/>
                  </a:lnTo>
                  <a:lnTo>
                    <a:pt x="399" y="7559"/>
                  </a:lnTo>
                  <a:lnTo>
                    <a:pt x="283" y="8201"/>
                  </a:lnTo>
                  <a:lnTo>
                    <a:pt x="142" y="8817"/>
                  </a:lnTo>
                  <a:lnTo>
                    <a:pt x="1" y="9433"/>
                  </a:lnTo>
                  <a:lnTo>
                    <a:pt x="1" y="9445"/>
                  </a:lnTo>
                  <a:lnTo>
                    <a:pt x="566" y="9343"/>
                  </a:lnTo>
                  <a:lnTo>
                    <a:pt x="1169" y="9214"/>
                  </a:lnTo>
                  <a:lnTo>
                    <a:pt x="1798" y="9073"/>
                  </a:lnTo>
                  <a:lnTo>
                    <a:pt x="2439" y="8919"/>
                  </a:lnTo>
                  <a:lnTo>
                    <a:pt x="3825" y="8560"/>
                  </a:lnTo>
                  <a:lnTo>
                    <a:pt x="5275" y="8162"/>
                  </a:lnTo>
                  <a:lnTo>
                    <a:pt x="6790" y="7713"/>
                  </a:lnTo>
                  <a:lnTo>
                    <a:pt x="7572" y="7469"/>
                  </a:lnTo>
                  <a:lnTo>
                    <a:pt x="8355" y="7212"/>
                  </a:lnTo>
                  <a:lnTo>
                    <a:pt x="9151" y="6956"/>
                  </a:lnTo>
                  <a:lnTo>
                    <a:pt x="9947" y="6673"/>
                  </a:lnTo>
                  <a:lnTo>
                    <a:pt x="10755" y="6391"/>
                  </a:lnTo>
                  <a:lnTo>
                    <a:pt x="11551" y="6109"/>
                  </a:lnTo>
                  <a:lnTo>
                    <a:pt x="11551" y="3799"/>
                  </a:lnTo>
                  <a:lnTo>
                    <a:pt x="10229" y="3799"/>
                  </a:lnTo>
                  <a:lnTo>
                    <a:pt x="9716" y="3786"/>
                  </a:lnTo>
                  <a:lnTo>
                    <a:pt x="9202" y="3773"/>
                  </a:lnTo>
                  <a:lnTo>
                    <a:pt x="8689" y="3735"/>
                  </a:lnTo>
                  <a:lnTo>
                    <a:pt x="8176" y="3671"/>
                  </a:lnTo>
                  <a:lnTo>
                    <a:pt x="7649" y="3594"/>
                  </a:lnTo>
                  <a:lnTo>
                    <a:pt x="7380" y="3529"/>
                  </a:lnTo>
                  <a:lnTo>
                    <a:pt x="7110" y="3465"/>
                  </a:lnTo>
                  <a:lnTo>
                    <a:pt x="6841" y="3388"/>
                  </a:lnTo>
                  <a:lnTo>
                    <a:pt x="6559" y="3311"/>
                  </a:lnTo>
                  <a:lnTo>
                    <a:pt x="6276" y="3209"/>
                  </a:lnTo>
                  <a:lnTo>
                    <a:pt x="5994" y="3106"/>
                  </a:lnTo>
                  <a:lnTo>
                    <a:pt x="5699" y="2990"/>
                  </a:lnTo>
                  <a:lnTo>
                    <a:pt x="5391" y="2849"/>
                  </a:lnTo>
                  <a:lnTo>
                    <a:pt x="5083" y="2708"/>
                  </a:lnTo>
                  <a:lnTo>
                    <a:pt x="4762" y="2541"/>
                  </a:lnTo>
                  <a:lnTo>
                    <a:pt x="4428" y="2362"/>
                  </a:lnTo>
                  <a:lnTo>
                    <a:pt x="4095" y="2182"/>
                  </a:lnTo>
                  <a:lnTo>
                    <a:pt x="3748" y="1964"/>
                  </a:lnTo>
                  <a:lnTo>
                    <a:pt x="3389" y="1746"/>
                  </a:lnTo>
                  <a:lnTo>
                    <a:pt x="3017" y="1502"/>
                  </a:lnTo>
                  <a:lnTo>
                    <a:pt x="2645" y="1232"/>
                  </a:lnTo>
                  <a:lnTo>
                    <a:pt x="2247" y="963"/>
                  </a:lnTo>
                  <a:lnTo>
                    <a:pt x="1849" y="655"/>
                  </a:lnTo>
                  <a:lnTo>
                    <a:pt x="1425" y="334"/>
                  </a:lnTo>
                  <a:lnTo>
                    <a:pt x="989" y="0"/>
                  </a:lnTo>
                  <a:close/>
                </a:path>
              </a:pathLst>
            </a:custGeom>
            <a:solidFill>
              <a:srgbClr val="D896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88" name="Google Shape;288;p3"/>
            <p:cNvSpPr/>
            <p:nvPr/>
          </p:nvSpPr>
          <p:spPr>
            <a:xfrm>
              <a:off x="4898200" y="2663875"/>
              <a:ext cx="288775" cy="236150"/>
            </a:xfrm>
            <a:custGeom>
              <a:avLst/>
              <a:gdLst/>
              <a:ahLst/>
              <a:cxnLst/>
              <a:rect l="l" t="t" r="r" b="b"/>
              <a:pathLst>
                <a:path w="11551" h="9446" fill="none" extrusionOk="0">
                  <a:moveTo>
                    <a:pt x="989" y="0"/>
                  </a:moveTo>
                  <a:lnTo>
                    <a:pt x="989" y="0"/>
                  </a:lnTo>
                  <a:lnTo>
                    <a:pt x="976" y="950"/>
                  </a:lnTo>
                  <a:lnTo>
                    <a:pt x="951" y="2015"/>
                  </a:lnTo>
                  <a:lnTo>
                    <a:pt x="886" y="3170"/>
                  </a:lnTo>
                  <a:lnTo>
                    <a:pt x="848" y="3773"/>
                  </a:lnTo>
                  <a:lnTo>
                    <a:pt x="797" y="4389"/>
                  </a:lnTo>
                  <a:lnTo>
                    <a:pt x="745" y="5018"/>
                  </a:lnTo>
                  <a:lnTo>
                    <a:pt x="668" y="5647"/>
                  </a:lnTo>
                  <a:lnTo>
                    <a:pt x="591" y="6288"/>
                  </a:lnTo>
                  <a:lnTo>
                    <a:pt x="501" y="6930"/>
                  </a:lnTo>
                  <a:lnTo>
                    <a:pt x="399" y="7559"/>
                  </a:lnTo>
                  <a:lnTo>
                    <a:pt x="283" y="8201"/>
                  </a:lnTo>
                  <a:lnTo>
                    <a:pt x="142" y="8817"/>
                  </a:lnTo>
                  <a:lnTo>
                    <a:pt x="1" y="9433"/>
                  </a:lnTo>
                  <a:lnTo>
                    <a:pt x="1" y="9445"/>
                  </a:lnTo>
                  <a:lnTo>
                    <a:pt x="1" y="9445"/>
                  </a:lnTo>
                  <a:lnTo>
                    <a:pt x="566" y="9343"/>
                  </a:lnTo>
                  <a:lnTo>
                    <a:pt x="1169" y="9214"/>
                  </a:lnTo>
                  <a:lnTo>
                    <a:pt x="1798" y="9073"/>
                  </a:lnTo>
                  <a:lnTo>
                    <a:pt x="2439" y="8919"/>
                  </a:lnTo>
                  <a:lnTo>
                    <a:pt x="3825" y="8560"/>
                  </a:lnTo>
                  <a:lnTo>
                    <a:pt x="5275" y="8162"/>
                  </a:lnTo>
                  <a:lnTo>
                    <a:pt x="6790" y="7713"/>
                  </a:lnTo>
                  <a:lnTo>
                    <a:pt x="7572" y="7469"/>
                  </a:lnTo>
                  <a:lnTo>
                    <a:pt x="8355" y="7212"/>
                  </a:lnTo>
                  <a:lnTo>
                    <a:pt x="9151" y="6956"/>
                  </a:lnTo>
                  <a:lnTo>
                    <a:pt x="9947" y="6673"/>
                  </a:lnTo>
                  <a:lnTo>
                    <a:pt x="10755" y="6391"/>
                  </a:lnTo>
                  <a:lnTo>
                    <a:pt x="11551" y="6109"/>
                  </a:lnTo>
                  <a:lnTo>
                    <a:pt x="11551" y="3799"/>
                  </a:lnTo>
                  <a:lnTo>
                    <a:pt x="11551" y="3799"/>
                  </a:lnTo>
                  <a:lnTo>
                    <a:pt x="11217" y="3799"/>
                  </a:lnTo>
                  <a:lnTo>
                    <a:pt x="11217" y="3799"/>
                  </a:lnTo>
                  <a:lnTo>
                    <a:pt x="10986" y="3799"/>
                  </a:lnTo>
                  <a:lnTo>
                    <a:pt x="10986" y="3799"/>
                  </a:lnTo>
                  <a:lnTo>
                    <a:pt x="10755" y="3799"/>
                  </a:lnTo>
                  <a:lnTo>
                    <a:pt x="10755" y="3799"/>
                  </a:lnTo>
                  <a:lnTo>
                    <a:pt x="10229" y="3799"/>
                  </a:lnTo>
                  <a:lnTo>
                    <a:pt x="9716" y="3786"/>
                  </a:lnTo>
                  <a:lnTo>
                    <a:pt x="9202" y="3773"/>
                  </a:lnTo>
                  <a:lnTo>
                    <a:pt x="8689" y="3735"/>
                  </a:lnTo>
                  <a:lnTo>
                    <a:pt x="8176" y="3671"/>
                  </a:lnTo>
                  <a:lnTo>
                    <a:pt x="7649" y="3594"/>
                  </a:lnTo>
                  <a:lnTo>
                    <a:pt x="7380" y="3529"/>
                  </a:lnTo>
                  <a:lnTo>
                    <a:pt x="7110" y="3465"/>
                  </a:lnTo>
                  <a:lnTo>
                    <a:pt x="6841" y="3388"/>
                  </a:lnTo>
                  <a:lnTo>
                    <a:pt x="6559" y="3311"/>
                  </a:lnTo>
                  <a:lnTo>
                    <a:pt x="6276" y="3209"/>
                  </a:lnTo>
                  <a:lnTo>
                    <a:pt x="5994" y="3106"/>
                  </a:lnTo>
                  <a:lnTo>
                    <a:pt x="5699" y="2990"/>
                  </a:lnTo>
                  <a:lnTo>
                    <a:pt x="5391" y="2849"/>
                  </a:lnTo>
                  <a:lnTo>
                    <a:pt x="5083" y="2708"/>
                  </a:lnTo>
                  <a:lnTo>
                    <a:pt x="4762" y="2541"/>
                  </a:lnTo>
                  <a:lnTo>
                    <a:pt x="4428" y="2362"/>
                  </a:lnTo>
                  <a:lnTo>
                    <a:pt x="4095" y="2182"/>
                  </a:lnTo>
                  <a:lnTo>
                    <a:pt x="3748" y="1964"/>
                  </a:lnTo>
                  <a:lnTo>
                    <a:pt x="3389" y="1746"/>
                  </a:lnTo>
                  <a:lnTo>
                    <a:pt x="3017" y="1502"/>
                  </a:lnTo>
                  <a:lnTo>
                    <a:pt x="2645" y="1232"/>
                  </a:lnTo>
                  <a:lnTo>
                    <a:pt x="2247" y="963"/>
                  </a:lnTo>
                  <a:lnTo>
                    <a:pt x="1849" y="655"/>
                  </a:lnTo>
                  <a:lnTo>
                    <a:pt x="1425" y="334"/>
                  </a:lnTo>
                  <a:lnTo>
                    <a:pt x="989"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89" name="Google Shape;289;p3"/>
            <p:cNvSpPr/>
            <p:nvPr/>
          </p:nvSpPr>
          <p:spPr>
            <a:xfrm>
              <a:off x="4325850" y="682775"/>
              <a:ext cx="861125" cy="2076075"/>
            </a:xfrm>
            <a:custGeom>
              <a:avLst/>
              <a:gdLst/>
              <a:ahLst/>
              <a:cxnLst/>
              <a:rect l="l" t="t" r="r" b="b"/>
              <a:pathLst>
                <a:path w="34445" h="83043" extrusionOk="0">
                  <a:moveTo>
                    <a:pt x="33200" y="1"/>
                  </a:move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545" y="17569"/>
                  </a:lnTo>
                  <a:lnTo>
                    <a:pt x="5391" y="17928"/>
                  </a:lnTo>
                  <a:lnTo>
                    <a:pt x="5237" y="18288"/>
                  </a:lnTo>
                  <a:lnTo>
                    <a:pt x="5096" y="18660"/>
                  </a:lnTo>
                  <a:lnTo>
                    <a:pt x="4954" y="19032"/>
                  </a:lnTo>
                  <a:lnTo>
                    <a:pt x="4813" y="19417"/>
                  </a:lnTo>
                  <a:lnTo>
                    <a:pt x="4569" y="20200"/>
                  </a:lnTo>
                  <a:lnTo>
                    <a:pt x="4351" y="20995"/>
                  </a:lnTo>
                  <a:lnTo>
                    <a:pt x="4159" y="21804"/>
                  </a:lnTo>
                  <a:lnTo>
                    <a:pt x="3979" y="22638"/>
                  </a:lnTo>
                  <a:lnTo>
                    <a:pt x="3825" y="23472"/>
                  </a:lnTo>
                  <a:lnTo>
                    <a:pt x="3697" y="24319"/>
                  </a:lnTo>
                  <a:lnTo>
                    <a:pt x="3594" y="25179"/>
                  </a:lnTo>
                  <a:lnTo>
                    <a:pt x="3504" y="26039"/>
                  </a:lnTo>
                  <a:lnTo>
                    <a:pt x="3427" y="26911"/>
                  </a:lnTo>
                  <a:lnTo>
                    <a:pt x="3376" y="27784"/>
                  </a:lnTo>
                  <a:lnTo>
                    <a:pt x="3338" y="28657"/>
                  </a:lnTo>
                  <a:lnTo>
                    <a:pt x="3325" y="29529"/>
                  </a:lnTo>
                  <a:lnTo>
                    <a:pt x="3312" y="30389"/>
                  </a:lnTo>
                  <a:lnTo>
                    <a:pt x="3325" y="31133"/>
                  </a:lnTo>
                  <a:lnTo>
                    <a:pt x="3338" y="31878"/>
                  </a:lnTo>
                  <a:lnTo>
                    <a:pt x="3350" y="32609"/>
                  </a:lnTo>
                  <a:lnTo>
                    <a:pt x="3389" y="33328"/>
                  </a:lnTo>
                  <a:lnTo>
                    <a:pt x="3466" y="34752"/>
                  </a:lnTo>
                  <a:lnTo>
                    <a:pt x="3581" y="36125"/>
                  </a:lnTo>
                  <a:lnTo>
                    <a:pt x="3710" y="37447"/>
                  </a:lnTo>
                  <a:lnTo>
                    <a:pt x="3851" y="38705"/>
                  </a:lnTo>
                  <a:lnTo>
                    <a:pt x="4005" y="39885"/>
                  </a:lnTo>
                  <a:lnTo>
                    <a:pt x="4172" y="40989"/>
                  </a:lnTo>
                  <a:lnTo>
                    <a:pt x="4326" y="42003"/>
                  </a:lnTo>
                  <a:lnTo>
                    <a:pt x="4480" y="42914"/>
                  </a:lnTo>
                  <a:lnTo>
                    <a:pt x="4621" y="43697"/>
                  </a:lnTo>
                  <a:lnTo>
                    <a:pt x="4762" y="44377"/>
                  </a:lnTo>
                  <a:lnTo>
                    <a:pt x="4954" y="45314"/>
                  </a:lnTo>
                  <a:lnTo>
                    <a:pt x="5019" y="45635"/>
                  </a:lnTo>
                  <a:lnTo>
                    <a:pt x="4621" y="45571"/>
                  </a:lnTo>
                  <a:lnTo>
                    <a:pt x="4236" y="45519"/>
                  </a:lnTo>
                  <a:lnTo>
                    <a:pt x="3877" y="45481"/>
                  </a:lnTo>
                  <a:lnTo>
                    <a:pt x="3286" y="45481"/>
                  </a:lnTo>
                  <a:lnTo>
                    <a:pt x="3055" y="45494"/>
                  </a:lnTo>
                  <a:lnTo>
                    <a:pt x="2837" y="45519"/>
                  </a:lnTo>
                  <a:lnTo>
                    <a:pt x="2632" y="45558"/>
                  </a:lnTo>
                  <a:lnTo>
                    <a:pt x="2426" y="45596"/>
                  </a:lnTo>
                  <a:lnTo>
                    <a:pt x="2234" y="45648"/>
                  </a:lnTo>
                  <a:lnTo>
                    <a:pt x="2054" y="45712"/>
                  </a:lnTo>
                  <a:lnTo>
                    <a:pt x="1875" y="45789"/>
                  </a:lnTo>
                  <a:lnTo>
                    <a:pt x="1708" y="45866"/>
                  </a:lnTo>
                  <a:lnTo>
                    <a:pt x="1554" y="45955"/>
                  </a:lnTo>
                  <a:lnTo>
                    <a:pt x="1400" y="46045"/>
                  </a:lnTo>
                  <a:lnTo>
                    <a:pt x="1259" y="46148"/>
                  </a:lnTo>
                  <a:lnTo>
                    <a:pt x="1130" y="46251"/>
                  </a:lnTo>
                  <a:lnTo>
                    <a:pt x="1002" y="46366"/>
                  </a:lnTo>
                  <a:lnTo>
                    <a:pt x="886" y="46494"/>
                  </a:lnTo>
                  <a:lnTo>
                    <a:pt x="784" y="46623"/>
                  </a:lnTo>
                  <a:lnTo>
                    <a:pt x="681" y="46764"/>
                  </a:lnTo>
                  <a:lnTo>
                    <a:pt x="591" y="46905"/>
                  </a:lnTo>
                  <a:lnTo>
                    <a:pt x="501" y="47046"/>
                  </a:lnTo>
                  <a:lnTo>
                    <a:pt x="424" y="47200"/>
                  </a:lnTo>
                  <a:lnTo>
                    <a:pt x="347" y="47354"/>
                  </a:lnTo>
                  <a:lnTo>
                    <a:pt x="283" y="47521"/>
                  </a:lnTo>
                  <a:lnTo>
                    <a:pt x="232" y="47688"/>
                  </a:lnTo>
                  <a:lnTo>
                    <a:pt x="181" y="47855"/>
                  </a:lnTo>
                  <a:lnTo>
                    <a:pt x="104" y="48214"/>
                  </a:lnTo>
                  <a:lnTo>
                    <a:pt x="39" y="48586"/>
                  </a:lnTo>
                  <a:lnTo>
                    <a:pt x="1" y="48958"/>
                  </a:lnTo>
                  <a:lnTo>
                    <a:pt x="1" y="49356"/>
                  </a:lnTo>
                  <a:lnTo>
                    <a:pt x="1" y="49716"/>
                  </a:lnTo>
                  <a:lnTo>
                    <a:pt x="27" y="50088"/>
                  </a:lnTo>
                  <a:lnTo>
                    <a:pt x="78" y="50460"/>
                  </a:lnTo>
                  <a:lnTo>
                    <a:pt x="129" y="50832"/>
                  </a:lnTo>
                  <a:lnTo>
                    <a:pt x="193" y="51217"/>
                  </a:lnTo>
                  <a:lnTo>
                    <a:pt x="283" y="51589"/>
                  </a:lnTo>
                  <a:lnTo>
                    <a:pt x="386" y="51961"/>
                  </a:lnTo>
                  <a:lnTo>
                    <a:pt x="489" y="52333"/>
                  </a:lnTo>
                  <a:lnTo>
                    <a:pt x="604" y="52693"/>
                  </a:lnTo>
                  <a:lnTo>
                    <a:pt x="732" y="53052"/>
                  </a:lnTo>
                  <a:lnTo>
                    <a:pt x="874" y="53399"/>
                  </a:lnTo>
                  <a:lnTo>
                    <a:pt x="1015" y="53732"/>
                  </a:lnTo>
                  <a:lnTo>
                    <a:pt x="1169" y="54066"/>
                  </a:lnTo>
                  <a:lnTo>
                    <a:pt x="1336" y="54374"/>
                  </a:lnTo>
                  <a:lnTo>
                    <a:pt x="1502" y="54669"/>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621" y="61355"/>
                  </a:lnTo>
                  <a:lnTo>
                    <a:pt x="4749" y="61650"/>
                  </a:lnTo>
                  <a:lnTo>
                    <a:pt x="4877" y="61920"/>
                  </a:lnTo>
                  <a:lnTo>
                    <a:pt x="5031" y="62164"/>
                  </a:lnTo>
                  <a:lnTo>
                    <a:pt x="5173" y="62382"/>
                  </a:lnTo>
                  <a:lnTo>
                    <a:pt x="5327" y="62574"/>
                  </a:lnTo>
                  <a:lnTo>
                    <a:pt x="5481" y="62741"/>
                  </a:lnTo>
                  <a:lnTo>
                    <a:pt x="5647" y="62895"/>
                  </a:lnTo>
                  <a:lnTo>
                    <a:pt x="5814" y="63011"/>
                  </a:lnTo>
                  <a:lnTo>
                    <a:pt x="5981" y="63126"/>
                  </a:lnTo>
                  <a:lnTo>
                    <a:pt x="6161" y="63203"/>
                  </a:lnTo>
                  <a:lnTo>
                    <a:pt x="6328" y="63267"/>
                  </a:lnTo>
                  <a:lnTo>
                    <a:pt x="6494" y="63319"/>
                  </a:lnTo>
                  <a:lnTo>
                    <a:pt x="6674" y="63357"/>
                  </a:lnTo>
                  <a:lnTo>
                    <a:pt x="6854" y="63383"/>
                  </a:lnTo>
                  <a:lnTo>
                    <a:pt x="7021" y="63383"/>
                  </a:lnTo>
                  <a:lnTo>
                    <a:pt x="7264" y="63370"/>
                  </a:lnTo>
                  <a:lnTo>
                    <a:pt x="7495" y="63344"/>
                  </a:lnTo>
                  <a:lnTo>
                    <a:pt x="7714" y="63293"/>
                  </a:lnTo>
                  <a:lnTo>
                    <a:pt x="7945" y="63229"/>
                  </a:lnTo>
                  <a:lnTo>
                    <a:pt x="8150" y="63152"/>
                  </a:lnTo>
                  <a:lnTo>
                    <a:pt x="8355" y="63062"/>
                  </a:lnTo>
                  <a:lnTo>
                    <a:pt x="8548" y="62972"/>
                  </a:lnTo>
                  <a:lnTo>
                    <a:pt x="8715" y="62882"/>
                  </a:lnTo>
                  <a:lnTo>
                    <a:pt x="9023" y="62690"/>
                  </a:lnTo>
                  <a:lnTo>
                    <a:pt x="9266" y="62523"/>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1496" y="77191"/>
                  </a:lnTo>
                  <a:lnTo>
                    <a:pt x="22125" y="77743"/>
                  </a:lnTo>
                  <a:lnTo>
                    <a:pt x="22715" y="78269"/>
                  </a:lnTo>
                  <a:lnTo>
                    <a:pt x="23293" y="78744"/>
                  </a:lnTo>
                  <a:lnTo>
                    <a:pt x="23845" y="79206"/>
                  </a:lnTo>
                  <a:lnTo>
                    <a:pt x="23883" y="79244"/>
                  </a:lnTo>
                  <a:lnTo>
                    <a:pt x="24319" y="79578"/>
                  </a:lnTo>
                  <a:lnTo>
                    <a:pt x="24743" y="79899"/>
                  </a:lnTo>
                  <a:lnTo>
                    <a:pt x="25141" y="80207"/>
                  </a:lnTo>
                  <a:lnTo>
                    <a:pt x="25539" y="80476"/>
                  </a:lnTo>
                  <a:lnTo>
                    <a:pt x="25911" y="80746"/>
                  </a:lnTo>
                  <a:lnTo>
                    <a:pt x="26283" y="80990"/>
                  </a:lnTo>
                  <a:lnTo>
                    <a:pt x="26642" y="81208"/>
                  </a:lnTo>
                  <a:lnTo>
                    <a:pt x="26989" y="81426"/>
                  </a:lnTo>
                  <a:lnTo>
                    <a:pt x="27322" y="81606"/>
                  </a:lnTo>
                  <a:lnTo>
                    <a:pt x="27656" y="81785"/>
                  </a:lnTo>
                  <a:lnTo>
                    <a:pt x="27977" y="81952"/>
                  </a:lnTo>
                  <a:lnTo>
                    <a:pt x="28285" y="82093"/>
                  </a:lnTo>
                  <a:lnTo>
                    <a:pt x="28593" y="82234"/>
                  </a:lnTo>
                  <a:lnTo>
                    <a:pt x="28888" y="82350"/>
                  </a:lnTo>
                  <a:lnTo>
                    <a:pt x="29170" y="82453"/>
                  </a:lnTo>
                  <a:lnTo>
                    <a:pt x="29453" y="82555"/>
                  </a:lnTo>
                  <a:lnTo>
                    <a:pt x="29735" y="82632"/>
                  </a:lnTo>
                  <a:lnTo>
                    <a:pt x="30004" y="82709"/>
                  </a:lnTo>
                  <a:lnTo>
                    <a:pt x="30274" y="82773"/>
                  </a:lnTo>
                  <a:lnTo>
                    <a:pt x="30543" y="82838"/>
                  </a:lnTo>
                  <a:lnTo>
                    <a:pt x="31070" y="82915"/>
                  </a:lnTo>
                  <a:lnTo>
                    <a:pt x="31583" y="82979"/>
                  </a:lnTo>
                  <a:lnTo>
                    <a:pt x="32096" y="83017"/>
                  </a:lnTo>
                  <a:lnTo>
                    <a:pt x="32610" y="83030"/>
                  </a:lnTo>
                  <a:lnTo>
                    <a:pt x="33123" y="83043"/>
                  </a:lnTo>
                  <a:lnTo>
                    <a:pt x="34445" y="83043"/>
                  </a:lnTo>
                  <a:lnTo>
                    <a:pt x="34445" y="13"/>
                  </a:lnTo>
                  <a:lnTo>
                    <a:pt x="33880" y="1"/>
                  </a:lnTo>
                  <a:close/>
                </a:path>
              </a:pathLst>
            </a:custGeom>
            <a:solidFill>
              <a:srgbClr val="DEA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90" name="Google Shape;290;p3"/>
            <p:cNvSpPr/>
            <p:nvPr/>
          </p:nvSpPr>
          <p:spPr>
            <a:xfrm>
              <a:off x="4325850" y="682775"/>
              <a:ext cx="861125" cy="2076075"/>
            </a:xfrm>
            <a:custGeom>
              <a:avLst/>
              <a:gdLst/>
              <a:ahLst/>
              <a:cxnLst/>
              <a:rect l="l" t="t" r="r" b="b"/>
              <a:pathLst>
                <a:path w="34445" h="83043" fill="none" extrusionOk="0">
                  <a:moveTo>
                    <a:pt x="33880" y="1"/>
                  </a:moveTo>
                  <a:lnTo>
                    <a:pt x="33880" y="1"/>
                  </a:lnTo>
                  <a:lnTo>
                    <a:pt x="33200" y="1"/>
                  </a:ln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712" y="17210"/>
                  </a:lnTo>
                  <a:lnTo>
                    <a:pt x="5545" y="17569"/>
                  </a:lnTo>
                  <a:lnTo>
                    <a:pt x="5391" y="17928"/>
                  </a:lnTo>
                  <a:lnTo>
                    <a:pt x="5237" y="18288"/>
                  </a:lnTo>
                  <a:lnTo>
                    <a:pt x="5096" y="18660"/>
                  </a:lnTo>
                  <a:lnTo>
                    <a:pt x="4954" y="19032"/>
                  </a:lnTo>
                  <a:lnTo>
                    <a:pt x="4813" y="19417"/>
                  </a:lnTo>
                  <a:lnTo>
                    <a:pt x="4569" y="20200"/>
                  </a:lnTo>
                  <a:lnTo>
                    <a:pt x="4351" y="20995"/>
                  </a:lnTo>
                  <a:lnTo>
                    <a:pt x="4159" y="21804"/>
                  </a:lnTo>
                  <a:lnTo>
                    <a:pt x="3979" y="22638"/>
                  </a:lnTo>
                  <a:lnTo>
                    <a:pt x="3825" y="23472"/>
                  </a:lnTo>
                  <a:lnTo>
                    <a:pt x="3697" y="24319"/>
                  </a:lnTo>
                  <a:lnTo>
                    <a:pt x="3594" y="25179"/>
                  </a:lnTo>
                  <a:lnTo>
                    <a:pt x="3504" y="26039"/>
                  </a:lnTo>
                  <a:lnTo>
                    <a:pt x="3427" y="26911"/>
                  </a:lnTo>
                  <a:lnTo>
                    <a:pt x="3376" y="27784"/>
                  </a:lnTo>
                  <a:lnTo>
                    <a:pt x="3338" y="28657"/>
                  </a:lnTo>
                  <a:lnTo>
                    <a:pt x="3325" y="29529"/>
                  </a:lnTo>
                  <a:lnTo>
                    <a:pt x="3312" y="30389"/>
                  </a:lnTo>
                  <a:lnTo>
                    <a:pt x="3312" y="30389"/>
                  </a:lnTo>
                  <a:lnTo>
                    <a:pt x="3325" y="31133"/>
                  </a:lnTo>
                  <a:lnTo>
                    <a:pt x="3338" y="31878"/>
                  </a:lnTo>
                  <a:lnTo>
                    <a:pt x="3350" y="32609"/>
                  </a:lnTo>
                  <a:lnTo>
                    <a:pt x="3389" y="33328"/>
                  </a:lnTo>
                  <a:lnTo>
                    <a:pt x="3466" y="34752"/>
                  </a:lnTo>
                  <a:lnTo>
                    <a:pt x="3581" y="36125"/>
                  </a:lnTo>
                  <a:lnTo>
                    <a:pt x="3710" y="37447"/>
                  </a:lnTo>
                  <a:lnTo>
                    <a:pt x="3851" y="38705"/>
                  </a:lnTo>
                  <a:lnTo>
                    <a:pt x="4005" y="39885"/>
                  </a:lnTo>
                  <a:lnTo>
                    <a:pt x="4172" y="40989"/>
                  </a:lnTo>
                  <a:lnTo>
                    <a:pt x="4326" y="42003"/>
                  </a:lnTo>
                  <a:lnTo>
                    <a:pt x="4480" y="42914"/>
                  </a:lnTo>
                  <a:lnTo>
                    <a:pt x="4621" y="43697"/>
                  </a:lnTo>
                  <a:lnTo>
                    <a:pt x="4762" y="44377"/>
                  </a:lnTo>
                  <a:lnTo>
                    <a:pt x="4954" y="45314"/>
                  </a:lnTo>
                  <a:lnTo>
                    <a:pt x="5019" y="45635"/>
                  </a:lnTo>
                  <a:lnTo>
                    <a:pt x="5019" y="45635"/>
                  </a:lnTo>
                  <a:lnTo>
                    <a:pt x="5019" y="45635"/>
                  </a:lnTo>
                  <a:lnTo>
                    <a:pt x="5019" y="45635"/>
                  </a:lnTo>
                  <a:lnTo>
                    <a:pt x="4621" y="45571"/>
                  </a:lnTo>
                  <a:lnTo>
                    <a:pt x="4236" y="45519"/>
                  </a:lnTo>
                  <a:lnTo>
                    <a:pt x="3877" y="45481"/>
                  </a:lnTo>
                  <a:lnTo>
                    <a:pt x="3530" y="45481"/>
                  </a:lnTo>
                  <a:lnTo>
                    <a:pt x="3530" y="45481"/>
                  </a:lnTo>
                  <a:lnTo>
                    <a:pt x="3286" y="45481"/>
                  </a:lnTo>
                  <a:lnTo>
                    <a:pt x="3055" y="45494"/>
                  </a:lnTo>
                  <a:lnTo>
                    <a:pt x="2837" y="45519"/>
                  </a:lnTo>
                  <a:lnTo>
                    <a:pt x="2632" y="45558"/>
                  </a:lnTo>
                  <a:lnTo>
                    <a:pt x="2426" y="45596"/>
                  </a:lnTo>
                  <a:lnTo>
                    <a:pt x="2234" y="45648"/>
                  </a:lnTo>
                  <a:lnTo>
                    <a:pt x="2054" y="45712"/>
                  </a:lnTo>
                  <a:lnTo>
                    <a:pt x="1875" y="45789"/>
                  </a:lnTo>
                  <a:lnTo>
                    <a:pt x="1708" y="45866"/>
                  </a:lnTo>
                  <a:lnTo>
                    <a:pt x="1554" y="45955"/>
                  </a:lnTo>
                  <a:lnTo>
                    <a:pt x="1400" y="46045"/>
                  </a:lnTo>
                  <a:lnTo>
                    <a:pt x="1259" y="46148"/>
                  </a:lnTo>
                  <a:lnTo>
                    <a:pt x="1130" y="46251"/>
                  </a:lnTo>
                  <a:lnTo>
                    <a:pt x="1002" y="46366"/>
                  </a:lnTo>
                  <a:lnTo>
                    <a:pt x="886" y="46494"/>
                  </a:lnTo>
                  <a:lnTo>
                    <a:pt x="784" y="46623"/>
                  </a:lnTo>
                  <a:lnTo>
                    <a:pt x="681" y="46764"/>
                  </a:lnTo>
                  <a:lnTo>
                    <a:pt x="591" y="46905"/>
                  </a:lnTo>
                  <a:lnTo>
                    <a:pt x="501" y="47046"/>
                  </a:lnTo>
                  <a:lnTo>
                    <a:pt x="424" y="47200"/>
                  </a:lnTo>
                  <a:lnTo>
                    <a:pt x="347" y="47354"/>
                  </a:lnTo>
                  <a:lnTo>
                    <a:pt x="283" y="47521"/>
                  </a:lnTo>
                  <a:lnTo>
                    <a:pt x="232" y="47688"/>
                  </a:lnTo>
                  <a:lnTo>
                    <a:pt x="181" y="47855"/>
                  </a:lnTo>
                  <a:lnTo>
                    <a:pt x="104" y="48214"/>
                  </a:lnTo>
                  <a:lnTo>
                    <a:pt x="39" y="48586"/>
                  </a:lnTo>
                  <a:lnTo>
                    <a:pt x="1" y="48958"/>
                  </a:lnTo>
                  <a:lnTo>
                    <a:pt x="1" y="49356"/>
                  </a:lnTo>
                  <a:lnTo>
                    <a:pt x="1" y="49356"/>
                  </a:lnTo>
                  <a:lnTo>
                    <a:pt x="1" y="49716"/>
                  </a:lnTo>
                  <a:lnTo>
                    <a:pt x="27" y="50088"/>
                  </a:lnTo>
                  <a:lnTo>
                    <a:pt x="78" y="50460"/>
                  </a:lnTo>
                  <a:lnTo>
                    <a:pt x="129" y="50832"/>
                  </a:lnTo>
                  <a:lnTo>
                    <a:pt x="193" y="51217"/>
                  </a:lnTo>
                  <a:lnTo>
                    <a:pt x="283" y="51589"/>
                  </a:lnTo>
                  <a:lnTo>
                    <a:pt x="386" y="51961"/>
                  </a:lnTo>
                  <a:lnTo>
                    <a:pt x="489" y="52333"/>
                  </a:lnTo>
                  <a:lnTo>
                    <a:pt x="604" y="52693"/>
                  </a:lnTo>
                  <a:lnTo>
                    <a:pt x="732" y="53052"/>
                  </a:lnTo>
                  <a:lnTo>
                    <a:pt x="874" y="53399"/>
                  </a:lnTo>
                  <a:lnTo>
                    <a:pt x="1015" y="53732"/>
                  </a:lnTo>
                  <a:lnTo>
                    <a:pt x="1169" y="54066"/>
                  </a:lnTo>
                  <a:lnTo>
                    <a:pt x="1336" y="54374"/>
                  </a:lnTo>
                  <a:lnTo>
                    <a:pt x="1502" y="54669"/>
                  </a:lnTo>
                  <a:lnTo>
                    <a:pt x="1669" y="54951"/>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492" y="61021"/>
                  </a:lnTo>
                  <a:lnTo>
                    <a:pt x="4621" y="61355"/>
                  </a:lnTo>
                  <a:lnTo>
                    <a:pt x="4749" y="61650"/>
                  </a:lnTo>
                  <a:lnTo>
                    <a:pt x="4877" y="61920"/>
                  </a:lnTo>
                  <a:lnTo>
                    <a:pt x="5031" y="62164"/>
                  </a:lnTo>
                  <a:lnTo>
                    <a:pt x="5173" y="62382"/>
                  </a:lnTo>
                  <a:lnTo>
                    <a:pt x="5327" y="62574"/>
                  </a:lnTo>
                  <a:lnTo>
                    <a:pt x="5481" y="62741"/>
                  </a:lnTo>
                  <a:lnTo>
                    <a:pt x="5647" y="62895"/>
                  </a:lnTo>
                  <a:lnTo>
                    <a:pt x="5814" y="63011"/>
                  </a:lnTo>
                  <a:lnTo>
                    <a:pt x="5981" y="63126"/>
                  </a:lnTo>
                  <a:lnTo>
                    <a:pt x="6161" y="63203"/>
                  </a:lnTo>
                  <a:lnTo>
                    <a:pt x="6328" y="63267"/>
                  </a:lnTo>
                  <a:lnTo>
                    <a:pt x="6494" y="63319"/>
                  </a:lnTo>
                  <a:lnTo>
                    <a:pt x="6674" y="63357"/>
                  </a:lnTo>
                  <a:lnTo>
                    <a:pt x="6854" y="63383"/>
                  </a:lnTo>
                  <a:lnTo>
                    <a:pt x="7021" y="63383"/>
                  </a:lnTo>
                  <a:lnTo>
                    <a:pt x="7021" y="63383"/>
                  </a:lnTo>
                  <a:lnTo>
                    <a:pt x="7264" y="63370"/>
                  </a:lnTo>
                  <a:lnTo>
                    <a:pt x="7495" y="63344"/>
                  </a:lnTo>
                  <a:lnTo>
                    <a:pt x="7714" y="63293"/>
                  </a:lnTo>
                  <a:lnTo>
                    <a:pt x="7945" y="63229"/>
                  </a:lnTo>
                  <a:lnTo>
                    <a:pt x="8150" y="63152"/>
                  </a:lnTo>
                  <a:lnTo>
                    <a:pt x="8355" y="63062"/>
                  </a:lnTo>
                  <a:lnTo>
                    <a:pt x="8548" y="62972"/>
                  </a:lnTo>
                  <a:lnTo>
                    <a:pt x="8715" y="62882"/>
                  </a:lnTo>
                  <a:lnTo>
                    <a:pt x="9023" y="62690"/>
                  </a:lnTo>
                  <a:lnTo>
                    <a:pt x="9266" y="62523"/>
                  </a:lnTo>
                  <a:lnTo>
                    <a:pt x="9459" y="62369"/>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0919" y="76665"/>
                  </a:lnTo>
                  <a:lnTo>
                    <a:pt x="20919" y="76665"/>
                  </a:lnTo>
                  <a:lnTo>
                    <a:pt x="21496" y="77191"/>
                  </a:lnTo>
                  <a:lnTo>
                    <a:pt x="21496" y="77191"/>
                  </a:lnTo>
                  <a:lnTo>
                    <a:pt x="22125" y="77743"/>
                  </a:lnTo>
                  <a:lnTo>
                    <a:pt x="22715" y="78269"/>
                  </a:lnTo>
                  <a:lnTo>
                    <a:pt x="23293" y="78744"/>
                  </a:lnTo>
                  <a:lnTo>
                    <a:pt x="23845" y="79206"/>
                  </a:lnTo>
                  <a:lnTo>
                    <a:pt x="23845" y="79206"/>
                  </a:lnTo>
                  <a:lnTo>
                    <a:pt x="23845" y="79206"/>
                  </a:lnTo>
                  <a:lnTo>
                    <a:pt x="23845" y="79206"/>
                  </a:lnTo>
                  <a:lnTo>
                    <a:pt x="23883" y="79244"/>
                  </a:lnTo>
                  <a:lnTo>
                    <a:pt x="23883" y="79244"/>
                  </a:lnTo>
                  <a:lnTo>
                    <a:pt x="24319" y="79578"/>
                  </a:lnTo>
                  <a:lnTo>
                    <a:pt x="24743" y="79899"/>
                  </a:lnTo>
                  <a:lnTo>
                    <a:pt x="25141" y="80207"/>
                  </a:lnTo>
                  <a:lnTo>
                    <a:pt x="25539" y="80476"/>
                  </a:lnTo>
                  <a:lnTo>
                    <a:pt x="25911" y="80746"/>
                  </a:lnTo>
                  <a:lnTo>
                    <a:pt x="26283" y="80990"/>
                  </a:lnTo>
                  <a:lnTo>
                    <a:pt x="26642" y="81208"/>
                  </a:lnTo>
                  <a:lnTo>
                    <a:pt x="26989" y="81426"/>
                  </a:lnTo>
                  <a:lnTo>
                    <a:pt x="27322" y="81606"/>
                  </a:lnTo>
                  <a:lnTo>
                    <a:pt x="27656" y="81785"/>
                  </a:lnTo>
                  <a:lnTo>
                    <a:pt x="27977" y="81952"/>
                  </a:lnTo>
                  <a:lnTo>
                    <a:pt x="28285" y="82093"/>
                  </a:lnTo>
                  <a:lnTo>
                    <a:pt x="28593" y="82234"/>
                  </a:lnTo>
                  <a:lnTo>
                    <a:pt x="28888" y="82350"/>
                  </a:lnTo>
                  <a:lnTo>
                    <a:pt x="29170" y="82453"/>
                  </a:lnTo>
                  <a:lnTo>
                    <a:pt x="29453" y="82555"/>
                  </a:lnTo>
                  <a:lnTo>
                    <a:pt x="29735" y="82632"/>
                  </a:lnTo>
                  <a:lnTo>
                    <a:pt x="30004" y="82709"/>
                  </a:lnTo>
                  <a:lnTo>
                    <a:pt x="30274" y="82773"/>
                  </a:lnTo>
                  <a:lnTo>
                    <a:pt x="30543" y="82838"/>
                  </a:lnTo>
                  <a:lnTo>
                    <a:pt x="31070" y="82915"/>
                  </a:lnTo>
                  <a:lnTo>
                    <a:pt x="31583" y="82979"/>
                  </a:lnTo>
                  <a:lnTo>
                    <a:pt x="32096" y="83017"/>
                  </a:lnTo>
                  <a:lnTo>
                    <a:pt x="32610" y="83030"/>
                  </a:lnTo>
                  <a:lnTo>
                    <a:pt x="33123" y="83043"/>
                  </a:lnTo>
                  <a:lnTo>
                    <a:pt x="33649" y="83043"/>
                  </a:lnTo>
                  <a:lnTo>
                    <a:pt x="33649" y="83043"/>
                  </a:lnTo>
                  <a:lnTo>
                    <a:pt x="33880" y="83043"/>
                  </a:lnTo>
                  <a:lnTo>
                    <a:pt x="33880" y="83043"/>
                  </a:lnTo>
                  <a:lnTo>
                    <a:pt x="34111" y="83043"/>
                  </a:lnTo>
                  <a:lnTo>
                    <a:pt x="34111" y="83043"/>
                  </a:lnTo>
                  <a:lnTo>
                    <a:pt x="34445" y="83043"/>
                  </a:lnTo>
                  <a:lnTo>
                    <a:pt x="34445" y="13"/>
                  </a:lnTo>
                  <a:lnTo>
                    <a:pt x="34445" y="13"/>
                  </a:lnTo>
                  <a:lnTo>
                    <a:pt x="33880" y="1"/>
                  </a:lnTo>
                  <a:lnTo>
                    <a:pt x="33880"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91" name="Google Shape;291;p3"/>
            <p:cNvSpPr/>
            <p:nvPr/>
          </p:nvSpPr>
          <p:spPr>
            <a:xfrm>
              <a:off x="4293775" y="587500"/>
              <a:ext cx="1752700" cy="1262775"/>
            </a:xfrm>
            <a:custGeom>
              <a:avLst/>
              <a:gdLst/>
              <a:ahLst/>
              <a:cxnLst/>
              <a:rect l="l" t="t" r="r" b="b"/>
              <a:pathLst>
                <a:path w="70108" h="50511" extrusionOk="0">
                  <a:moveTo>
                    <a:pt x="38833" y="0"/>
                  </a:moveTo>
                  <a:lnTo>
                    <a:pt x="38204" y="13"/>
                  </a:lnTo>
                  <a:lnTo>
                    <a:pt x="37601" y="39"/>
                  </a:lnTo>
                  <a:lnTo>
                    <a:pt x="36998" y="77"/>
                  </a:lnTo>
                  <a:lnTo>
                    <a:pt x="36408" y="128"/>
                  </a:lnTo>
                  <a:lnTo>
                    <a:pt x="35830" y="180"/>
                  </a:lnTo>
                  <a:lnTo>
                    <a:pt x="35266" y="244"/>
                  </a:lnTo>
                  <a:lnTo>
                    <a:pt x="34714" y="321"/>
                  </a:lnTo>
                  <a:lnTo>
                    <a:pt x="34162" y="398"/>
                  </a:lnTo>
                  <a:lnTo>
                    <a:pt x="33636" y="488"/>
                  </a:lnTo>
                  <a:lnTo>
                    <a:pt x="33110" y="590"/>
                  </a:lnTo>
                  <a:lnTo>
                    <a:pt x="32596" y="693"/>
                  </a:lnTo>
                  <a:lnTo>
                    <a:pt x="32096" y="809"/>
                  </a:lnTo>
                  <a:lnTo>
                    <a:pt x="31146" y="1040"/>
                  </a:lnTo>
                  <a:lnTo>
                    <a:pt x="30235" y="1283"/>
                  </a:lnTo>
                  <a:lnTo>
                    <a:pt x="29388" y="1553"/>
                  </a:lnTo>
                  <a:lnTo>
                    <a:pt x="28593" y="1810"/>
                  </a:lnTo>
                  <a:lnTo>
                    <a:pt x="27848" y="2079"/>
                  </a:lnTo>
                  <a:lnTo>
                    <a:pt x="27181" y="2349"/>
                  </a:lnTo>
                  <a:lnTo>
                    <a:pt x="26565" y="2605"/>
                  </a:lnTo>
                  <a:lnTo>
                    <a:pt x="26013" y="2849"/>
                  </a:lnTo>
                  <a:lnTo>
                    <a:pt x="25538" y="3080"/>
                  </a:lnTo>
                  <a:lnTo>
                    <a:pt x="25115" y="3273"/>
                  </a:lnTo>
                  <a:lnTo>
                    <a:pt x="24781" y="3452"/>
                  </a:lnTo>
                  <a:lnTo>
                    <a:pt x="24306" y="3709"/>
                  </a:lnTo>
                  <a:lnTo>
                    <a:pt x="24152" y="3812"/>
                  </a:lnTo>
                  <a:lnTo>
                    <a:pt x="23357" y="3901"/>
                  </a:lnTo>
                  <a:lnTo>
                    <a:pt x="22587" y="4017"/>
                  </a:lnTo>
                  <a:lnTo>
                    <a:pt x="21830" y="4132"/>
                  </a:lnTo>
                  <a:lnTo>
                    <a:pt x="21085" y="4274"/>
                  </a:lnTo>
                  <a:lnTo>
                    <a:pt x="20367" y="4428"/>
                  </a:lnTo>
                  <a:lnTo>
                    <a:pt x="19661" y="4594"/>
                  </a:lnTo>
                  <a:lnTo>
                    <a:pt x="18968" y="4761"/>
                  </a:lnTo>
                  <a:lnTo>
                    <a:pt x="18288" y="4954"/>
                  </a:lnTo>
                  <a:lnTo>
                    <a:pt x="17633" y="5159"/>
                  </a:lnTo>
                  <a:lnTo>
                    <a:pt x="16979" y="5364"/>
                  </a:lnTo>
                  <a:lnTo>
                    <a:pt x="16350" y="5595"/>
                  </a:lnTo>
                  <a:lnTo>
                    <a:pt x="15734" y="5839"/>
                  </a:lnTo>
                  <a:lnTo>
                    <a:pt x="15131" y="6083"/>
                  </a:lnTo>
                  <a:lnTo>
                    <a:pt x="14553" y="6340"/>
                  </a:lnTo>
                  <a:lnTo>
                    <a:pt x="13976" y="6609"/>
                  </a:lnTo>
                  <a:lnTo>
                    <a:pt x="13424" y="6891"/>
                  </a:lnTo>
                  <a:lnTo>
                    <a:pt x="12885" y="7187"/>
                  </a:lnTo>
                  <a:lnTo>
                    <a:pt x="12346" y="7495"/>
                  </a:lnTo>
                  <a:lnTo>
                    <a:pt x="11833" y="7803"/>
                  </a:lnTo>
                  <a:lnTo>
                    <a:pt x="11332" y="8123"/>
                  </a:lnTo>
                  <a:lnTo>
                    <a:pt x="10845" y="8457"/>
                  </a:lnTo>
                  <a:lnTo>
                    <a:pt x="10370" y="8804"/>
                  </a:lnTo>
                  <a:lnTo>
                    <a:pt x="9908" y="9150"/>
                  </a:lnTo>
                  <a:lnTo>
                    <a:pt x="9459" y="9522"/>
                  </a:lnTo>
                  <a:lnTo>
                    <a:pt x="9022" y="9882"/>
                  </a:lnTo>
                  <a:lnTo>
                    <a:pt x="8599" y="10267"/>
                  </a:lnTo>
                  <a:lnTo>
                    <a:pt x="8201" y="10652"/>
                  </a:lnTo>
                  <a:lnTo>
                    <a:pt x="7803" y="11037"/>
                  </a:lnTo>
                  <a:lnTo>
                    <a:pt x="7405" y="11447"/>
                  </a:lnTo>
                  <a:lnTo>
                    <a:pt x="7033" y="11858"/>
                  </a:lnTo>
                  <a:lnTo>
                    <a:pt x="6674" y="12268"/>
                  </a:lnTo>
                  <a:lnTo>
                    <a:pt x="6327" y="12692"/>
                  </a:lnTo>
                  <a:lnTo>
                    <a:pt x="5994" y="13128"/>
                  </a:lnTo>
                  <a:lnTo>
                    <a:pt x="5660" y="13565"/>
                  </a:lnTo>
                  <a:lnTo>
                    <a:pt x="5339" y="14001"/>
                  </a:lnTo>
                  <a:lnTo>
                    <a:pt x="5044" y="14450"/>
                  </a:lnTo>
                  <a:lnTo>
                    <a:pt x="4749" y="14912"/>
                  </a:lnTo>
                  <a:lnTo>
                    <a:pt x="4467" y="15374"/>
                  </a:lnTo>
                  <a:lnTo>
                    <a:pt x="4184" y="15836"/>
                  </a:lnTo>
                  <a:lnTo>
                    <a:pt x="3928" y="16311"/>
                  </a:lnTo>
                  <a:lnTo>
                    <a:pt x="3671" y="16786"/>
                  </a:lnTo>
                  <a:lnTo>
                    <a:pt x="3440" y="17261"/>
                  </a:lnTo>
                  <a:lnTo>
                    <a:pt x="3196" y="17748"/>
                  </a:lnTo>
                  <a:lnTo>
                    <a:pt x="2978" y="18236"/>
                  </a:lnTo>
                  <a:lnTo>
                    <a:pt x="2773" y="18736"/>
                  </a:lnTo>
                  <a:lnTo>
                    <a:pt x="2567" y="19237"/>
                  </a:lnTo>
                  <a:lnTo>
                    <a:pt x="2375" y="19737"/>
                  </a:lnTo>
                  <a:lnTo>
                    <a:pt x="2182" y="20238"/>
                  </a:lnTo>
                  <a:lnTo>
                    <a:pt x="2003" y="20751"/>
                  </a:lnTo>
                  <a:lnTo>
                    <a:pt x="1836" y="21252"/>
                  </a:lnTo>
                  <a:lnTo>
                    <a:pt x="1682" y="21765"/>
                  </a:lnTo>
                  <a:lnTo>
                    <a:pt x="1528" y="22291"/>
                  </a:lnTo>
                  <a:lnTo>
                    <a:pt x="1387" y="22804"/>
                  </a:lnTo>
                  <a:lnTo>
                    <a:pt x="1258" y="23318"/>
                  </a:lnTo>
                  <a:lnTo>
                    <a:pt x="1130" y="23844"/>
                  </a:lnTo>
                  <a:lnTo>
                    <a:pt x="1002" y="24370"/>
                  </a:lnTo>
                  <a:lnTo>
                    <a:pt x="796" y="25409"/>
                  </a:lnTo>
                  <a:lnTo>
                    <a:pt x="604" y="26462"/>
                  </a:lnTo>
                  <a:lnTo>
                    <a:pt x="450" y="27514"/>
                  </a:lnTo>
                  <a:lnTo>
                    <a:pt x="309" y="28566"/>
                  </a:lnTo>
                  <a:lnTo>
                    <a:pt x="206" y="29619"/>
                  </a:lnTo>
                  <a:lnTo>
                    <a:pt x="129" y="30658"/>
                  </a:lnTo>
                  <a:lnTo>
                    <a:pt x="65" y="31698"/>
                  </a:lnTo>
                  <a:lnTo>
                    <a:pt x="26" y="32724"/>
                  </a:lnTo>
                  <a:lnTo>
                    <a:pt x="1" y="33751"/>
                  </a:lnTo>
                  <a:lnTo>
                    <a:pt x="1" y="34752"/>
                  </a:lnTo>
                  <a:lnTo>
                    <a:pt x="13" y="35753"/>
                  </a:lnTo>
                  <a:lnTo>
                    <a:pt x="39" y="36728"/>
                  </a:lnTo>
                  <a:lnTo>
                    <a:pt x="90" y="37678"/>
                  </a:lnTo>
                  <a:lnTo>
                    <a:pt x="142" y="38627"/>
                  </a:lnTo>
                  <a:lnTo>
                    <a:pt x="219" y="39539"/>
                  </a:lnTo>
                  <a:lnTo>
                    <a:pt x="296" y="40437"/>
                  </a:lnTo>
                  <a:lnTo>
                    <a:pt x="386" y="41297"/>
                  </a:lnTo>
                  <a:lnTo>
                    <a:pt x="475" y="42144"/>
                  </a:lnTo>
                  <a:lnTo>
                    <a:pt x="578" y="42952"/>
                  </a:lnTo>
                  <a:lnTo>
                    <a:pt x="681" y="43735"/>
                  </a:lnTo>
                  <a:lnTo>
                    <a:pt x="796" y="44492"/>
                  </a:lnTo>
                  <a:lnTo>
                    <a:pt x="912" y="45198"/>
                  </a:lnTo>
                  <a:lnTo>
                    <a:pt x="1143" y="46520"/>
                  </a:lnTo>
                  <a:lnTo>
                    <a:pt x="1361" y="47675"/>
                  </a:lnTo>
                  <a:lnTo>
                    <a:pt x="1566" y="48650"/>
                  </a:lnTo>
                  <a:lnTo>
                    <a:pt x="1746" y="49446"/>
                  </a:lnTo>
                  <a:lnTo>
                    <a:pt x="1887" y="50023"/>
                  </a:lnTo>
                  <a:lnTo>
                    <a:pt x="2015" y="50511"/>
                  </a:lnTo>
                  <a:lnTo>
                    <a:pt x="2028" y="50498"/>
                  </a:lnTo>
                  <a:lnTo>
                    <a:pt x="2182" y="50318"/>
                  </a:lnTo>
                  <a:lnTo>
                    <a:pt x="2336" y="50151"/>
                  </a:lnTo>
                  <a:lnTo>
                    <a:pt x="2516" y="49997"/>
                  </a:lnTo>
                  <a:lnTo>
                    <a:pt x="2696" y="49856"/>
                  </a:lnTo>
                  <a:lnTo>
                    <a:pt x="2901" y="49728"/>
                  </a:lnTo>
                  <a:lnTo>
                    <a:pt x="3132" y="49625"/>
                  </a:lnTo>
                  <a:lnTo>
                    <a:pt x="3363" y="49523"/>
                  </a:lnTo>
                  <a:lnTo>
                    <a:pt x="3620" y="49446"/>
                  </a:lnTo>
                  <a:lnTo>
                    <a:pt x="3889" y="49382"/>
                  </a:lnTo>
                  <a:lnTo>
                    <a:pt x="4184" y="49330"/>
                  </a:lnTo>
                  <a:lnTo>
                    <a:pt x="4492" y="49305"/>
                  </a:lnTo>
                  <a:lnTo>
                    <a:pt x="4813" y="49292"/>
                  </a:lnTo>
                  <a:lnTo>
                    <a:pt x="5160" y="49305"/>
                  </a:lnTo>
                  <a:lnTo>
                    <a:pt x="5519" y="49330"/>
                  </a:lnTo>
                  <a:lnTo>
                    <a:pt x="5904" y="49382"/>
                  </a:lnTo>
                  <a:lnTo>
                    <a:pt x="6302" y="49446"/>
                  </a:lnTo>
                  <a:lnTo>
                    <a:pt x="6276" y="49151"/>
                  </a:lnTo>
                  <a:lnTo>
                    <a:pt x="6263" y="48855"/>
                  </a:lnTo>
                  <a:lnTo>
                    <a:pt x="6289" y="48547"/>
                  </a:lnTo>
                  <a:lnTo>
                    <a:pt x="6327" y="48239"/>
                  </a:lnTo>
                  <a:lnTo>
                    <a:pt x="6391" y="47931"/>
                  </a:lnTo>
                  <a:lnTo>
                    <a:pt x="6481" y="47623"/>
                  </a:lnTo>
                  <a:lnTo>
                    <a:pt x="6597" y="47303"/>
                  </a:lnTo>
                  <a:lnTo>
                    <a:pt x="6725" y="46982"/>
                  </a:lnTo>
                  <a:lnTo>
                    <a:pt x="6892" y="46648"/>
                  </a:lnTo>
                  <a:lnTo>
                    <a:pt x="7072" y="46327"/>
                  </a:lnTo>
                  <a:lnTo>
                    <a:pt x="7264" y="45981"/>
                  </a:lnTo>
                  <a:lnTo>
                    <a:pt x="7482" y="45647"/>
                  </a:lnTo>
                  <a:lnTo>
                    <a:pt x="7726" y="45301"/>
                  </a:lnTo>
                  <a:lnTo>
                    <a:pt x="7996" y="44954"/>
                  </a:lnTo>
                  <a:lnTo>
                    <a:pt x="8278" y="44608"/>
                  </a:lnTo>
                  <a:lnTo>
                    <a:pt x="8573" y="44248"/>
                  </a:lnTo>
                  <a:lnTo>
                    <a:pt x="8894" y="43902"/>
                  </a:lnTo>
                  <a:lnTo>
                    <a:pt x="9228" y="43530"/>
                  </a:lnTo>
                  <a:lnTo>
                    <a:pt x="9587" y="43170"/>
                  </a:lnTo>
                  <a:lnTo>
                    <a:pt x="9959" y="42798"/>
                  </a:lnTo>
                  <a:lnTo>
                    <a:pt x="10357" y="42426"/>
                  </a:lnTo>
                  <a:lnTo>
                    <a:pt x="10768" y="42041"/>
                  </a:lnTo>
                  <a:lnTo>
                    <a:pt x="11191" y="41669"/>
                  </a:lnTo>
                  <a:lnTo>
                    <a:pt x="11640" y="41271"/>
                  </a:lnTo>
                  <a:lnTo>
                    <a:pt x="12564" y="40488"/>
                  </a:lnTo>
                  <a:lnTo>
                    <a:pt x="13565" y="39693"/>
                  </a:lnTo>
                  <a:lnTo>
                    <a:pt x="14617" y="38884"/>
                  </a:lnTo>
                  <a:lnTo>
                    <a:pt x="15721" y="38050"/>
                  </a:lnTo>
                  <a:lnTo>
                    <a:pt x="16273" y="37626"/>
                  </a:lnTo>
                  <a:lnTo>
                    <a:pt x="16812" y="37190"/>
                  </a:lnTo>
                  <a:lnTo>
                    <a:pt x="17325" y="36741"/>
                  </a:lnTo>
                  <a:lnTo>
                    <a:pt x="17813" y="36292"/>
                  </a:lnTo>
                  <a:lnTo>
                    <a:pt x="18288" y="35843"/>
                  </a:lnTo>
                  <a:lnTo>
                    <a:pt x="18737" y="35381"/>
                  </a:lnTo>
                  <a:lnTo>
                    <a:pt x="19173" y="34919"/>
                  </a:lnTo>
                  <a:lnTo>
                    <a:pt x="19584" y="34444"/>
                  </a:lnTo>
                  <a:lnTo>
                    <a:pt x="19982" y="33982"/>
                  </a:lnTo>
                  <a:lnTo>
                    <a:pt x="20354" y="33520"/>
                  </a:lnTo>
                  <a:lnTo>
                    <a:pt x="20700" y="33071"/>
                  </a:lnTo>
                  <a:lnTo>
                    <a:pt x="21034" y="32622"/>
                  </a:lnTo>
                  <a:lnTo>
                    <a:pt x="21355" y="32172"/>
                  </a:lnTo>
                  <a:lnTo>
                    <a:pt x="21650" y="31736"/>
                  </a:lnTo>
                  <a:lnTo>
                    <a:pt x="21932" y="31313"/>
                  </a:lnTo>
                  <a:lnTo>
                    <a:pt x="22202" y="30889"/>
                  </a:lnTo>
                  <a:lnTo>
                    <a:pt x="22446" y="30491"/>
                  </a:lnTo>
                  <a:lnTo>
                    <a:pt x="22664" y="30106"/>
                  </a:lnTo>
                  <a:lnTo>
                    <a:pt x="23074" y="29375"/>
                  </a:lnTo>
                  <a:lnTo>
                    <a:pt x="23408" y="28733"/>
                  </a:lnTo>
                  <a:lnTo>
                    <a:pt x="23678" y="28181"/>
                  </a:lnTo>
                  <a:lnTo>
                    <a:pt x="23883" y="27719"/>
                  </a:lnTo>
                  <a:lnTo>
                    <a:pt x="24037" y="27386"/>
                  </a:lnTo>
                  <a:lnTo>
                    <a:pt x="24152" y="27091"/>
                  </a:lnTo>
                  <a:lnTo>
                    <a:pt x="24216" y="27219"/>
                  </a:lnTo>
                  <a:lnTo>
                    <a:pt x="24435" y="27591"/>
                  </a:lnTo>
                  <a:lnTo>
                    <a:pt x="24807" y="28169"/>
                  </a:lnTo>
                  <a:lnTo>
                    <a:pt x="25051" y="28528"/>
                  </a:lnTo>
                  <a:lnTo>
                    <a:pt x="25333" y="28926"/>
                  </a:lnTo>
                  <a:lnTo>
                    <a:pt x="25654" y="29362"/>
                  </a:lnTo>
                  <a:lnTo>
                    <a:pt x="26013" y="29824"/>
                  </a:lnTo>
                  <a:lnTo>
                    <a:pt x="26411" y="30337"/>
                  </a:lnTo>
                  <a:lnTo>
                    <a:pt x="26860" y="30863"/>
                  </a:lnTo>
                  <a:lnTo>
                    <a:pt x="27348" y="31415"/>
                  </a:lnTo>
                  <a:lnTo>
                    <a:pt x="27874" y="31980"/>
                  </a:lnTo>
                  <a:lnTo>
                    <a:pt x="28439" y="32570"/>
                  </a:lnTo>
                  <a:lnTo>
                    <a:pt x="29055" y="33173"/>
                  </a:lnTo>
                  <a:lnTo>
                    <a:pt x="29722" y="33777"/>
                  </a:lnTo>
                  <a:lnTo>
                    <a:pt x="30415" y="34393"/>
                  </a:lnTo>
                  <a:lnTo>
                    <a:pt x="31172" y="35009"/>
                  </a:lnTo>
                  <a:lnTo>
                    <a:pt x="31557" y="35317"/>
                  </a:lnTo>
                  <a:lnTo>
                    <a:pt x="31968" y="35625"/>
                  </a:lnTo>
                  <a:lnTo>
                    <a:pt x="32378" y="35933"/>
                  </a:lnTo>
                  <a:lnTo>
                    <a:pt x="32815" y="36228"/>
                  </a:lnTo>
                  <a:lnTo>
                    <a:pt x="33251" y="36536"/>
                  </a:lnTo>
                  <a:lnTo>
                    <a:pt x="33700" y="36831"/>
                  </a:lnTo>
                  <a:lnTo>
                    <a:pt x="34162" y="37126"/>
                  </a:lnTo>
                  <a:lnTo>
                    <a:pt x="34637" y="37421"/>
                  </a:lnTo>
                  <a:lnTo>
                    <a:pt x="35125" y="37703"/>
                  </a:lnTo>
                  <a:lnTo>
                    <a:pt x="35625" y="37986"/>
                  </a:lnTo>
                  <a:lnTo>
                    <a:pt x="36126" y="38268"/>
                  </a:lnTo>
                  <a:lnTo>
                    <a:pt x="36652" y="38538"/>
                  </a:lnTo>
                  <a:lnTo>
                    <a:pt x="37191" y="38807"/>
                  </a:lnTo>
                  <a:lnTo>
                    <a:pt x="37742" y="39064"/>
                  </a:lnTo>
                  <a:lnTo>
                    <a:pt x="38294" y="39320"/>
                  </a:lnTo>
                  <a:lnTo>
                    <a:pt x="38872" y="39564"/>
                  </a:lnTo>
                  <a:lnTo>
                    <a:pt x="39462" y="39795"/>
                  </a:lnTo>
                  <a:lnTo>
                    <a:pt x="40052" y="40026"/>
                  </a:lnTo>
                  <a:lnTo>
                    <a:pt x="40668" y="40244"/>
                  </a:lnTo>
                  <a:lnTo>
                    <a:pt x="41284" y="40463"/>
                  </a:lnTo>
                  <a:lnTo>
                    <a:pt x="41926" y="40668"/>
                  </a:lnTo>
                  <a:lnTo>
                    <a:pt x="42581" y="40860"/>
                  </a:lnTo>
                  <a:lnTo>
                    <a:pt x="43235" y="41040"/>
                  </a:lnTo>
                  <a:lnTo>
                    <a:pt x="43915" y="41207"/>
                  </a:lnTo>
                  <a:lnTo>
                    <a:pt x="44608" y="41361"/>
                  </a:lnTo>
                  <a:lnTo>
                    <a:pt x="45301" y="41515"/>
                  </a:lnTo>
                  <a:lnTo>
                    <a:pt x="46687" y="41797"/>
                  </a:lnTo>
                  <a:lnTo>
                    <a:pt x="48009" y="42067"/>
                  </a:lnTo>
                  <a:lnTo>
                    <a:pt x="49254" y="42336"/>
                  </a:lnTo>
                  <a:lnTo>
                    <a:pt x="50434" y="42606"/>
                  </a:lnTo>
                  <a:lnTo>
                    <a:pt x="51551" y="42862"/>
                  </a:lnTo>
                  <a:lnTo>
                    <a:pt x="52616" y="43132"/>
                  </a:lnTo>
                  <a:lnTo>
                    <a:pt x="53617" y="43388"/>
                  </a:lnTo>
                  <a:lnTo>
                    <a:pt x="54554" y="43632"/>
                  </a:lnTo>
                  <a:lnTo>
                    <a:pt x="55439" y="43889"/>
                  </a:lnTo>
                  <a:lnTo>
                    <a:pt x="56260" y="44133"/>
                  </a:lnTo>
                  <a:lnTo>
                    <a:pt x="57043" y="44377"/>
                  </a:lnTo>
                  <a:lnTo>
                    <a:pt x="57762" y="44620"/>
                  </a:lnTo>
                  <a:lnTo>
                    <a:pt x="58442" y="44851"/>
                  </a:lnTo>
                  <a:lnTo>
                    <a:pt x="59071" y="45095"/>
                  </a:lnTo>
                  <a:lnTo>
                    <a:pt x="59648" y="45326"/>
                  </a:lnTo>
                  <a:lnTo>
                    <a:pt x="60187" y="45570"/>
                  </a:lnTo>
                  <a:lnTo>
                    <a:pt x="60675" y="45801"/>
                  </a:lnTo>
                  <a:lnTo>
                    <a:pt x="61124" y="46032"/>
                  </a:lnTo>
                  <a:lnTo>
                    <a:pt x="61535" y="46276"/>
                  </a:lnTo>
                  <a:lnTo>
                    <a:pt x="61907" y="46507"/>
                  </a:lnTo>
                  <a:lnTo>
                    <a:pt x="62253" y="46751"/>
                  </a:lnTo>
                  <a:lnTo>
                    <a:pt x="62549" y="46982"/>
                  </a:lnTo>
                  <a:lnTo>
                    <a:pt x="62818" y="47213"/>
                  </a:lnTo>
                  <a:lnTo>
                    <a:pt x="63062" y="47457"/>
                  </a:lnTo>
                  <a:lnTo>
                    <a:pt x="63267" y="47700"/>
                  </a:lnTo>
                  <a:lnTo>
                    <a:pt x="63447" y="47944"/>
                  </a:lnTo>
                  <a:lnTo>
                    <a:pt x="63601" y="48188"/>
                  </a:lnTo>
                  <a:lnTo>
                    <a:pt x="63729" y="48432"/>
                  </a:lnTo>
                  <a:lnTo>
                    <a:pt x="63832" y="48676"/>
                  </a:lnTo>
                  <a:lnTo>
                    <a:pt x="63922" y="48932"/>
                  </a:lnTo>
                  <a:lnTo>
                    <a:pt x="63986" y="49189"/>
                  </a:lnTo>
                  <a:lnTo>
                    <a:pt x="64037" y="49446"/>
                  </a:lnTo>
                  <a:lnTo>
                    <a:pt x="64435" y="49382"/>
                  </a:lnTo>
                  <a:lnTo>
                    <a:pt x="64820" y="49330"/>
                  </a:lnTo>
                  <a:lnTo>
                    <a:pt x="65192" y="49305"/>
                  </a:lnTo>
                  <a:lnTo>
                    <a:pt x="65526" y="49292"/>
                  </a:lnTo>
                  <a:lnTo>
                    <a:pt x="65860" y="49305"/>
                  </a:lnTo>
                  <a:lnTo>
                    <a:pt x="66168" y="49330"/>
                  </a:lnTo>
                  <a:lnTo>
                    <a:pt x="66450" y="49382"/>
                  </a:lnTo>
                  <a:lnTo>
                    <a:pt x="66719" y="49446"/>
                  </a:lnTo>
                  <a:lnTo>
                    <a:pt x="66976" y="49523"/>
                  </a:lnTo>
                  <a:lnTo>
                    <a:pt x="67220" y="49625"/>
                  </a:lnTo>
                  <a:lnTo>
                    <a:pt x="67438" y="49728"/>
                  </a:lnTo>
                  <a:lnTo>
                    <a:pt x="67643" y="49856"/>
                  </a:lnTo>
                  <a:lnTo>
                    <a:pt x="67836" y="49997"/>
                  </a:lnTo>
                  <a:lnTo>
                    <a:pt x="68003" y="50151"/>
                  </a:lnTo>
                  <a:lnTo>
                    <a:pt x="68169" y="50318"/>
                  </a:lnTo>
                  <a:lnTo>
                    <a:pt x="68311" y="50498"/>
                  </a:lnTo>
                  <a:lnTo>
                    <a:pt x="68323" y="50511"/>
                  </a:lnTo>
                  <a:lnTo>
                    <a:pt x="68426" y="50113"/>
                  </a:lnTo>
                  <a:lnTo>
                    <a:pt x="68529" y="49638"/>
                  </a:lnTo>
                  <a:lnTo>
                    <a:pt x="68670" y="48997"/>
                  </a:lnTo>
                  <a:lnTo>
                    <a:pt x="68837" y="48188"/>
                  </a:lnTo>
                  <a:lnTo>
                    <a:pt x="69016" y="47226"/>
                  </a:lnTo>
                  <a:lnTo>
                    <a:pt x="69209" y="46135"/>
                  </a:lnTo>
                  <a:lnTo>
                    <a:pt x="69389" y="44903"/>
                  </a:lnTo>
                  <a:lnTo>
                    <a:pt x="69581" y="43555"/>
                  </a:lnTo>
                  <a:lnTo>
                    <a:pt x="69658" y="42850"/>
                  </a:lnTo>
                  <a:lnTo>
                    <a:pt x="69748" y="42105"/>
                  </a:lnTo>
                  <a:lnTo>
                    <a:pt x="69812" y="41335"/>
                  </a:lnTo>
                  <a:lnTo>
                    <a:pt x="69889" y="40552"/>
                  </a:lnTo>
                  <a:lnTo>
                    <a:pt x="69953" y="39744"/>
                  </a:lnTo>
                  <a:lnTo>
                    <a:pt x="70005" y="38910"/>
                  </a:lnTo>
                  <a:lnTo>
                    <a:pt x="70043" y="38063"/>
                  </a:lnTo>
                  <a:lnTo>
                    <a:pt x="70082" y="37190"/>
                  </a:lnTo>
                  <a:lnTo>
                    <a:pt x="70107" y="36305"/>
                  </a:lnTo>
                  <a:lnTo>
                    <a:pt x="70107" y="35406"/>
                  </a:lnTo>
                  <a:lnTo>
                    <a:pt x="70107" y="34495"/>
                  </a:lnTo>
                  <a:lnTo>
                    <a:pt x="70094" y="33571"/>
                  </a:lnTo>
                  <a:lnTo>
                    <a:pt x="70056" y="32634"/>
                  </a:lnTo>
                  <a:lnTo>
                    <a:pt x="70017" y="31685"/>
                  </a:lnTo>
                  <a:lnTo>
                    <a:pt x="69953" y="30722"/>
                  </a:lnTo>
                  <a:lnTo>
                    <a:pt x="69863" y="29760"/>
                  </a:lnTo>
                  <a:lnTo>
                    <a:pt x="69761" y="28785"/>
                  </a:lnTo>
                  <a:lnTo>
                    <a:pt x="69645" y="27809"/>
                  </a:lnTo>
                  <a:lnTo>
                    <a:pt x="69504" y="26834"/>
                  </a:lnTo>
                  <a:lnTo>
                    <a:pt x="69337" y="25859"/>
                  </a:lnTo>
                  <a:lnTo>
                    <a:pt x="69158" y="24870"/>
                  </a:lnTo>
                  <a:lnTo>
                    <a:pt x="68939" y="23882"/>
                  </a:lnTo>
                  <a:lnTo>
                    <a:pt x="68708" y="22907"/>
                  </a:lnTo>
                  <a:lnTo>
                    <a:pt x="68452" y="21932"/>
                  </a:lnTo>
                  <a:lnTo>
                    <a:pt x="68169" y="20956"/>
                  </a:lnTo>
                  <a:lnTo>
                    <a:pt x="67849" y="19981"/>
                  </a:lnTo>
                  <a:lnTo>
                    <a:pt x="67515" y="19031"/>
                  </a:lnTo>
                  <a:lnTo>
                    <a:pt x="67322" y="18544"/>
                  </a:lnTo>
                  <a:lnTo>
                    <a:pt x="67143" y="18069"/>
                  </a:lnTo>
                  <a:lnTo>
                    <a:pt x="66938" y="17594"/>
                  </a:lnTo>
                  <a:lnTo>
                    <a:pt x="66732" y="17132"/>
                  </a:lnTo>
                  <a:lnTo>
                    <a:pt x="66527" y="16657"/>
                  </a:lnTo>
                  <a:lnTo>
                    <a:pt x="66309" y="16195"/>
                  </a:lnTo>
                  <a:lnTo>
                    <a:pt x="66078" y="15733"/>
                  </a:lnTo>
                  <a:lnTo>
                    <a:pt x="65847" y="15271"/>
                  </a:lnTo>
                  <a:lnTo>
                    <a:pt x="65603" y="14822"/>
                  </a:lnTo>
                  <a:lnTo>
                    <a:pt x="65346" y="14373"/>
                  </a:lnTo>
                  <a:lnTo>
                    <a:pt x="65090" y="13924"/>
                  </a:lnTo>
                  <a:lnTo>
                    <a:pt x="64820" y="13475"/>
                  </a:lnTo>
                  <a:lnTo>
                    <a:pt x="64538" y="13038"/>
                  </a:lnTo>
                  <a:lnTo>
                    <a:pt x="64255" y="12602"/>
                  </a:lnTo>
                  <a:lnTo>
                    <a:pt x="63947" y="12166"/>
                  </a:lnTo>
                  <a:lnTo>
                    <a:pt x="63652" y="11742"/>
                  </a:lnTo>
                  <a:lnTo>
                    <a:pt x="63331" y="11319"/>
                  </a:lnTo>
                  <a:lnTo>
                    <a:pt x="63011" y="10895"/>
                  </a:lnTo>
                  <a:lnTo>
                    <a:pt x="62677" y="10485"/>
                  </a:lnTo>
                  <a:lnTo>
                    <a:pt x="62330" y="10074"/>
                  </a:lnTo>
                  <a:lnTo>
                    <a:pt x="61984" y="9676"/>
                  </a:lnTo>
                  <a:lnTo>
                    <a:pt x="61612" y="9278"/>
                  </a:lnTo>
                  <a:lnTo>
                    <a:pt x="61240" y="8893"/>
                  </a:lnTo>
                  <a:lnTo>
                    <a:pt x="60868" y="8508"/>
                  </a:lnTo>
                  <a:lnTo>
                    <a:pt x="60470" y="8123"/>
                  </a:lnTo>
                  <a:lnTo>
                    <a:pt x="60072" y="7751"/>
                  </a:lnTo>
                  <a:lnTo>
                    <a:pt x="59661" y="7379"/>
                  </a:lnTo>
                  <a:lnTo>
                    <a:pt x="59238" y="7020"/>
                  </a:lnTo>
                  <a:lnTo>
                    <a:pt x="58801" y="6673"/>
                  </a:lnTo>
                  <a:lnTo>
                    <a:pt x="58352" y="6327"/>
                  </a:lnTo>
                  <a:lnTo>
                    <a:pt x="57903" y="5980"/>
                  </a:lnTo>
                  <a:lnTo>
                    <a:pt x="57428" y="5647"/>
                  </a:lnTo>
                  <a:lnTo>
                    <a:pt x="56953" y="5326"/>
                  </a:lnTo>
                  <a:lnTo>
                    <a:pt x="56466" y="5005"/>
                  </a:lnTo>
                  <a:lnTo>
                    <a:pt x="55965" y="4697"/>
                  </a:lnTo>
                  <a:lnTo>
                    <a:pt x="55452" y="4389"/>
                  </a:lnTo>
                  <a:lnTo>
                    <a:pt x="54926" y="4094"/>
                  </a:lnTo>
                  <a:lnTo>
                    <a:pt x="54387" y="3812"/>
                  </a:lnTo>
                  <a:lnTo>
                    <a:pt x="53630" y="3414"/>
                  </a:lnTo>
                  <a:lnTo>
                    <a:pt x="52860" y="3054"/>
                  </a:lnTo>
                  <a:lnTo>
                    <a:pt x="52103" y="2708"/>
                  </a:lnTo>
                  <a:lnTo>
                    <a:pt x="51345" y="2400"/>
                  </a:lnTo>
                  <a:lnTo>
                    <a:pt x="50588" y="2105"/>
                  </a:lnTo>
                  <a:lnTo>
                    <a:pt x="49844" y="1822"/>
                  </a:lnTo>
                  <a:lnTo>
                    <a:pt x="49112" y="1579"/>
                  </a:lnTo>
                  <a:lnTo>
                    <a:pt x="48381" y="1348"/>
                  </a:lnTo>
                  <a:lnTo>
                    <a:pt x="47650" y="1129"/>
                  </a:lnTo>
                  <a:lnTo>
                    <a:pt x="46918" y="950"/>
                  </a:lnTo>
                  <a:lnTo>
                    <a:pt x="46212" y="770"/>
                  </a:lnTo>
                  <a:lnTo>
                    <a:pt x="45494" y="629"/>
                  </a:lnTo>
                  <a:lnTo>
                    <a:pt x="44801" y="488"/>
                  </a:lnTo>
                  <a:lnTo>
                    <a:pt x="44108" y="372"/>
                  </a:lnTo>
                  <a:lnTo>
                    <a:pt x="43415" y="270"/>
                  </a:lnTo>
                  <a:lnTo>
                    <a:pt x="42734" y="193"/>
                  </a:lnTo>
                  <a:lnTo>
                    <a:pt x="42067" y="116"/>
                  </a:lnTo>
                  <a:lnTo>
                    <a:pt x="41400" y="64"/>
                  </a:lnTo>
                  <a:lnTo>
                    <a:pt x="40745" y="26"/>
                  </a:lnTo>
                  <a:lnTo>
                    <a:pt x="40091" y="13"/>
                  </a:lnTo>
                  <a:lnTo>
                    <a:pt x="39462" y="0"/>
                  </a:lnTo>
                  <a:close/>
                </a:path>
              </a:pathLst>
            </a:cu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92" name="Google Shape;292;p3"/>
            <p:cNvSpPr/>
            <p:nvPr/>
          </p:nvSpPr>
          <p:spPr>
            <a:xfrm>
              <a:off x="5803900" y="2217600"/>
              <a:ext cx="77025" cy="76700"/>
            </a:xfrm>
            <a:custGeom>
              <a:avLst/>
              <a:gdLst/>
              <a:ahLst/>
              <a:cxnLst/>
              <a:rect l="l" t="t" r="r" b="b"/>
              <a:pathLst>
                <a:path w="3081" h="3068" extrusionOk="0">
                  <a:moveTo>
                    <a:pt x="1540" y="1"/>
                  </a:moveTo>
                  <a:lnTo>
                    <a:pt x="1374" y="13"/>
                  </a:lnTo>
                  <a:lnTo>
                    <a:pt x="1220" y="39"/>
                  </a:lnTo>
                  <a:lnTo>
                    <a:pt x="1078" y="78"/>
                  </a:lnTo>
                  <a:lnTo>
                    <a:pt x="937" y="129"/>
                  </a:lnTo>
                  <a:lnTo>
                    <a:pt x="796" y="193"/>
                  </a:lnTo>
                  <a:lnTo>
                    <a:pt x="681" y="270"/>
                  </a:lnTo>
                  <a:lnTo>
                    <a:pt x="552" y="360"/>
                  </a:lnTo>
                  <a:lnTo>
                    <a:pt x="450" y="450"/>
                  </a:lnTo>
                  <a:lnTo>
                    <a:pt x="347" y="565"/>
                  </a:lnTo>
                  <a:lnTo>
                    <a:pt x="257" y="681"/>
                  </a:lnTo>
                  <a:lnTo>
                    <a:pt x="180" y="809"/>
                  </a:lnTo>
                  <a:lnTo>
                    <a:pt x="116" y="950"/>
                  </a:lnTo>
                  <a:lnTo>
                    <a:pt x="65" y="1091"/>
                  </a:lnTo>
                  <a:lnTo>
                    <a:pt x="26" y="1233"/>
                  </a:lnTo>
                  <a:lnTo>
                    <a:pt x="13" y="1387"/>
                  </a:lnTo>
                  <a:lnTo>
                    <a:pt x="1" y="1541"/>
                  </a:lnTo>
                  <a:lnTo>
                    <a:pt x="13" y="1707"/>
                  </a:lnTo>
                  <a:lnTo>
                    <a:pt x="26" y="1849"/>
                  </a:lnTo>
                  <a:lnTo>
                    <a:pt x="65" y="2003"/>
                  </a:lnTo>
                  <a:lnTo>
                    <a:pt x="116" y="2144"/>
                  </a:lnTo>
                  <a:lnTo>
                    <a:pt x="180" y="2272"/>
                  </a:lnTo>
                  <a:lnTo>
                    <a:pt x="257" y="2400"/>
                  </a:lnTo>
                  <a:lnTo>
                    <a:pt x="347" y="2516"/>
                  </a:lnTo>
                  <a:lnTo>
                    <a:pt x="450" y="2631"/>
                  </a:lnTo>
                  <a:lnTo>
                    <a:pt x="552" y="2721"/>
                  </a:lnTo>
                  <a:lnTo>
                    <a:pt x="681" y="2811"/>
                  </a:lnTo>
                  <a:lnTo>
                    <a:pt x="796" y="2888"/>
                  </a:lnTo>
                  <a:lnTo>
                    <a:pt x="937" y="2952"/>
                  </a:lnTo>
                  <a:lnTo>
                    <a:pt x="1078" y="3004"/>
                  </a:lnTo>
                  <a:lnTo>
                    <a:pt x="1220" y="3042"/>
                  </a:lnTo>
                  <a:lnTo>
                    <a:pt x="1374" y="3068"/>
                  </a:lnTo>
                  <a:lnTo>
                    <a:pt x="1694" y="3068"/>
                  </a:lnTo>
                  <a:lnTo>
                    <a:pt x="1848" y="3042"/>
                  </a:lnTo>
                  <a:lnTo>
                    <a:pt x="1990" y="3004"/>
                  </a:lnTo>
                  <a:lnTo>
                    <a:pt x="2131" y="2952"/>
                  </a:lnTo>
                  <a:lnTo>
                    <a:pt x="2272" y="2888"/>
                  </a:lnTo>
                  <a:lnTo>
                    <a:pt x="2387" y="2811"/>
                  </a:lnTo>
                  <a:lnTo>
                    <a:pt x="2516" y="2721"/>
                  </a:lnTo>
                  <a:lnTo>
                    <a:pt x="2618" y="2631"/>
                  </a:lnTo>
                  <a:lnTo>
                    <a:pt x="2721" y="2516"/>
                  </a:lnTo>
                  <a:lnTo>
                    <a:pt x="2811" y="2400"/>
                  </a:lnTo>
                  <a:lnTo>
                    <a:pt x="2888" y="2272"/>
                  </a:lnTo>
                  <a:lnTo>
                    <a:pt x="2952" y="2144"/>
                  </a:lnTo>
                  <a:lnTo>
                    <a:pt x="3003" y="2003"/>
                  </a:lnTo>
                  <a:lnTo>
                    <a:pt x="3042" y="1849"/>
                  </a:lnTo>
                  <a:lnTo>
                    <a:pt x="3068" y="1707"/>
                  </a:lnTo>
                  <a:lnTo>
                    <a:pt x="3080" y="1541"/>
                  </a:lnTo>
                  <a:lnTo>
                    <a:pt x="3068" y="1387"/>
                  </a:lnTo>
                  <a:lnTo>
                    <a:pt x="3042" y="1233"/>
                  </a:lnTo>
                  <a:lnTo>
                    <a:pt x="3003" y="1091"/>
                  </a:lnTo>
                  <a:lnTo>
                    <a:pt x="2952" y="950"/>
                  </a:lnTo>
                  <a:lnTo>
                    <a:pt x="2888" y="809"/>
                  </a:lnTo>
                  <a:lnTo>
                    <a:pt x="2811" y="681"/>
                  </a:lnTo>
                  <a:lnTo>
                    <a:pt x="2721" y="565"/>
                  </a:lnTo>
                  <a:lnTo>
                    <a:pt x="2618" y="450"/>
                  </a:lnTo>
                  <a:lnTo>
                    <a:pt x="2516" y="360"/>
                  </a:lnTo>
                  <a:lnTo>
                    <a:pt x="2387" y="270"/>
                  </a:lnTo>
                  <a:lnTo>
                    <a:pt x="2272" y="193"/>
                  </a:lnTo>
                  <a:lnTo>
                    <a:pt x="2131" y="129"/>
                  </a:lnTo>
                  <a:lnTo>
                    <a:pt x="1990" y="78"/>
                  </a:lnTo>
                  <a:lnTo>
                    <a:pt x="1848" y="39"/>
                  </a:lnTo>
                  <a:lnTo>
                    <a:pt x="1694" y="13"/>
                  </a:lnTo>
                  <a:lnTo>
                    <a:pt x="1540"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93" name="Google Shape;293;p3"/>
            <p:cNvSpPr/>
            <p:nvPr/>
          </p:nvSpPr>
          <p:spPr>
            <a:xfrm>
              <a:off x="4465425" y="2217600"/>
              <a:ext cx="77025" cy="76700"/>
            </a:xfrm>
            <a:custGeom>
              <a:avLst/>
              <a:gdLst/>
              <a:ahLst/>
              <a:cxnLst/>
              <a:rect l="l" t="t" r="r" b="b"/>
              <a:pathLst>
                <a:path w="3081" h="3068" extrusionOk="0">
                  <a:moveTo>
                    <a:pt x="1540" y="1"/>
                  </a:moveTo>
                  <a:lnTo>
                    <a:pt x="1386" y="13"/>
                  </a:lnTo>
                  <a:lnTo>
                    <a:pt x="1232" y="39"/>
                  </a:lnTo>
                  <a:lnTo>
                    <a:pt x="1078" y="78"/>
                  </a:lnTo>
                  <a:lnTo>
                    <a:pt x="937" y="129"/>
                  </a:lnTo>
                  <a:lnTo>
                    <a:pt x="809" y="193"/>
                  </a:lnTo>
                  <a:lnTo>
                    <a:pt x="680" y="270"/>
                  </a:lnTo>
                  <a:lnTo>
                    <a:pt x="565" y="360"/>
                  </a:lnTo>
                  <a:lnTo>
                    <a:pt x="449" y="450"/>
                  </a:lnTo>
                  <a:lnTo>
                    <a:pt x="347" y="565"/>
                  </a:lnTo>
                  <a:lnTo>
                    <a:pt x="257" y="681"/>
                  </a:lnTo>
                  <a:lnTo>
                    <a:pt x="180" y="809"/>
                  </a:lnTo>
                  <a:lnTo>
                    <a:pt x="116" y="950"/>
                  </a:lnTo>
                  <a:lnTo>
                    <a:pt x="64" y="1091"/>
                  </a:lnTo>
                  <a:lnTo>
                    <a:pt x="26" y="1233"/>
                  </a:lnTo>
                  <a:lnTo>
                    <a:pt x="0" y="1387"/>
                  </a:lnTo>
                  <a:lnTo>
                    <a:pt x="0" y="1541"/>
                  </a:lnTo>
                  <a:lnTo>
                    <a:pt x="0" y="1707"/>
                  </a:lnTo>
                  <a:lnTo>
                    <a:pt x="26" y="1849"/>
                  </a:lnTo>
                  <a:lnTo>
                    <a:pt x="64" y="2003"/>
                  </a:lnTo>
                  <a:lnTo>
                    <a:pt x="116" y="2144"/>
                  </a:lnTo>
                  <a:lnTo>
                    <a:pt x="180" y="2272"/>
                  </a:lnTo>
                  <a:lnTo>
                    <a:pt x="257" y="2400"/>
                  </a:lnTo>
                  <a:lnTo>
                    <a:pt x="347" y="2516"/>
                  </a:lnTo>
                  <a:lnTo>
                    <a:pt x="449" y="2631"/>
                  </a:lnTo>
                  <a:lnTo>
                    <a:pt x="565" y="2721"/>
                  </a:lnTo>
                  <a:lnTo>
                    <a:pt x="680" y="2811"/>
                  </a:lnTo>
                  <a:lnTo>
                    <a:pt x="809" y="2888"/>
                  </a:lnTo>
                  <a:lnTo>
                    <a:pt x="937" y="2952"/>
                  </a:lnTo>
                  <a:lnTo>
                    <a:pt x="1078" y="3004"/>
                  </a:lnTo>
                  <a:lnTo>
                    <a:pt x="1232" y="3042"/>
                  </a:lnTo>
                  <a:lnTo>
                    <a:pt x="1386" y="3068"/>
                  </a:lnTo>
                  <a:lnTo>
                    <a:pt x="1694" y="3068"/>
                  </a:lnTo>
                  <a:lnTo>
                    <a:pt x="1848" y="3042"/>
                  </a:lnTo>
                  <a:lnTo>
                    <a:pt x="2002" y="3004"/>
                  </a:lnTo>
                  <a:lnTo>
                    <a:pt x="2143" y="2952"/>
                  </a:lnTo>
                  <a:lnTo>
                    <a:pt x="2272" y="2888"/>
                  </a:lnTo>
                  <a:lnTo>
                    <a:pt x="2400" y="2811"/>
                  </a:lnTo>
                  <a:lnTo>
                    <a:pt x="2516" y="2721"/>
                  </a:lnTo>
                  <a:lnTo>
                    <a:pt x="2631" y="2631"/>
                  </a:lnTo>
                  <a:lnTo>
                    <a:pt x="2721" y="2516"/>
                  </a:lnTo>
                  <a:lnTo>
                    <a:pt x="2811" y="2400"/>
                  </a:lnTo>
                  <a:lnTo>
                    <a:pt x="2888" y="2272"/>
                  </a:lnTo>
                  <a:lnTo>
                    <a:pt x="2952" y="2144"/>
                  </a:lnTo>
                  <a:lnTo>
                    <a:pt x="3003" y="2003"/>
                  </a:lnTo>
                  <a:lnTo>
                    <a:pt x="3042" y="1849"/>
                  </a:lnTo>
                  <a:lnTo>
                    <a:pt x="3067" y="1707"/>
                  </a:lnTo>
                  <a:lnTo>
                    <a:pt x="3080" y="1541"/>
                  </a:lnTo>
                  <a:lnTo>
                    <a:pt x="3067" y="1387"/>
                  </a:lnTo>
                  <a:lnTo>
                    <a:pt x="3042" y="1233"/>
                  </a:lnTo>
                  <a:lnTo>
                    <a:pt x="3003" y="1091"/>
                  </a:lnTo>
                  <a:lnTo>
                    <a:pt x="2952" y="950"/>
                  </a:lnTo>
                  <a:lnTo>
                    <a:pt x="2888" y="809"/>
                  </a:lnTo>
                  <a:lnTo>
                    <a:pt x="2811" y="681"/>
                  </a:lnTo>
                  <a:lnTo>
                    <a:pt x="2721" y="565"/>
                  </a:lnTo>
                  <a:lnTo>
                    <a:pt x="2631" y="450"/>
                  </a:lnTo>
                  <a:lnTo>
                    <a:pt x="2516" y="360"/>
                  </a:lnTo>
                  <a:lnTo>
                    <a:pt x="2400" y="270"/>
                  </a:lnTo>
                  <a:lnTo>
                    <a:pt x="2272" y="193"/>
                  </a:lnTo>
                  <a:lnTo>
                    <a:pt x="2143" y="129"/>
                  </a:lnTo>
                  <a:lnTo>
                    <a:pt x="2002" y="78"/>
                  </a:lnTo>
                  <a:lnTo>
                    <a:pt x="1848" y="39"/>
                  </a:lnTo>
                  <a:lnTo>
                    <a:pt x="1694" y="13"/>
                  </a:lnTo>
                  <a:lnTo>
                    <a:pt x="1540"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94" name="Google Shape;294;p3"/>
            <p:cNvSpPr/>
            <p:nvPr/>
          </p:nvSpPr>
          <p:spPr>
            <a:xfrm>
              <a:off x="5186950" y="2949725"/>
              <a:ext cx="1227825" cy="1185800"/>
            </a:xfrm>
            <a:custGeom>
              <a:avLst/>
              <a:gdLst/>
              <a:ahLst/>
              <a:cxnLst/>
              <a:rect l="l" t="t" r="r" b="b"/>
              <a:pathLst>
                <a:path w="49113" h="47432" extrusionOk="0">
                  <a:moveTo>
                    <a:pt x="11948" y="0"/>
                  </a:moveTo>
                  <a:lnTo>
                    <a:pt x="1" y="8316"/>
                  </a:lnTo>
                  <a:lnTo>
                    <a:pt x="1" y="47431"/>
                  </a:lnTo>
                  <a:lnTo>
                    <a:pt x="49113" y="40848"/>
                  </a:lnTo>
                  <a:lnTo>
                    <a:pt x="49113" y="40399"/>
                  </a:lnTo>
                  <a:lnTo>
                    <a:pt x="49087" y="39141"/>
                  </a:lnTo>
                  <a:lnTo>
                    <a:pt x="49036" y="37229"/>
                  </a:lnTo>
                  <a:lnTo>
                    <a:pt x="48997" y="36074"/>
                  </a:lnTo>
                  <a:lnTo>
                    <a:pt x="48946" y="34804"/>
                  </a:lnTo>
                  <a:lnTo>
                    <a:pt x="48882" y="33456"/>
                  </a:lnTo>
                  <a:lnTo>
                    <a:pt x="48792" y="32032"/>
                  </a:lnTo>
                  <a:lnTo>
                    <a:pt x="48702" y="30556"/>
                  </a:lnTo>
                  <a:lnTo>
                    <a:pt x="48586" y="29054"/>
                  </a:lnTo>
                  <a:lnTo>
                    <a:pt x="48445" y="27527"/>
                  </a:lnTo>
                  <a:lnTo>
                    <a:pt x="48278" y="26013"/>
                  </a:lnTo>
                  <a:lnTo>
                    <a:pt x="48099" y="24512"/>
                  </a:lnTo>
                  <a:lnTo>
                    <a:pt x="47996" y="23780"/>
                  </a:lnTo>
                  <a:lnTo>
                    <a:pt x="47893" y="23061"/>
                  </a:lnTo>
                  <a:lnTo>
                    <a:pt x="47842" y="22728"/>
                  </a:lnTo>
                  <a:lnTo>
                    <a:pt x="47778" y="22407"/>
                  </a:lnTo>
                  <a:lnTo>
                    <a:pt x="47637" y="21778"/>
                  </a:lnTo>
                  <a:lnTo>
                    <a:pt x="47470" y="21175"/>
                  </a:lnTo>
                  <a:lnTo>
                    <a:pt x="47290" y="20585"/>
                  </a:lnTo>
                  <a:lnTo>
                    <a:pt x="47072" y="20212"/>
                  </a:lnTo>
                  <a:lnTo>
                    <a:pt x="46854" y="19853"/>
                  </a:lnTo>
                  <a:lnTo>
                    <a:pt x="46636" y="19519"/>
                  </a:lnTo>
                  <a:lnTo>
                    <a:pt x="46418" y="19211"/>
                  </a:lnTo>
                  <a:lnTo>
                    <a:pt x="46212" y="18903"/>
                  </a:lnTo>
                  <a:lnTo>
                    <a:pt x="45994" y="18634"/>
                  </a:lnTo>
                  <a:lnTo>
                    <a:pt x="45789" y="18365"/>
                  </a:lnTo>
                  <a:lnTo>
                    <a:pt x="45583" y="18121"/>
                  </a:lnTo>
                  <a:lnTo>
                    <a:pt x="45378" y="17890"/>
                  </a:lnTo>
                  <a:lnTo>
                    <a:pt x="45186" y="17672"/>
                  </a:lnTo>
                  <a:lnTo>
                    <a:pt x="44980" y="17466"/>
                  </a:lnTo>
                  <a:lnTo>
                    <a:pt x="44788" y="17287"/>
                  </a:lnTo>
                  <a:lnTo>
                    <a:pt x="44403" y="16940"/>
                  </a:lnTo>
                  <a:lnTo>
                    <a:pt x="44043" y="16658"/>
                  </a:lnTo>
                  <a:lnTo>
                    <a:pt x="43684" y="16401"/>
                  </a:lnTo>
                  <a:lnTo>
                    <a:pt x="43338" y="16183"/>
                  </a:lnTo>
                  <a:lnTo>
                    <a:pt x="43004" y="15990"/>
                  </a:lnTo>
                  <a:lnTo>
                    <a:pt x="42683" y="15824"/>
                  </a:lnTo>
                  <a:lnTo>
                    <a:pt x="42093" y="15528"/>
                  </a:lnTo>
                  <a:lnTo>
                    <a:pt x="41811" y="15387"/>
                  </a:lnTo>
                  <a:lnTo>
                    <a:pt x="41554" y="15259"/>
                  </a:lnTo>
                  <a:lnTo>
                    <a:pt x="40771" y="14835"/>
                  </a:lnTo>
                  <a:lnTo>
                    <a:pt x="39462" y="14155"/>
                  </a:lnTo>
                  <a:lnTo>
                    <a:pt x="35561" y="12128"/>
                  </a:lnTo>
                  <a:lnTo>
                    <a:pt x="25038" y="6725"/>
                  </a:lnTo>
                  <a:lnTo>
                    <a:pt x="23690" y="6455"/>
                  </a:lnTo>
                  <a:lnTo>
                    <a:pt x="22343" y="6160"/>
                  </a:lnTo>
                  <a:lnTo>
                    <a:pt x="21676" y="5993"/>
                  </a:lnTo>
                  <a:lnTo>
                    <a:pt x="21008" y="5840"/>
                  </a:lnTo>
                  <a:lnTo>
                    <a:pt x="20354" y="5660"/>
                  </a:lnTo>
                  <a:lnTo>
                    <a:pt x="19699" y="5480"/>
                  </a:lnTo>
                  <a:lnTo>
                    <a:pt x="19058" y="5288"/>
                  </a:lnTo>
                  <a:lnTo>
                    <a:pt x="18429" y="5082"/>
                  </a:lnTo>
                  <a:lnTo>
                    <a:pt x="17813" y="4864"/>
                  </a:lnTo>
                  <a:lnTo>
                    <a:pt x="17197" y="4633"/>
                  </a:lnTo>
                  <a:lnTo>
                    <a:pt x="16607" y="4389"/>
                  </a:lnTo>
                  <a:lnTo>
                    <a:pt x="16029" y="4133"/>
                  </a:lnTo>
                  <a:lnTo>
                    <a:pt x="15477" y="3863"/>
                  </a:lnTo>
                  <a:lnTo>
                    <a:pt x="14938" y="3581"/>
                  </a:lnTo>
                  <a:lnTo>
                    <a:pt x="14720" y="3453"/>
                  </a:lnTo>
                  <a:lnTo>
                    <a:pt x="14515" y="3311"/>
                  </a:lnTo>
                  <a:lnTo>
                    <a:pt x="14322" y="3157"/>
                  </a:lnTo>
                  <a:lnTo>
                    <a:pt x="14130" y="2991"/>
                  </a:lnTo>
                  <a:lnTo>
                    <a:pt x="13937" y="2811"/>
                  </a:lnTo>
                  <a:lnTo>
                    <a:pt x="13770" y="2618"/>
                  </a:lnTo>
                  <a:lnTo>
                    <a:pt x="13591" y="2426"/>
                  </a:lnTo>
                  <a:lnTo>
                    <a:pt x="13424" y="2208"/>
                  </a:lnTo>
                  <a:lnTo>
                    <a:pt x="13270" y="1990"/>
                  </a:lnTo>
                  <a:lnTo>
                    <a:pt x="13116" y="1759"/>
                  </a:lnTo>
                  <a:lnTo>
                    <a:pt x="12962" y="1515"/>
                  </a:lnTo>
                  <a:lnTo>
                    <a:pt x="12821" y="1271"/>
                  </a:lnTo>
                  <a:lnTo>
                    <a:pt x="12693" y="1001"/>
                  </a:lnTo>
                  <a:lnTo>
                    <a:pt x="12551" y="745"/>
                  </a:lnTo>
                  <a:lnTo>
                    <a:pt x="12308" y="193"/>
                  </a:lnTo>
                  <a:lnTo>
                    <a:pt x="11948" y="0"/>
                  </a:lnTo>
                  <a:close/>
                </a:path>
              </a:pathLst>
            </a:custGeom>
            <a:solidFill>
              <a:srgbClr val="E8F6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95" name="Google Shape;295;p3"/>
            <p:cNvSpPr/>
            <p:nvPr/>
          </p:nvSpPr>
          <p:spPr>
            <a:xfrm>
              <a:off x="5186950" y="2939450"/>
              <a:ext cx="417100" cy="448225"/>
            </a:xfrm>
            <a:custGeom>
              <a:avLst/>
              <a:gdLst/>
              <a:ahLst/>
              <a:cxnLst/>
              <a:rect l="l" t="t" r="r" b="b"/>
              <a:pathLst>
                <a:path w="16684" h="17929" extrusionOk="0">
                  <a:moveTo>
                    <a:pt x="12051" y="1"/>
                  </a:moveTo>
                  <a:lnTo>
                    <a:pt x="10883" y="873"/>
                  </a:lnTo>
                  <a:lnTo>
                    <a:pt x="7931" y="3042"/>
                  </a:lnTo>
                  <a:lnTo>
                    <a:pt x="6045" y="4415"/>
                  </a:lnTo>
                  <a:lnTo>
                    <a:pt x="4030" y="5878"/>
                  </a:lnTo>
                  <a:lnTo>
                    <a:pt x="1977" y="7341"/>
                  </a:lnTo>
                  <a:lnTo>
                    <a:pt x="1" y="8740"/>
                  </a:lnTo>
                  <a:lnTo>
                    <a:pt x="8060" y="17929"/>
                  </a:lnTo>
                  <a:lnTo>
                    <a:pt x="16684" y="4159"/>
                  </a:lnTo>
                  <a:lnTo>
                    <a:pt x="12051" y="1"/>
                  </a:lnTo>
                  <a:close/>
                </a:path>
              </a:pathLst>
            </a:custGeom>
            <a:solidFill>
              <a:srgbClr val="CFE8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96" name="Google Shape;296;p3"/>
            <p:cNvSpPr/>
            <p:nvPr/>
          </p:nvSpPr>
          <p:spPr>
            <a:xfrm>
              <a:off x="5186950" y="3103400"/>
              <a:ext cx="1553450" cy="2373475"/>
            </a:xfrm>
            <a:custGeom>
              <a:avLst/>
              <a:gdLst/>
              <a:ahLst/>
              <a:cxnLst/>
              <a:rect l="l" t="t" r="r" b="b"/>
              <a:pathLst>
                <a:path w="62138" h="94939" extrusionOk="0">
                  <a:moveTo>
                    <a:pt x="22381" y="0"/>
                  </a:moveTo>
                  <a:lnTo>
                    <a:pt x="3004" y="34701"/>
                  </a:lnTo>
                  <a:lnTo>
                    <a:pt x="1" y="40078"/>
                  </a:lnTo>
                  <a:lnTo>
                    <a:pt x="1" y="94939"/>
                  </a:lnTo>
                  <a:lnTo>
                    <a:pt x="31724" y="94939"/>
                  </a:lnTo>
                  <a:lnTo>
                    <a:pt x="31672" y="94054"/>
                  </a:lnTo>
                  <a:lnTo>
                    <a:pt x="31634" y="93181"/>
                  </a:lnTo>
                  <a:lnTo>
                    <a:pt x="31506" y="91461"/>
                  </a:lnTo>
                  <a:lnTo>
                    <a:pt x="31365" y="89793"/>
                  </a:lnTo>
                  <a:lnTo>
                    <a:pt x="31236" y="88163"/>
                  </a:lnTo>
                  <a:lnTo>
                    <a:pt x="31108" y="86559"/>
                  </a:lnTo>
                  <a:lnTo>
                    <a:pt x="31044" y="85763"/>
                  </a:lnTo>
                  <a:lnTo>
                    <a:pt x="31005" y="84981"/>
                  </a:lnTo>
                  <a:lnTo>
                    <a:pt x="30967" y="84211"/>
                  </a:lnTo>
                  <a:lnTo>
                    <a:pt x="30941" y="83428"/>
                  </a:lnTo>
                  <a:lnTo>
                    <a:pt x="30928" y="82658"/>
                  </a:lnTo>
                  <a:lnTo>
                    <a:pt x="30941" y="81888"/>
                  </a:lnTo>
                  <a:lnTo>
                    <a:pt x="30967" y="81131"/>
                  </a:lnTo>
                  <a:lnTo>
                    <a:pt x="31005" y="80361"/>
                  </a:lnTo>
                  <a:lnTo>
                    <a:pt x="31069" y="79604"/>
                  </a:lnTo>
                  <a:lnTo>
                    <a:pt x="31159" y="78834"/>
                  </a:lnTo>
                  <a:lnTo>
                    <a:pt x="31262" y="78064"/>
                  </a:lnTo>
                  <a:lnTo>
                    <a:pt x="31403" y="77294"/>
                  </a:lnTo>
                  <a:lnTo>
                    <a:pt x="31570" y="76524"/>
                  </a:lnTo>
                  <a:lnTo>
                    <a:pt x="31762" y="75754"/>
                  </a:lnTo>
                  <a:lnTo>
                    <a:pt x="31993" y="74984"/>
                  </a:lnTo>
                  <a:lnTo>
                    <a:pt x="32122" y="74586"/>
                  </a:lnTo>
                  <a:lnTo>
                    <a:pt x="32263" y="74201"/>
                  </a:lnTo>
                  <a:lnTo>
                    <a:pt x="32404" y="73803"/>
                  </a:lnTo>
                  <a:lnTo>
                    <a:pt x="32558" y="73405"/>
                  </a:lnTo>
                  <a:lnTo>
                    <a:pt x="32712" y="73020"/>
                  </a:lnTo>
                  <a:lnTo>
                    <a:pt x="32892" y="72622"/>
                  </a:lnTo>
                  <a:lnTo>
                    <a:pt x="33071" y="72212"/>
                  </a:lnTo>
                  <a:lnTo>
                    <a:pt x="33264" y="71814"/>
                  </a:lnTo>
                  <a:lnTo>
                    <a:pt x="33469" y="71416"/>
                  </a:lnTo>
                  <a:lnTo>
                    <a:pt x="33674" y="71005"/>
                  </a:lnTo>
                  <a:lnTo>
                    <a:pt x="33905" y="70595"/>
                  </a:lnTo>
                  <a:lnTo>
                    <a:pt x="34136" y="70197"/>
                  </a:lnTo>
                  <a:lnTo>
                    <a:pt x="34380" y="69774"/>
                  </a:lnTo>
                  <a:lnTo>
                    <a:pt x="34637" y="69363"/>
                  </a:lnTo>
                  <a:lnTo>
                    <a:pt x="34971" y="68811"/>
                  </a:lnTo>
                  <a:lnTo>
                    <a:pt x="35291" y="68272"/>
                  </a:lnTo>
                  <a:lnTo>
                    <a:pt x="35587" y="67707"/>
                  </a:lnTo>
                  <a:lnTo>
                    <a:pt x="35856" y="67156"/>
                  </a:lnTo>
                  <a:lnTo>
                    <a:pt x="36113" y="66591"/>
                  </a:lnTo>
                  <a:lnTo>
                    <a:pt x="36357" y="66026"/>
                  </a:lnTo>
                  <a:lnTo>
                    <a:pt x="36575" y="65474"/>
                  </a:lnTo>
                  <a:lnTo>
                    <a:pt x="36780" y="64910"/>
                  </a:lnTo>
                  <a:lnTo>
                    <a:pt x="36973" y="64345"/>
                  </a:lnTo>
                  <a:lnTo>
                    <a:pt x="37139" y="63780"/>
                  </a:lnTo>
                  <a:lnTo>
                    <a:pt x="37293" y="63229"/>
                  </a:lnTo>
                  <a:lnTo>
                    <a:pt x="37447" y="62664"/>
                  </a:lnTo>
                  <a:lnTo>
                    <a:pt x="37576" y="62112"/>
                  </a:lnTo>
                  <a:lnTo>
                    <a:pt x="37691" y="61560"/>
                  </a:lnTo>
                  <a:lnTo>
                    <a:pt x="37794" y="61021"/>
                  </a:lnTo>
                  <a:lnTo>
                    <a:pt x="37884" y="60482"/>
                  </a:lnTo>
                  <a:lnTo>
                    <a:pt x="37961" y="59943"/>
                  </a:lnTo>
                  <a:lnTo>
                    <a:pt x="38025" y="59417"/>
                  </a:lnTo>
                  <a:lnTo>
                    <a:pt x="38076" y="58891"/>
                  </a:lnTo>
                  <a:lnTo>
                    <a:pt x="38127" y="58378"/>
                  </a:lnTo>
                  <a:lnTo>
                    <a:pt x="38166" y="57864"/>
                  </a:lnTo>
                  <a:lnTo>
                    <a:pt x="38192" y="57364"/>
                  </a:lnTo>
                  <a:lnTo>
                    <a:pt x="38217" y="56876"/>
                  </a:lnTo>
                  <a:lnTo>
                    <a:pt x="38230" y="56402"/>
                  </a:lnTo>
                  <a:lnTo>
                    <a:pt x="38230" y="55478"/>
                  </a:lnTo>
                  <a:lnTo>
                    <a:pt x="38204" y="54605"/>
                  </a:lnTo>
                  <a:lnTo>
                    <a:pt x="38166" y="53784"/>
                  </a:lnTo>
                  <a:lnTo>
                    <a:pt x="38102" y="53014"/>
                  </a:lnTo>
                  <a:lnTo>
                    <a:pt x="38166" y="53399"/>
                  </a:lnTo>
                  <a:lnTo>
                    <a:pt x="38243" y="53950"/>
                  </a:lnTo>
                  <a:lnTo>
                    <a:pt x="38307" y="54643"/>
                  </a:lnTo>
                  <a:lnTo>
                    <a:pt x="38371" y="55490"/>
                  </a:lnTo>
                  <a:lnTo>
                    <a:pt x="38448" y="56466"/>
                  </a:lnTo>
                  <a:lnTo>
                    <a:pt x="38512" y="57556"/>
                  </a:lnTo>
                  <a:lnTo>
                    <a:pt x="38654" y="60085"/>
                  </a:lnTo>
                  <a:lnTo>
                    <a:pt x="38782" y="62959"/>
                  </a:lnTo>
                  <a:lnTo>
                    <a:pt x="38897" y="66129"/>
                  </a:lnTo>
                  <a:lnTo>
                    <a:pt x="39013" y="69478"/>
                  </a:lnTo>
                  <a:lnTo>
                    <a:pt x="39103" y="72956"/>
                  </a:lnTo>
                  <a:lnTo>
                    <a:pt x="39180" y="76459"/>
                  </a:lnTo>
                  <a:lnTo>
                    <a:pt x="39244" y="79912"/>
                  </a:lnTo>
                  <a:lnTo>
                    <a:pt x="39295" y="83235"/>
                  </a:lnTo>
                  <a:lnTo>
                    <a:pt x="39308" y="86341"/>
                  </a:lnTo>
                  <a:lnTo>
                    <a:pt x="39308" y="89151"/>
                  </a:lnTo>
                  <a:lnTo>
                    <a:pt x="39295" y="90409"/>
                  </a:lnTo>
                  <a:lnTo>
                    <a:pt x="39270" y="91577"/>
                  </a:lnTo>
                  <a:lnTo>
                    <a:pt x="39244" y="92616"/>
                  </a:lnTo>
                  <a:lnTo>
                    <a:pt x="39205" y="93527"/>
                  </a:lnTo>
                  <a:lnTo>
                    <a:pt x="39167" y="94310"/>
                  </a:lnTo>
                  <a:lnTo>
                    <a:pt x="39116" y="94939"/>
                  </a:lnTo>
                  <a:lnTo>
                    <a:pt x="61471" y="94939"/>
                  </a:lnTo>
                  <a:lnTo>
                    <a:pt x="61496" y="94836"/>
                  </a:lnTo>
                  <a:lnTo>
                    <a:pt x="61522" y="94682"/>
                  </a:lnTo>
                  <a:lnTo>
                    <a:pt x="61599" y="94246"/>
                  </a:lnTo>
                  <a:lnTo>
                    <a:pt x="61663" y="93630"/>
                  </a:lnTo>
                  <a:lnTo>
                    <a:pt x="61727" y="92834"/>
                  </a:lnTo>
                  <a:lnTo>
                    <a:pt x="61792" y="91885"/>
                  </a:lnTo>
                  <a:lnTo>
                    <a:pt x="61856" y="90794"/>
                  </a:lnTo>
                  <a:lnTo>
                    <a:pt x="61920" y="89549"/>
                  </a:lnTo>
                  <a:lnTo>
                    <a:pt x="61984" y="88163"/>
                  </a:lnTo>
                  <a:lnTo>
                    <a:pt x="62023" y="86649"/>
                  </a:lnTo>
                  <a:lnTo>
                    <a:pt x="62074" y="85006"/>
                  </a:lnTo>
                  <a:lnTo>
                    <a:pt x="62100" y="83261"/>
                  </a:lnTo>
                  <a:lnTo>
                    <a:pt x="62125" y="81400"/>
                  </a:lnTo>
                  <a:lnTo>
                    <a:pt x="62138" y="79450"/>
                  </a:lnTo>
                  <a:lnTo>
                    <a:pt x="62138" y="77396"/>
                  </a:lnTo>
                  <a:lnTo>
                    <a:pt x="62112" y="75253"/>
                  </a:lnTo>
                  <a:lnTo>
                    <a:pt x="62087" y="73046"/>
                  </a:lnTo>
                  <a:lnTo>
                    <a:pt x="62023" y="70762"/>
                  </a:lnTo>
                  <a:lnTo>
                    <a:pt x="61958" y="68426"/>
                  </a:lnTo>
                  <a:lnTo>
                    <a:pt x="61869" y="66026"/>
                  </a:lnTo>
                  <a:lnTo>
                    <a:pt x="61753" y="63575"/>
                  </a:lnTo>
                  <a:lnTo>
                    <a:pt x="61612" y="61098"/>
                  </a:lnTo>
                  <a:lnTo>
                    <a:pt x="61458" y="58583"/>
                  </a:lnTo>
                  <a:lnTo>
                    <a:pt x="61265" y="56042"/>
                  </a:lnTo>
                  <a:lnTo>
                    <a:pt x="61047" y="53488"/>
                  </a:lnTo>
                  <a:lnTo>
                    <a:pt x="60803" y="50922"/>
                  </a:lnTo>
                  <a:lnTo>
                    <a:pt x="60662" y="49639"/>
                  </a:lnTo>
                  <a:lnTo>
                    <a:pt x="60521" y="48368"/>
                  </a:lnTo>
                  <a:lnTo>
                    <a:pt x="60380" y="47085"/>
                  </a:lnTo>
                  <a:lnTo>
                    <a:pt x="60213" y="45801"/>
                  </a:lnTo>
                  <a:lnTo>
                    <a:pt x="60059" y="44531"/>
                  </a:lnTo>
                  <a:lnTo>
                    <a:pt x="59879" y="43261"/>
                  </a:lnTo>
                  <a:lnTo>
                    <a:pt x="59700" y="42003"/>
                  </a:lnTo>
                  <a:lnTo>
                    <a:pt x="59507" y="40745"/>
                  </a:lnTo>
                  <a:lnTo>
                    <a:pt x="59302" y="39488"/>
                  </a:lnTo>
                  <a:lnTo>
                    <a:pt x="59097" y="38243"/>
                  </a:lnTo>
                  <a:lnTo>
                    <a:pt x="58866" y="37011"/>
                  </a:lnTo>
                  <a:lnTo>
                    <a:pt x="58647" y="35792"/>
                  </a:lnTo>
                  <a:lnTo>
                    <a:pt x="58404" y="34585"/>
                  </a:lnTo>
                  <a:lnTo>
                    <a:pt x="58147" y="33379"/>
                  </a:lnTo>
                  <a:lnTo>
                    <a:pt x="57903" y="32211"/>
                  </a:lnTo>
                  <a:lnTo>
                    <a:pt x="57634" y="31069"/>
                  </a:lnTo>
                  <a:lnTo>
                    <a:pt x="57377" y="29953"/>
                  </a:lnTo>
                  <a:lnTo>
                    <a:pt x="57120" y="28888"/>
                  </a:lnTo>
                  <a:lnTo>
                    <a:pt x="56851" y="27835"/>
                  </a:lnTo>
                  <a:lnTo>
                    <a:pt x="56581" y="26834"/>
                  </a:lnTo>
                  <a:lnTo>
                    <a:pt x="56312" y="25859"/>
                  </a:lnTo>
                  <a:lnTo>
                    <a:pt x="56042" y="24909"/>
                  </a:lnTo>
                  <a:lnTo>
                    <a:pt x="55773" y="23985"/>
                  </a:lnTo>
                  <a:lnTo>
                    <a:pt x="55491" y="23100"/>
                  </a:lnTo>
                  <a:lnTo>
                    <a:pt x="55221" y="22253"/>
                  </a:lnTo>
                  <a:lnTo>
                    <a:pt x="54939" y="21419"/>
                  </a:lnTo>
                  <a:lnTo>
                    <a:pt x="54669" y="20623"/>
                  </a:lnTo>
                  <a:lnTo>
                    <a:pt x="54387" y="19853"/>
                  </a:lnTo>
                  <a:lnTo>
                    <a:pt x="54105" y="19109"/>
                  </a:lnTo>
                  <a:lnTo>
                    <a:pt x="53822" y="18390"/>
                  </a:lnTo>
                  <a:lnTo>
                    <a:pt x="53553" y="17697"/>
                  </a:lnTo>
                  <a:lnTo>
                    <a:pt x="53270" y="17030"/>
                  </a:lnTo>
                  <a:lnTo>
                    <a:pt x="52988" y="16388"/>
                  </a:lnTo>
                  <a:lnTo>
                    <a:pt x="52706" y="15772"/>
                  </a:lnTo>
                  <a:lnTo>
                    <a:pt x="52423" y="15182"/>
                  </a:lnTo>
                  <a:lnTo>
                    <a:pt x="52154" y="14617"/>
                  </a:lnTo>
                  <a:lnTo>
                    <a:pt x="51872" y="14078"/>
                  </a:lnTo>
                  <a:lnTo>
                    <a:pt x="51589" y="13552"/>
                  </a:lnTo>
                  <a:lnTo>
                    <a:pt x="51307" y="13052"/>
                  </a:lnTo>
                  <a:lnTo>
                    <a:pt x="51037" y="12577"/>
                  </a:lnTo>
                  <a:lnTo>
                    <a:pt x="50755" y="12115"/>
                  </a:lnTo>
                  <a:lnTo>
                    <a:pt x="50486" y="11679"/>
                  </a:lnTo>
                  <a:lnTo>
                    <a:pt x="50216" y="11255"/>
                  </a:lnTo>
                  <a:lnTo>
                    <a:pt x="49947" y="10857"/>
                  </a:lnTo>
                  <a:lnTo>
                    <a:pt x="49677" y="10485"/>
                  </a:lnTo>
                  <a:lnTo>
                    <a:pt x="49408" y="10126"/>
                  </a:lnTo>
                  <a:lnTo>
                    <a:pt x="49138" y="9779"/>
                  </a:lnTo>
                  <a:lnTo>
                    <a:pt x="48869" y="9446"/>
                  </a:lnTo>
                  <a:lnTo>
                    <a:pt x="48612" y="9138"/>
                  </a:lnTo>
                  <a:lnTo>
                    <a:pt x="48355" y="8842"/>
                  </a:lnTo>
                  <a:lnTo>
                    <a:pt x="48099" y="8573"/>
                  </a:lnTo>
                  <a:lnTo>
                    <a:pt x="47842" y="8303"/>
                  </a:lnTo>
                  <a:lnTo>
                    <a:pt x="47598" y="8060"/>
                  </a:lnTo>
                  <a:lnTo>
                    <a:pt x="47354" y="7816"/>
                  </a:lnTo>
                  <a:lnTo>
                    <a:pt x="46867" y="7392"/>
                  </a:lnTo>
                  <a:lnTo>
                    <a:pt x="46392" y="7007"/>
                  </a:lnTo>
                  <a:lnTo>
                    <a:pt x="45943" y="6674"/>
                  </a:lnTo>
                  <a:lnTo>
                    <a:pt x="45506" y="6378"/>
                  </a:lnTo>
                  <a:lnTo>
                    <a:pt x="45083" y="6122"/>
                  </a:lnTo>
                  <a:lnTo>
                    <a:pt x="44685" y="5891"/>
                  </a:lnTo>
                  <a:lnTo>
                    <a:pt x="44300" y="5698"/>
                  </a:lnTo>
                  <a:lnTo>
                    <a:pt x="43941" y="5519"/>
                  </a:lnTo>
                  <a:lnTo>
                    <a:pt x="43286" y="5224"/>
                  </a:lnTo>
                  <a:lnTo>
                    <a:pt x="42747" y="4967"/>
                  </a:lnTo>
                  <a:lnTo>
                    <a:pt x="42350" y="4774"/>
                  </a:lnTo>
                  <a:lnTo>
                    <a:pt x="41888" y="4595"/>
                  </a:lnTo>
                  <a:lnTo>
                    <a:pt x="41349" y="4389"/>
                  </a:lnTo>
                  <a:lnTo>
                    <a:pt x="40771" y="4197"/>
                  </a:lnTo>
                  <a:lnTo>
                    <a:pt x="40129" y="3992"/>
                  </a:lnTo>
                  <a:lnTo>
                    <a:pt x="39436" y="3786"/>
                  </a:lnTo>
                  <a:lnTo>
                    <a:pt x="38705" y="3581"/>
                  </a:lnTo>
                  <a:lnTo>
                    <a:pt x="37948" y="3376"/>
                  </a:lnTo>
                  <a:lnTo>
                    <a:pt x="36318" y="2965"/>
                  </a:lnTo>
                  <a:lnTo>
                    <a:pt x="34611" y="2554"/>
                  </a:lnTo>
                  <a:lnTo>
                    <a:pt x="32866" y="2144"/>
                  </a:lnTo>
                  <a:lnTo>
                    <a:pt x="31121" y="1759"/>
                  </a:lnTo>
                  <a:lnTo>
                    <a:pt x="29427" y="1399"/>
                  </a:lnTo>
                  <a:lnTo>
                    <a:pt x="27810" y="1066"/>
                  </a:lnTo>
                  <a:lnTo>
                    <a:pt x="25025" y="514"/>
                  </a:lnTo>
                  <a:lnTo>
                    <a:pt x="23100" y="142"/>
                  </a:lnTo>
                  <a:lnTo>
                    <a:pt x="22381" y="0"/>
                  </a:lnTo>
                  <a:close/>
                </a:path>
              </a:pathLst>
            </a:custGeom>
            <a:solidFill>
              <a:srgbClr val="AEAB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97" name="Google Shape;297;p3"/>
            <p:cNvSpPr/>
            <p:nvPr/>
          </p:nvSpPr>
          <p:spPr>
            <a:xfrm>
              <a:off x="3959150" y="2949725"/>
              <a:ext cx="1227825" cy="1185800"/>
            </a:xfrm>
            <a:custGeom>
              <a:avLst/>
              <a:gdLst/>
              <a:ahLst/>
              <a:cxnLst/>
              <a:rect l="l" t="t" r="r" b="b"/>
              <a:pathLst>
                <a:path w="49113" h="47432" extrusionOk="0">
                  <a:moveTo>
                    <a:pt x="37178" y="0"/>
                  </a:moveTo>
                  <a:lnTo>
                    <a:pt x="36819" y="193"/>
                  </a:lnTo>
                  <a:lnTo>
                    <a:pt x="36575" y="745"/>
                  </a:lnTo>
                  <a:lnTo>
                    <a:pt x="36434" y="1001"/>
                  </a:lnTo>
                  <a:lnTo>
                    <a:pt x="36305" y="1271"/>
                  </a:lnTo>
                  <a:lnTo>
                    <a:pt x="36164" y="1515"/>
                  </a:lnTo>
                  <a:lnTo>
                    <a:pt x="36010" y="1759"/>
                  </a:lnTo>
                  <a:lnTo>
                    <a:pt x="35856" y="1990"/>
                  </a:lnTo>
                  <a:lnTo>
                    <a:pt x="35702" y="2208"/>
                  </a:lnTo>
                  <a:lnTo>
                    <a:pt x="35535" y="2426"/>
                  </a:lnTo>
                  <a:lnTo>
                    <a:pt x="35356" y="2618"/>
                  </a:lnTo>
                  <a:lnTo>
                    <a:pt x="35189" y="2811"/>
                  </a:lnTo>
                  <a:lnTo>
                    <a:pt x="34996" y="2991"/>
                  </a:lnTo>
                  <a:lnTo>
                    <a:pt x="34804" y="3157"/>
                  </a:lnTo>
                  <a:lnTo>
                    <a:pt x="34611" y="3311"/>
                  </a:lnTo>
                  <a:lnTo>
                    <a:pt x="34406" y="3453"/>
                  </a:lnTo>
                  <a:lnTo>
                    <a:pt x="34201" y="3581"/>
                  </a:lnTo>
                  <a:lnTo>
                    <a:pt x="33649" y="3863"/>
                  </a:lnTo>
                  <a:lnTo>
                    <a:pt x="33097" y="4133"/>
                  </a:lnTo>
                  <a:lnTo>
                    <a:pt x="32520" y="4389"/>
                  </a:lnTo>
                  <a:lnTo>
                    <a:pt x="31929" y="4633"/>
                  </a:lnTo>
                  <a:lnTo>
                    <a:pt x="31326" y="4864"/>
                  </a:lnTo>
                  <a:lnTo>
                    <a:pt x="30697" y="5082"/>
                  </a:lnTo>
                  <a:lnTo>
                    <a:pt x="30069" y="5288"/>
                  </a:lnTo>
                  <a:lnTo>
                    <a:pt x="29427" y="5480"/>
                  </a:lnTo>
                  <a:lnTo>
                    <a:pt x="28772" y="5660"/>
                  </a:lnTo>
                  <a:lnTo>
                    <a:pt x="28118" y="5840"/>
                  </a:lnTo>
                  <a:lnTo>
                    <a:pt x="27451" y="5993"/>
                  </a:lnTo>
                  <a:lnTo>
                    <a:pt x="26783" y="6160"/>
                  </a:lnTo>
                  <a:lnTo>
                    <a:pt x="25436" y="6455"/>
                  </a:lnTo>
                  <a:lnTo>
                    <a:pt x="24088" y="6725"/>
                  </a:lnTo>
                  <a:lnTo>
                    <a:pt x="13565" y="12128"/>
                  </a:lnTo>
                  <a:lnTo>
                    <a:pt x="9664" y="14155"/>
                  </a:lnTo>
                  <a:lnTo>
                    <a:pt x="8355" y="14835"/>
                  </a:lnTo>
                  <a:lnTo>
                    <a:pt x="7572" y="15259"/>
                  </a:lnTo>
                  <a:lnTo>
                    <a:pt x="7303" y="15387"/>
                  </a:lnTo>
                  <a:lnTo>
                    <a:pt x="7033" y="15528"/>
                  </a:lnTo>
                  <a:lnTo>
                    <a:pt x="6443" y="15824"/>
                  </a:lnTo>
                  <a:lnTo>
                    <a:pt x="6122" y="15990"/>
                  </a:lnTo>
                  <a:lnTo>
                    <a:pt x="5789" y="16183"/>
                  </a:lnTo>
                  <a:lnTo>
                    <a:pt x="5442" y="16401"/>
                  </a:lnTo>
                  <a:lnTo>
                    <a:pt x="5083" y="16658"/>
                  </a:lnTo>
                  <a:lnTo>
                    <a:pt x="4723" y="16940"/>
                  </a:lnTo>
                  <a:lnTo>
                    <a:pt x="4338" y="17287"/>
                  </a:lnTo>
                  <a:lnTo>
                    <a:pt x="4146" y="17466"/>
                  </a:lnTo>
                  <a:lnTo>
                    <a:pt x="3941" y="17672"/>
                  </a:lnTo>
                  <a:lnTo>
                    <a:pt x="3748" y="17890"/>
                  </a:lnTo>
                  <a:lnTo>
                    <a:pt x="3543" y="18121"/>
                  </a:lnTo>
                  <a:lnTo>
                    <a:pt x="3337" y="18365"/>
                  </a:lnTo>
                  <a:lnTo>
                    <a:pt x="3132" y="18634"/>
                  </a:lnTo>
                  <a:lnTo>
                    <a:pt x="2927" y="18903"/>
                  </a:lnTo>
                  <a:lnTo>
                    <a:pt x="2709" y="19211"/>
                  </a:lnTo>
                  <a:lnTo>
                    <a:pt x="2490" y="19519"/>
                  </a:lnTo>
                  <a:lnTo>
                    <a:pt x="2272" y="19853"/>
                  </a:lnTo>
                  <a:lnTo>
                    <a:pt x="2054" y="20212"/>
                  </a:lnTo>
                  <a:lnTo>
                    <a:pt x="1836" y="20585"/>
                  </a:lnTo>
                  <a:lnTo>
                    <a:pt x="1656" y="21175"/>
                  </a:lnTo>
                  <a:lnTo>
                    <a:pt x="1489" y="21778"/>
                  </a:lnTo>
                  <a:lnTo>
                    <a:pt x="1348" y="22407"/>
                  </a:lnTo>
                  <a:lnTo>
                    <a:pt x="1297" y="22728"/>
                  </a:lnTo>
                  <a:lnTo>
                    <a:pt x="1233" y="23061"/>
                  </a:lnTo>
                  <a:lnTo>
                    <a:pt x="1130" y="23780"/>
                  </a:lnTo>
                  <a:lnTo>
                    <a:pt x="1027" y="24512"/>
                  </a:lnTo>
                  <a:lnTo>
                    <a:pt x="848" y="26013"/>
                  </a:lnTo>
                  <a:lnTo>
                    <a:pt x="681" y="27527"/>
                  </a:lnTo>
                  <a:lnTo>
                    <a:pt x="540" y="29054"/>
                  </a:lnTo>
                  <a:lnTo>
                    <a:pt x="424" y="30556"/>
                  </a:lnTo>
                  <a:lnTo>
                    <a:pt x="322" y="32032"/>
                  </a:lnTo>
                  <a:lnTo>
                    <a:pt x="245" y="33456"/>
                  </a:lnTo>
                  <a:lnTo>
                    <a:pt x="181" y="34804"/>
                  </a:lnTo>
                  <a:lnTo>
                    <a:pt x="129" y="36074"/>
                  </a:lnTo>
                  <a:lnTo>
                    <a:pt x="78" y="37229"/>
                  </a:lnTo>
                  <a:lnTo>
                    <a:pt x="27" y="39141"/>
                  </a:lnTo>
                  <a:lnTo>
                    <a:pt x="14" y="40399"/>
                  </a:lnTo>
                  <a:lnTo>
                    <a:pt x="1" y="40848"/>
                  </a:lnTo>
                  <a:lnTo>
                    <a:pt x="49113" y="47431"/>
                  </a:lnTo>
                  <a:lnTo>
                    <a:pt x="49113" y="8316"/>
                  </a:lnTo>
                  <a:lnTo>
                    <a:pt x="37178" y="0"/>
                  </a:lnTo>
                  <a:close/>
                </a:path>
              </a:pathLst>
            </a:custGeom>
            <a:solidFill>
              <a:srgbClr val="CFE8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98" name="Google Shape;298;p3"/>
            <p:cNvSpPr/>
            <p:nvPr/>
          </p:nvSpPr>
          <p:spPr>
            <a:xfrm>
              <a:off x="4770200" y="2939450"/>
              <a:ext cx="416775" cy="448225"/>
            </a:xfrm>
            <a:custGeom>
              <a:avLst/>
              <a:gdLst/>
              <a:ahLst/>
              <a:cxnLst/>
              <a:rect l="l" t="t" r="r" b="b"/>
              <a:pathLst>
                <a:path w="16671" h="17929" extrusionOk="0">
                  <a:moveTo>
                    <a:pt x="4633" y="1"/>
                  </a:moveTo>
                  <a:lnTo>
                    <a:pt x="1" y="4159"/>
                  </a:lnTo>
                  <a:lnTo>
                    <a:pt x="8624" y="17929"/>
                  </a:lnTo>
                  <a:lnTo>
                    <a:pt x="16671" y="8740"/>
                  </a:lnTo>
                  <a:lnTo>
                    <a:pt x="14707" y="7341"/>
                  </a:lnTo>
                  <a:lnTo>
                    <a:pt x="12654" y="5878"/>
                  </a:lnTo>
                  <a:lnTo>
                    <a:pt x="10639" y="4415"/>
                  </a:lnTo>
                  <a:lnTo>
                    <a:pt x="8753" y="3042"/>
                  </a:lnTo>
                  <a:lnTo>
                    <a:pt x="5801" y="873"/>
                  </a:lnTo>
                  <a:lnTo>
                    <a:pt x="4633" y="1"/>
                  </a:lnTo>
                  <a:close/>
                </a:path>
              </a:pathLst>
            </a:custGeom>
            <a:solidFill>
              <a:srgbClr val="BADE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99" name="Google Shape;299;p3"/>
            <p:cNvSpPr/>
            <p:nvPr/>
          </p:nvSpPr>
          <p:spPr>
            <a:xfrm>
              <a:off x="1664300" y="3542600"/>
              <a:ext cx="1069975" cy="1027625"/>
            </a:xfrm>
            <a:custGeom>
              <a:avLst/>
              <a:gdLst/>
              <a:ahLst/>
              <a:cxnLst/>
              <a:rect l="l" t="t" r="r" b="b"/>
              <a:pathLst>
                <a:path w="42799" h="41105" extrusionOk="0">
                  <a:moveTo>
                    <a:pt x="2362" y="1"/>
                  </a:moveTo>
                  <a:lnTo>
                    <a:pt x="2156" y="27"/>
                  </a:lnTo>
                  <a:lnTo>
                    <a:pt x="1964" y="52"/>
                  </a:lnTo>
                  <a:lnTo>
                    <a:pt x="1759" y="116"/>
                  </a:lnTo>
                  <a:lnTo>
                    <a:pt x="1553" y="181"/>
                  </a:lnTo>
                  <a:lnTo>
                    <a:pt x="1361" y="283"/>
                  </a:lnTo>
                  <a:lnTo>
                    <a:pt x="1168" y="399"/>
                  </a:lnTo>
                  <a:lnTo>
                    <a:pt x="989" y="540"/>
                  </a:lnTo>
                  <a:lnTo>
                    <a:pt x="809" y="720"/>
                  </a:lnTo>
                  <a:lnTo>
                    <a:pt x="642" y="912"/>
                  </a:lnTo>
                  <a:lnTo>
                    <a:pt x="475" y="1143"/>
                  </a:lnTo>
                  <a:lnTo>
                    <a:pt x="334" y="1361"/>
                  </a:lnTo>
                  <a:lnTo>
                    <a:pt x="231" y="1566"/>
                  </a:lnTo>
                  <a:lnTo>
                    <a:pt x="142" y="1772"/>
                  </a:lnTo>
                  <a:lnTo>
                    <a:pt x="77" y="1977"/>
                  </a:lnTo>
                  <a:lnTo>
                    <a:pt x="26" y="2170"/>
                  </a:lnTo>
                  <a:lnTo>
                    <a:pt x="0" y="2349"/>
                  </a:lnTo>
                  <a:lnTo>
                    <a:pt x="0" y="2529"/>
                  </a:lnTo>
                  <a:lnTo>
                    <a:pt x="13" y="2696"/>
                  </a:lnTo>
                  <a:lnTo>
                    <a:pt x="39" y="2863"/>
                  </a:lnTo>
                  <a:lnTo>
                    <a:pt x="77" y="3017"/>
                  </a:lnTo>
                  <a:lnTo>
                    <a:pt x="142" y="3183"/>
                  </a:lnTo>
                  <a:lnTo>
                    <a:pt x="206" y="3325"/>
                  </a:lnTo>
                  <a:lnTo>
                    <a:pt x="296" y="3466"/>
                  </a:lnTo>
                  <a:lnTo>
                    <a:pt x="385" y="3607"/>
                  </a:lnTo>
                  <a:lnTo>
                    <a:pt x="488" y="3748"/>
                  </a:lnTo>
                  <a:lnTo>
                    <a:pt x="604" y="3876"/>
                  </a:lnTo>
                  <a:lnTo>
                    <a:pt x="732" y="4005"/>
                  </a:lnTo>
                  <a:lnTo>
                    <a:pt x="860" y="4120"/>
                  </a:lnTo>
                  <a:lnTo>
                    <a:pt x="1143" y="4351"/>
                  </a:lnTo>
                  <a:lnTo>
                    <a:pt x="1438" y="4569"/>
                  </a:lnTo>
                  <a:lnTo>
                    <a:pt x="1746" y="4775"/>
                  </a:lnTo>
                  <a:lnTo>
                    <a:pt x="2362" y="5160"/>
                  </a:lnTo>
                  <a:lnTo>
                    <a:pt x="2926" y="5493"/>
                  </a:lnTo>
                  <a:lnTo>
                    <a:pt x="14720" y="13245"/>
                  </a:lnTo>
                  <a:lnTo>
                    <a:pt x="14746" y="13360"/>
                  </a:lnTo>
                  <a:lnTo>
                    <a:pt x="14758" y="13476"/>
                  </a:lnTo>
                  <a:lnTo>
                    <a:pt x="14758" y="13604"/>
                  </a:lnTo>
                  <a:lnTo>
                    <a:pt x="14746" y="13668"/>
                  </a:lnTo>
                  <a:lnTo>
                    <a:pt x="14720" y="13732"/>
                  </a:lnTo>
                  <a:lnTo>
                    <a:pt x="14694" y="13784"/>
                  </a:lnTo>
                  <a:lnTo>
                    <a:pt x="14643" y="13822"/>
                  </a:lnTo>
                  <a:lnTo>
                    <a:pt x="14579" y="13861"/>
                  </a:lnTo>
                  <a:lnTo>
                    <a:pt x="14502" y="13886"/>
                  </a:lnTo>
                  <a:lnTo>
                    <a:pt x="14412" y="13899"/>
                  </a:lnTo>
                  <a:lnTo>
                    <a:pt x="14296" y="13899"/>
                  </a:lnTo>
                  <a:lnTo>
                    <a:pt x="8008" y="9780"/>
                  </a:lnTo>
                  <a:lnTo>
                    <a:pt x="7918" y="9715"/>
                  </a:lnTo>
                  <a:lnTo>
                    <a:pt x="7675" y="9574"/>
                  </a:lnTo>
                  <a:lnTo>
                    <a:pt x="7508" y="9497"/>
                  </a:lnTo>
                  <a:lnTo>
                    <a:pt x="7315" y="9407"/>
                  </a:lnTo>
                  <a:lnTo>
                    <a:pt x="7097" y="9330"/>
                  </a:lnTo>
                  <a:lnTo>
                    <a:pt x="6866" y="9266"/>
                  </a:lnTo>
                  <a:lnTo>
                    <a:pt x="6622" y="9215"/>
                  </a:lnTo>
                  <a:lnTo>
                    <a:pt x="6494" y="9202"/>
                  </a:lnTo>
                  <a:lnTo>
                    <a:pt x="6237" y="9202"/>
                  </a:lnTo>
                  <a:lnTo>
                    <a:pt x="6109" y="9215"/>
                  </a:lnTo>
                  <a:lnTo>
                    <a:pt x="5981" y="9228"/>
                  </a:lnTo>
                  <a:lnTo>
                    <a:pt x="5852" y="9266"/>
                  </a:lnTo>
                  <a:lnTo>
                    <a:pt x="5724" y="9305"/>
                  </a:lnTo>
                  <a:lnTo>
                    <a:pt x="5596" y="9356"/>
                  </a:lnTo>
                  <a:lnTo>
                    <a:pt x="5467" y="9433"/>
                  </a:lnTo>
                  <a:lnTo>
                    <a:pt x="5339" y="9510"/>
                  </a:lnTo>
                  <a:lnTo>
                    <a:pt x="5224" y="9613"/>
                  </a:lnTo>
                  <a:lnTo>
                    <a:pt x="5108" y="9728"/>
                  </a:lnTo>
                  <a:lnTo>
                    <a:pt x="4993" y="9857"/>
                  </a:lnTo>
                  <a:lnTo>
                    <a:pt x="4890" y="9998"/>
                  </a:lnTo>
                  <a:lnTo>
                    <a:pt x="4774" y="10177"/>
                  </a:lnTo>
                  <a:lnTo>
                    <a:pt x="4672" y="10357"/>
                  </a:lnTo>
                  <a:lnTo>
                    <a:pt x="4582" y="10524"/>
                  </a:lnTo>
                  <a:lnTo>
                    <a:pt x="4505" y="10691"/>
                  </a:lnTo>
                  <a:lnTo>
                    <a:pt x="4441" y="10845"/>
                  </a:lnTo>
                  <a:lnTo>
                    <a:pt x="4389" y="10999"/>
                  </a:lnTo>
                  <a:lnTo>
                    <a:pt x="4351" y="11153"/>
                  </a:lnTo>
                  <a:lnTo>
                    <a:pt x="4325" y="11294"/>
                  </a:lnTo>
                  <a:lnTo>
                    <a:pt x="4312" y="11422"/>
                  </a:lnTo>
                  <a:lnTo>
                    <a:pt x="4300" y="11563"/>
                  </a:lnTo>
                  <a:lnTo>
                    <a:pt x="4312" y="11679"/>
                  </a:lnTo>
                  <a:lnTo>
                    <a:pt x="4325" y="11807"/>
                  </a:lnTo>
                  <a:lnTo>
                    <a:pt x="4351" y="11923"/>
                  </a:lnTo>
                  <a:lnTo>
                    <a:pt x="4377" y="12038"/>
                  </a:lnTo>
                  <a:lnTo>
                    <a:pt x="4415" y="12141"/>
                  </a:lnTo>
                  <a:lnTo>
                    <a:pt x="4454" y="12244"/>
                  </a:lnTo>
                  <a:lnTo>
                    <a:pt x="4569" y="12449"/>
                  </a:lnTo>
                  <a:lnTo>
                    <a:pt x="4697" y="12629"/>
                  </a:lnTo>
                  <a:lnTo>
                    <a:pt x="4839" y="12795"/>
                  </a:lnTo>
                  <a:lnTo>
                    <a:pt x="5005" y="12937"/>
                  </a:lnTo>
                  <a:lnTo>
                    <a:pt x="5172" y="13078"/>
                  </a:lnTo>
                  <a:lnTo>
                    <a:pt x="5339" y="13206"/>
                  </a:lnTo>
                  <a:lnTo>
                    <a:pt x="5673" y="13437"/>
                  </a:lnTo>
                  <a:lnTo>
                    <a:pt x="9163" y="15721"/>
                  </a:lnTo>
                  <a:lnTo>
                    <a:pt x="12012" y="17582"/>
                  </a:lnTo>
                  <a:lnTo>
                    <a:pt x="12063" y="17698"/>
                  </a:lnTo>
                  <a:lnTo>
                    <a:pt x="12102" y="17826"/>
                  </a:lnTo>
                  <a:lnTo>
                    <a:pt x="12115" y="17903"/>
                  </a:lnTo>
                  <a:lnTo>
                    <a:pt x="12128" y="17967"/>
                  </a:lnTo>
                  <a:lnTo>
                    <a:pt x="12115" y="18044"/>
                  </a:lnTo>
                  <a:lnTo>
                    <a:pt x="12089" y="18108"/>
                  </a:lnTo>
                  <a:lnTo>
                    <a:pt x="12063" y="18172"/>
                  </a:lnTo>
                  <a:lnTo>
                    <a:pt x="11999" y="18224"/>
                  </a:lnTo>
                  <a:lnTo>
                    <a:pt x="11935" y="18262"/>
                  </a:lnTo>
                  <a:lnTo>
                    <a:pt x="11833" y="18288"/>
                  </a:lnTo>
                  <a:lnTo>
                    <a:pt x="11704" y="18288"/>
                  </a:lnTo>
                  <a:lnTo>
                    <a:pt x="11550" y="18275"/>
                  </a:lnTo>
                  <a:lnTo>
                    <a:pt x="5993" y="14630"/>
                  </a:lnTo>
                  <a:lnTo>
                    <a:pt x="5929" y="14592"/>
                  </a:lnTo>
                  <a:lnTo>
                    <a:pt x="5763" y="14515"/>
                  </a:lnTo>
                  <a:lnTo>
                    <a:pt x="5634" y="14464"/>
                  </a:lnTo>
                  <a:lnTo>
                    <a:pt x="5493" y="14425"/>
                  </a:lnTo>
                  <a:lnTo>
                    <a:pt x="5339" y="14387"/>
                  </a:lnTo>
                  <a:lnTo>
                    <a:pt x="5159" y="14374"/>
                  </a:lnTo>
                  <a:lnTo>
                    <a:pt x="4980" y="14374"/>
                  </a:lnTo>
                  <a:lnTo>
                    <a:pt x="4774" y="14412"/>
                  </a:lnTo>
                  <a:lnTo>
                    <a:pt x="4672" y="14438"/>
                  </a:lnTo>
                  <a:lnTo>
                    <a:pt x="4569" y="14464"/>
                  </a:lnTo>
                  <a:lnTo>
                    <a:pt x="4466" y="14515"/>
                  </a:lnTo>
                  <a:lnTo>
                    <a:pt x="4351" y="14566"/>
                  </a:lnTo>
                  <a:lnTo>
                    <a:pt x="4248" y="14630"/>
                  </a:lnTo>
                  <a:lnTo>
                    <a:pt x="4133" y="14707"/>
                  </a:lnTo>
                  <a:lnTo>
                    <a:pt x="4017" y="14797"/>
                  </a:lnTo>
                  <a:lnTo>
                    <a:pt x="3915" y="14900"/>
                  </a:lnTo>
                  <a:lnTo>
                    <a:pt x="3799" y="15015"/>
                  </a:lnTo>
                  <a:lnTo>
                    <a:pt x="3684" y="15144"/>
                  </a:lnTo>
                  <a:lnTo>
                    <a:pt x="3581" y="15285"/>
                  </a:lnTo>
                  <a:lnTo>
                    <a:pt x="3465" y="15452"/>
                  </a:lnTo>
                  <a:lnTo>
                    <a:pt x="3363" y="15606"/>
                  </a:lnTo>
                  <a:lnTo>
                    <a:pt x="3286" y="15773"/>
                  </a:lnTo>
                  <a:lnTo>
                    <a:pt x="3209" y="15914"/>
                  </a:lnTo>
                  <a:lnTo>
                    <a:pt x="3145" y="16068"/>
                  </a:lnTo>
                  <a:lnTo>
                    <a:pt x="3093" y="16209"/>
                  </a:lnTo>
                  <a:lnTo>
                    <a:pt x="3055" y="16337"/>
                  </a:lnTo>
                  <a:lnTo>
                    <a:pt x="3029" y="16478"/>
                  </a:lnTo>
                  <a:lnTo>
                    <a:pt x="3016" y="16594"/>
                  </a:lnTo>
                  <a:lnTo>
                    <a:pt x="3003" y="16722"/>
                  </a:lnTo>
                  <a:lnTo>
                    <a:pt x="3016" y="16838"/>
                  </a:lnTo>
                  <a:lnTo>
                    <a:pt x="3016" y="16940"/>
                  </a:lnTo>
                  <a:lnTo>
                    <a:pt x="3029" y="17043"/>
                  </a:lnTo>
                  <a:lnTo>
                    <a:pt x="3080" y="17236"/>
                  </a:lnTo>
                  <a:lnTo>
                    <a:pt x="3157" y="17402"/>
                  </a:lnTo>
                  <a:lnTo>
                    <a:pt x="3234" y="17556"/>
                  </a:lnTo>
                  <a:lnTo>
                    <a:pt x="3324" y="17685"/>
                  </a:lnTo>
                  <a:lnTo>
                    <a:pt x="3414" y="17800"/>
                  </a:lnTo>
                  <a:lnTo>
                    <a:pt x="3504" y="17890"/>
                  </a:lnTo>
                  <a:lnTo>
                    <a:pt x="3645" y="18006"/>
                  </a:lnTo>
                  <a:lnTo>
                    <a:pt x="3709" y="18044"/>
                  </a:lnTo>
                  <a:lnTo>
                    <a:pt x="9458" y="21804"/>
                  </a:lnTo>
                  <a:lnTo>
                    <a:pt x="9497" y="21894"/>
                  </a:lnTo>
                  <a:lnTo>
                    <a:pt x="9535" y="21984"/>
                  </a:lnTo>
                  <a:lnTo>
                    <a:pt x="9535" y="22086"/>
                  </a:lnTo>
                  <a:lnTo>
                    <a:pt x="9535" y="22138"/>
                  </a:lnTo>
                  <a:lnTo>
                    <a:pt x="9510" y="22189"/>
                  </a:lnTo>
                  <a:lnTo>
                    <a:pt x="9484" y="22240"/>
                  </a:lnTo>
                  <a:lnTo>
                    <a:pt x="9446" y="22279"/>
                  </a:lnTo>
                  <a:lnTo>
                    <a:pt x="9381" y="22317"/>
                  </a:lnTo>
                  <a:lnTo>
                    <a:pt x="9292" y="22356"/>
                  </a:lnTo>
                  <a:lnTo>
                    <a:pt x="9189" y="22382"/>
                  </a:lnTo>
                  <a:lnTo>
                    <a:pt x="9061" y="22394"/>
                  </a:lnTo>
                  <a:lnTo>
                    <a:pt x="5172" y="19854"/>
                  </a:lnTo>
                  <a:lnTo>
                    <a:pt x="5121" y="19828"/>
                  </a:lnTo>
                  <a:lnTo>
                    <a:pt x="4954" y="19777"/>
                  </a:lnTo>
                  <a:lnTo>
                    <a:pt x="4839" y="19751"/>
                  </a:lnTo>
                  <a:lnTo>
                    <a:pt x="4710" y="19725"/>
                  </a:lnTo>
                  <a:lnTo>
                    <a:pt x="4556" y="19712"/>
                  </a:lnTo>
                  <a:lnTo>
                    <a:pt x="4402" y="19725"/>
                  </a:lnTo>
                  <a:lnTo>
                    <a:pt x="4223" y="19751"/>
                  </a:lnTo>
                  <a:lnTo>
                    <a:pt x="4030" y="19802"/>
                  </a:lnTo>
                  <a:lnTo>
                    <a:pt x="3838" y="19892"/>
                  </a:lnTo>
                  <a:lnTo>
                    <a:pt x="3632" y="20008"/>
                  </a:lnTo>
                  <a:lnTo>
                    <a:pt x="3530" y="20085"/>
                  </a:lnTo>
                  <a:lnTo>
                    <a:pt x="3427" y="20162"/>
                  </a:lnTo>
                  <a:lnTo>
                    <a:pt x="3324" y="20264"/>
                  </a:lnTo>
                  <a:lnTo>
                    <a:pt x="3222" y="20367"/>
                  </a:lnTo>
                  <a:lnTo>
                    <a:pt x="3119" y="20482"/>
                  </a:lnTo>
                  <a:lnTo>
                    <a:pt x="3003" y="20611"/>
                  </a:lnTo>
                  <a:lnTo>
                    <a:pt x="2901" y="20752"/>
                  </a:lnTo>
                  <a:lnTo>
                    <a:pt x="2798" y="20906"/>
                  </a:lnTo>
                  <a:lnTo>
                    <a:pt x="2708" y="21073"/>
                  </a:lnTo>
                  <a:lnTo>
                    <a:pt x="2631" y="21227"/>
                  </a:lnTo>
                  <a:lnTo>
                    <a:pt x="2567" y="21381"/>
                  </a:lnTo>
                  <a:lnTo>
                    <a:pt x="2503" y="21522"/>
                  </a:lnTo>
                  <a:lnTo>
                    <a:pt x="2464" y="21663"/>
                  </a:lnTo>
                  <a:lnTo>
                    <a:pt x="2439" y="21804"/>
                  </a:lnTo>
                  <a:lnTo>
                    <a:pt x="2413" y="21932"/>
                  </a:lnTo>
                  <a:lnTo>
                    <a:pt x="2400" y="22061"/>
                  </a:lnTo>
                  <a:lnTo>
                    <a:pt x="2387" y="22176"/>
                  </a:lnTo>
                  <a:lnTo>
                    <a:pt x="2400" y="22292"/>
                  </a:lnTo>
                  <a:lnTo>
                    <a:pt x="2426" y="22497"/>
                  </a:lnTo>
                  <a:lnTo>
                    <a:pt x="2477" y="22690"/>
                  </a:lnTo>
                  <a:lnTo>
                    <a:pt x="2554" y="22869"/>
                  </a:lnTo>
                  <a:lnTo>
                    <a:pt x="2631" y="23023"/>
                  </a:lnTo>
                  <a:lnTo>
                    <a:pt x="2721" y="23152"/>
                  </a:lnTo>
                  <a:lnTo>
                    <a:pt x="2811" y="23267"/>
                  </a:lnTo>
                  <a:lnTo>
                    <a:pt x="2901" y="23357"/>
                  </a:lnTo>
                  <a:lnTo>
                    <a:pt x="3042" y="23472"/>
                  </a:lnTo>
                  <a:lnTo>
                    <a:pt x="3093" y="23511"/>
                  </a:lnTo>
                  <a:lnTo>
                    <a:pt x="25538" y="38179"/>
                  </a:lnTo>
                  <a:lnTo>
                    <a:pt x="25666" y="38282"/>
                  </a:lnTo>
                  <a:lnTo>
                    <a:pt x="26051" y="38513"/>
                  </a:lnTo>
                  <a:lnTo>
                    <a:pt x="26308" y="38667"/>
                  </a:lnTo>
                  <a:lnTo>
                    <a:pt x="26616" y="38834"/>
                  </a:lnTo>
                  <a:lnTo>
                    <a:pt x="26963" y="39000"/>
                  </a:lnTo>
                  <a:lnTo>
                    <a:pt x="27335" y="39167"/>
                  </a:lnTo>
                  <a:lnTo>
                    <a:pt x="27733" y="39321"/>
                  </a:lnTo>
                  <a:lnTo>
                    <a:pt x="28143" y="39462"/>
                  </a:lnTo>
                  <a:lnTo>
                    <a:pt x="28349" y="39514"/>
                  </a:lnTo>
                  <a:lnTo>
                    <a:pt x="28567" y="39565"/>
                  </a:lnTo>
                  <a:lnTo>
                    <a:pt x="28785" y="39603"/>
                  </a:lnTo>
                  <a:lnTo>
                    <a:pt x="28990" y="39629"/>
                  </a:lnTo>
                  <a:lnTo>
                    <a:pt x="29208" y="39655"/>
                  </a:lnTo>
                  <a:lnTo>
                    <a:pt x="29427" y="39668"/>
                  </a:lnTo>
                  <a:lnTo>
                    <a:pt x="29632" y="39655"/>
                  </a:lnTo>
                  <a:lnTo>
                    <a:pt x="29850" y="39642"/>
                  </a:lnTo>
                  <a:lnTo>
                    <a:pt x="30055" y="39603"/>
                  </a:lnTo>
                  <a:lnTo>
                    <a:pt x="30248" y="39552"/>
                  </a:lnTo>
                  <a:lnTo>
                    <a:pt x="30453" y="39488"/>
                  </a:lnTo>
                  <a:lnTo>
                    <a:pt x="30646" y="39411"/>
                  </a:lnTo>
                  <a:lnTo>
                    <a:pt x="30825" y="39321"/>
                  </a:lnTo>
                  <a:lnTo>
                    <a:pt x="31018" y="39270"/>
                  </a:lnTo>
                  <a:lnTo>
                    <a:pt x="31210" y="39219"/>
                  </a:lnTo>
                  <a:lnTo>
                    <a:pt x="31416" y="39193"/>
                  </a:lnTo>
                  <a:lnTo>
                    <a:pt x="31608" y="39193"/>
                  </a:lnTo>
                  <a:lnTo>
                    <a:pt x="31801" y="39206"/>
                  </a:lnTo>
                  <a:lnTo>
                    <a:pt x="31993" y="39219"/>
                  </a:lnTo>
                  <a:lnTo>
                    <a:pt x="32198" y="39257"/>
                  </a:lnTo>
                  <a:lnTo>
                    <a:pt x="32391" y="39308"/>
                  </a:lnTo>
                  <a:lnTo>
                    <a:pt x="32583" y="39373"/>
                  </a:lnTo>
                  <a:lnTo>
                    <a:pt x="32763" y="39437"/>
                  </a:lnTo>
                  <a:lnTo>
                    <a:pt x="32956" y="39514"/>
                  </a:lnTo>
                  <a:lnTo>
                    <a:pt x="33135" y="39603"/>
                  </a:lnTo>
                  <a:lnTo>
                    <a:pt x="33315" y="39693"/>
                  </a:lnTo>
                  <a:lnTo>
                    <a:pt x="33649" y="39886"/>
                  </a:lnTo>
                  <a:lnTo>
                    <a:pt x="33969" y="40104"/>
                  </a:lnTo>
                  <a:lnTo>
                    <a:pt x="34252" y="40309"/>
                  </a:lnTo>
                  <a:lnTo>
                    <a:pt x="34508" y="40515"/>
                  </a:lnTo>
                  <a:lnTo>
                    <a:pt x="34739" y="40707"/>
                  </a:lnTo>
                  <a:lnTo>
                    <a:pt x="35047" y="40989"/>
                  </a:lnTo>
                  <a:lnTo>
                    <a:pt x="35163" y="41105"/>
                  </a:ln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4999" y="4095"/>
                  </a:lnTo>
                  <a:lnTo>
                    <a:pt x="24884" y="3902"/>
                  </a:lnTo>
                  <a:lnTo>
                    <a:pt x="24768" y="3735"/>
                  </a:lnTo>
                  <a:lnTo>
                    <a:pt x="24653" y="3568"/>
                  </a:lnTo>
                  <a:lnTo>
                    <a:pt x="24524" y="3402"/>
                  </a:lnTo>
                  <a:lnTo>
                    <a:pt x="24396" y="3260"/>
                  </a:lnTo>
                  <a:lnTo>
                    <a:pt x="24268" y="3119"/>
                  </a:lnTo>
                  <a:lnTo>
                    <a:pt x="24127" y="2978"/>
                  </a:lnTo>
                  <a:lnTo>
                    <a:pt x="23985" y="2863"/>
                  </a:lnTo>
                  <a:lnTo>
                    <a:pt x="23844" y="2747"/>
                  </a:lnTo>
                  <a:lnTo>
                    <a:pt x="23703" y="2632"/>
                  </a:lnTo>
                  <a:lnTo>
                    <a:pt x="23549" y="2542"/>
                  </a:lnTo>
                  <a:lnTo>
                    <a:pt x="23408" y="2452"/>
                  </a:lnTo>
                  <a:lnTo>
                    <a:pt x="23254" y="2375"/>
                  </a:lnTo>
                  <a:lnTo>
                    <a:pt x="23087" y="2311"/>
                  </a:lnTo>
                  <a:lnTo>
                    <a:pt x="22933" y="2259"/>
                  </a:lnTo>
                  <a:lnTo>
                    <a:pt x="22779" y="2221"/>
                  </a:lnTo>
                  <a:lnTo>
                    <a:pt x="22612" y="2182"/>
                  </a:lnTo>
                  <a:lnTo>
                    <a:pt x="22458" y="2157"/>
                  </a:lnTo>
                  <a:lnTo>
                    <a:pt x="22291" y="2144"/>
                  </a:lnTo>
                  <a:lnTo>
                    <a:pt x="22125" y="2144"/>
                  </a:lnTo>
                  <a:lnTo>
                    <a:pt x="21958" y="2157"/>
                  </a:lnTo>
                  <a:lnTo>
                    <a:pt x="21804" y="2182"/>
                  </a:lnTo>
                  <a:lnTo>
                    <a:pt x="21637" y="2208"/>
                  </a:lnTo>
                  <a:lnTo>
                    <a:pt x="21470" y="2259"/>
                  </a:lnTo>
                  <a:lnTo>
                    <a:pt x="21303" y="2324"/>
                  </a:lnTo>
                  <a:lnTo>
                    <a:pt x="21149" y="2388"/>
                  </a:lnTo>
                  <a:lnTo>
                    <a:pt x="20982" y="2478"/>
                  </a:lnTo>
                  <a:lnTo>
                    <a:pt x="20828" y="2567"/>
                  </a:lnTo>
                  <a:lnTo>
                    <a:pt x="20662" y="2683"/>
                  </a:lnTo>
                  <a:lnTo>
                    <a:pt x="20508" y="2798"/>
                  </a:lnTo>
                  <a:lnTo>
                    <a:pt x="20354" y="2940"/>
                  </a:lnTo>
                  <a:lnTo>
                    <a:pt x="20212" y="3094"/>
                  </a:lnTo>
                  <a:lnTo>
                    <a:pt x="20097" y="3248"/>
                  </a:lnTo>
                  <a:lnTo>
                    <a:pt x="20007" y="3427"/>
                  </a:lnTo>
                  <a:lnTo>
                    <a:pt x="19930" y="3620"/>
                  </a:lnTo>
                  <a:lnTo>
                    <a:pt x="19892" y="3825"/>
                  </a:lnTo>
                  <a:lnTo>
                    <a:pt x="19866" y="4043"/>
                  </a:lnTo>
                  <a:lnTo>
                    <a:pt x="19866" y="4287"/>
                  </a:lnTo>
                  <a:lnTo>
                    <a:pt x="19892" y="4531"/>
                  </a:lnTo>
                  <a:lnTo>
                    <a:pt x="19930" y="4788"/>
                  </a:lnTo>
                  <a:lnTo>
                    <a:pt x="19994" y="5057"/>
                  </a:lnTo>
                  <a:lnTo>
                    <a:pt x="20071" y="5339"/>
                  </a:lnTo>
                  <a:lnTo>
                    <a:pt x="20174" y="5635"/>
                  </a:lnTo>
                  <a:lnTo>
                    <a:pt x="20302" y="5943"/>
                  </a:lnTo>
                  <a:lnTo>
                    <a:pt x="20443" y="6263"/>
                  </a:lnTo>
                  <a:lnTo>
                    <a:pt x="20597" y="6584"/>
                  </a:lnTo>
                  <a:lnTo>
                    <a:pt x="20764" y="6931"/>
                  </a:lnTo>
                  <a:lnTo>
                    <a:pt x="20957" y="7290"/>
                  </a:lnTo>
                  <a:lnTo>
                    <a:pt x="21162" y="7649"/>
                  </a:lnTo>
                  <a:lnTo>
                    <a:pt x="21611" y="8419"/>
                  </a:lnTo>
                  <a:lnTo>
                    <a:pt x="22125" y="9228"/>
                  </a:lnTo>
                  <a:lnTo>
                    <a:pt x="22689" y="10075"/>
                  </a:lnTo>
                  <a:lnTo>
                    <a:pt x="23292" y="10973"/>
                  </a:lnTo>
                  <a:lnTo>
                    <a:pt x="23947" y="11897"/>
                  </a:lnTo>
                  <a:lnTo>
                    <a:pt x="25346" y="13873"/>
                  </a:lnTo>
                  <a:lnTo>
                    <a:pt x="25358" y="13912"/>
                  </a:lnTo>
                  <a:lnTo>
                    <a:pt x="25371" y="13950"/>
                  </a:lnTo>
                  <a:lnTo>
                    <a:pt x="25371" y="13989"/>
                  </a:lnTo>
                  <a:lnTo>
                    <a:pt x="25358" y="14027"/>
                  </a:lnTo>
                  <a:lnTo>
                    <a:pt x="25333" y="14053"/>
                  </a:lnTo>
                  <a:lnTo>
                    <a:pt x="25281" y="14066"/>
                  </a:lnTo>
                  <a:lnTo>
                    <a:pt x="25192" y="14066"/>
                  </a:lnTo>
                  <a:lnTo>
                    <a:pt x="25076" y="14040"/>
                  </a:lnTo>
                  <a:lnTo>
                    <a:pt x="24922" y="13976"/>
                  </a:lnTo>
                  <a:lnTo>
                    <a:pt x="24717" y="13886"/>
                  </a:lnTo>
                  <a:lnTo>
                    <a:pt x="24460" y="13745"/>
                  </a:lnTo>
                  <a:lnTo>
                    <a:pt x="24152" y="13565"/>
                  </a:lnTo>
                  <a:lnTo>
                    <a:pt x="23767" y="13322"/>
                  </a:lnTo>
                  <a:lnTo>
                    <a:pt x="23318" y="13026"/>
                  </a:lnTo>
                  <a:lnTo>
                    <a:pt x="22805" y="12667"/>
                  </a:lnTo>
                  <a:lnTo>
                    <a:pt x="22112" y="12192"/>
                  </a:lnTo>
                  <a:lnTo>
                    <a:pt x="21188" y="11563"/>
                  </a:lnTo>
                  <a:lnTo>
                    <a:pt x="18814" y="9985"/>
                  </a:lnTo>
                  <a:lnTo>
                    <a:pt x="15978" y="8098"/>
                  </a:lnTo>
                  <a:lnTo>
                    <a:pt x="12987" y="6135"/>
                  </a:lnTo>
                  <a:lnTo>
                    <a:pt x="7713" y="2696"/>
                  </a:lnTo>
                  <a:lnTo>
                    <a:pt x="5429" y="1194"/>
                  </a:lnTo>
                  <a:lnTo>
                    <a:pt x="5275" y="1092"/>
                  </a:lnTo>
                  <a:lnTo>
                    <a:pt x="5108" y="976"/>
                  </a:lnTo>
                  <a:lnTo>
                    <a:pt x="4890" y="822"/>
                  </a:lnTo>
                  <a:lnTo>
                    <a:pt x="4620" y="668"/>
                  </a:lnTo>
                  <a:lnTo>
                    <a:pt x="4300" y="501"/>
                  </a:lnTo>
                  <a:lnTo>
                    <a:pt x="3953" y="335"/>
                  </a:lnTo>
                  <a:lnTo>
                    <a:pt x="3773" y="270"/>
                  </a:lnTo>
                  <a:lnTo>
                    <a:pt x="3581" y="193"/>
                  </a:lnTo>
                  <a:lnTo>
                    <a:pt x="3388" y="142"/>
                  </a:lnTo>
                  <a:lnTo>
                    <a:pt x="3183" y="91"/>
                  </a:lnTo>
                  <a:lnTo>
                    <a:pt x="2978" y="52"/>
                  </a:lnTo>
                  <a:lnTo>
                    <a:pt x="2785" y="27"/>
                  </a:lnTo>
                  <a:lnTo>
                    <a:pt x="2580" y="1"/>
                  </a:lnTo>
                  <a:close/>
                </a:path>
              </a:pathLst>
            </a:custGeom>
            <a:solidFill>
              <a:srgbClr val="F4C2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00" name="Google Shape;300;p3"/>
            <p:cNvSpPr/>
            <p:nvPr/>
          </p:nvSpPr>
          <p:spPr>
            <a:xfrm>
              <a:off x="1664300" y="3542600"/>
              <a:ext cx="1069975" cy="1027625"/>
            </a:xfrm>
            <a:custGeom>
              <a:avLst/>
              <a:gdLst/>
              <a:ahLst/>
              <a:cxnLst/>
              <a:rect l="l" t="t" r="r" b="b"/>
              <a:pathLst>
                <a:path w="42799" h="41105" fill="none" extrusionOk="0">
                  <a:moveTo>
                    <a:pt x="42798" y="29414"/>
                  </a:move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5102" y="4287"/>
                  </a:lnTo>
                  <a:lnTo>
                    <a:pt x="24999" y="4095"/>
                  </a:lnTo>
                  <a:lnTo>
                    <a:pt x="24884" y="3902"/>
                  </a:lnTo>
                  <a:lnTo>
                    <a:pt x="24768" y="3735"/>
                  </a:lnTo>
                  <a:lnTo>
                    <a:pt x="24653" y="3568"/>
                  </a:lnTo>
                  <a:lnTo>
                    <a:pt x="24524" y="3402"/>
                  </a:lnTo>
                  <a:lnTo>
                    <a:pt x="24396" y="3260"/>
                  </a:lnTo>
                  <a:lnTo>
                    <a:pt x="24268" y="3119"/>
                  </a:lnTo>
                  <a:lnTo>
                    <a:pt x="24127" y="2978"/>
                  </a:lnTo>
                  <a:lnTo>
                    <a:pt x="23985" y="2863"/>
                  </a:lnTo>
                  <a:lnTo>
                    <a:pt x="23844" y="2747"/>
                  </a:lnTo>
                  <a:lnTo>
                    <a:pt x="23703" y="2632"/>
                  </a:lnTo>
                  <a:lnTo>
                    <a:pt x="23549" y="2542"/>
                  </a:lnTo>
                  <a:lnTo>
                    <a:pt x="23408" y="2452"/>
                  </a:lnTo>
                  <a:lnTo>
                    <a:pt x="23254" y="2375"/>
                  </a:lnTo>
                  <a:lnTo>
                    <a:pt x="23087" y="2311"/>
                  </a:lnTo>
                  <a:lnTo>
                    <a:pt x="22933" y="2259"/>
                  </a:lnTo>
                  <a:lnTo>
                    <a:pt x="22779" y="2221"/>
                  </a:lnTo>
                  <a:lnTo>
                    <a:pt x="22612" y="2182"/>
                  </a:lnTo>
                  <a:lnTo>
                    <a:pt x="22458" y="2157"/>
                  </a:lnTo>
                  <a:lnTo>
                    <a:pt x="22291" y="2144"/>
                  </a:lnTo>
                  <a:lnTo>
                    <a:pt x="22125" y="2144"/>
                  </a:lnTo>
                  <a:lnTo>
                    <a:pt x="21958" y="2157"/>
                  </a:lnTo>
                  <a:lnTo>
                    <a:pt x="21804" y="2182"/>
                  </a:lnTo>
                  <a:lnTo>
                    <a:pt x="21637" y="2208"/>
                  </a:lnTo>
                  <a:lnTo>
                    <a:pt x="21470" y="2259"/>
                  </a:lnTo>
                  <a:lnTo>
                    <a:pt x="21303" y="2324"/>
                  </a:lnTo>
                  <a:lnTo>
                    <a:pt x="21149" y="2388"/>
                  </a:lnTo>
                  <a:lnTo>
                    <a:pt x="20982" y="2478"/>
                  </a:lnTo>
                  <a:lnTo>
                    <a:pt x="20828" y="2567"/>
                  </a:lnTo>
                  <a:lnTo>
                    <a:pt x="20662" y="2683"/>
                  </a:lnTo>
                  <a:lnTo>
                    <a:pt x="20508" y="2798"/>
                  </a:lnTo>
                  <a:lnTo>
                    <a:pt x="20354" y="2940"/>
                  </a:lnTo>
                  <a:lnTo>
                    <a:pt x="20354" y="2940"/>
                  </a:lnTo>
                  <a:lnTo>
                    <a:pt x="20212" y="3094"/>
                  </a:lnTo>
                  <a:lnTo>
                    <a:pt x="20097" y="3248"/>
                  </a:lnTo>
                  <a:lnTo>
                    <a:pt x="20007" y="3427"/>
                  </a:lnTo>
                  <a:lnTo>
                    <a:pt x="19930" y="3620"/>
                  </a:lnTo>
                  <a:lnTo>
                    <a:pt x="19892" y="3825"/>
                  </a:lnTo>
                  <a:lnTo>
                    <a:pt x="19866" y="4043"/>
                  </a:lnTo>
                  <a:lnTo>
                    <a:pt x="19866" y="4287"/>
                  </a:lnTo>
                  <a:lnTo>
                    <a:pt x="19892" y="4531"/>
                  </a:lnTo>
                  <a:lnTo>
                    <a:pt x="19930" y="4788"/>
                  </a:lnTo>
                  <a:lnTo>
                    <a:pt x="19994" y="5057"/>
                  </a:lnTo>
                  <a:lnTo>
                    <a:pt x="20071" y="5339"/>
                  </a:lnTo>
                  <a:lnTo>
                    <a:pt x="20174" y="5635"/>
                  </a:lnTo>
                  <a:lnTo>
                    <a:pt x="20302" y="5943"/>
                  </a:lnTo>
                  <a:lnTo>
                    <a:pt x="20443" y="6263"/>
                  </a:lnTo>
                  <a:lnTo>
                    <a:pt x="20597" y="6584"/>
                  </a:lnTo>
                  <a:lnTo>
                    <a:pt x="20764" y="6931"/>
                  </a:lnTo>
                  <a:lnTo>
                    <a:pt x="20957" y="7290"/>
                  </a:lnTo>
                  <a:lnTo>
                    <a:pt x="21162" y="7649"/>
                  </a:lnTo>
                  <a:lnTo>
                    <a:pt x="21611" y="8419"/>
                  </a:lnTo>
                  <a:lnTo>
                    <a:pt x="22125" y="9228"/>
                  </a:lnTo>
                  <a:lnTo>
                    <a:pt x="22689" y="10075"/>
                  </a:lnTo>
                  <a:lnTo>
                    <a:pt x="23292" y="10973"/>
                  </a:lnTo>
                  <a:lnTo>
                    <a:pt x="23947" y="11897"/>
                  </a:lnTo>
                  <a:lnTo>
                    <a:pt x="25346" y="13873"/>
                  </a:lnTo>
                  <a:lnTo>
                    <a:pt x="25346" y="13873"/>
                  </a:lnTo>
                  <a:lnTo>
                    <a:pt x="25358" y="13912"/>
                  </a:lnTo>
                  <a:lnTo>
                    <a:pt x="25371" y="13950"/>
                  </a:lnTo>
                  <a:lnTo>
                    <a:pt x="25371" y="13989"/>
                  </a:lnTo>
                  <a:lnTo>
                    <a:pt x="25358" y="14027"/>
                  </a:lnTo>
                  <a:lnTo>
                    <a:pt x="25333" y="14053"/>
                  </a:lnTo>
                  <a:lnTo>
                    <a:pt x="25281" y="14066"/>
                  </a:lnTo>
                  <a:lnTo>
                    <a:pt x="25192" y="14066"/>
                  </a:lnTo>
                  <a:lnTo>
                    <a:pt x="25076" y="14040"/>
                  </a:lnTo>
                  <a:lnTo>
                    <a:pt x="24922" y="13976"/>
                  </a:lnTo>
                  <a:lnTo>
                    <a:pt x="24717" y="13886"/>
                  </a:lnTo>
                  <a:lnTo>
                    <a:pt x="24460" y="13745"/>
                  </a:lnTo>
                  <a:lnTo>
                    <a:pt x="24152" y="13565"/>
                  </a:lnTo>
                  <a:lnTo>
                    <a:pt x="23767" y="13322"/>
                  </a:lnTo>
                  <a:lnTo>
                    <a:pt x="23318" y="13026"/>
                  </a:lnTo>
                  <a:lnTo>
                    <a:pt x="22805" y="12667"/>
                  </a:lnTo>
                  <a:lnTo>
                    <a:pt x="22805" y="12667"/>
                  </a:lnTo>
                  <a:lnTo>
                    <a:pt x="22112" y="12192"/>
                  </a:lnTo>
                  <a:lnTo>
                    <a:pt x="21188" y="11563"/>
                  </a:lnTo>
                  <a:lnTo>
                    <a:pt x="18814" y="9985"/>
                  </a:lnTo>
                  <a:lnTo>
                    <a:pt x="15978" y="8098"/>
                  </a:lnTo>
                  <a:lnTo>
                    <a:pt x="12987" y="6135"/>
                  </a:lnTo>
                  <a:lnTo>
                    <a:pt x="7713" y="2696"/>
                  </a:lnTo>
                  <a:lnTo>
                    <a:pt x="5429" y="1194"/>
                  </a:lnTo>
                  <a:lnTo>
                    <a:pt x="5429" y="1194"/>
                  </a:lnTo>
                  <a:lnTo>
                    <a:pt x="5275" y="1092"/>
                  </a:lnTo>
                  <a:lnTo>
                    <a:pt x="5108" y="976"/>
                  </a:lnTo>
                  <a:lnTo>
                    <a:pt x="4890" y="822"/>
                  </a:lnTo>
                  <a:lnTo>
                    <a:pt x="4620" y="668"/>
                  </a:lnTo>
                  <a:lnTo>
                    <a:pt x="4300" y="501"/>
                  </a:lnTo>
                  <a:lnTo>
                    <a:pt x="3953" y="335"/>
                  </a:lnTo>
                  <a:lnTo>
                    <a:pt x="3773" y="270"/>
                  </a:lnTo>
                  <a:lnTo>
                    <a:pt x="3581" y="193"/>
                  </a:lnTo>
                  <a:lnTo>
                    <a:pt x="3388" y="142"/>
                  </a:lnTo>
                  <a:lnTo>
                    <a:pt x="3183" y="91"/>
                  </a:lnTo>
                  <a:lnTo>
                    <a:pt x="2978" y="52"/>
                  </a:lnTo>
                  <a:lnTo>
                    <a:pt x="2785" y="27"/>
                  </a:lnTo>
                  <a:lnTo>
                    <a:pt x="2580" y="1"/>
                  </a:lnTo>
                  <a:lnTo>
                    <a:pt x="2362" y="1"/>
                  </a:lnTo>
                  <a:lnTo>
                    <a:pt x="2156" y="27"/>
                  </a:lnTo>
                  <a:lnTo>
                    <a:pt x="1964" y="52"/>
                  </a:lnTo>
                  <a:lnTo>
                    <a:pt x="1759" y="116"/>
                  </a:lnTo>
                  <a:lnTo>
                    <a:pt x="1553" y="181"/>
                  </a:lnTo>
                  <a:lnTo>
                    <a:pt x="1361" y="283"/>
                  </a:lnTo>
                  <a:lnTo>
                    <a:pt x="1168" y="399"/>
                  </a:lnTo>
                  <a:lnTo>
                    <a:pt x="989" y="540"/>
                  </a:lnTo>
                  <a:lnTo>
                    <a:pt x="809" y="720"/>
                  </a:lnTo>
                  <a:lnTo>
                    <a:pt x="642" y="912"/>
                  </a:lnTo>
                  <a:lnTo>
                    <a:pt x="475" y="1143"/>
                  </a:lnTo>
                  <a:lnTo>
                    <a:pt x="475" y="1143"/>
                  </a:lnTo>
                  <a:lnTo>
                    <a:pt x="334" y="1361"/>
                  </a:lnTo>
                  <a:lnTo>
                    <a:pt x="231" y="1566"/>
                  </a:lnTo>
                  <a:lnTo>
                    <a:pt x="142" y="1772"/>
                  </a:lnTo>
                  <a:lnTo>
                    <a:pt x="77" y="1977"/>
                  </a:lnTo>
                  <a:lnTo>
                    <a:pt x="26" y="2170"/>
                  </a:lnTo>
                  <a:lnTo>
                    <a:pt x="0" y="2349"/>
                  </a:lnTo>
                  <a:lnTo>
                    <a:pt x="0" y="2529"/>
                  </a:lnTo>
                  <a:lnTo>
                    <a:pt x="13" y="2696"/>
                  </a:lnTo>
                  <a:lnTo>
                    <a:pt x="39" y="2863"/>
                  </a:lnTo>
                  <a:lnTo>
                    <a:pt x="77" y="3017"/>
                  </a:lnTo>
                  <a:lnTo>
                    <a:pt x="142" y="3183"/>
                  </a:lnTo>
                  <a:lnTo>
                    <a:pt x="206" y="3325"/>
                  </a:lnTo>
                  <a:lnTo>
                    <a:pt x="296" y="3466"/>
                  </a:lnTo>
                  <a:lnTo>
                    <a:pt x="385" y="3607"/>
                  </a:lnTo>
                  <a:lnTo>
                    <a:pt x="488" y="3748"/>
                  </a:lnTo>
                  <a:lnTo>
                    <a:pt x="604" y="3876"/>
                  </a:lnTo>
                  <a:lnTo>
                    <a:pt x="732" y="4005"/>
                  </a:lnTo>
                  <a:lnTo>
                    <a:pt x="860" y="4120"/>
                  </a:lnTo>
                  <a:lnTo>
                    <a:pt x="1143" y="4351"/>
                  </a:lnTo>
                  <a:lnTo>
                    <a:pt x="1438" y="4569"/>
                  </a:lnTo>
                  <a:lnTo>
                    <a:pt x="1746" y="4775"/>
                  </a:lnTo>
                  <a:lnTo>
                    <a:pt x="2362" y="5160"/>
                  </a:lnTo>
                  <a:lnTo>
                    <a:pt x="2926" y="5493"/>
                  </a:lnTo>
                  <a:lnTo>
                    <a:pt x="2926" y="5493"/>
                  </a:lnTo>
                  <a:lnTo>
                    <a:pt x="14720" y="13245"/>
                  </a:lnTo>
                  <a:lnTo>
                    <a:pt x="14720" y="13245"/>
                  </a:lnTo>
                  <a:lnTo>
                    <a:pt x="14746" y="13360"/>
                  </a:lnTo>
                  <a:lnTo>
                    <a:pt x="14758" y="13476"/>
                  </a:lnTo>
                  <a:lnTo>
                    <a:pt x="14758" y="13604"/>
                  </a:lnTo>
                  <a:lnTo>
                    <a:pt x="14746" y="13668"/>
                  </a:lnTo>
                  <a:lnTo>
                    <a:pt x="14720" y="13732"/>
                  </a:lnTo>
                  <a:lnTo>
                    <a:pt x="14694" y="13784"/>
                  </a:lnTo>
                  <a:lnTo>
                    <a:pt x="14643" y="13822"/>
                  </a:lnTo>
                  <a:lnTo>
                    <a:pt x="14579" y="13861"/>
                  </a:lnTo>
                  <a:lnTo>
                    <a:pt x="14502" y="13886"/>
                  </a:lnTo>
                  <a:lnTo>
                    <a:pt x="14412" y="13899"/>
                  </a:lnTo>
                  <a:lnTo>
                    <a:pt x="14296" y="13899"/>
                  </a:lnTo>
                  <a:lnTo>
                    <a:pt x="8008" y="9780"/>
                  </a:lnTo>
                  <a:lnTo>
                    <a:pt x="8008" y="9780"/>
                  </a:lnTo>
                  <a:lnTo>
                    <a:pt x="7918" y="9715"/>
                  </a:lnTo>
                  <a:lnTo>
                    <a:pt x="7675" y="9574"/>
                  </a:lnTo>
                  <a:lnTo>
                    <a:pt x="7508" y="9497"/>
                  </a:lnTo>
                  <a:lnTo>
                    <a:pt x="7315" y="9407"/>
                  </a:lnTo>
                  <a:lnTo>
                    <a:pt x="7097" y="9330"/>
                  </a:lnTo>
                  <a:lnTo>
                    <a:pt x="6866" y="9266"/>
                  </a:lnTo>
                  <a:lnTo>
                    <a:pt x="6622" y="9215"/>
                  </a:lnTo>
                  <a:lnTo>
                    <a:pt x="6494" y="9202"/>
                  </a:lnTo>
                  <a:lnTo>
                    <a:pt x="6366" y="9202"/>
                  </a:lnTo>
                  <a:lnTo>
                    <a:pt x="6237" y="9202"/>
                  </a:lnTo>
                  <a:lnTo>
                    <a:pt x="6109" y="9215"/>
                  </a:lnTo>
                  <a:lnTo>
                    <a:pt x="5981" y="9228"/>
                  </a:lnTo>
                  <a:lnTo>
                    <a:pt x="5852" y="9266"/>
                  </a:lnTo>
                  <a:lnTo>
                    <a:pt x="5724" y="9305"/>
                  </a:lnTo>
                  <a:lnTo>
                    <a:pt x="5596" y="9356"/>
                  </a:lnTo>
                  <a:lnTo>
                    <a:pt x="5467" y="9433"/>
                  </a:lnTo>
                  <a:lnTo>
                    <a:pt x="5339" y="9510"/>
                  </a:lnTo>
                  <a:lnTo>
                    <a:pt x="5224" y="9613"/>
                  </a:lnTo>
                  <a:lnTo>
                    <a:pt x="5108" y="9728"/>
                  </a:lnTo>
                  <a:lnTo>
                    <a:pt x="4993" y="9857"/>
                  </a:lnTo>
                  <a:lnTo>
                    <a:pt x="4890" y="9998"/>
                  </a:lnTo>
                  <a:lnTo>
                    <a:pt x="4890" y="9998"/>
                  </a:lnTo>
                  <a:lnTo>
                    <a:pt x="4774" y="10177"/>
                  </a:lnTo>
                  <a:lnTo>
                    <a:pt x="4672" y="10357"/>
                  </a:lnTo>
                  <a:lnTo>
                    <a:pt x="4582" y="10524"/>
                  </a:lnTo>
                  <a:lnTo>
                    <a:pt x="4505" y="10691"/>
                  </a:lnTo>
                  <a:lnTo>
                    <a:pt x="4441" y="10845"/>
                  </a:lnTo>
                  <a:lnTo>
                    <a:pt x="4389" y="10999"/>
                  </a:lnTo>
                  <a:lnTo>
                    <a:pt x="4351" y="11153"/>
                  </a:lnTo>
                  <a:lnTo>
                    <a:pt x="4325" y="11294"/>
                  </a:lnTo>
                  <a:lnTo>
                    <a:pt x="4312" y="11422"/>
                  </a:lnTo>
                  <a:lnTo>
                    <a:pt x="4300" y="11563"/>
                  </a:lnTo>
                  <a:lnTo>
                    <a:pt x="4312" y="11679"/>
                  </a:lnTo>
                  <a:lnTo>
                    <a:pt x="4325" y="11807"/>
                  </a:lnTo>
                  <a:lnTo>
                    <a:pt x="4351" y="11923"/>
                  </a:lnTo>
                  <a:lnTo>
                    <a:pt x="4377" y="12038"/>
                  </a:lnTo>
                  <a:lnTo>
                    <a:pt x="4415" y="12141"/>
                  </a:lnTo>
                  <a:lnTo>
                    <a:pt x="4454" y="12244"/>
                  </a:lnTo>
                  <a:lnTo>
                    <a:pt x="4569" y="12449"/>
                  </a:lnTo>
                  <a:lnTo>
                    <a:pt x="4697" y="12629"/>
                  </a:lnTo>
                  <a:lnTo>
                    <a:pt x="4839" y="12795"/>
                  </a:lnTo>
                  <a:lnTo>
                    <a:pt x="5005" y="12937"/>
                  </a:lnTo>
                  <a:lnTo>
                    <a:pt x="5172" y="13078"/>
                  </a:lnTo>
                  <a:lnTo>
                    <a:pt x="5339" y="13206"/>
                  </a:lnTo>
                  <a:lnTo>
                    <a:pt x="5673" y="13437"/>
                  </a:lnTo>
                  <a:lnTo>
                    <a:pt x="5673" y="13437"/>
                  </a:lnTo>
                  <a:lnTo>
                    <a:pt x="9163" y="15721"/>
                  </a:lnTo>
                  <a:lnTo>
                    <a:pt x="12012" y="17582"/>
                  </a:lnTo>
                  <a:lnTo>
                    <a:pt x="12012" y="17582"/>
                  </a:lnTo>
                  <a:lnTo>
                    <a:pt x="12063" y="17698"/>
                  </a:lnTo>
                  <a:lnTo>
                    <a:pt x="12102" y="17826"/>
                  </a:lnTo>
                  <a:lnTo>
                    <a:pt x="12115" y="17903"/>
                  </a:lnTo>
                  <a:lnTo>
                    <a:pt x="12128" y="17967"/>
                  </a:lnTo>
                  <a:lnTo>
                    <a:pt x="12115" y="18044"/>
                  </a:lnTo>
                  <a:lnTo>
                    <a:pt x="12089" y="18108"/>
                  </a:lnTo>
                  <a:lnTo>
                    <a:pt x="12063" y="18172"/>
                  </a:lnTo>
                  <a:lnTo>
                    <a:pt x="11999" y="18224"/>
                  </a:lnTo>
                  <a:lnTo>
                    <a:pt x="11935" y="18262"/>
                  </a:lnTo>
                  <a:lnTo>
                    <a:pt x="11833" y="18288"/>
                  </a:lnTo>
                  <a:lnTo>
                    <a:pt x="11704" y="18288"/>
                  </a:lnTo>
                  <a:lnTo>
                    <a:pt x="11550" y="18275"/>
                  </a:lnTo>
                  <a:lnTo>
                    <a:pt x="5993" y="14630"/>
                  </a:lnTo>
                  <a:lnTo>
                    <a:pt x="5993" y="14630"/>
                  </a:lnTo>
                  <a:lnTo>
                    <a:pt x="5929" y="14592"/>
                  </a:lnTo>
                  <a:lnTo>
                    <a:pt x="5763" y="14515"/>
                  </a:lnTo>
                  <a:lnTo>
                    <a:pt x="5634" y="14464"/>
                  </a:lnTo>
                  <a:lnTo>
                    <a:pt x="5493" y="14425"/>
                  </a:lnTo>
                  <a:lnTo>
                    <a:pt x="5339" y="14387"/>
                  </a:lnTo>
                  <a:lnTo>
                    <a:pt x="5159" y="14374"/>
                  </a:lnTo>
                  <a:lnTo>
                    <a:pt x="4980" y="14374"/>
                  </a:lnTo>
                  <a:lnTo>
                    <a:pt x="4774" y="14412"/>
                  </a:lnTo>
                  <a:lnTo>
                    <a:pt x="4672" y="14438"/>
                  </a:lnTo>
                  <a:lnTo>
                    <a:pt x="4569" y="14464"/>
                  </a:lnTo>
                  <a:lnTo>
                    <a:pt x="4466" y="14515"/>
                  </a:lnTo>
                  <a:lnTo>
                    <a:pt x="4351" y="14566"/>
                  </a:lnTo>
                  <a:lnTo>
                    <a:pt x="4248" y="14630"/>
                  </a:lnTo>
                  <a:lnTo>
                    <a:pt x="4133" y="14707"/>
                  </a:lnTo>
                  <a:lnTo>
                    <a:pt x="4017" y="14797"/>
                  </a:lnTo>
                  <a:lnTo>
                    <a:pt x="3915" y="14900"/>
                  </a:lnTo>
                  <a:lnTo>
                    <a:pt x="3799" y="15015"/>
                  </a:lnTo>
                  <a:lnTo>
                    <a:pt x="3684" y="15144"/>
                  </a:lnTo>
                  <a:lnTo>
                    <a:pt x="3581" y="15285"/>
                  </a:lnTo>
                  <a:lnTo>
                    <a:pt x="3465" y="15452"/>
                  </a:lnTo>
                  <a:lnTo>
                    <a:pt x="3465" y="15452"/>
                  </a:lnTo>
                  <a:lnTo>
                    <a:pt x="3363" y="15606"/>
                  </a:lnTo>
                  <a:lnTo>
                    <a:pt x="3286" y="15773"/>
                  </a:lnTo>
                  <a:lnTo>
                    <a:pt x="3209" y="15914"/>
                  </a:lnTo>
                  <a:lnTo>
                    <a:pt x="3145" y="16068"/>
                  </a:lnTo>
                  <a:lnTo>
                    <a:pt x="3093" y="16209"/>
                  </a:lnTo>
                  <a:lnTo>
                    <a:pt x="3055" y="16337"/>
                  </a:lnTo>
                  <a:lnTo>
                    <a:pt x="3029" y="16478"/>
                  </a:lnTo>
                  <a:lnTo>
                    <a:pt x="3016" y="16594"/>
                  </a:lnTo>
                  <a:lnTo>
                    <a:pt x="3003" y="16722"/>
                  </a:lnTo>
                  <a:lnTo>
                    <a:pt x="3016" y="16838"/>
                  </a:lnTo>
                  <a:lnTo>
                    <a:pt x="3016" y="16940"/>
                  </a:lnTo>
                  <a:lnTo>
                    <a:pt x="3029" y="17043"/>
                  </a:lnTo>
                  <a:lnTo>
                    <a:pt x="3080" y="17236"/>
                  </a:lnTo>
                  <a:lnTo>
                    <a:pt x="3157" y="17402"/>
                  </a:lnTo>
                  <a:lnTo>
                    <a:pt x="3234" y="17556"/>
                  </a:lnTo>
                  <a:lnTo>
                    <a:pt x="3324" y="17685"/>
                  </a:lnTo>
                  <a:lnTo>
                    <a:pt x="3414" y="17800"/>
                  </a:lnTo>
                  <a:lnTo>
                    <a:pt x="3504" y="17890"/>
                  </a:lnTo>
                  <a:lnTo>
                    <a:pt x="3645" y="18006"/>
                  </a:lnTo>
                  <a:lnTo>
                    <a:pt x="3709" y="18044"/>
                  </a:lnTo>
                  <a:lnTo>
                    <a:pt x="9458" y="21804"/>
                  </a:lnTo>
                  <a:lnTo>
                    <a:pt x="9458" y="21804"/>
                  </a:lnTo>
                  <a:lnTo>
                    <a:pt x="9497" y="21894"/>
                  </a:lnTo>
                  <a:lnTo>
                    <a:pt x="9535" y="21984"/>
                  </a:lnTo>
                  <a:lnTo>
                    <a:pt x="9535" y="22086"/>
                  </a:lnTo>
                  <a:lnTo>
                    <a:pt x="9535" y="22138"/>
                  </a:lnTo>
                  <a:lnTo>
                    <a:pt x="9510" y="22189"/>
                  </a:lnTo>
                  <a:lnTo>
                    <a:pt x="9484" y="22240"/>
                  </a:lnTo>
                  <a:lnTo>
                    <a:pt x="9446" y="22279"/>
                  </a:lnTo>
                  <a:lnTo>
                    <a:pt x="9381" y="22317"/>
                  </a:lnTo>
                  <a:lnTo>
                    <a:pt x="9292" y="22356"/>
                  </a:lnTo>
                  <a:lnTo>
                    <a:pt x="9189" y="22382"/>
                  </a:lnTo>
                  <a:lnTo>
                    <a:pt x="9061" y="22394"/>
                  </a:lnTo>
                  <a:lnTo>
                    <a:pt x="5172" y="19854"/>
                  </a:lnTo>
                  <a:lnTo>
                    <a:pt x="5172" y="19854"/>
                  </a:lnTo>
                  <a:lnTo>
                    <a:pt x="5121" y="19828"/>
                  </a:lnTo>
                  <a:lnTo>
                    <a:pt x="4954" y="19777"/>
                  </a:lnTo>
                  <a:lnTo>
                    <a:pt x="4839" y="19751"/>
                  </a:lnTo>
                  <a:lnTo>
                    <a:pt x="4710" y="19725"/>
                  </a:lnTo>
                  <a:lnTo>
                    <a:pt x="4556" y="19712"/>
                  </a:lnTo>
                  <a:lnTo>
                    <a:pt x="4402" y="19725"/>
                  </a:lnTo>
                  <a:lnTo>
                    <a:pt x="4223" y="19751"/>
                  </a:lnTo>
                  <a:lnTo>
                    <a:pt x="4030" y="19802"/>
                  </a:lnTo>
                  <a:lnTo>
                    <a:pt x="3838" y="19892"/>
                  </a:lnTo>
                  <a:lnTo>
                    <a:pt x="3632" y="20008"/>
                  </a:lnTo>
                  <a:lnTo>
                    <a:pt x="3530" y="20085"/>
                  </a:lnTo>
                  <a:lnTo>
                    <a:pt x="3427" y="20162"/>
                  </a:lnTo>
                  <a:lnTo>
                    <a:pt x="3324" y="20264"/>
                  </a:lnTo>
                  <a:lnTo>
                    <a:pt x="3222" y="20367"/>
                  </a:lnTo>
                  <a:lnTo>
                    <a:pt x="3119" y="20482"/>
                  </a:lnTo>
                  <a:lnTo>
                    <a:pt x="3003" y="20611"/>
                  </a:lnTo>
                  <a:lnTo>
                    <a:pt x="2901" y="20752"/>
                  </a:lnTo>
                  <a:lnTo>
                    <a:pt x="2798" y="20906"/>
                  </a:lnTo>
                  <a:lnTo>
                    <a:pt x="2798" y="20906"/>
                  </a:lnTo>
                  <a:lnTo>
                    <a:pt x="2708" y="21073"/>
                  </a:lnTo>
                  <a:lnTo>
                    <a:pt x="2631" y="21227"/>
                  </a:lnTo>
                  <a:lnTo>
                    <a:pt x="2567" y="21381"/>
                  </a:lnTo>
                  <a:lnTo>
                    <a:pt x="2503" y="21522"/>
                  </a:lnTo>
                  <a:lnTo>
                    <a:pt x="2464" y="21663"/>
                  </a:lnTo>
                  <a:lnTo>
                    <a:pt x="2439" y="21804"/>
                  </a:lnTo>
                  <a:lnTo>
                    <a:pt x="2413" y="21932"/>
                  </a:lnTo>
                  <a:lnTo>
                    <a:pt x="2400" y="22061"/>
                  </a:lnTo>
                  <a:lnTo>
                    <a:pt x="2387" y="22176"/>
                  </a:lnTo>
                  <a:lnTo>
                    <a:pt x="2400" y="22292"/>
                  </a:lnTo>
                  <a:lnTo>
                    <a:pt x="2426" y="22497"/>
                  </a:lnTo>
                  <a:lnTo>
                    <a:pt x="2477" y="22690"/>
                  </a:lnTo>
                  <a:lnTo>
                    <a:pt x="2554" y="22869"/>
                  </a:lnTo>
                  <a:lnTo>
                    <a:pt x="2631" y="23023"/>
                  </a:lnTo>
                  <a:lnTo>
                    <a:pt x="2721" y="23152"/>
                  </a:lnTo>
                  <a:lnTo>
                    <a:pt x="2811" y="23267"/>
                  </a:lnTo>
                  <a:lnTo>
                    <a:pt x="2901" y="23357"/>
                  </a:lnTo>
                  <a:lnTo>
                    <a:pt x="3042" y="23472"/>
                  </a:lnTo>
                  <a:lnTo>
                    <a:pt x="3093" y="23511"/>
                  </a:lnTo>
                  <a:lnTo>
                    <a:pt x="25538" y="38179"/>
                  </a:lnTo>
                  <a:lnTo>
                    <a:pt x="25538" y="38179"/>
                  </a:lnTo>
                  <a:lnTo>
                    <a:pt x="25666" y="38282"/>
                  </a:lnTo>
                  <a:lnTo>
                    <a:pt x="26051" y="38513"/>
                  </a:lnTo>
                  <a:lnTo>
                    <a:pt x="26308" y="38667"/>
                  </a:lnTo>
                  <a:lnTo>
                    <a:pt x="26616" y="38834"/>
                  </a:lnTo>
                  <a:lnTo>
                    <a:pt x="26963" y="39000"/>
                  </a:lnTo>
                  <a:lnTo>
                    <a:pt x="27335" y="39167"/>
                  </a:lnTo>
                  <a:lnTo>
                    <a:pt x="27733" y="39321"/>
                  </a:lnTo>
                  <a:lnTo>
                    <a:pt x="28143" y="39462"/>
                  </a:lnTo>
                  <a:lnTo>
                    <a:pt x="28349" y="39514"/>
                  </a:lnTo>
                  <a:lnTo>
                    <a:pt x="28567" y="39565"/>
                  </a:lnTo>
                  <a:lnTo>
                    <a:pt x="28785" y="39603"/>
                  </a:lnTo>
                  <a:lnTo>
                    <a:pt x="28990" y="39629"/>
                  </a:lnTo>
                  <a:lnTo>
                    <a:pt x="29208" y="39655"/>
                  </a:lnTo>
                  <a:lnTo>
                    <a:pt x="29427" y="39668"/>
                  </a:lnTo>
                  <a:lnTo>
                    <a:pt x="29632" y="39655"/>
                  </a:lnTo>
                  <a:lnTo>
                    <a:pt x="29850" y="39642"/>
                  </a:lnTo>
                  <a:lnTo>
                    <a:pt x="30055" y="39603"/>
                  </a:lnTo>
                  <a:lnTo>
                    <a:pt x="30248" y="39552"/>
                  </a:lnTo>
                  <a:lnTo>
                    <a:pt x="30453" y="39488"/>
                  </a:lnTo>
                  <a:lnTo>
                    <a:pt x="30646" y="39411"/>
                  </a:lnTo>
                  <a:lnTo>
                    <a:pt x="30646" y="39411"/>
                  </a:lnTo>
                  <a:lnTo>
                    <a:pt x="30825" y="39321"/>
                  </a:lnTo>
                  <a:lnTo>
                    <a:pt x="31018" y="39270"/>
                  </a:lnTo>
                  <a:lnTo>
                    <a:pt x="31210" y="39219"/>
                  </a:lnTo>
                  <a:lnTo>
                    <a:pt x="31416" y="39193"/>
                  </a:lnTo>
                  <a:lnTo>
                    <a:pt x="31608" y="39193"/>
                  </a:lnTo>
                  <a:lnTo>
                    <a:pt x="31801" y="39206"/>
                  </a:lnTo>
                  <a:lnTo>
                    <a:pt x="31993" y="39219"/>
                  </a:lnTo>
                  <a:lnTo>
                    <a:pt x="32198" y="39257"/>
                  </a:lnTo>
                  <a:lnTo>
                    <a:pt x="32391" y="39308"/>
                  </a:lnTo>
                  <a:lnTo>
                    <a:pt x="32583" y="39373"/>
                  </a:lnTo>
                  <a:lnTo>
                    <a:pt x="32763" y="39437"/>
                  </a:lnTo>
                  <a:lnTo>
                    <a:pt x="32956" y="39514"/>
                  </a:lnTo>
                  <a:lnTo>
                    <a:pt x="33135" y="39603"/>
                  </a:lnTo>
                  <a:lnTo>
                    <a:pt x="33315" y="39693"/>
                  </a:lnTo>
                  <a:lnTo>
                    <a:pt x="33649" y="39886"/>
                  </a:lnTo>
                  <a:lnTo>
                    <a:pt x="33969" y="40104"/>
                  </a:lnTo>
                  <a:lnTo>
                    <a:pt x="34252" y="40309"/>
                  </a:lnTo>
                  <a:lnTo>
                    <a:pt x="34508" y="40515"/>
                  </a:lnTo>
                  <a:lnTo>
                    <a:pt x="34739" y="40707"/>
                  </a:lnTo>
                  <a:lnTo>
                    <a:pt x="35047" y="40989"/>
                  </a:lnTo>
                  <a:lnTo>
                    <a:pt x="35163" y="41105"/>
                  </a:lnTo>
                  <a:lnTo>
                    <a:pt x="42798" y="29414"/>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01" name="Google Shape;301;p3"/>
            <p:cNvSpPr/>
            <p:nvPr/>
          </p:nvSpPr>
          <p:spPr>
            <a:xfrm>
              <a:off x="1664300" y="3542600"/>
              <a:ext cx="1069975" cy="1027625"/>
            </a:xfrm>
            <a:custGeom>
              <a:avLst/>
              <a:gdLst/>
              <a:ahLst/>
              <a:cxnLst/>
              <a:rect l="l" t="t" r="r" b="b"/>
              <a:pathLst>
                <a:path w="42799" h="41105" extrusionOk="0">
                  <a:moveTo>
                    <a:pt x="2477" y="1"/>
                  </a:moveTo>
                  <a:lnTo>
                    <a:pt x="2208" y="14"/>
                  </a:lnTo>
                  <a:lnTo>
                    <a:pt x="2067" y="39"/>
                  </a:lnTo>
                  <a:lnTo>
                    <a:pt x="1938" y="65"/>
                  </a:lnTo>
                  <a:lnTo>
                    <a:pt x="1797" y="91"/>
                  </a:lnTo>
                  <a:lnTo>
                    <a:pt x="1669" y="142"/>
                  </a:lnTo>
                  <a:lnTo>
                    <a:pt x="1540" y="193"/>
                  </a:lnTo>
                  <a:lnTo>
                    <a:pt x="1412" y="258"/>
                  </a:lnTo>
                  <a:lnTo>
                    <a:pt x="1284" y="322"/>
                  </a:lnTo>
                  <a:lnTo>
                    <a:pt x="1155" y="412"/>
                  </a:lnTo>
                  <a:lnTo>
                    <a:pt x="1040" y="501"/>
                  </a:lnTo>
                  <a:lnTo>
                    <a:pt x="924" y="604"/>
                  </a:lnTo>
                  <a:lnTo>
                    <a:pt x="796" y="720"/>
                  </a:lnTo>
                  <a:lnTo>
                    <a:pt x="693" y="848"/>
                  </a:lnTo>
                  <a:lnTo>
                    <a:pt x="578" y="989"/>
                  </a:lnTo>
                  <a:lnTo>
                    <a:pt x="475" y="1143"/>
                  </a:lnTo>
                  <a:lnTo>
                    <a:pt x="360" y="1336"/>
                  </a:lnTo>
                  <a:lnTo>
                    <a:pt x="257" y="1515"/>
                  </a:lnTo>
                  <a:lnTo>
                    <a:pt x="180" y="1695"/>
                  </a:lnTo>
                  <a:lnTo>
                    <a:pt x="116" y="1862"/>
                  </a:lnTo>
                  <a:lnTo>
                    <a:pt x="65" y="2028"/>
                  </a:lnTo>
                  <a:lnTo>
                    <a:pt x="26" y="2195"/>
                  </a:lnTo>
                  <a:lnTo>
                    <a:pt x="0" y="2349"/>
                  </a:lnTo>
                  <a:lnTo>
                    <a:pt x="0" y="2503"/>
                  </a:lnTo>
                  <a:lnTo>
                    <a:pt x="0" y="2644"/>
                  </a:lnTo>
                  <a:lnTo>
                    <a:pt x="26" y="2773"/>
                  </a:lnTo>
                  <a:lnTo>
                    <a:pt x="52" y="2901"/>
                  </a:lnTo>
                  <a:lnTo>
                    <a:pt x="77" y="3029"/>
                  </a:lnTo>
                  <a:lnTo>
                    <a:pt x="129" y="3145"/>
                  </a:lnTo>
                  <a:lnTo>
                    <a:pt x="180" y="3273"/>
                  </a:lnTo>
                  <a:lnTo>
                    <a:pt x="244" y="3389"/>
                  </a:lnTo>
                  <a:lnTo>
                    <a:pt x="308" y="3491"/>
                  </a:lnTo>
                  <a:lnTo>
                    <a:pt x="462" y="3710"/>
                  </a:lnTo>
                  <a:lnTo>
                    <a:pt x="642" y="3915"/>
                  </a:lnTo>
                  <a:lnTo>
                    <a:pt x="847" y="4107"/>
                  </a:lnTo>
                  <a:lnTo>
                    <a:pt x="1066" y="4287"/>
                  </a:lnTo>
                  <a:lnTo>
                    <a:pt x="1284" y="4467"/>
                  </a:lnTo>
                  <a:lnTo>
                    <a:pt x="1528" y="4634"/>
                  </a:lnTo>
                  <a:lnTo>
                    <a:pt x="2015" y="4942"/>
                  </a:lnTo>
                  <a:lnTo>
                    <a:pt x="2490" y="5237"/>
                  </a:lnTo>
                  <a:lnTo>
                    <a:pt x="2926" y="5493"/>
                  </a:lnTo>
                  <a:lnTo>
                    <a:pt x="14720" y="13245"/>
                  </a:lnTo>
                  <a:lnTo>
                    <a:pt x="14733" y="13334"/>
                  </a:lnTo>
                  <a:lnTo>
                    <a:pt x="14758" y="13424"/>
                  </a:lnTo>
                  <a:lnTo>
                    <a:pt x="14758" y="13527"/>
                  </a:lnTo>
                  <a:lnTo>
                    <a:pt x="14758" y="13591"/>
                  </a:lnTo>
                  <a:lnTo>
                    <a:pt x="14746" y="13655"/>
                  </a:lnTo>
                  <a:lnTo>
                    <a:pt x="14720" y="13719"/>
                  </a:lnTo>
                  <a:lnTo>
                    <a:pt x="14694" y="13784"/>
                  </a:lnTo>
                  <a:lnTo>
                    <a:pt x="14643" y="13835"/>
                  </a:lnTo>
                  <a:lnTo>
                    <a:pt x="14579" y="13861"/>
                  </a:lnTo>
                  <a:lnTo>
                    <a:pt x="14502" y="13886"/>
                  </a:lnTo>
                  <a:lnTo>
                    <a:pt x="14399" y="13899"/>
                  </a:lnTo>
                  <a:lnTo>
                    <a:pt x="14296" y="13899"/>
                  </a:lnTo>
                  <a:lnTo>
                    <a:pt x="8008" y="9780"/>
                  </a:lnTo>
                  <a:lnTo>
                    <a:pt x="7867" y="9690"/>
                  </a:lnTo>
                  <a:lnTo>
                    <a:pt x="7700" y="9587"/>
                  </a:lnTo>
                  <a:lnTo>
                    <a:pt x="7495" y="9484"/>
                  </a:lnTo>
                  <a:lnTo>
                    <a:pt x="7238" y="9382"/>
                  </a:lnTo>
                  <a:lnTo>
                    <a:pt x="6956" y="9292"/>
                  </a:lnTo>
                  <a:lnTo>
                    <a:pt x="6815" y="9253"/>
                  </a:lnTo>
                  <a:lnTo>
                    <a:pt x="6648" y="9228"/>
                  </a:lnTo>
                  <a:lnTo>
                    <a:pt x="6494" y="9202"/>
                  </a:lnTo>
                  <a:lnTo>
                    <a:pt x="6135" y="9202"/>
                  </a:lnTo>
                  <a:lnTo>
                    <a:pt x="5955" y="9241"/>
                  </a:lnTo>
                  <a:lnTo>
                    <a:pt x="5763" y="9292"/>
                  </a:lnTo>
                  <a:lnTo>
                    <a:pt x="5570" y="9369"/>
                  </a:lnTo>
                  <a:lnTo>
                    <a:pt x="5390" y="9484"/>
                  </a:lnTo>
                  <a:lnTo>
                    <a:pt x="5211" y="9613"/>
                  </a:lnTo>
                  <a:lnTo>
                    <a:pt x="5134" y="9703"/>
                  </a:lnTo>
                  <a:lnTo>
                    <a:pt x="5044" y="9792"/>
                  </a:lnTo>
                  <a:lnTo>
                    <a:pt x="4967" y="9895"/>
                  </a:lnTo>
                  <a:lnTo>
                    <a:pt x="4890" y="9998"/>
                  </a:lnTo>
                  <a:lnTo>
                    <a:pt x="4736" y="10229"/>
                  </a:lnTo>
                  <a:lnTo>
                    <a:pt x="4620" y="10447"/>
                  </a:lnTo>
                  <a:lnTo>
                    <a:pt x="4518" y="10652"/>
                  </a:lnTo>
                  <a:lnTo>
                    <a:pt x="4441" y="10858"/>
                  </a:lnTo>
                  <a:lnTo>
                    <a:pt x="4377" y="11037"/>
                  </a:lnTo>
                  <a:lnTo>
                    <a:pt x="4338" y="11217"/>
                  </a:lnTo>
                  <a:lnTo>
                    <a:pt x="4312" y="11397"/>
                  </a:lnTo>
                  <a:lnTo>
                    <a:pt x="4300" y="11563"/>
                  </a:lnTo>
                  <a:lnTo>
                    <a:pt x="4312" y="11730"/>
                  </a:lnTo>
                  <a:lnTo>
                    <a:pt x="4338" y="11897"/>
                  </a:lnTo>
                  <a:lnTo>
                    <a:pt x="4377" y="12051"/>
                  </a:lnTo>
                  <a:lnTo>
                    <a:pt x="4441" y="12205"/>
                  </a:lnTo>
                  <a:lnTo>
                    <a:pt x="4505" y="12333"/>
                  </a:lnTo>
                  <a:lnTo>
                    <a:pt x="4582" y="12475"/>
                  </a:lnTo>
                  <a:lnTo>
                    <a:pt x="4672" y="12590"/>
                  </a:lnTo>
                  <a:lnTo>
                    <a:pt x="4774" y="12706"/>
                  </a:lnTo>
                  <a:lnTo>
                    <a:pt x="4877" y="12821"/>
                  </a:lnTo>
                  <a:lnTo>
                    <a:pt x="4980" y="12924"/>
                  </a:lnTo>
                  <a:lnTo>
                    <a:pt x="5211" y="13116"/>
                  </a:lnTo>
                  <a:lnTo>
                    <a:pt x="5455" y="13283"/>
                  </a:lnTo>
                  <a:lnTo>
                    <a:pt x="5673" y="13437"/>
                  </a:lnTo>
                  <a:lnTo>
                    <a:pt x="9163" y="15721"/>
                  </a:lnTo>
                  <a:lnTo>
                    <a:pt x="12012" y="17582"/>
                  </a:lnTo>
                  <a:lnTo>
                    <a:pt x="12063" y="17698"/>
                  </a:lnTo>
                  <a:lnTo>
                    <a:pt x="12102" y="17826"/>
                  </a:lnTo>
                  <a:lnTo>
                    <a:pt x="12115" y="17890"/>
                  </a:lnTo>
                  <a:lnTo>
                    <a:pt x="12128" y="17967"/>
                  </a:lnTo>
                  <a:lnTo>
                    <a:pt x="12115" y="18031"/>
                  </a:lnTo>
                  <a:lnTo>
                    <a:pt x="12102" y="18083"/>
                  </a:lnTo>
                  <a:lnTo>
                    <a:pt x="12076" y="18147"/>
                  </a:lnTo>
                  <a:lnTo>
                    <a:pt x="12038" y="18185"/>
                  </a:lnTo>
                  <a:lnTo>
                    <a:pt x="11986" y="18237"/>
                  </a:lnTo>
                  <a:lnTo>
                    <a:pt x="11910" y="18262"/>
                  </a:lnTo>
                  <a:lnTo>
                    <a:pt x="11820" y="18288"/>
                  </a:lnTo>
                  <a:lnTo>
                    <a:pt x="11717" y="18288"/>
                  </a:lnTo>
                  <a:lnTo>
                    <a:pt x="11550" y="18275"/>
                  </a:lnTo>
                  <a:lnTo>
                    <a:pt x="5993" y="14630"/>
                  </a:lnTo>
                  <a:lnTo>
                    <a:pt x="5929" y="14592"/>
                  </a:lnTo>
                  <a:lnTo>
                    <a:pt x="5852" y="14553"/>
                  </a:lnTo>
                  <a:lnTo>
                    <a:pt x="5737" y="14502"/>
                  </a:lnTo>
                  <a:lnTo>
                    <a:pt x="5609" y="14451"/>
                  </a:lnTo>
                  <a:lnTo>
                    <a:pt x="5455" y="14412"/>
                  </a:lnTo>
                  <a:lnTo>
                    <a:pt x="5288" y="14387"/>
                  </a:lnTo>
                  <a:lnTo>
                    <a:pt x="5108" y="14374"/>
                  </a:lnTo>
                  <a:lnTo>
                    <a:pt x="4916" y="14387"/>
                  </a:lnTo>
                  <a:lnTo>
                    <a:pt x="4723" y="14425"/>
                  </a:lnTo>
                  <a:lnTo>
                    <a:pt x="4518" y="14489"/>
                  </a:lnTo>
                  <a:lnTo>
                    <a:pt x="4415" y="14528"/>
                  </a:lnTo>
                  <a:lnTo>
                    <a:pt x="4312" y="14592"/>
                  </a:lnTo>
                  <a:lnTo>
                    <a:pt x="4210" y="14656"/>
                  </a:lnTo>
                  <a:lnTo>
                    <a:pt x="4107" y="14733"/>
                  </a:lnTo>
                  <a:lnTo>
                    <a:pt x="3992" y="14823"/>
                  </a:lnTo>
                  <a:lnTo>
                    <a:pt x="3889" y="14913"/>
                  </a:lnTo>
                  <a:lnTo>
                    <a:pt x="3786" y="15028"/>
                  </a:lnTo>
                  <a:lnTo>
                    <a:pt x="3684" y="15157"/>
                  </a:lnTo>
                  <a:lnTo>
                    <a:pt x="3581" y="15298"/>
                  </a:lnTo>
                  <a:lnTo>
                    <a:pt x="3465" y="15452"/>
                  </a:lnTo>
                  <a:lnTo>
                    <a:pt x="3350" y="15631"/>
                  </a:lnTo>
                  <a:lnTo>
                    <a:pt x="3260" y="15824"/>
                  </a:lnTo>
                  <a:lnTo>
                    <a:pt x="3170" y="16004"/>
                  </a:lnTo>
                  <a:lnTo>
                    <a:pt x="3106" y="16170"/>
                  </a:lnTo>
                  <a:lnTo>
                    <a:pt x="3068" y="16324"/>
                  </a:lnTo>
                  <a:lnTo>
                    <a:pt x="3029" y="16478"/>
                  </a:lnTo>
                  <a:lnTo>
                    <a:pt x="3016" y="16632"/>
                  </a:lnTo>
                  <a:lnTo>
                    <a:pt x="3003" y="16761"/>
                  </a:lnTo>
                  <a:lnTo>
                    <a:pt x="3016" y="16928"/>
                  </a:lnTo>
                  <a:lnTo>
                    <a:pt x="3042" y="17069"/>
                  </a:lnTo>
                  <a:lnTo>
                    <a:pt x="3068" y="17210"/>
                  </a:lnTo>
                  <a:lnTo>
                    <a:pt x="3119" y="17325"/>
                  </a:lnTo>
                  <a:lnTo>
                    <a:pt x="3170" y="17441"/>
                  </a:lnTo>
                  <a:lnTo>
                    <a:pt x="3234" y="17544"/>
                  </a:lnTo>
                  <a:lnTo>
                    <a:pt x="3286" y="17646"/>
                  </a:lnTo>
                  <a:lnTo>
                    <a:pt x="3363" y="17723"/>
                  </a:lnTo>
                  <a:lnTo>
                    <a:pt x="3478" y="17864"/>
                  </a:lnTo>
                  <a:lnTo>
                    <a:pt x="3594" y="17967"/>
                  </a:lnTo>
                  <a:lnTo>
                    <a:pt x="3709" y="18044"/>
                  </a:lnTo>
                  <a:lnTo>
                    <a:pt x="9458" y="21804"/>
                  </a:lnTo>
                  <a:lnTo>
                    <a:pt x="9497" y="21881"/>
                  </a:lnTo>
                  <a:lnTo>
                    <a:pt x="9523" y="21971"/>
                  </a:lnTo>
                  <a:lnTo>
                    <a:pt x="9535" y="22074"/>
                  </a:lnTo>
                  <a:lnTo>
                    <a:pt x="9535" y="22125"/>
                  </a:lnTo>
                  <a:lnTo>
                    <a:pt x="9523" y="22176"/>
                  </a:lnTo>
                  <a:lnTo>
                    <a:pt x="9484" y="22228"/>
                  </a:lnTo>
                  <a:lnTo>
                    <a:pt x="9446" y="22279"/>
                  </a:lnTo>
                  <a:lnTo>
                    <a:pt x="9381" y="22317"/>
                  </a:lnTo>
                  <a:lnTo>
                    <a:pt x="9304" y="22356"/>
                  </a:lnTo>
                  <a:lnTo>
                    <a:pt x="9202" y="22382"/>
                  </a:lnTo>
                  <a:lnTo>
                    <a:pt x="9061" y="22394"/>
                  </a:lnTo>
                  <a:lnTo>
                    <a:pt x="5172" y="19854"/>
                  </a:lnTo>
                  <a:lnTo>
                    <a:pt x="5134" y="19828"/>
                  </a:lnTo>
                  <a:lnTo>
                    <a:pt x="5005" y="19789"/>
                  </a:lnTo>
                  <a:lnTo>
                    <a:pt x="4813" y="19738"/>
                  </a:lnTo>
                  <a:lnTo>
                    <a:pt x="4685" y="19725"/>
                  </a:lnTo>
                  <a:lnTo>
                    <a:pt x="4556" y="19712"/>
                  </a:lnTo>
                  <a:lnTo>
                    <a:pt x="4364" y="19725"/>
                  </a:lnTo>
                  <a:lnTo>
                    <a:pt x="4171" y="19764"/>
                  </a:lnTo>
                  <a:lnTo>
                    <a:pt x="4056" y="19802"/>
                  </a:lnTo>
                  <a:lnTo>
                    <a:pt x="3953" y="19841"/>
                  </a:lnTo>
                  <a:lnTo>
                    <a:pt x="3838" y="19892"/>
                  </a:lnTo>
                  <a:lnTo>
                    <a:pt x="3722" y="19943"/>
                  </a:lnTo>
                  <a:lnTo>
                    <a:pt x="3619" y="20020"/>
                  </a:lnTo>
                  <a:lnTo>
                    <a:pt x="3504" y="20110"/>
                  </a:lnTo>
                  <a:lnTo>
                    <a:pt x="3388" y="20200"/>
                  </a:lnTo>
                  <a:lnTo>
                    <a:pt x="3273" y="20316"/>
                  </a:lnTo>
                  <a:lnTo>
                    <a:pt x="3145" y="20444"/>
                  </a:lnTo>
                  <a:lnTo>
                    <a:pt x="3029" y="20585"/>
                  </a:lnTo>
                  <a:lnTo>
                    <a:pt x="2914" y="20739"/>
                  </a:lnTo>
                  <a:lnTo>
                    <a:pt x="2798" y="20906"/>
                  </a:lnTo>
                  <a:lnTo>
                    <a:pt x="2695" y="21098"/>
                  </a:lnTo>
                  <a:lnTo>
                    <a:pt x="2618" y="21265"/>
                  </a:lnTo>
                  <a:lnTo>
                    <a:pt x="2541" y="21432"/>
                  </a:lnTo>
                  <a:lnTo>
                    <a:pt x="2490" y="21599"/>
                  </a:lnTo>
                  <a:lnTo>
                    <a:pt x="2439" y="21753"/>
                  </a:lnTo>
                  <a:lnTo>
                    <a:pt x="2413" y="21894"/>
                  </a:lnTo>
                  <a:lnTo>
                    <a:pt x="2400" y="22035"/>
                  </a:lnTo>
                  <a:lnTo>
                    <a:pt x="2387" y="22176"/>
                  </a:lnTo>
                  <a:lnTo>
                    <a:pt x="2400" y="22343"/>
                  </a:lnTo>
                  <a:lnTo>
                    <a:pt x="2426" y="22484"/>
                  </a:lnTo>
                  <a:lnTo>
                    <a:pt x="2464" y="22625"/>
                  </a:lnTo>
                  <a:lnTo>
                    <a:pt x="2503" y="22767"/>
                  </a:lnTo>
                  <a:lnTo>
                    <a:pt x="2554" y="22882"/>
                  </a:lnTo>
                  <a:lnTo>
                    <a:pt x="2618" y="22998"/>
                  </a:lnTo>
                  <a:lnTo>
                    <a:pt x="2683" y="23087"/>
                  </a:lnTo>
                  <a:lnTo>
                    <a:pt x="2747" y="23177"/>
                  </a:lnTo>
                  <a:lnTo>
                    <a:pt x="2875" y="23331"/>
                  </a:lnTo>
                  <a:lnTo>
                    <a:pt x="2991" y="23434"/>
                  </a:lnTo>
                  <a:lnTo>
                    <a:pt x="3093" y="23511"/>
                  </a:lnTo>
                  <a:lnTo>
                    <a:pt x="25538" y="38179"/>
                  </a:lnTo>
                  <a:lnTo>
                    <a:pt x="25628" y="38243"/>
                  </a:lnTo>
                  <a:lnTo>
                    <a:pt x="25885" y="38410"/>
                  </a:lnTo>
                  <a:lnTo>
                    <a:pt x="26282" y="38654"/>
                  </a:lnTo>
                  <a:lnTo>
                    <a:pt x="26526" y="38782"/>
                  </a:lnTo>
                  <a:lnTo>
                    <a:pt x="26796" y="38923"/>
                  </a:lnTo>
                  <a:lnTo>
                    <a:pt x="27091" y="39065"/>
                  </a:lnTo>
                  <a:lnTo>
                    <a:pt x="27399" y="39193"/>
                  </a:lnTo>
                  <a:lnTo>
                    <a:pt x="27720" y="39321"/>
                  </a:lnTo>
                  <a:lnTo>
                    <a:pt x="28066" y="39437"/>
                  </a:lnTo>
                  <a:lnTo>
                    <a:pt x="28400" y="39527"/>
                  </a:lnTo>
                  <a:lnTo>
                    <a:pt x="28759" y="39603"/>
                  </a:lnTo>
                  <a:lnTo>
                    <a:pt x="29106" y="39642"/>
                  </a:lnTo>
                  <a:lnTo>
                    <a:pt x="29285" y="39655"/>
                  </a:lnTo>
                  <a:lnTo>
                    <a:pt x="29452" y="39668"/>
                  </a:lnTo>
                  <a:lnTo>
                    <a:pt x="29760" y="39655"/>
                  </a:lnTo>
                  <a:lnTo>
                    <a:pt x="29914" y="39629"/>
                  </a:lnTo>
                  <a:lnTo>
                    <a:pt x="30068" y="39603"/>
                  </a:lnTo>
                  <a:lnTo>
                    <a:pt x="30209" y="39565"/>
                  </a:lnTo>
                  <a:lnTo>
                    <a:pt x="30363" y="39527"/>
                  </a:lnTo>
                  <a:lnTo>
                    <a:pt x="30504" y="39475"/>
                  </a:lnTo>
                  <a:lnTo>
                    <a:pt x="30646" y="39411"/>
                  </a:lnTo>
                  <a:lnTo>
                    <a:pt x="30761" y="39360"/>
                  </a:lnTo>
                  <a:lnTo>
                    <a:pt x="30877" y="39308"/>
                  </a:lnTo>
                  <a:lnTo>
                    <a:pt x="31108" y="39244"/>
                  </a:lnTo>
                  <a:lnTo>
                    <a:pt x="31351" y="39206"/>
                  </a:lnTo>
                  <a:lnTo>
                    <a:pt x="31595" y="39193"/>
                  </a:lnTo>
                  <a:lnTo>
                    <a:pt x="31762" y="39193"/>
                  </a:lnTo>
                  <a:lnTo>
                    <a:pt x="31929" y="39219"/>
                  </a:lnTo>
                  <a:lnTo>
                    <a:pt x="32096" y="39244"/>
                  </a:lnTo>
                  <a:lnTo>
                    <a:pt x="32263" y="39270"/>
                  </a:lnTo>
                  <a:lnTo>
                    <a:pt x="32417" y="39321"/>
                  </a:lnTo>
                  <a:lnTo>
                    <a:pt x="32583" y="39373"/>
                  </a:lnTo>
                  <a:lnTo>
                    <a:pt x="32904" y="39488"/>
                  </a:lnTo>
                  <a:lnTo>
                    <a:pt x="33199" y="39629"/>
                  </a:lnTo>
                  <a:lnTo>
                    <a:pt x="33495" y="39796"/>
                  </a:lnTo>
                  <a:lnTo>
                    <a:pt x="33777" y="39976"/>
                  </a:lnTo>
                  <a:lnTo>
                    <a:pt x="34034" y="40142"/>
                  </a:lnTo>
                  <a:lnTo>
                    <a:pt x="34277" y="40322"/>
                  </a:lnTo>
                  <a:lnTo>
                    <a:pt x="34496" y="40502"/>
                  </a:lnTo>
                  <a:lnTo>
                    <a:pt x="34855" y="40810"/>
                  </a:lnTo>
                  <a:lnTo>
                    <a:pt x="35073" y="41028"/>
                  </a:lnTo>
                  <a:lnTo>
                    <a:pt x="35163" y="41105"/>
                  </a:ln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4961" y="4043"/>
                  </a:lnTo>
                  <a:lnTo>
                    <a:pt x="24819" y="3812"/>
                  </a:lnTo>
                  <a:lnTo>
                    <a:pt x="24665" y="3594"/>
                  </a:lnTo>
                  <a:lnTo>
                    <a:pt x="24511" y="3389"/>
                  </a:lnTo>
                  <a:lnTo>
                    <a:pt x="24345" y="3196"/>
                  </a:lnTo>
                  <a:lnTo>
                    <a:pt x="24165" y="3017"/>
                  </a:lnTo>
                  <a:lnTo>
                    <a:pt x="23985" y="2863"/>
                  </a:lnTo>
                  <a:lnTo>
                    <a:pt x="23806" y="2709"/>
                  </a:lnTo>
                  <a:lnTo>
                    <a:pt x="23613" y="2580"/>
                  </a:lnTo>
                  <a:lnTo>
                    <a:pt x="23421" y="2465"/>
                  </a:lnTo>
                  <a:lnTo>
                    <a:pt x="23228" y="2375"/>
                  </a:lnTo>
                  <a:lnTo>
                    <a:pt x="23023" y="2285"/>
                  </a:lnTo>
                  <a:lnTo>
                    <a:pt x="22818" y="2221"/>
                  </a:lnTo>
                  <a:lnTo>
                    <a:pt x="22612" y="2182"/>
                  </a:lnTo>
                  <a:lnTo>
                    <a:pt x="22407" y="2157"/>
                  </a:lnTo>
                  <a:lnTo>
                    <a:pt x="22202" y="2144"/>
                  </a:lnTo>
                  <a:lnTo>
                    <a:pt x="21971" y="2157"/>
                  </a:lnTo>
                  <a:lnTo>
                    <a:pt x="21727" y="2195"/>
                  </a:lnTo>
                  <a:lnTo>
                    <a:pt x="21496" y="2247"/>
                  </a:lnTo>
                  <a:lnTo>
                    <a:pt x="21265" y="2336"/>
                  </a:lnTo>
                  <a:lnTo>
                    <a:pt x="21034" y="2452"/>
                  </a:lnTo>
                  <a:lnTo>
                    <a:pt x="20803" y="2580"/>
                  </a:lnTo>
                  <a:lnTo>
                    <a:pt x="20572" y="2747"/>
                  </a:lnTo>
                  <a:lnTo>
                    <a:pt x="20354" y="2940"/>
                  </a:lnTo>
                  <a:lnTo>
                    <a:pt x="20238" y="3055"/>
                  </a:lnTo>
                  <a:lnTo>
                    <a:pt x="20135" y="3196"/>
                  </a:lnTo>
                  <a:lnTo>
                    <a:pt x="20046" y="3325"/>
                  </a:lnTo>
                  <a:lnTo>
                    <a:pt x="19981" y="3479"/>
                  </a:lnTo>
                  <a:lnTo>
                    <a:pt x="19930" y="3633"/>
                  </a:lnTo>
                  <a:lnTo>
                    <a:pt x="19892" y="3799"/>
                  </a:lnTo>
                  <a:lnTo>
                    <a:pt x="19866" y="3979"/>
                  </a:lnTo>
                  <a:lnTo>
                    <a:pt x="19866" y="4159"/>
                  </a:lnTo>
                  <a:lnTo>
                    <a:pt x="19866" y="4351"/>
                  </a:lnTo>
                  <a:lnTo>
                    <a:pt x="19892" y="4544"/>
                  </a:lnTo>
                  <a:lnTo>
                    <a:pt x="19930" y="4749"/>
                  </a:lnTo>
                  <a:lnTo>
                    <a:pt x="19969" y="4967"/>
                  </a:lnTo>
                  <a:lnTo>
                    <a:pt x="20033" y="5185"/>
                  </a:lnTo>
                  <a:lnTo>
                    <a:pt x="20110" y="5416"/>
                  </a:lnTo>
                  <a:lnTo>
                    <a:pt x="20187" y="5660"/>
                  </a:lnTo>
                  <a:lnTo>
                    <a:pt x="20289" y="5904"/>
                  </a:lnTo>
                  <a:lnTo>
                    <a:pt x="20508" y="6417"/>
                  </a:lnTo>
                  <a:lnTo>
                    <a:pt x="20777" y="6956"/>
                  </a:lnTo>
                  <a:lnTo>
                    <a:pt x="21085" y="7521"/>
                  </a:lnTo>
                  <a:lnTo>
                    <a:pt x="21444" y="8124"/>
                  </a:lnTo>
                  <a:lnTo>
                    <a:pt x="21829" y="8753"/>
                  </a:lnTo>
                  <a:lnTo>
                    <a:pt x="22240" y="9407"/>
                  </a:lnTo>
                  <a:lnTo>
                    <a:pt x="22702" y="10088"/>
                  </a:lnTo>
                  <a:lnTo>
                    <a:pt x="23177" y="10793"/>
                  </a:lnTo>
                  <a:lnTo>
                    <a:pt x="24216" y="12282"/>
                  </a:lnTo>
                  <a:lnTo>
                    <a:pt x="25346" y="13873"/>
                  </a:lnTo>
                  <a:lnTo>
                    <a:pt x="25358" y="13912"/>
                  </a:lnTo>
                  <a:lnTo>
                    <a:pt x="25371" y="13976"/>
                  </a:lnTo>
                  <a:lnTo>
                    <a:pt x="25371" y="14002"/>
                  </a:lnTo>
                  <a:lnTo>
                    <a:pt x="25346" y="14040"/>
                  </a:lnTo>
                  <a:lnTo>
                    <a:pt x="25307" y="14066"/>
                  </a:lnTo>
                  <a:lnTo>
                    <a:pt x="25256" y="14066"/>
                  </a:lnTo>
                  <a:lnTo>
                    <a:pt x="25153" y="14053"/>
                  </a:lnTo>
                  <a:lnTo>
                    <a:pt x="24999" y="14015"/>
                  </a:lnTo>
                  <a:lnTo>
                    <a:pt x="24807" y="13925"/>
                  </a:lnTo>
                  <a:lnTo>
                    <a:pt x="24550" y="13796"/>
                  </a:lnTo>
                  <a:lnTo>
                    <a:pt x="24229" y="13617"/>
                  </a:lnTo>
                  <a:lnTo>
                    <a:pt x="23831" y="13373"/>
                  </a:lnTo>
                  <a:lnTo>
                    <a:pt x="23357" y="13052"/>
                  </a:lnTo>
                  <a:lnTo>
                    <a:pt x="22805" y="12667"/>
                  </a:lnTo>
                  <a:lnTo>
                    <a:pt x="21675" y="11897"/>
                  </a:lnTo>
                  <a:lnTo>
                    <a:pt x="20097" y="10832"/>
                  </a:lnTo>
                  <a:lnTo>
                    <a:pt x="18172" y="9549"/>
                  </a:lnTo>
                  <a:lnTo>
                    <a:pt x="16016" y="8137"/>
                  </a:lnTo>
                  <a:lnTo>
                    <a:pt x="12269" y="5673"/>
                  </a:lnTo>
                  <a:lnTo>
                    <a:pt x="8868" y="3440"/>
                  </a:lnTo>
                  <a:lnTo>
                    <a:pt x="5429" y="1194"/>
                  </a:lnTo>
                  <a:lnTo>
                    <a:pt x="5352" y="1143"/>
                  </a:lnTo>
                  <a:lnTo>
                    <a:pt x="5172" y="1015"/>
                  </a:lnTo>
                  <a:lnTo>
                    <a:pt x="4877" y="822"/>
                  </a:lnTo>
                  <a:lnTo>
                    <a:pt x="4505" y="604"/>
                  </a:lnTo>
                  <a:lnTo>
                    <a:pt x="4287" y="489"/>
                  </a:lnTo>
                  <a:lnTo>
                    <a:pt x="4056" y="386"/>
                  </a:lnTo>
                  <a:lnTo>
                    <a:pt x="3812" y="283"/>
                  </a:lnTo>
                  <a:lnTo>
                    <a:pt x="3555" y="193"/>
                  </a:lnTo>
                  <a:lnTo>
                    <a:pt x="3299" y="116"/>
                  </a:lnTo>
                  <a:lnTo>
                    <a:pt x="3029" y="52"/>
                  </a:lnTo>
                  <a:lnTo>
                    <a:pt x="2747" y="14"/>
                  </a:lnTo>
                  <a:lnTo>
                    <a:pt x="2477" y="1"/>
                  </a:lnTo>
                  <a:close/>
                </a:path>
              </a:pathLst>
            </a:custGeom>
            <a:solidFill>
              <a:srgbClr val="DEA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02" name="Google Shape;302;p3"/>
            <p:cNvSpPr/>
            <p:nvPr/>
          </p:nvSpPr>
          <p:spPr>
            <a:xfrm>
              <a:off x="1664300" y="3542600"/>
              <a:ext cx="1069975" cy="1027625"/>
            </a:xfrm>
            <a:custGeom>
              <a:avLst/>
              <a:gdLst/>
              <a:ahLst/>
              <a:cxnLst/>
              <a:rect l="l" t="t" r="r" b="b"/>
              <a:pathLst>
                <a:path w="42799" h="41105" fill="none" extrusionOk="0">
                  <a:moveTo>
                    <a:pt x="2477" y="1"/>
                  </a:moveTo>
                  <a:lnTo>
                    <a:pt x="2477" y="1"/>
                  </a:lnTo>
                  <a:lnTo>
                    <a:pt x="2208" y="14"/>
                  </a:lnTo>
                  <a:lnTo>
                    <a:pt x="2067" y="39"/>
                  </a:lnTo>
                  <a:lnTo>
                    <a:pt x="1938" y="65"/>
                  </a:lnTo>
                  <a:lnTo>
                    <a:pt x="1797" y="91"/>
                  </a:lnTo>
                  <a:lnTo>
                    <a:pt x="1669" y="142"/>
                  </a:lnTo>
                  <a:lnTo>
                    <a:pt x="1540" y="193"/>
                  </a:lnTo>
                  <a:lnTo>
                    <a:pt x="1412" y="258"/>
                  </a:lnTo>
                  <a:lnTo>
                    <a:pt x="1284" y="322"/>
                  </a:lnTo>
                  <a:lnTo>
                    <a:pt x="1155" y="412"/>
                  </a:lnTo>
                  <a:lnTo>
                    <a:pt x="1040" y="501"/>
                  </a:lnTo>
                  <a:lnTo>
                    <a:pt x="924" y="604"/>
                  </a:lnTo>
                  <a:lnTo>
                    <a:pt x="796" y="720"/>
                  </a:lnTo>
                  <a:lnTo>
                    <a:pt x="693" y="848"/>
                  </a:lnTo>
                  <a:lnTo>
                    <a:pt x="578" y="989"/>
                  </a:lnTo>
                  <a:lnTo>
                    <a:pt x="475" y="1143"/>
                  </a:lnTo>
                  <a:lnTo>
                    <a:pt x="475" y="1143"/>
                  </a:lnTo>
                  <a:lnTo>
                    <a:pt x="360" y="1336"/>
                  </a:lnTo>
                  <a:lnTo>
                    <a:pt x="257" y="1515"/>
                  </a:lnTo>
                  <a:lnTo>
                    <a:pt x="180" y="1695"/>
                  </a:lnTo>
                  <a:lnTo>
                    <a:pt x="116" y="1862"/>
                  </a:lnTo>
                  <a:lnTo>
                    <a:pt x="65" y="2028"/>
                  </a:lnTo>
                  <a:lnTo>
                    <a:pt x="26" y="2195"/>
                  </a:lnTo>
                  <a:lnTo>
                    <a:pt x="0" y="2349"/>
                  </a:lnTo>
                  <a:lnTo>
                    <a:pt x="0" y="2503"/>
                  </a:lnTo>
                  <a:lnTo>
                    <a:pt x="0" y="2503"/>
                  </a:lnTo>
                  <a:lnTo>
                    <a:pt x="0" y="2644"/>
                  </a:lnTo>
                  <a:lnTo>
                    <a:pt x="26" y="2773"/>
                  </a:lnTo>
                  <a:lnTo>
                    <a:pt x="52" y="2901"/>
                  </a:lnTo>
                  <a:lnTo>
                    <a:pt x="77" y="3029"/>
                  </a:lnTo>
                  <a:lnTo>
                    <a:pt x="129" y="3145"/>
                  </a:lnTo>
                  <a:lnTo>
                    <a:pt x="180" y="3273"/>
                  </a:lnTo>
                  <a:lnTo>
                    <a:pt x="244" y="3389"/>
                  </a:lnTo>
                  <a:lnTo>
                    <a:pt x="308" y="3491"/>
                  </a:lnTo>
                  <a:lnTo>
                    <a:pt x="462" y="3710"/>
                  </a:lnTo>
                  <a:lnTo>
                    <a:pt x="642" y="3915"/>
                  </a:lnTo>
                  <a:lnTo>
                    <a:pt x="847" y="4107"/>
                  </a:lnTo>
                  <a:lnTo>
                    <a:pt x="1066" y="4287"/>
                  </a:lnTo>
                  <a:lnTo>
                    <a:pt x="1284" y="4467"/>
                  </a:lnTo>
                  <a:lnTo>
                    <a:pt x="1528" y="4634"/>
                  </a:lnTo>
                  <a:lnTo>
                    <a:pt x="2015" y="4942"/>
                  </a:lnTo>
                  <a:lnTo>
                    <a:pt x="2490" y="5237"/>
                  </a:lnTo>
                  <a:lnTo>
                    <a:pt x="2926" y="5493"/>
                  </a:lnTo>
                  <a:lnTo>
                    <a:pt x="2926" y="5493"/>
                  </a:lnTo>
                  <a:lnTo>
                    <a:pt x="14720" y="13245"/>
                  </a:lnTo>
                  <a:lnTo>
                    <a:pt x="14720" y="13245"/>
                  </a:lnTo>
                  <a:lnTo>
                    <a:pt x="14733" y="13334"/>
                  </a:lnTo>
                  <a:lnTo>
                    <a:pt x="14758" y="13424"/>
                  </a:lnTo>
                  <a:lnTo>
                    <a:pt x="14758" y="13527"/>
                  </a:lnTo>
                  <a:lnTo>
                    <a:pt x="14758" y="13527"/>
                  </a:lnTo>
                  <a:lnTo>
                    <a:pt x="14758" y="13591"/>
                  </a:lnTo>
                  <a:lnTo>
                    <a:pt x="14746" y="13655"/>
                  </a:lnTo>
                  <a:lnTo>
                    <a:pt x="14720" y="13719"/>
                  </a:lnTo>
                  <a:lnTo>
                    <a:pt x="14694" y="13784"/>
                  </a:lnTo>
                  <a:lnTo>
                    <a:pt x="14643" y="13835"/>
                  </a:lnTo>
                  <a:lnTo>
                    <a:pt x="14579" y="13861"/>
                  </a:lnTo>
                  <a:lnTo>
                    <a:pt x="14502" y="13886"/>
                  </a:lnTo>
                  <a:lnTo>
                    <a:pt x="14399" y="13899"/>
                  </a:lnTo>
                  <a:lnTo>
                    <a:pt x="14399" y="13899"/>
                  </a:lnTo>
                  <a:lnTo>
                    <a:pt x="14296" y="13899"/>
                  </a:lnTo>
                  <a:lnTo>
                    <a:pt x="8008" y="9780"/>
                  </a:lnTo>
                  <a:lnTo>
                    <a:pt x="8008" y="9780"/>
                  </a:lnTo>
                  <a:lnTo>
                    <a:pt x="7867" y="9690"/>
                  </a:lnTo>
                  <a:lnTo>
                    <a:pt x="7700" y="9587"/>
                  </a:lnTo>
                  <a:lnTo>
                    <a:pt x="7495" y="9484"/>
                  </a:lnTo>
                  <a:lnTo>
                    <a:pt x="7238" y="9382"/>
                  </a:lnTo>
                  <a:lnTo>
                    <a:pt x="6956" y="9292"/>
                  </a:lnTo>
                  <a:lnTo>
                    <a:pt x="6815" y="9253"/>
                  </a:lnTo>
                  <a:lnTo>
                    <a:pt x="6648" y="9228"/>
                  </a:lnTo>
                  <a:lnTo>
                    <a:pt x="6494" y="9202"/>
                  </a:lnTo>
                  <a:lnTo>
                    <a:pt x="6327" y="9202"/>
                  </a:lnTo>
                  <a:lnTo>
                    <a:pt x="6327" y="9202"/>
                  </a:lnTo>
                  <a:lnTo>
                    <a:pt x="6135" y="9202"/>
                  </a:lnTo>
                  <a:lnTo>
                    <a:pt x="5955" y="9241"/>
                  </a:lnTo>
                  <a:lnTo>
                    <a:pt x="5763" y="9292"/>
                  </a:lnTo>
                  <a:lnTo>
                    <a:pt x="5570" y="9369"/>
                  </a:lnTo>
                  <a:lnTo>
                    <a:pt x="5390" y="9484"/>
                  </a:lnTo>
                  <a:lnTo>
                    <a:pt x="5211" y="9613"/>
                  </a:lnTo>
                  <a:lnTo>
                    <a:pt x="5134" y="9703"/>
                  </a:lnTo>
                  <a:lnTo>
                    <a:pt x="5044" y="9792"/>
                  </a:lnTo>
                  <a:lnTo>
                    <a:pt x="4967" y="9895"/>
                  </a:lnTo>
                  <a:lnTo>
                    <a:pt x="4890" y="9998"/>
                  </a:lnTo>
                  <a:lnTo>
                    <a:pt x="4890" y="9998"/>
                  </a:lnTo>
                  <a:lnTo>
                    <a:pt x="4736" y="10229"/>
                  </a:lnTo>
                  <a:lnTo>
                    <a:pt x="4620" y="10447"/>
                  </a:lnTo>
                  <a:lnTo>
                    <a:pt x="4518" y="10652"/>
                  </a:lnTo>
                  <a:lnTo>
                    <a:pt x="4441" y="10858"/>
                  </a:lnTo>
                  <a:lnTo>
                    <a:pt x="4377" y="11037"/>
                  </a:lnTo>
                  <a:lnTo>
                    <a:pt x="4338" y="11217"/>
                  </a:lnTo>
                  <a:lnTo>
                    <a:pt x="4312" y="11397"/>
                  </a:lnTo>
                  <a:lnTo>
                    <a:pt x="4300" y="11563"/>
                  </a:lnTo>
                  <a:lnTo>
                    <a:pt x="4300" y="11563"/>
                  </a:lnTo>
                  <a:lnTo>
                    <a:pt x="4312" y="11730"/>
                  </a:lnTo>
                  <a:lnTo>
                    <a:pt x="4338" y="11897"/>
                  </a:lnTo>
                  <a:lnTo>
                    <a:pt x="4377" y="12051"/>
                  </a:lnTo>
                  <a:lnTo>
                    <a:pt x="4441" y="12205"/>
                  </a:lnTo>
                  <a:lnTo>
                    <a:pt x="4505" y="12333"/>
                  </a:lnTo>
                  <a:lnTo>
                    <a:pt x="4582" y="12475"/>
                  </a:lnTo>
                  <a:lnTo>
                    <a:pt x="4672" y="12590"/>
                  </a:lnTo>
                  <a:lnTo>
                    <a:pt x="4774" y="12706"/>
                  </a:lnTo>
                  <a:lnTo>
                    <a:pt x="4877" y="12821"/>
                  </a:lnTo>
                  <a:lnTo>
                    <a:pt x="4980" y="12924"/>
                  </a:lnTo>
                  <a:lnTo>
                    <a:pt x="5211" y="13116"/>
                  </a:lnTo>
                  <a:lnTo>
                    <a:pt x="5455" y="13283"/>
                  </a:lnTo>
                  <a:lnTo>
                    <a:pt x="5673" y="13437"/>
                  </a:lnTo>
                  <a:lnTo>
                    <a:pt x="5673" y="13437"/>
                  </a:lnTo>
                  <a:lnTo>
                    <a:pt x="9163" y="15721"/>
                  </a:lnTo>
                  <a:lnTo>
                    <a:pt x="12012" y="17582"/>
                  </a:lnTo>
                  <a:lnTo>
                    <a:pt x="12012" y="17582"/>
                  </a:lnTo>
                  <a:lnTo>
                    <a:pt x="12063" y="17698"/>
                  </a:lnTo>
                  <a:lnTo>
                    <a:pt x="12102" y="17826"/>
                  </a:lnTo>
                  <a:lnTo>
                    <a:pt x="12115" y="17890"/>
                  </a:lnTo>
                  <a:lnTo>
                    <a:pt x="12128" y="17967"/>
                  </a:lnTo>
                  <a:lnTo>
                    <a:pt x="12128" y="17967"/>
                  </a:lnTo>
                  <a:lnTo>
                    <a:pt x="12115" y="18031"/>
                  </a:lnTo>
                  <a:lnTo>
                    <a:pt x="12102" y="18083"/>
                  </a:lnTo>
                  <a:lnTo>
                    <a:pt x="12076" y="18147"/>
                  </a:lnTo>
                  <a:lnTo>
                    <a:pt x="12038" y="18185"/>
                  </a:lnTo>
                  <a:lnTo>
                    <a:pt x="11986" y="18237"/>
                  </a:lnTo>
                  <a:lnTo>
                    <a:pt x="11910" y="18262"/>
                  </a:lnTo>
                  <a:lnTo>
                    <a:pt x="11820" y="18288"/>
                  </a:lnTo>
                  <a:lnTo>
                    <a:pt x="11717" y="18288"/>
                  </a:lnTo>
                  <a:lnTo>
                    <a:pt x="11717" y="18288"/>
                  </a:lnTo>
                  <a:lnTo>
                    <a:pt x="11550" y="18275"/>
                  </a:lnTo>
                  <a:lnTo>
                    <a:pt x="5993" y="14630"/>
                  </a:lnTo>
                  <a:lnTo>
                    <a:pt x="5993" y="14630"/>
                  </a:lnTo>
                  <a:lnTo>
                    <a:pt x="5929" y="14592"/>
                  </a:lnTo>
                  <a:lnTo>
                    <a:pt x="5852" y="14553"/>
                  </a:lnTo>
                  <a:lnTo>
                    <a:pt x="5737" y="14502"/>
                  </a:lnTo>
                  <a:lnTo>
                    <a:pt x="5609" y="14451"/>
                  </a:lnTo>
                  <a:lnTo>
                    <a:pt x="5455" y="14412"/>
                  </a:lnTo>
                  <a:lnTo>
                    <a:pt x="5288" y="14387"/>
                  </a:lnTo>
                  <a:lnTo>
                    <a:pt x="5108" y="14374"/>
                  </a:lnTo>
                  <a:lnTo>
                    <a:pt x="5108" y="14374"/>
                  </a:lnTo>
                  <a:lnTo>
                    <a:pt x="4916" y="14387"/>
                  </a:lnTo>
                  <a:lnTo>
                    <a:pt x="4723" y="14425"/>
                  </a:lnTo>
                  <a:lnTo>
                    <a:pt x="4518" y="14489"/>
                  </a:lnTo>
                  <a:lnTo>
                    <a:pt x="4415" y="14528"/>
                  </a:lnTo>
                  <a:lnTo>
                    <a:pt x="4312" y="14592"/>
                  </a:lnTo>
                  <a:lnTo>
                    <a:pt x="4210" y="14656"/>
                  </a:lnTo>
                  <a:lnTo>
                    <a:pt x="4107" y="14733"/>
                  </a:lnTo>
                  <a:lnTo>
                    <a:pt x="3992" y="14823"/>
                  </a:lnTo>
                  <a:lnTo>
                    <a:pt x="3889" y="14913"/>
                  </a:lnTo>
                  <a:lnTo>
                    <a:pt x="3786" y="15028"/>
                  </a:lnTo>
                  <a:lnTo>
                    <a:pt x="3684" y="15157"/>
                  </a:lnTo>
                  <a:lnTo>
                    <a:pt x="3581" y="15298"/>
                  </a:lnTo>
                  <a:lnTo>
                    <a:pt x="3465" y="15452"/>
                  </a:lnTo>
                  <a:lnTo>
                    <a:pt x="3465" y="15452"/>
                  </a:lnTo>
                  <a:lnTo>
                    <a:pt x="3350" y="15631"/>
                  </a:lnTo>
                  <a:lnTo>
                    <a:pt x="3260" y="15824"/>
                  </a:lnTo>
                  <a:lnTo>
                    <a:pt x="3170" y="16004"/>
                  </a:lnTo>
                  <a:lnTo>
                    <a:pt x="3106" y="16170"/>
                  </a:lnTo>
                  <a:lnTo>
                    <a:pt x="3068" y="16324"/>
                  </a:lnTo>
                  <a:lnTo>
                    <a:pt x="3029" y="16478"/>
                  </a:lnTo>
                  <a:lnTo>
                    <a:pt x="3016" y="16632"/>
                  </a:lnTo>
                  <a:lnTo>
                    <a:pt x="3003" y="16761"/>
                  </a:lnTo>
                  <a:lnTo>
                    <a:pt x="3003" y="16761"/>
                  </a:lnTo>
                  <a:lnTo>
                    <a:pt x="3016" y="16928"/>
                  </a:lnTo>
                  <a:lnTo>
                    <a:pt x="3042" y="17069"/>
                  </a:lnTo>
                  <a:lnTo>
                    <a:pt x="3068" y="17210"/>
                  </a:lnTo>
                  <a:lnTo>
                    <a:pt x="3119" y="17325"/>
                  </a:lnTo>
                  <a:lnTo>
                    <a:pt x="3170" y="17441"/>
                  </a:lnTo>
                  <a:lnTo>
                    <a:pt x="3234" y="17544"/>
                  </a:lnTo>
                  <a:lnTo>
                    <a:pt x="3286" y="17646"/>
                  </a:lnTo>
                  <a:lnTo>
                    <a:pt x="3363" y="17723"/>
                  </a:lnTo>
                  <a:lnTo>
                    <a:pt x="3478" y="17864"/>
                  </a:lnTo>
                  <a:lnTo>
                    <a:pt x="3594" y="17967"/>
                  </a:lnTo>
                  <a:lnTo>
                    <a:pt x="3709" y="18044"/>
                  </a:lnTo>
                  <a:lnTo>
                    <a:pt x="9458" y="21804"/>
                  </a:lnTo>
                  <a:lnTo>
                    <a:pt x="9458" y="21804"/>
                  </a:lnTo>
                  <a:lnTo>
                    <a:pt x="9497" y="21881"/>
                  </a:lnTo>
                  <a:lnTo>
                    <a:pt x="9523" y="21971"/>
                  </a:lnTo>
                  <a:lnTo>
                    <a:pt x="9535" y="22074"/>
                  </a:lnTo>
                  <a:lnTo>
                    <a:pt x="9535" y="22074"/>
                  </a:lnTo>
                  <a:lnTo>
                    <a:pt x="9535" y="22125"/>
                  </a:lnTo>
                  <a:lnTo>
                    <a:pt x="9523" y="22176"/>
                  </a:lnTo>
                  <a:lnTo>
                    <a:pt x="9484" y="22228"/>
                  </a:lnTo>
                  <a:lnTo>
                    <a:pt x="9446" y="22279"/>
                  </a:lnTo>
                  <a:lnTo>
                    <a:pt x="9381" y="22317"/>
                  </a:lnTo>
                  <a:lnTo>
                    <a:pt x="9304" y="22356"/>
                  </a:lnTo>
                  <a:lnTo>
                    <a:pt x="9202" y="22382"/>
                  </a:lnTo>
                  <a:lnTo>
                    <a:pt x="9061" y="22394"/>
                  </a:lnTo>
                  <a:lnTo>
                    <a:pt x="5172" y="19854"/>
                  </a:lnTo>
                  <a:lnTo>
                    <a:pt x="5172" y="19854"/>
                  </a:lnTo>
                  <a:lnTo>
                    <a:pt x="5134" y="19828"/>
                  </a:lnTo>
                  <a:lnTo>
                    <a:pt x="5005" y="19789"/>
                  </a:lnTo>
                  <a:lnTo>
                    <a:pt x="4813" y="19738"/>
                  </a:lnTo>
                  <a:lnTo>
                    <a:pt x="4685" y="19725"/>
                  </a:lnTo>
                  <a:lnTo>
                    <a:pt x="4556" y="19712"/>
                  </a:lnTo>
                  <a:lnTo>
                    <a:pt x="4556" y="19712"/>
                  </a:lnTo>
                  <a:lnTo>
                    <a:pt x="4364" y="19725"/>
                  </a:lnTo>
                  <a:lnTo>
                    <a:pt x="4171" y="19764"/>
                  </a:lnTo>
                  <a:lnTo>
                    <a:pt x="4056" y="19802"/>
                  </a:lnTo>
                  <a:lnTo>
                    <a:pt x="3953" y="19841"/>
                  </a:lnTo>
                  <a:lnTo>
                    <a:pt x="3838" y="19892"/>
                  </a:lnTo>
                  <a:lnTo>
                    <a:pt x="3722" y="19943"/>
                  </a:lnTo>
                  <a:lnTo>
                    <a:pt x="3619" y="20020"/>
                  </a:lnTo>
                  <a:lnTo>
                    <a:pt x="3504" y="20110"/>
                  </a:lnTo>
                  <a:lnTo>
                    <a:pt x="3388" y="20200"/>
                  </a:lnTo>
                  <a:lnTo>
                    <a:pt x="3273" y="20316"/>
                  </a:lnTo>
                  <a:lnTo>
                    <a:pt x="3145" y="20444"/>
                  </a:lnTo>
                  <a:lnTo>
                    <a:pt x="3029" y="20585"/>
                  </a:lnTo>
                  <a:lnTo>
                    <a:pt x="2914" y="20739"/>
                  </a:lnTo>
                  <a:lnTo>
                    <a:pt x="2798" y="20906"/>
                  </a:lnTo>
                  <a:lnTo>
                    <a:pt x="2798" y="20906"/>
                  </a:lnTo>
                  <a:lnTo>
                    <a:pt x="2695" y="21098"/>
                  </a:lnTo>
                  <a:lnTo>
                    <a:pt x="2618" y="21265"/>
                  </a:lnTo>
                  <a:lnTo>
                    <a:pt x="2541" y="21432"/>
                  </a:lnTo>
                  <a:lnTo>
                    <a:pt x="2490" y="21599"/>
                  </a:lnTo>
                  <a:lnTo>
                    <a:pt x="2439" y="21753"/>
                  </a:lnTo>
                  <a:lnTo>
                    <a:pt x="2413" y="21894"/>
                  </a:lnTo>
                  <a:lnTo>
                    <a:pt x="2400" y="22035"/>
                  </a:lnTo>
                  <a:lnTo>
                    <a:pt x="2387" y="22176"/>
                  </a:lnTo>
                  <a:lnTo>
                    <a:pt x="2387" y="22176"/>
                  </a:lnTo>
                  <a:lnTo>
                    <a:pt x="2400" y="22343"/>
                  </a:lnTo>
                  <a:lnTo>
                    <a:pt x="2426" y="22484"/>
                  </a:lnTo>
                  <a:lnTo>
                    <a:pt x="2464" y="22625"/>
                  </a:lnTo>
                  <a:lnTo>
                    <a:pt x="2503" y="22767"/>
                  </a:lnTo>
                  <a:lnTo>
                    <a:pt x="2554" y="22882"/>
                  </a:lnTo>
                  <a:lnTo>
                    <a:pt x="2618" y="22998"/>
                  </a:lnTo>
                  <a:lnTo>
                    <a:pt x="2683" y="23087"/>
                  </a:lnTo>
                  <a:lnTo>
                    <a:pt x="2747" y="23177"/>
                  </a:lnTo>
                  <a:lnTo>
                    <a:pt x="2875" y="23331"/>
                  </a:lnTo>
                  <a:lnTo>
                    <a:pt x="2991" y="23434"/>
                  </a:lnTo>
                  <a:lnTo>
                    <a:pt x="3093" y="23511"/>
                  </a:lnTo>
                  <a:lnTo>
                    <a:pt x="25538" y="38179"/>
                  </a:lnTo>
                  <a:lnTo>
                    <a:pt x="25538" y="38179"/>
                  </a:lnTo>
                  <a:lnTo>
                    <a:pt x="25628" y="38243"/>
                  </a:lnTo>
                  <a:lnTo>
                    <a:pt x="25885" y="38410"/>
                  </a:lnTo>
                  <a:lnTo>
                    <a:pt x="26282" y="38654"/>
                  </a:lnTo>
                  <a:lnTo>
                    <a:pt x="26526" y="38782"/>
                  </a:lnTo>
                  <a:lnTo>
                    <a:pt x="26796" y="38923"/>
                  </a:lnTo>
                  <a:lnTo>
                    <a:pt x="27091" y="39065"/>
                  </a:lnTo>
                  <a:lnTo>
                    <a:pt x="27399" y="39193"/>
                  </a:lnTo>
                  <a:lnTo>
                    <a:pt x="27720" y="39321"/>
                  </a:lnTo>
                  <a:lnTo>
                    <a:pt x="28066" y="39437"/>
                  </a:lnTo>
                  <a:lnTo>
                    <a:pt x="28400" y="39527"/>
                  </a:lnTo>
                  <a:lnTo>
                    <a:pt x="28759" y="39603"/>
                  </a:lnTo>
                  <a:lnTo>
                    <a:pt x="29106" y="39642"/>
                  </a:lnTo>
                  <a:lnTo>
                    <a:pt x="29285" y="39655"/>
                  </a:lnTo>
                  <a:lnTo>
                    <a:pt x="29452" y="39668"/>
                  </a:lnTo>
                  <a:lnTo>
                    <a:pt x="29452" y="39668"/>
                  </a:lnTo>
                  <a:lnTo>
                    <a:pt x="29760" y="39655"/>
                  </a:lnTo>
                  <a:lnTo>
                    <a:pt x="29914" y="39629"/>
                  </a:lnTo>
                  <a:lnTo>
                    <a:pt x="30068" y="39603"/>
                  </a:lnTo>
                  <a:lnTo>
                    <a:pt x="30209" y="39565"/>
                  </a:lnTo>
                  <a:lnTo>
                    <a:pt x="30363" y="39527"/>
                  </a:lnTo>
                  <a:lnTo>
                    <a:pt x="30504" y="39475"/>
                  </a:lnTo>
                  <a:lnTo>
                    <a:pt x="30646" y="39411"/>
                  </a:lnTo>
                  <a:lnTo>
                    <a:pt x="30646" y="39411"/>
                  </a:lnTo>
                  <a:lnTo>
                    <a:pt x="30761" y="39360"/>
                  </a:lnTo>
                  <a:lnTo>
                    <a:pt x="30877" y="39308"/>
                  </a:lnTo>
                  <a:lnTo>
                    <a:pt x="31108" y="39244"/>
                  </a:lnTo>
                  <a:lnTo>
                    <a:pt x="31351" y="39206"/>
                  </a:lnTo>
                  <a:lnTo>
                    <a:pt x="31595" y="39193"/>
                  </a:lnTo>
                  <a:lnTo>
                    <a:pt x="31595" y="39193"/>
                  </a:lnTo>
                  <a:lnTo>
                    <a:pt x="31762" y="39193"/>
                  </a:lnTo>
                  <a:lnTo>
                    <a:pt x="31929" y="39219"/>
                  </a:lnTo>
                  <a:lnTo>
                    <a:pt x="32096" y="39244"/>
                  </a:lnTo>
                  <a:lnTo>
                    <a:pt x="32263" y="39270"/>
                  </a:lnTo>
                  <a:lnTo>
                    <a:pt x="32417" y="39321"/>
                  </a:lnTo>
                  <a:lnTo>
                    <a:pt x="32583" y="39373"/>
                  </a:lnTo>
                  <a:lnTo>
                    <a:pt x="32904" y="39488"/>
                  </a:lnTo>
                  <a:lnTo>
                    <a:pt x="33199" y="39629"/>
                  </a:lnTo>
                  <a:lnTo>
                    <a:pt x="33495" y="39796"/>
                  </a:lnTo>
                  <a:lnTo>
                    <a:pt x="33777" y="39976"/>
                  </a:lnTo>
                  <a:lnTo>
                    <a:pt x="34034" y="40142"/>
                  </a:lnTo>
                  <a:lnTo>
                    <a:pt x="34277" y="40322"/>
                  </a:lnTo>
                  <a:lnTo>
                    <a:pt x="34496" y="40502"/>
                  </a:lnTo>
                  <a:lnTo>
                    <a:pt x="34855" y="40810"/>
                  </a:lnTo>
                  <a:lnTo>
                    <a:pt x="35073" y="41028"/>
                  </a:lnTo>
                  <a:lnTo>
                    <a:pt x="35163" y="41105"/>
                  </a:lnTo>
                  <a:lnTo>
                    <a:pt x="42798" y="29414"/>
                  </a:ln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5102" y="4287"/>
                  </a:lnTo>
                  <a:lnTo>
                    <a:pt x="24961" y="4043"/>
                  </a:lnTo>
                  <a:lnTo>
                    <a:pt x="24819" y="3812"/>
                  </a:lnTo>
                  <a:lnTo>
                    <a:pt x="24665" y="3594"/>
                  </a:lnTo>
                  <a:lnTo>
                    <a:pt x="24511" y="3389"/>
                  </a:lnTo>
                  <a:lnTo>
                    <a:pt x="24345" y="3196"/>
                  </a:lnTo>
                  <a:lnTo>
                    <a:pt x="24165" y="3017"/>
                  </a:lnTo>
                  <a:lnTo>
                    <a:pt x="23985" y="2863"/>
                  </a:lnTo>
                  <a:lnTo>
                    <a:pt x="23806" y="2709"/>
                  </a:lnTo>
                  <a:lnTo>
                    <a:pt x="23613" y="2580"/>
                  </a:lnTo>
                  <a:lnTo>
                    <a:pt x="23421" y="2465"/>
                  </a:lnTo>
                  <a:lnTo>
                    <a:pt x="23228" y="2375"/>
                  </a:lnTo>
                  <a:lnTo>
                    <a:pt x="23023" y="2285"/>
                  </a:lnTo>
                  <a:lnTo>
                    <a:pt x="22818" y="2221"/>
                  </a:lnTo>
                  <a:lnTo>
                    <a:pt x="22612" y="2182"/>
                  </a:lnTo>
                  <a:lnTo>
                    <a:pt x="22407" y="2157"/>
                  </a:lnTo>
                  <a:lnTo>
                    <a:pt x="22202" y="2144"/>
                  </a:lnTo>
                  <a:lnTo>
                    <a:pt x="22202" y="2144"/>
                  </a:lnTo>
                  <a:lnTo>
                    <a:pt x="21971" y="2157"/>
                  </a:lnTo>
                  <a:lnTo>
                    <a:pt x="21727" y="2195"/>
                  </a:lnTo>
                  <a:lnTo>
                    <a:pt x="21496" y="2247"/>
                  </a:lnTo>
                  <a:lnTo>
                    <a:pt x="21265" y="2336"/>
                  </a:lnTo>
                  <a:lnTo>
                    <a:pt x="21034" y="2452"/>
                  </a:lnTo>
                  <a:lnTo>
                    <a:pt x="20803" y="2580"/>
                  </a:lnTo>
                  <a:lnTo>
                    <a:pt x="20572" y="2747"/>
                  </a:lnTo>
                  <a:lnTo>
                    <a:pt x="20354" y="2940"/>
                  </a:lnTo>
                  <a:lnTo>
                    <a:pt x="20354" y="2940"/>
                  </a:lnTo>
                  <a:lnTo>
                    <a:pt x="20238" y="3055"/>
                  </a:lnTo>
                  <a:lnTo>
                    <a:pt x="20135" y="3196"/>
                  </a:lnTo>
                  <a:lnTo>
                    <a:pt x="20046" y="3325"/>
                  </a:lnTo>
                  <a:lnTo>
                    <a:pt x="19981" y="3479"/>
                  </a:lnTo>
                  <a:lnTo>
                    <a:pt x="19930" y="3633"/>
                  </a:lnTo>
                  <a:lnTo>
                    <a:pt x="19892" y="3799"/>
                  </a:lnTo>
                  <a:lnTo>
                    <a:pt x="19866" y="3979"/>
                  </a:lnTo>
                  <a:lnTo>
                    <a:pt x="19866" y="4159"/>
                  </a:lnTo>
                  <a:lnTo>
                    <a:pt x="19866" y="4159"/>
                  </a:lnTo>
                  <a:lnTo>
                    <a:pt x="19866" y="4351"/>
                  </a:lnTo>
                  <a:lnTo>
                    <a:pt x="19892" y="4544"/>
                  </a:lnTo>
                  <a:lnTo>
                    <a:pt x="19930" y="4749"/>
                  </a:lnTo>
                  <a:lnTo>
                    <a:pt x="19969" y="4967"/>
                  </a:lnTo>
                  <a:lnTo>
                    <a:pt x="20033" y="5185"/>
                  </a:lnTo>
                  <a:lnTo>
                    <a:pt x="20110" y="5416"/>
                  </a:lnTo>
                  <a:lnTo>
                    <a:pt x="20187" y="5660"/>
                  </a:lnTo>
                  <a:lnTo>
                    <a:pt x="20289" y="5904"/>
                  </a:lnTo>
                  <a:lnTo>
                    <a:pt x="20508" y="6417"/>
                  </a:lnTo>
                  <a:lnTo>
                    <a:pt x="20777" y="6956"/>
                  </a:lnTo>
                  <a:lnTo>
                    <a:pt x="21085" y="7521"/>
                  </a:lnTo>
                  <a:lnTo>
                    <a:pt x="21444" y="8124"/>
                  </a:lnTo>
                  <a:lnTo>
                    <a:pt x="21829" y="8753"/>
                  </a:lnTo>
                  <a:lnTo>
                    <a:pt x="22240" y="9407"/>
                  </a:lnTo>
                  <a:lnTo>
                    <a:pt x="22702" y="10088"/>
                  </a:lnTo>
                  <a:lnTo>
                    <a:pt x="23177" y="10793"/>
                  </a:lnTo>
                  <a:lnTo>
                    <a:pt x="24216" y="12282"/>
                  </a:lnTo>
                  <a:lnTo>
                    <a:pt x="25346" y="13873"/>
                  </a:lnTo>
                  <a:lnTo>
                    <a:pt x="25346" y="13873"/>
                  </a:lnTo>
                  <a:lnTo>
                    <a:pt x="25358" y="13912"/>
                  </a:lnTo>
                  <a:lnTo>
                    <a:pt x="25371" y="13976"/>
                  </a:lnTo>
                  <a:lnTo>
                    <a:pt x="25371" y="13976"/>
                  </a:lnTo>
                  <a:lnTo>
                    <a:pt x="25371" y="14002"/>
                  </a:lnTo>
                  <a:lnTo>
                    <a:pt x="25346" y="14040"/>
                  </a:lnTo>
                  <a:lnTo>
                    <a:pt x="25307" y="14066"/>
                  </a:lnTo>
                  <a:lnTo>
                    <a:pt x="25256" y="14066"/>
                  </a:lnTo>
                  <a:lnTo>
                    <a:pt x="25256" y="14066"/>
                  </a:lnTo>
                  <a:lnTo>
                    <a:pt x="25153" y="14053"/>
                  </a:lnTo>
                  <a:lnTo>
                    <a:pt x="24999" y="14015"/>
                  </a:lnTo>
                  <a:lnTo>
                    <a:pt x="24807" y="13925"/>
                  </a:lnTo>
                  <a:lnTo>
                    <a:pt x="24550" y="13796"/>
                  </a:lnTo>
                  <a:lnTo>
                    <a:pt x="24229" y="13617"/>
                  </a:lnTo>
                  <a:lnTo>
                    <a:pt x="23831" y="13373"/>
                  </a:lnTo>
                  <a:lnTo>
                    <a:pt x="23357" y="13052"/>
                  </a:lnTo>
                  <a:lnTo>
                    <a:pt x="22805" y="12667"/>
                  </a:lnTo>
                  <a:lnTo>
                    <a:pt x="22805" y="12667"/>
                  </a:lnTo>
                  <a:lnTo>
                    <a:pt x="21675" y="11897"/>
                  </a:lnTo>
                  <a:lnTo>
                    <a:pt x="20097" y="10832"/>
                  </a:lnTo>
                  <a:lnTo>
                    <a:pt x="18172" y="9549"/>
                  </a:lnTo>
                  <a:lnTo>
                    <a:pt x="16016" y="8137"/>
                  </a:lnTo>
                  <a:lnTo>
                    <a:pt x="16016" y="8137"/>
                  </a:lnTo>
                  <a:lnTo>
                    <a:pt x="12269" y="5673"/>
                  </a:lnTo>
                  <a:lnTo>
                    <a:pt x="8868" y="3440"/>
                  </a:lnTo>
                  <a:lnTo>
                    <a:pt x="5429" y="1194"/>
                  </a:lnTo>
                  <a:lnTo>
                    <a:pt x="5429" y="1194"/>
                  </a:lnTo>
                  <a:lnTo>
                    <a:pt x="5352" y="1143"/>
                  </a:lnTo>
                  <a:lnTo>
                    <a:pt x="5172" y="1015"/>
                  </a:lnTo>
                  <a:lnTo>
                    <a:pt x="4877" y="822"/>
                  </a:lnTo>
                  <a:lnTo>
                    <a:pt x="4505" y="604"/>
                  </a:lnTo>
                  <a:lnTo>
                    <a:pt x="4287" y="489"/>
                  </a:lnTo>
                  <a:lnTo>
                    <a:pt x="4056" y="386"/>
                  </a:lnTo>
                  <a:lnTo>
                    <a:pt x="3812" y="283"/>
                  </a:lnTo>
                  <a:lnTo>
                    <a:pt x="3555" y="193"/>
                  </a:lnTo>
                  <a:lnTo>
                    <a:pt x="3299" y="116"/>
                  </a:lnTo>
                  <a:lnTo>
                    <a:pt x="3029" y="52"/>
                  </a:lnTo>
                  <a:lnTo>
                    <a:pt x="2747" y="14"/>
                  </a:lnTo>
                  <a:lnTo>
                    <a:pt x="2477"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03" name="Google Shape;303;p3"/>
            <p:cNvSpPr/>
            <p:nvPr/>
          </p:nvSpPr>
          <p:spPr>
            <a:xfrm>
              <a:off x="2452875" y="3103400"/>
              <a:ext cx="2734100" cy="2373475"/>
            </a:xfrm>
            <a:custGeom>
              <a:avLst/>
              <a:gdLst/>
              <a:ahLst/>
              <a:cxnLst/>
              <a:rect l="l" t="t" r="r" b="b"/>
              <a:pathLst>
                <a:path w="109364" h="94939" extrusionOk="0">
                  <a:moveTo>
                    <a:pt x="86996" y="0"/>
                  </a:moveTo>
                  <a:lnTo>
                    <a:pt x="85956" y="206"/>
                  </a:lnTo>
                  <a:lnTo>
                    <a:pt x="84776" y="424"/>
                  </a:lnTo>
                  <a:lnTo>
                    <a:pt x="83261" y="732"/>
                  </a:lnTo>
                  <a:lnTo>
                    <a:pt x="81118" y="1155"/>
                  </a:lnTo>
                  <a:lnTo>
                    <a:pt x="78731" y="1669"/>
                  </a:lnTo>
                  <a:lnTo>
                    <a:pt x="76922" y="2054"/>
                  </a:lnTo>
                  <a:lnTo>
                    <a:pt x="75112" y="2464"/>
                  </a:lnTo>
                  <a:lnTo>
                    <a:pt x="73341" y="2888"/>
                  </a:lnTo>
                  <a:lnTo>
                    <a:pt x="71648" y="3324"/>
                  </a:lnTo>
                  <a:lnTo>
                    <a:pt x="70839" y="3542"/>
                  </a:lnTo>
                  <a:lnTo>
                    <a:pt x="70082" y="3748"/>
                  </a:lnTo>
                  <a:lnTo>
                    <a:pt x="69363" y="3966"/>
                  </a:lnTo>
                  <a:lnTo>
                    <a:pt x="68696" y="4171"/>
                  </a:lnTo>
                  <a:lnTo>
                    <a:pt x="68080" y="4377"/>
                  </a:lnTo>
                  <a:lnTo>
                    <a:pt x="67528" y="4582"/>
                  </a:lnTo>
                  <a:lnTo>
                    <a:pt x="67040" y="4774"/>
                  </a:lnTo>
                  <a:lnTo>
                    <a:pt x="66630" y="4967"/>
                  </a:lnTo>
                  <a:lnTo>
                    <a:pt x="66194" y="5159"/>
                  </a:lnTo>
                  <a:lnTo>
                    <a:pt x="65706" y="5390"/>
                  </a:lnTo>
                  <a:lnTo>
                    <a:pt x="65141" y="5660"/>
                  </a:lnTo>
                  <a:lnTo>
                    <a:pt x="64846" y="5814"/>
                  </a:lnTo>
                  <a:lnTo>
                    <a:pt x="64538" y="5981"/>
                  </a:lnTo>
                  <a:lnTo>
                    <a:pt x="64204" y="6173"/>
                  </a:lnTo>
                  <a:lnTo>
                    <a:pt x="63871" y="6378"/>
                  </a:lnTo>
                  <a:lnTo>
                    <a:pt x="63524" y="6622"/>
                  </a:lnTo>
                  <a:lnTo>
                    <a:pt x="63165" y="6879"/>
                  </a:lnTo>
                  <a:lnTo>
                    <a:pt x="62793" y="7161"/>
                  </a:lnTo>
                  <a:lnTo>
                    <a:pt x="62408" y="7482"/>
                  </a:lnTo>
                  <a:lnTo>
                    <a:pt x="62023" y="7829"/>
                  </a:lnTo>
                  <a:lnTo>
                    <a:pt x="61625" y="8214"/>
                  </a:lnTo>
                  <a:lnTo>
                    <a:pt x="61214" y="8637"/>
                  </a:lnTo>
                  <a:lnTo>
                    <a:pt x="60804" y="9099"/>
                  </a:lnTo>
                  <a:lnTo>
                    <a:pt x="60393" y="9600"/>
                  </a:lnTo>
                  <a:lnTo>
                    <a:pt x="59970" y="10139"/>
                  </a:lnTo>
                  <a:lnTo>
                    <a:pt x="59533" y="10729"/>
                  </a:lnTo>
                  <a:lnTo>
                    <a:pt x="59097" y="11371"/>
                  </a:lnTo>
                  <a:lnTo>
                    <a:pt x="58661" y="12051"/>
                  </a:lnTo>
                  <a:lnTo>
                    <a:pt x="58224" y="12795"/>
                  </a:lnTo>
                  <a:lnTo>
                    <a:pt x="57775" y="13578"/>
                  </a:lnTo>
                  <a:lnTo>
                    <a:pt x="57326" y="14438"/>
                  </a:lnTo>
                  <a:lnTo>
                    <a:pt x="56877" y="15336"/>
                  </a:lnTo>
                  <a:lnTo>
                    <a:pt x="56428" y="16311"/>
                  </a:lnTo>
                  <a:lnTo>
                    <a:pt x="55978" y="17338"/>
                  </a:lnTo>
                  <a:lnTo>
                    <a:pt x="55529" y="18429"/>
                  </a:lnTo>
                  <a:lnTo>
                    <a:pt x="55093" y="19596"/>
                  </a:lnTo>
                  <a:lnTo>
                    <a:pt x="54644" y="20828"/>
                  </a:lnTo>
                  <a:lnTo>
                    <a:pt x="54143" y="21842"/>
                  </a:lnTo>
                  <a:lnTo>
                    <a:pt x="53630" y="22907"/>
                  </a:lnTo>
                  <a:lnTo>
                    <a:pt x="53104" y="24024"/>
                  </a:lnTo>
                  <a:lnTo>
                    <a:pt x="52565" y="25217"/>
                  </a:lnTo>
                  <a:lnTo>
                    <a:pt x="52539" y="25192"/>
                  </a:lnTo>
                  <a:lnTo>
                    <a:pt x="51872" y="26475"/>
                  </a:lnTo>
                  <a:lnTo>
                    <a:pt x="50101" y="29863"/>
                  </a:lnTo>
                  <a:lnTo>
                    <a:pt x="48895" y="32134"/>
                  </a:lnTo>
                  <a:lnTo>
                    <a:pt x="47547" y="34662"/>
                  </a:lnTo>
                  <a:lnTo>
                    <a:pt x="46084" y="37357"/>
                  </a:lnTo>
                  <a:lnTo>
                    <a:pt x="44570" y="40142"/>
                  </a:lnTo>
                  <a:lnTo>
                    <a:pt x="43017" y="42940"/>
                  </a:lnTo>
                  <a:lnTo>
                    <a:pt x="41490" y="45635"/>
                  </a:lnTo>
                  <a:lnTo>
                    <a:pt x="40746" y="46931"/>
                  </a:lnTo>
                  <a:lnTo>
                    <a:pt x="40027" y="48163"/>
                  </a:lnTo>
                  <a:lnTo>
                    <a:pt x="39334" y="49331"/>
                  </a:lnTo>
                  <a:lnTo>
                    <a:pt x="38667" y="50421"/>
                  </a:lnTo>
                  <a:lnTo>
                    <a:pt x="38038" y="51435"/>
                  </a:lnTo>
                  <a:lnTo>
                    <a:pt x="37448" y="52333"/>
                  </a:lnTo>
                  <a:lnTo>
                    <a:pt x="36909" y="53129"/>
                  </a:lnTo>
                  <a:lnTo>
                    <a:pt x="36421" y="53809"/>
                  </a:lnTo>
                  <a:lnTo>
                    <a:pt x="36203" y="54104"/>
                  </a:lnTo>
                  <a:lnTo>
                    <a:pt x="35998" y="54361"/>
                  </a:lnTo>
                  <a:lnTo>
                    <a:pt x="35805" y="54579"/>
                  </a:lnTo>
                  <a:lnTo>
                    <a:pt x="35638" y="54759"/>
                  </a:lnTo>
                  <a:lnTo>
                    <a:pt x="35471" y="54900"/>
                  </a:lnTo>
                  <a:lnTo>
                    <a:pt x="35343" y="55016"/>
                  </a:lnTo>
                  <a:lnTo>
                    <a:pt x="35215" y="55080"/>
                  </a:lnTo>
                  <a:lnTo>
                    <a:pt x="35163" y="55093"/>
                  </a:lnTo>
                  <a:lnTo>
                    <a:pt x="35009" y="55093"/>
                  </a:lnTo>
                  <a:lnTo>
                    <a:pt x="34881" y="55067"/>
                  </a:lnTo>
                  <a:lnTo>
                    <a:pt x="34714" y="55016"/>
                  </a:lnTo>
                  <a:lnTo>
                    <a:pt x="34535" y="54964"/>
                  </a:lnTo>
                  <a:lnTo>
                    <a:pt x="34098" y="54797"/>
                  </a:lnTo>
                  <a:lnTo>
                    <a:pt x="33585" y="54579"/>
                  </a:lnTo>
                  <a:lnTo>
                    <a:pt x="32982" y="54310"/>
                  </a:lnTo>
                  <a:lnTo>
                    <a:pt x="32302" y="53989"/>
                  </a:lnTo>
                  <a:lnTo>
                    <a:pt x="31557" y="53630"/>
                  </a:lnTo>
                  <a:lnTo>
                    <a:pt x="30749" y="53219"/>
                  </a:lnTo>
                  <a:lnTo>
                    <a:pt x="28991" y="52308"/>
                  </a:lnTo>
                  <a:lnTo>
                    <a:pt x="27091" y="51294"/>
                  </a:lnTo>
                  <a:lnTo>
                    <a:pt x="25089" y="50216"/>
                  </a:lnTo>
                  <a:lnTo>
                    <a:pt x="23049" y="49100"/>
                  </a:lnTo>
                  <a:lnTo>
                    <a:pt x="21047" y="47970"/>
                  </a:lnTo>
                  <a:lnTo>
                    <a:pt x="19109" y="46892"/>
                  </a:lnTo>
                  <a:lnTo>
                    <a:pt x="15721" y="44967"/>
                  </a:lnTo>
                  <a:lnTo>
                    <a:pt x="13347" y="43607"/>
                  </a:lnTo>
                  <a:lnTo>
                    <a:pt x="12462" y="43094"/>
                  </a:lnTo>
                  <a:lnTo>
                    <a:pt x="1" y="60867"/>
                  </a:lnTo>
                  <a:lnTo>
                    <a:pt x="1567" y="61830"/>
                  </a:lnTo>
                  <a:lnTo>
                    <a:pt x="3389" y="62946"/>
                  </a:lnTo>
                  <a:lnTo>
                    <a:pt x="5750" y="64396"/>
                  </a:lnTo>
                  <a:lnTo>
                    <a:pt x="8573" y="66103"/>
                  </a:lnTo>
                  <a:lnTo>
                    <a:pt x="11743" y="68015"/>
                  </a:lnTo>
                  <a:lnTo>
                    <a:pt x="15170" y="70056"/>
                  </a:lnTo>
                  <a:lnTo>
                    <a:pt x="18750" y="72160"/>
                  </a:lnTo>
                  <a:lnTo>
                    <a:pt x="20559" y="73213"/>
                  </a:lnTo>
                  <a:lnTo>
                    <a:pt x="22382" y="74265"/>
                  </a:lnTo>
                  <a:lnTo>
                    <a:pt x="24191" y="75292"/>
                  </a:lnTo>
                  <a:lnTo>
                    <a:pt x="25975" y="76305"/>
                  </a:lnTo>
                  <a:lnTo>
                    <a:pt x="27720" y="77281"/>
                  </a:lnTo>
                  <a:lnTo>
                    <a:pt x="29414" y="78218"/>
                  </a:lnTo>
                  <a:lnTo>
                    <a:pt x="31057" y="79090"/>
                  </a:lnTo>
                  <a:lnTo>
                    <a:pt x="32610" y="79924"/>
                  </a:lnTo>
                  <a:lnTo>
                    <a:pt x="34085" y="80682"/>
                  </a:lnTo>
                  <a:lnTo>
                    <a:pt x="35471" y="81362"/>
                  </a:lnTo>
                  <a:lnTo>
                    <a:pt x="36742" y="81965"/>
                  </a:lnTo>
                  <a:lnTo>
                    <a:pt x="37319" y="82234"/>
                  </a:lnTo>
                  <a:lnTo>
                    <a:pt x="37884" y="82478"/>
                  </a:lnTo>
                  <a:lnTo>
                    <a:pt x="38397" y="82696"/>
                  </a:lnTo>
                  <a:lnTo>
                    <a:pt x="38885" y="82889"/>
                  </a:lnTo>
                  <a:lnTo>
                    <a:pt x="39334" y="83056"/>
                  </a:lnTo>
                  <a:lnTo>
                    <a:pt x="39745" y="83197"/>
                  </a:lnTo>
                  <a:lnTo>
                    <a:pt x="40117" y="83312"/>
                  </a:lnTo>
                  <a:lnTo>
                    <a:pt x="40451" y="83389"/>
                  </a:lnTo>
                  <a:lnTo>
                    <a:pt x="40733" y="83441"/>
                  </a:lnTo>
                  <a:lnTo>
                    <a:pt x="40977" y="83453"/>
                  </a:lnTo>
                  <a:lnTo>
                    <a:pt x="41079" y="83441"/>
                  </a:lnTo>
                  <a:lnTo>
                    <a:pt x="41208" y="83428"/>
                  </a:lnTo>
                  <a:lnTo>
                    <a:pt x="41336" y="83402"/>
                  </a:lnTo>
                  <a:lnTo>
                    <a:pt x="41464" y="83376"/>
                  </a:lnTo>
                  <a:lnTo>
                    <a:pt x="41747" y="83274"/>
                  </a:lnTo>
                  <a:lnTo>
                    <a:pt x="42055" y="83145"/>
                  </a:lnTo>
                  <a:lnTo>
                    <a:pt x="42388" y="82979"/>
                  </a:lnTo>
                  <a:lnTo>
                    <a:pt x="42735" y="82773"/>
                  </a:lnTo>
                  <a:lnTo>
                    <a:pt x="43107" y="82542"/>
                  </a:lnTo>
                  <a:lnTo>
                    <a:pt x="43505" y="82273"/>
                  </a:lnTo>
                  <a:lnTo>
                    <a:pt x="43915" y="81978"/>
                  </a:lnTo>
                  <a:lnTo>
                    <a:pt x="44339" y="81657"/>
                  </a:lnTo>
                  <a:lnTo>
                    <a:pt x="44788" y="81298"/>
                  </a:lnTo>
                  <a:lnTo>
                    <a:pt x="45250" y="80925"/>
                  </a:lnTo>
                  <a:lnTo>
                    <a:pt x="45725" y="80515"/>
                  </a:lnTo>
                  <a:lnTo>
                    <a:pt x="46213" y="80091"/>
                  </a:lnTo>
                  <a:lnTo>
                    <a:pt x="47239" y="79167"/>
                  </a:lnTo>
                  <a:lnTo>
                    <a:pt x="47932" y="78513"/>
                  </a:lnTo>
                  <a:lnTo>
                    <a:pt x="48676" y="77768"/>
                  </a:lnTo>
                  <a:lnTo>
                    <a:pt x="49472" y="76947"/>
                  </a:lnTo>
                  <a:lnTo>
                    <a:pt x="50306" y="76049"/>
                  </a:lnTo>
                  <a:lnTo>
                    <a:pt x="51192" y="75086"/>
                  </a:lnTo>
                  <a:lnTo>
                    <a:pt x="52103" y="74060"/>
                  </a:lnTo>
                  <a:lnTo>
                    <a:pt x="53040" y="72995"/>
                  </a:lnTo>
                  <a:lnTo>
                    <a:pt x="54015" y="71865"/>
                  </a:lnTo>
                  <a:lnTo>
                    <a:pt x="54990" y="70710"/>
                  </a:lnTo>
                  <a:lnTo>
                    <a:pt x="55991" y="69517"/>
                  </a:lnTo>
                  <a:lnTo>
                    <a:pt x="58019" y="67079"/>
                  </a:lnTo>
                  <a:lnTo>
                    <a:pt x="60034" y="64602"/>
                  </a:lnTo>
                  <a:lnTo>
                    <a:pt x="62010" y="62138"/>
                  </a:lnTo>
                  <a:lnTo>
                    <a:pt x="63896" y="59751"/>
                  </a:lnTo>
                  <a:lnTo>
                    <a:pt x="65667" y="57492"/>
                  </a:lnTo>
                  <a:lnTo>
                    <a:pt x="67284" y="55426"/>
                  </a:lnTo>
                  <a:lnTo>
                    <a:pt x="68683" y="53617"/>
                  </a:lnTo>
                  <a:lnTo>
                    <a:pt x="70724" y="50947"/>
                  </a:lnTo>
                  <a:lnTo>
                    <a:pt x="71481" y="49959"/>
                  </a:lnTo>
                  <a:lnTo>
                    <a:pt x="71417" y="50755"/>
                  </a:lnTo>
                  <a:lnTo>
                    <a:pt x="71365" y="51679"/>
                  </a:lnTo>
                  <a:lnTo>
                    <a:pt x="71327" y="52706"/>
                  </a:lnTo>
                  <a:lnTo>
                    <a:pt x="71314" y="53822"/>
                  </a:lnTo>
                  <a:lnTo>
                    <a:pt x="71340" y="55028"/>
                  </a:lnTo>
                  <a:lnTo>
                    <a:pt x="71352" y="55644"/>
                  </a:lnTo>
                  <a:lnTo>
                    <a:pt x="71378" y="56286"/>
                  </a:lnTo>
                  <a:lnTo>
                    <a:pt x="71417" y="56941"/>
                  </a:lnTo>
                  <a:lnTo>
                    <a:pt x="71468" y="57595"/>
                  </a:lnTo>
                  <a:lnTo>
                    <a:pt x="71532" y="58275"/>
                  </a:lnTo>
                  <a:lnTo>
                    <a:pt x="71596" y="58942"/>
                  </a:lnTo>
                  <a:lnTo>
                    <a:pt x="71673" y="59635"/>
                  </a:lnTo>
                  <a:lnTo>
                    <a:pt x="71776" y="60316"/>
                  </a:lnTo>
                  <a:lnTo>
                    <a:pt x="71879" y="61009"/>
                  </a:lnTo>
                  <a:lnTo>
                    <a:pt x="71994" y="61702"/>
                  </a:lnTo>
                  <a:lnTo>
                    <a:pt x="72135" y="62395"/>
                  </a:lnTo>
                  <a:lnTo>
                    <a:pt x="72276" y="63075"/>
                  </a:lnTo>
                  <a:lnTo>
                    <a:pt x="72443" y="63755"/>
                  </a:lnTo>
                  <a:lnTo>
                    <a:pt x="72623" y="64435"/>
                  </a:lnTo>
                  <a:lnTo>
                    <a:pt x="72828" y="65089"/>
                  </a:lnTo>
                  <a:lnTo>
                    <a:pt x="73046" y="65757"/>
                  </a:lnTo>
                  <a:lnTo>
                    <a:pt x="73277" y="66398"/>
                  </a:lnTo>
                  <a:lnTo>
                    <a:pt x="73534" y="67027"/>
                  </a:lnTo>
                  <a:lnTo>
                    <a:pt x="73803" y="67630"/>
                  </a:lnTo>
                  <a:lnTo>
                    <a:pt x="74099" y="68234"/>
                  </a:lnTo>
                  <a:lnTo>
                    <a:pt x="74407" y="68811"/>
                  </a:lnTo>
                  <a:lnTo>
                    <a:pt x="74740" y="69363"/>
                  </a:lnTo>
                  <a:lnTo>
                    <a:pt x="75241" y="70184"/>
                  </a:lnTo>
                  <a:lnTo>
                    <a:pt x="75690" y="70993"/>
                  </a:lnTo>
                  <a:lnTo>
                    <a:pt x="75908" y="71378"/>
                  </a:lnTo>
                  <a:lnTo>
                    <a:pt x="76101" y="71775"/>
                  </a:lnTo>
                  <a:lnTo>
                    <a:pt x="76293" y="72160"/>
                  </a:lnTo>
                  <a:lnTo>
                    <a:pt x="76473" y="72545"/>
                  </a:lnTo>
                  <a:lnTo>
                    <a:pt x="76640" y="72918"/>
                  </a:lnTo>
                  <a:lnTo>
                    <a:pt x="76806" y="73290"/>
                  </a:lnTo>
                  <a:lnTo>
                    <a:pt x="76948" y="73662"/>
                  </a:lnTo>
                  <a:lnTo>
                    <a:pt x="77089" y="74034"/>
                  </a:lnTo>
                  <a:lnTo>
                    <a:pt x="77345" y="74766"/>
                  </a:lnTo>
                  <a:lnTo>
                    <a:pt x="77564" y="75497"/>
                  </a:lnTo>
                  <a:lnTo>
                    <a:pt x="77743" y="76203"/>
                  </a:lnTo>
                  <a:lnTo>
                    <a:pt x="77897" y="76921"/>
                  </a:lnTo>
                  <a:lnTo>
                    <a:pt x="78026" y="77627"/>
                  </a:lnTo>
                  <a:lnTo>
                    <a:pt x="78128" y="78333"/>
                  </a:lnTo>
                  <a:lnTo>
                    <a:pt x="78205" y="79039"/>
                  </a:lnTo>
                  <a:lnTo>
                    <a:pt x="78257" y="79758"/>
                  </a:lnTo>
                  <a:lnTo>
                    <a:pt x="78295" y="80463"/>
                  </a:lnTo>
                  <a:lnTo>
                    <a:pt x="78308" y="81182"/>
                  </a:lnTo>
                  <a:lnTo>
                    <a:pt x="78308" y="81914"/>
                  </a:lnTo>
                  <a:lnTo>
                    <a:pt x="78295" y="82645"/>
                  </a:lnTo>
                  <a:lnTo>
                    <a:pt x="78257" y="83389"/>
                  </a:lnTo>
                  <a:lnTo>
                    <a:pt x="78218" y="84159"/>
                  </a:lnTo>
                  <a:lnTo>
                    <a:pt x="78115" y="85725"/>
                  </a:lnTo>
                  <a:lnTo>
                    <a:pt x="78000" y="87368"/>
                  </a:lnTo>
                  <a:lnTo>
                    <a:pt x="77884" y="89087"/>
                  </a:lnTo>
                  <a:lnTo>
                    <a:pt x="77820" y="89998"/>
                  </a:lnTo>
                  <a:lnTo>
                    <a:pt x="77769" y="90922"/>
                  </a:lnTo>
                  <a:lnTo>
                    <a:pt x="77730" y="91885"/>
                  </a:lnTo>
                  <a:lnTo>
                    <a:pt x="77692" y="92873"/>
                  </a:lnTo>
                  <a:lnTo>
                    <a:pt x="77666" y="93887"/>
                  </a:lnTo>
                  <a:lnTo>
                    <a:pt x="77666" y="94939"/>
                  </a:lnTo>
                  <a:lnTo>
                    <a:pt x="109364" y="94939"/>
                  </a:lnTo>
                  <a:lnTo>
                    <a:pt x="109364" y="40078"/>
                  </a:lnTo>
                  <a:lnTo>
                    <a:pt x="106361" y="34701"/>
                  </a:lnTo>
                  <a:lnTo>
                    <a:pt x="8699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sp>
        <p:nvSpPr>
          <p:cNvPr id="305" name="Google Shape;305;p3"/>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de-DE" sz="3200" b="0" i="0" u="none" strike="noStrike" cap="none" dirty="0">
                <a:solidFill>
                  <a:schemeClr val="lt1"/>
                </a:solidFill>
                <a:latin typeface="Aptos Light" panose="020B0004020202020204" pitchFamily="34" charset="0"/>
                <a:ea typeface="Century Gothic"/>
                <a:cs typeface="Century Gothic"/>
                <a:sym typeface="Century Gothic"/>
              </a:rPr>
              <a:t>O QUE É UM EMPRÉSTIMO?</a:t>
            </a:r>
            <a:endParaRPr sz="3200" b="0" i="0" u="none" strike="noStrike" cap="none" dirty="0">
              <a:solidFill>
                <a:schemeClr val="lt1"/>
              </a:solidFill>
              <a:latin typeface="Aptos Light" panose="020B0004020202020204" pitchFamily="34" charset="0"/>
              <a:ea typeface="Century Gothic"/>
              <a:cs typeface="Century Gothic"/>
              <a:sym typeface="Century Gothic"/>
            </a:endParaRPr>
          </a:p>
        </p:txBody>
      </p:sp>
      <p:sp>
        <p:nvSpPr>
          <p:cNvPr id="4" name="Google Shape;104;p2">
            <a:extLst>
              <a:ext uri="{FF2B5EF4-FFF2-40B4-BE49-F238E27FC236}">
                <a16:creationId xmlns:a16="http://schemas.microsoft.com/office/drawing/2014/main" id="{69C99240-5A12-1E69-A7BC-33F7D478EEB6}"/>
              </a:ext>
            </a:extLst>
          </p:cNvPr>
          <p:cNvSpPr txBox="1">
            <a:spLocks noGrp="1"/>
          </p:cNvSpPr>
          <p:nvPr>
            <p:ph type="ftr" idx="11"/>
          </p:nvPr>
        </p:nvSpPr>
        <p:spPr>
          <a:xfrm>
            <a:off x="441523" y="6123663"/>
            <a:ext cx="8819708" cy="365125"/>
          </a:xfrm>
          <a:prstGeom prst="rect">
            <a:avLst/>
          </a:prstGeom>
          <a:noFill/>
          <a:ln>
            <a:noFill/>
          </a:ln>
        </p:spPr>
        <p:txBody>
          <a:bodyPr spcFirstLastPara="1" wrap="square" lIns="91425" tIns="45700" rIns="91425" bIns="45700" anchor="ctr" anchorCtr="0">
            <a:normAutofit fontScale="25000" lnSpcReduction="20000"/>
          </a:bodyPr>
          <a:lstStyle/>
          <a:p>
            <a:pPr algn="just"/>
            <a:r>
              <a:rPr lang="pt-PT" sz="3200" dirty="0">
                <a:effectLst/>
                <a:latin typeface="Century Gothic" panose="020B0502020202020204" pitchFamily="34" charset="0"/>
                <a:ea typeface="Times New Roman" panose="02020603050405020304" pitchFamily="18" charset="0"/>
              </a:rPr>
              <a:t>Financiado pela União Europeia. Os pontos de vista e as opiniões expressas são as do(s) autor(</a:t>
            </a:r>
            <a:r>
              <a:rPr lang="pt-PT" sz="3200" dirty="0" err="1">
                <a:effectLst/>
                <a:latin typeface="Century Gothic" panose="020B0502020202020204" pitchFamily="34" charset="0"/>
                <a:ea typeface="Times New Roman" panose="02020603050405020304" pitchFamily="18" charset="0"/>
              </a:rPr>
              <a:t>es</a:t>
            </a:r>
            <a:r>
              <a:rPr lang="pt-PT" sz="3200" dirty="0">
                <a:effectLst/>
                <a:latin typeface="Century Gothic" panose="020B0502020202020204" pitchFamily="34" charset="0"/>
                <a:ea typeface="Times New Roman" panose="02020603050405020304" pitchFamily="18" charset="0"/>
              </a:rPr>
              <a:t>) e não refletem necessariamente a posição da União Europeia ou da Agência de Execução Europeia da Educação e da Cultura (EACEA). Nem a União Europeia nem a EACEA podem ser tidos como responsáveis por essas opiniões. Número do Projeto: 2022-1-AT01-KA220-ADU-000087985</a:t>
            </a:r>
            <a:endParaRPr lang="pt-PT" sz="3200" dirty="0">
              <a:effectLst/>
              <a:latin typeface="Times New Roman" panose="02020603050405020304" pitchFamily="18" charset="0"/>
              <a:ea typeface="Times New Roman" panose="02020603050405020304" pitchFamily="18" charset="0"/>
            </a:endParaRPr>
          </a:p>
          <a:p>
            <a:pPr marL="0" lvl="0" indent="0" algn="ctr" rtl="0">
              <a:lnSpc>
                <a:spcPct val="90000"/>
              </a:lnSpc>
              <a:spcBef>
                <a:spcPts val="600"/>
              </a:spcBef>
              <a:spcAft>
                <a:spcPts val="600"/>
              </a:spcAft>
              <a:buSzPts val="1400"/>
              <a:buNone/>
            </a:pPr>
            <a:endParaRPr sz="400" dirty="0">
              <a:solidFill>
                <a:srgbClr val="888888"/>
              </a:solidFill>
              <a:latin typeface="Arial"/>
              <a:ea typeface="Arial"/>
              <a:cs typeface="Arial"/>
              <a:sym typeface="Arial"/>
            </a:endParaRPr>
          </a:p>
        </p:txBody>
      </p:sp>
      <p:pic>
        <p:nvPicPr>
          <p:cNvPr id="5" name="Imagem 4" descr="Uma imagem com texto, Tipo de letra, Azul elétrico, Azul majorelle&#10;&#10;Descrição gerada automaticamente">
            <a:extLst>
              <a:ext uri="{FF2B5EF4-FFF2-40B4-BE49-F238E27FC236}">
                <a16:creationId xmlns:a16="http://schemas.microsoft.com/office/drawing/2014/main" id="{77A1F4A4-3D12-FF86-AFBE-2B30A59975D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956408" y="5984990"/>
            <a:ext cx="2470291" cy="44146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9"/>
        <p:cNvGrpSpPr/>
        <p:nvPr/>
      </p:nvGrpSpPr>
      <p:grpSpPr>
        <a:xfrm>
          <a:off x="0" y="0"/>
          <a:ext cx="0" cy="0"/>
          <a:chOff x="0" y="0"/>
          <a:chExt cx="0" cy="0"/>
        </a:xfrm>
      </p:grpSpPr>
      <p:sp>
        <p:nvSpPr>
          <p:cNvPr id="310" name="Google Shape;310;p2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11" name="Google Shape;311;p24"/>
          <p:cNvSpPr/>
          <p:nvPr/>
        </p:nvSpPr>
        <p:spPr>
          <a:xfrm>
            <a:off x="9519137" y="5486400"/>
            <a:ext cx="2672863" cy="1371600"/>
          </a:xfrm>
          <a:custGeom>
            <a:avLst/>
            <a:gdLst/>
            <a:ahLst/>
            <a:cxnLst/>
            <a:rect l="l" t="t" r="r" b="b"/>
            <a:pathLst>
              <a:path w="2672863" h="1371600" extrusionOk="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12" name="Google Shape;312;p24"/>
          <p:cNvSpPr/>
          <p:nvPr/>
        </p:nvSpPr>
        <p:spPr>
          <a:xfrm>
            <a:off x="3861786" y="2191546"/>
            <a:ext cx="2987899" cy="2987899"/>
          </a:xfrm>
          <a:prstGeom prst="arc">
            <a:avLst>
              <a:gd name="adj1" fmla="val 14441841"/>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3" name="Google Shape;313;p24"/>
          <p:cNvSpPr txBox="1"/>
          <p:nvPr/>
        </p:nvSpPr>
        <p:spPr>
          <a:xfrm>
            <a:off x="235061" y="2791316"/>
            <a:ext cx="6198248" cy="57806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600"/>
              </a:spcBef>
              <a:spcAft>
                <a:spcPts val="0"/>
              </a:spcAft>
              <a:buNone/>
            </a:pPr>
            <a:r>
              <a:rPr lang="de-DE" sz="2400" b="0" i="0" u="none" strike="noStrike" cap="none" dirty="0">
                <a:solidFill>
                  <a:schemeClr val="dk1"/>
                </a:solidFill>
                <a:latin typeface="Aptos Light" panose="020B0004020202020204" pitchFamily="34" charset="0"/>
                <a:ea typeface="Century Gothic"/>
                <a:cs typeface="Century Gothic"/>
                <a:sym typeface="Century Gothic"/>
              </a:rPr>
              <a:t>Importância da contração de empréstimos</a:t>
            </a:r>
            <a:endParaRPr sz="2400" dirty="0">
              <a:latin typeface="Aptos Light" panose="020B0004020202020204" pitchFamily="34" charset="0"/>
            </a:endParaRPr>
          </a:p>
          <a:p>
            <a:pPr marL="0" marR="0" lvl="0" indent="0" algn="l" rtl="0">
              <a:lnSpc>
                <a:spcPct val="90000"/>
              </a:lnSpc>
              <a:spcBef>
                <a:spcPts val="600"/>
              </a:spcBef>
              <a:spcAft>
                <a:spcPts val="0"/>
              </a:spcAft>
              <a:buNone/>
            </a:pPr>
            <a:endParaRPr sz="2400" b="0" i="0" u="none" strike="noStrike" cap="none" dirty="0">
              <a:solidFill>
                <a:schemeClr val="dk1"/>
              </a:solidFill>
              <a:latin typeface="Aptos Light" panose="020B0004020202020204" pitchFamily="34" charset="0"/>
              <a:ea typeface="Century Gothic"/>
              <a:cs typeface="Century Gothic"/>
              <a:sym typeface="Century Gothic"/>
            </a:endParaRPr>
          </a:p>
          <a:p>
            <a:pPr marL="0" marR="0" lvl="0" indent="127000" algn="l" rtl="0">
              <a:lnSpc>
                <a:spcPct val="90000"/>
              </a:lnSpc>
              <a:spcBef>
                <a:spcPts val="600"/>
              </a:spcBef>
              <a:spcAft>
                <a:spcPts val="0"/>
              </a:spcAft>
              <a:buClr>
                <a:srgbClr val="000000"/>
              </a:buClr>
              <a:buSzPts val="2000"/>
              <a:buFont typeface="Arial"/>
              <a:buNone/>
            </a:pPr>
            <a:endParaRPr sz="2400" b="0" i="0" u="none" strike="noStrike" cap="none" dirty="0">
              <a:solidFill>
                <a:schemeClr val="dk1"/>
              </a:solidFill>
              <a:latin typeface="Aptos Light" panose="020B0004020202020204" pitchFamily="34" charset="0"/>
              <a:ea typeface="Century Gothic"/>
              <a:cs typeface="Century Gothic"/>
              <a:sym typeface="Century Gothic"/>
            </a:endParaRPr>
          </a:p>
        </p:txBody>
      </p:sp>
      <p:sp>
        <p:nvSpPr>
          <p:cNvPr id="314" name="Google Shape;314;p24"/>
          <p:cNvSpPr/>
          <p:nvPr/>
        </p:nvSpPr>
        <p:spPr>
          <a:xfrm rot="-5400000">
            <a:off x="5481638" y="188346"/>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5" name="Google Shape;315;p2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16" name="Google Shape;316;p24"/>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319" name="Google Shape;319;p24"/>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de-DE" sz="3200" b="0" i="0" u="none" strike="noStrike" cap="none" dirty="0">
                <a:solidFill>
                  <a:schemeClr val="lt1"/>
                </a:solidFill>
                <a:latin typeface="Aptos Light" panose="020B0004020202020204" pitchFamily="34" charset="0"/>
                <a:ea typeface="Century Gothic"/>
                <a:cs typeface="Century Gothic"/>
                <a:sym typeface="Century Gothic"/>
              </a:rPr>
              <a:t>PORQUE É QUE AS PESSOAS PEDEM EMPRESTADO?</a:t>
            </a:r>
            <a:endParaRPr sz="3200" b="0" i="0" u="none" strike="noStrike" cap="none" dirty="0">
              <a:solidFill>
                <a:schemeClr val="lt1"/>
              </a:solidFill>
              <a:latin typeface="Aptos Light" panose="020B0004020202020204" pitchFamily="34" charset="0"/>
              <a:ea typeface="Century Gothic"/>
              <a:cs typeface="Century Gothic"/>
              <a:sym typeface="Century Gothic"/>
            </a:endParaRPr>
          </a:p>
        </p:txBody>
      </p:sp>
      <p:pic>
        <p:nvPicPr>
          <p:cNvPr id="320" name="Google Shape;320;p24"/>
          <p:cNvPicPr preferRelativeResize="0"/>
          <p:nvPr/>
        </p:nvPicPr>
        <p:blipFill rotWithShape="1">
          <a:blip r:embed="rId4">
            <a:alphaModFix/>
          </a:blip>
          <a:srcRect/>
          <a:stretch/>
        </p:blipFill>
        <p:spPr>
          <a:xfrm>
            <a:off x="7509438" y="2295331"/>
            <a:ext cx="3176496" cy="2337246"/>
          </a:xfrm>
          <a:prstGeom prst="rect">
            <a:avLst/>
          </a:prstGeom>
          <a:noFill/>
          <a:ln>
            <a:noFill/>
          </a:ln>
        </p:spPr>
      </p:pic>
      <p:sp>
        <p:nvSpPr>
          <p:cNvPr id="4" name="Google Shape;104;p2">
            <a:extLst>
              <a:ext uri="{FF2B5EF4-FFF2-40B4-BE49-F238E27FC236}">
                <a16:creationId xmlns:a16="http://schemas.microsoft.com/office/drawing/2014/main" id="{9B8431BC-F366-D317-3355-10CC5AC664ED}"/>
              </a:ext>
            </a:extLst>
          </p:cNvPr>
          <p:cNvSpPr txBox="1">
            <a:spLocks noGrp="1"/>
          </p:cNvSpPr>
          <p:nvPr>
            <p:ph type="ftr" idx="11"/>
          </p:nvPr>
        </p:nvSpPr>
        <p:spPr>
          <a:xfrm>
            <a:off x="441523" y="6123663"/>
            <a:ext cx="8819708" cy="365125"/>
          </a:xfrm>
          <a:prstGeom prst="rect">
            <a:avLst/>
          </a:prstGeom>
          <a:noFill/>
          <a:ln>
            <a:noFill/>
          </a:ln>
        </p:spPr>
        <p:txBody>
          <a:bodyPr spcFirstLastPara="1" wrap="square" lIns="91425" tIns="45700" rIns="91425" bIns="45700" anchor="ctr" anchorCtr="0">
            <a:normAutofit fontScale="25000" lnSpcReduction="20000"/>
          </a:bodyPr>
          <a:lstStyle/>
          <a:p>
            <a:pPr algn="just"/>
            <a:r>
              <a:rPr lang="pt-PT" sz="3200" dirty="0">
                <a:effectLst/>
                <a:latin typeface="Century Gothic" panose="020B0502020202020204" pitchFamily="34" charset="0"/>
                <a:ea typeface="Times New Roman" panose="02020603050405020304" pitchFamily="18" charset="0"/>
              </a:rPr>
              <a:t>Financiado pela União Europeia. Os pontos de vista e as opiniões expressas são as do(s) autor(</a:t>
            </a:r>
            <a:r>
              <a:rPr lang="pt-PT" sz="3200" dirty="0" err="1">
                <a:effectLst/>
                <a:latin typeface="Century Gothic" panose="020B0502020202020204" pitchFamily="34" charset="0"/>
                <a:ea typeface="Times New Roman" panose="02020603050405020304" pitchFamily="18" charset="0"/>
              </a:rPr>
              <a:t>es</a:t>
            </a:r>
            <a:r>
              <a:rPr lang="pt-PT" sz="3200" dirty="0">
                <a:effectLst/>
                <a:latin typeface="Century Gothic" panose="020B0502020202020204" pitchFamily="34" charset="0"/>
                <a:ea typeface="Times New Roman" panose="02020603050405020304" pitchFamily="18" charset="0"/>
              </a:rPr>
              <a:t>) e não refletem necessariamente a posição da União Europeia ou da Agência de Execução Europeia da Educação e da Cultura (EACEA). Nem a União Europeia nem a EACEA podem ser tidos como responsáveis por essas opiniões. Número do Projeto: 2022-1-AT01-KA220-ADU-000087985</a:t>
            </a:r>
            <a:endParaRPr lang="pt-PT" sz="3200" dirty="0">
              <a:effectLst/>
              <a:latin typeface="Times New Roman" panose="02020603050405020304" pitchFamily="18" charset="0"/>
              <a:ea typeface="Times New Roman" panose="02020603050405020304" pitchFamily="18" charset="0"/>
            </a:endParaRPr>
          </a:p>
          <a:p>
            <a:pPr marL="0" lvl="0" indent="0" algn="ctr" rtl="0">
              <a:lnSpc>
                <a:spcPct val="90000"/>
              </a:lnSpc>
              <a:spcBef>
                <a:spcPts val="600"/>
              </a:spcBef>
              <a:spcAft>
                <a:spcPts val="600"/>
              </a:spcAft>
              <a:buSzPts val="1400"/>
              <a:buNone/>
            </a:pPr>
            <a:endParaRPr sz="400" dirty="0">
              <a:solidFill>
                <a:srgbClr val="888888"/>
              </a:solidFill>
              <a:latin typeface="Arial"/>
              <a:ea typeface="Arial"/>
              <a:cs typeface="Arial"/>
              <a:sym typeface="Arial"/>
            </a:endParaRPr>
          </a:p>
        </p:txBody>
      </p:sp>
      <p:pic>
        <p:nvPicPr>
          <p:cNvPr id="5" name="Imagem 4" descr="Uma imagem com texto, Tipo de letra, Azul elétrico, Azul majorelle&#10;&#10;Descrição gerada automaticamente">
            <a:extLst>
              <a:ext uri="{FF2B5EF4-FFF2-40B4-BE49-F238E27FC236}">
                <a16:creationId xmlns:a16="http://schemas.microsoft.com/office/drawing/2014/main" id="{7B4D2DD0-CF04-9C05-3577-0073EC2F7B5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956408" y="5984990"/>
            <a:ext cx="2470291" cy="44146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4"/>
        <p:cNvGrpSpPr/>
        <p:nvPr/>
      </p:nvGrpSpPr>
      <p:grpSpPr>
        <a:xfrm>
          <a:off x="0" y="0"/>
          <a:ext cx="0" cy="0"/>
          <a:chOff x="0" y="0"/>
          <a:chExt cx="0" cy="0"/>
        </a:xfrm>
      </p:grpSpPr>
      <p:grpSp>
        <p:nvGrpSpPr>
          <p:cNvPr id="325" name="Google Shape;325;p25"/>
          <p:cNvGrpSpPr/>
          <p:nvPr/>
        </p:nvGrpSpPr>
        <p:grpSpPr>
          <a:xfrm>
            <a:off x="-5025" y="6737718"/>
            <a:ext cx="12207200" cy="123363"/>
            <a:chOff x="-5025" y="6737718"/>
            <a:chExt cx="12207200" cy="123363"/>
          </a:xfrm>
        </p:grpSpPr>
        <p:sp>
          <p:nvSpPr>
            <p:cNvPr id="326" name="Google Shape;326;p25"/>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7" name="Google Shape;327;p25"/>
            <p:cNvSpPr/>
            <p:nvPr/>
          </p:nvSpPr>
          <p:spPr>
            <a:xfrm rot="-5400000">
              <a:off x="9176406" y="3835311"/>
              <a:ext cx="123362" cy="5928176"/>
            </a:xfrm>
            <a:prstGeom prst="rect">
              <a:avLst/>
            </a:prstGeom>
            <a:gradFill>
              <a:gsLst>
                <a:gs pos="0">
                  <a:srgbClr val="5B9BD5">
                    <a:alpha val="0"/>
                  </a:srgbClr>
                </a:gs>
                <a:gs pos="19000">
                  <a:srgbClr val="5B9BD5">
                    <a:alpha val="0"/>
                  </a:srgbClr>
                </a:gs>
                <a:gs pos="100000">
                  <a:srgbClr val="9CC2E5"/>
                </a:gs>
              </a:gsLst>
              <a:lin ang="6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328" name="Google Shape;328;p25"/>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9" name="Google Shape;329;p25"/>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31" name="Google Shape;331;p25"/>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333" name="Google Shape;333;p25"/>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de-DE" sz="3200" b="0" i="0" u="none" strike="noStrike" cap="none" dirty="0">
                <a:solidFill>
                  <a:schemeClr val="lt1"/>
                </a:solidFill>
                <a:latin typeface="Aptos Light" panose="020B0004020202020204" pitchFamily="34" charset="0"/>
                <a:ea typeface="Century Gothic"/>
                <a:cs typeface="Century Gothic"/>
                <a:sym typeface="Century Gothic"/>
              </a:rPr>
              <a:t>CONSIDERAÇÕES ANTES DE CONTRAIR UM EMPRÉSTIMO</a:t>
            </a:r>
            <a:endParaRPr sz="3200" b="0" i="0" u="none" strike="noStrike" cap="none" dirty="0">
              <a:solidFill>
                <a:schemeClr val="lt1"/>
              </a:solidFill>
              <a:latin typeface="Aptos Light" panose="020B0004020202020204" pitchFamily="34" charset="0"/>
              <a:ea typeface="Century Gothic"/>
              <a:cs typeface="Century Gothic"/>
              <a:sym typeface="Century Gothic"/>
            </a:endParaRPr>
          </a:p>
        </p:txBody>
      </p:sp>
      <p:grpSp>
        <p:nvGrpSpPr>
          <p:cNvPr id="334" name="Google Shape;334;p25"/>
          <p:cNvGrpSpPr/>
          <p:nvPr/>
        </p:nvGrpSpPr>
        <p:grpSpPr>
          <a:xfrm>
            <a:off x="3572835" y="1344850"/>
            <a:ext cx="5591049" cy="4544644"/>
            <a:chOff x="2980690" y="281504"/>
            <a:chExt cx="5591049" cy="4544644"/>
          </a:xfrm>
        </p:grpSpPr>
        <p:sp>
          <p:nvSpPr>
            <p:cNvPr id="335" name="Google Shape;335;p25"/>
            <p:cNvSpPr/>
            <p:nvPr/>
          </p:nvSpPr>
          <p:spPr>
            <a:xfrm>
              <a:off x="4866184" y="293256"/>
              <a:ext cx="1835312" cy="1835312"/>
            </a:xfrm>
            <a:prstGeom prst="downArrow">
              <a:avLst>
                <a:gd name="adj1" fmla="val 50000"/>
                <a:gd name="adj2" fmla="val 35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5"/>
            <p:cNvSpPr txBox="1"/>
            <p:nvPr/>
          </p:nvSpPr>
          <p:spPr>
            <a:xfrm>
              <a:off x="5275326" y="281504"/>
              <a:ext cx="1017028" cy="1514132"/>
            </a:xfrm>
            <a:prstGeom prst="rect">
              <a:avLst/>
            </a:prstGeom>
            <a:noFill/>
            <a:ln>
              <a:noFill/>
            </a:ln>
          </p:spPr>
          <p:txBody>
            <a:bodyPr spcFirstLastPara="1" wrap="square" lIns="78225" tIns="78225" rIns="78225" bIns="78225"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de-DE" sz="1100" b="0" i="0" u="none" strike="noStrike" cap="none" dirty="0">
                  <a:solidFill>
                    <a:schemeClr val="lt1"/>
                  </a:solidFill>
                  <a:latin typeface="Aptos Light" panose="020B0004020202020204" pitchFamily="34" charset="0"/>
                  <a:ea typeface="Century Gothic"/>
                  <a:cs typeface="Century Gothic"/>
                  <a:sym typeface="Century Gothic"/>
                </a:rPr>
                <a:t>EMPRÉSTIMO</a:t>
              </a:r>
              <a:endParaRPr sz="1100" b="0" i="0" u="none" strike="noStrike" cap="none" dirty="0">
                <a:solidFill>
                  <a:schemeClr val="lt1"/>
                </a:solidFill>
                <a:latin typeface="Aptos Light" panose="020B0004020202020204" pitchFamily="34" charset="0"/>
                <a:ea typeface="Century Gothic"/>
                <a:cs typeface="Century Gothic"/>
                <a:sym typeface="Century Gothic"/>
              </a:endParaRPr>
            </a:p>
          </p:txBody>
        </p:sp>
        <p:sp>
          <p:nvSpPr>
            <p:cNvPr id="337" name="Google Shape;337;p25"/>
            <p:cNvSpPr/>
            <p:nvPr/>
          </p:nvSpPr>
          <p:spPr>
            <a:xfrm rot="4154773">
              <a:off x="6736427" y="1138437"/>
              <a:ext cx="1835312" cy="1835312"/>
            </a:xfrm>
            <a:prstGeom prst="downArrow">
              <a:avLst>
                <a:gd name="adj1" fmla="val 50000"/>
                <a:gd name="adj2" fmla="val 35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5"/>
            <p:cNvSpPr txBox="1"/>
            <p:nvPr/>
          </p:nvSpPr>
          <p:spPr>
            <a:xfrm rot="-1245227">
              <a:off x="7047187" y="1540359"/>
              <a:ext cx="1514132" cy="917656"/>
            </a:xfrm>
            <a:prstGeom prst="rect">
              <a:avLst/>
            </a:prstGeom>
            <a:noFill/>
            <a:ln>
              <a:noFill/>
            </a:ln>
          </p:spPr>
          <p:txBody>
            <a:bodyPr spcFirstLastPara="1" wrap="square" lIns="78225" tIns="78225" rIns="78225" bIns="78225"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de-DE" sz="1100" b="0" i="0" u="none" strike="noStrike" cap="none" dirty="0">
                  <a:solidFill>
                    <a:schemeClr val="lt1"/>
                  </a:solidFill>
                  <a:latin typeface="Aptos Light" panose="020B0004020202020204" pitchFamily="34" charset="0"/>
                  <a:ea typeface="Century Gothic"/>
                  <a:cs typeface="Century Gothic"/>
                  <a:sym typeface="Century Gothic"/>
                </a:rPr>
                <a:t>DÍVIDA</a:t>
              </a:r>
              <a:endParaRPr sz="1100" b="0" i="0" u="none" strike="noStrike" cap="none" dirty="0">
                <a:solidFill>
                  <a:schemeClr val="lt1"/>
                </a:solidFill>
                <a:latin typeface="Aptos Light" panose="020B0004020202020204" pitchFamily="34" charset="0"/>
                <a:ea typeface="Century Gothic"/>
                <a:cs typeface="Century Gothic"/>
                <a:sym typeface="Century Gothic"/>
              </a:endParaRPr>
            </a:p>
          </p:txBody>
        </p:sp>
        <p:sp>
          <p:nvSpPr>
            <p:cNvPr id="339" name="Google Shape;339;p25"/>
            <p:cNvSpPr/>
            <p:nvPr/>
          </p:nvSpPr>
          <p:spPr>
            <a:xfrm rot="8640000">
              <a:off x="5862946" y="2990836"/>
              <a:ext cx="1835312" cy="1835312"/>
            </a:xfrm>
            <a:prstGeom prst="downArrow">
              <a:avLst>
                <a:gd name="adj1" fmla="val 50000"/>
                <a:gd name="adj2" fmla="val 35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5"/>
            <p:cNvSpPr txBox="1"/>
            <p:nvPr/>
          </p:nvSpPr>
          <p:spPr>
            <a:xfrm rot="-2160000">
              <a:off x="6416166" y="3281346"/>
              <a:ext cx="917656" cy="1514132"/>
            </a:xfrm>
            <a:prstGeom prst="rect">
              <a:avLst/>
            </a:prstGeom>
            <a:noFill/>
            <a:ln>
              <a:noFill/>
            </a:ln>
          </p:spPr>
          <p:txBody>
            <a:bodyPr spcFirstLastPara="1" wrap="square" lIns="78225" tIns="78225" rIns="78225" bIns="78225"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de-DE" sz="1100" b="0" i="0" u="none" strike="noStrike" cap="none" dirty="0">
                  <a:solidFill>
                    <a:schemeClr val="lt1"/>
                  </a:solidFill>
                  <a:latin typeface="Aptos Light" panose="020B0004020202020204" pitchFamily="34" charset="0"/>
                  <a:ea typeface="Century Gothic"/>
                  <a:cs typeface="Century Gothic"/>
                  <a:sym typeface="Century Gothic"/>
                </a:rPr>
                <a:t>PRINCIPAL</a:t>
              </a:r>
              <a:endParaRPr sz="1100" b="0" i="0" u="none" strike="noStrike" cap="none" dirty="0">
                <a:solidFill>
                  <a:schemeClr val="lt1"/>
                </a:solidFill>
                <a:latin typeface="Aptos Light" panose="020B0004020202020204" pitchFamily="34" charset="0"/>
                <a:ea typeface="Century Gothic"/>
                <a:cs typeface="Century Gothic"/>
                <a:sym typeface="Century Gothic"/>
              </a:endParaRPr>
            </a:p>
          </p:txBody>
        </p:sp>
        <p:sp>
          <p:nvSpPr>
            <p:cNvPr id="341" name="Google Shape;341;p25"/>
            <p:cNvSpPr/>
            <p:nvPr/>
          </p:nvSpPr>
          <p:spPr>
            <a:xfrm rot="-8640000">
              <a:off x="3656254" y="2902079"/>
              <a:ext cx="1835312" cy="1835312"/>
            </a:xfrm>
            <a:prstGeom prst="downArrow">
              <a:avLst>
                <a:gd name="adj1" fmla="val 50000"/>
                <a:gd name="adj2" fmla="val 35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5"/>
            <p:cNvSpPr txBox="1"/>
            <p:nvPr/>
          </p:nvSpPr>
          <p:spPr>
            <a:xfrm rot="2160000">
              <a:off x="4020690" y="3192589"/>
              <a:ext cx="917656" cy="1514132"/>
            </a:xfrm>
            <a:prstGeom prst="rect">
              <a:avLst/>
            </a:prstGeom>
            <a:noFill/>
            <a:ln>
              <a:noFill/>
            </a:ln>
          </p:spPr>
          <p:txBody>
            <a:bodyPr spcFirstLastPara="1" wrap="square" lIns="78225" tIns="78225" rIns="78225" bIns="78225"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de-DE" sz="1100" b="0" i="0" u="none" strike="noStrike" cap="none" dirty="0">
                  <a:solidFill>
                    <a:schemeClr val="lt1"/>
                  </a:solidFill>
                  <a:latin typeface="Aptos Light" panose="020B0004020202020204" pitchFamily="34" charset="0"/>
                  <a:ea typeface="Century Gothic"/>
                  <a:cs typeface="Century Gothic"/>
                  <a:sym typeface="Century Gothic"/>
                </a:rPr>
                <a:t>JUROS</a:t>
              </a:r>
              <a:endParaRPr sz="1100" b="0" i="0" u="none" strike="noStrike" cap="none" dirty="0">
                <a:solidFill>
                  <a:schemeClr val="lt1"/>
                </a:solidFill>
                <a:latin typeface="Aptos Light" panose="020B0004020202020204" pitchFamily="34" charset="0"/>
                <a:ea typeface="Century Gothic"/>
                <a:cs typeface="Century Gothic"/>
                <a:sym typeface="Century Gothic"/>
              </a:endParaRPr>
            </a:p>
          </p:txBody>
        </p:sp>
        <p:sp>
          <p:nvSpPr>
            <p:cNvPr id="343" name="Google Shape;343;p25"/>
            <p:cNvSpPr/>
            <p:nvPr/>
          </p:nvSpPr>
          <p:spPr>
            <a:xfrm rot="-4320000">
              <a:off x="2980690" y="1138450"/>
              <a:ext cx="1835312" cy="1835312"/>
            </a:xfrm>
            <a:prstGeom prst="downArrow">
              <a:avLst>
                <a:gd name="adj1" fmla="val 50000"/>
                <a:gd name="adj2" fmla="val 35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5"/>
            <p:cNvSpPr txBox="1"/>
            <p:nvPr/>
          </p:nvSpPr>
          <p:spPr>
            <a:xfrm rot="1080000">
              <a:off x="2988550" y="1547653"/>
              <a:ext cx="1514132" cy="917656"/>
            </a:xfrm>
            <a:prstGeom prst="rect">
              <a:avLst/>
            </a:prstGeom>
            <a:noFill/>
            <a:ln>
              <a:noFill/>
            </a:ln>
          </p:spPr>
          <p:txBody>
            <a:bodyPr spcFirstLastPara="1" wrap="square" lIns="78225" tIns="78225" rIns="78225" bIns="78225"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de-DE" sz="1100" b="0" i="0" u="none" strike="noStrike" cap="none" dirty="0">
                  <a:solidFill>
                    <a:schemeClr val="lt1"/>
                  </a:solidFill>
                  <a:latin typeface="Aptos Light" panose="020B0004020202020204" pitchFamily="34" charset="0"/>
                  <a:ea typeface="Century Gothic"/>
                  <a:cs typeface="Century Gothic"/>
                  <a:sym typeface="Century Gothic"/>
                </a:rPr>
                <a:t>PRAZO DO EMPRÉSTIMO</a:t>
              </a:r>
              <a:endParaRPr sz="1100" b="0" i="0" u="none" strike="noStrike" cap="none" dirty="0">
                <a:solidFill>
                  <a:schemeClr val="lt1"/>
                </a:solidFill>
                <a:latin typeface="Aptos Light" panose="020B0004020202020204" pitchFamily="34" charset="0"/>
                <a:ea typeface="Century Gothic"/>
                <a:cs typeface="Century Gothic"/>
                <a:sym typeface="Century Gothic"/>
              </a:endParaRPr>
            </a:p>
          </p:txBody>
        </p:sp>
      </p:grpSp>
      <p:sp>
        <p:nvSpPr>
          <p:cNvPr id="345" name="Google Shape;345;p25"/>
          <p:cNvSpPr txBox="1"/>
          <p:nvPr/>
        </p:nvSpPr>
        <p:spPr>
          <a:xfrm>
            <a:off x="5322440" y="3229420"/>
            <a:ext cx="2107095" cy="649883"/>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None/>
            </a:pPr>
            <a:r>
              <a:rPr lang="de-DE" sz="1800" b="0" i="0" u="none" strike="noStrike" cap="none" dirty="0">
                <a:solidFill>
                  <a:schemeClr val="dk1"/>
                </a:solidFill>
                <a:latin typeface="Aptos Light" panose="020B0004020202020204" pitchFamily="34" charset="0"/>
                <a:ea typeface="Century Gothic"/>
                <a:cs typeface="Century Gothic"/>
                <a:sym typeface="Century Gothic"/>
              </a:rPr>
              <a:t>TERMINOLOGIA BÁSICA</a:t>
            </a:r>
            <a:endParaRPr dirty="0">
              <a:latin typeface="Aptos Light" panose="020B0004020202020204" pitchFamily="34" charset="0"/>
            </a:endParaRPr>
          </a:p>
        </p:txBody>
      </p:sp>
      <p:sp>
        <p:nvSpPr>
          <p:cNvPr id="4" name="Google Shape;104;p2">
            <a:extLst>
              <a:ext uri="{FF2B5EF4-FFF2-40B4-BE49-F238E27FC236}">
                <a16:creationId xmlns:a16="http://schemas.microsoft.com/office/drawing/2014/main" id="{5580EEBD-3721-7578-6F29-195ECD6C4949}"/>
              </a:ext>
            </a:extLst>
          </p:cNvPr>
          <p:cNvSpPr txBox="1">
            <a:spLocks noGrp="1"/>
          </p:cNvSpPr>
          <p:nvPr>
            <p:ph type="ftr" idx="11"/>
          </p:nvPr>
        </p:nvSpPr>
        <p:spPr>
          <a:xfrm>
            <a:off x="441523" y="6123663"/>
            <a:ext cx="8819708" cy="365125"/>
          </a:xfrm>
          <a:prstGeom prst="rect">
            <a:avLst/>
          </a:prstGeom>
          <a:noFill/>
          <a:ln>
            <a:noFill/>
          </a:ln>
        </p:spPr>
        <p:txBody>
          <a:bodyPr spcFirstLastPara="1" wrap="square" lIns="91425" tIns="45700" rIns="91425" bIns="45700" anchor="ctr" anchorCtr="0">
            <a:normAutofit fontScale="25000" lnSpcReduction="20000"/>
          </a:bodyPr>
          <a:lstStyle/>
          <a:p>
            <a:pPr algn="just"/>
            <a:r>
              <a:rPr lang="pt-PT" sz="3200" dirty="0">
                <a:effectLst/>
                <a:latin typeface="Century Gothic" panose="020B0502020202020204" pitchFamily="34" charset="0"/>
                <a:ea typeface="Times New Roman" panose="02020603050405020304" pitchFamily="18" charset="0"/>
              </a:rPr>
              <a:t>Financiado pela União Europeia. Os pontos de vista e as opiniões expressas são as do(s) autor(</a:t>
            </a:r>
            <a:r>
              <a:rPr lang="pt-PT" sz="3200" dirty="0" err="1">
                <a:effectLst/>
                <a:latin typeface="Century Gothic" panose="020B0502020202020204" pitchFamily="34" charset="0"/>
                <a:ea typeface="Times New Roman" panose="02020603050405020304" pitchFamily="18" charset="0"/>
              </a:rPr>
              <a:t>es</a:t>
            </a:r>
            <a:r>
              <a:rPr lang="pt-PT" sz="3200" dirty="0">
                <a:effectLst/>
                <a:latin typeface="Century Gothic" panose="020B0502020202020204" pitchFamily="34" charset="0"/>
                <a:ea typeface="Times New Roman" panose="02020603050405020304" pitchFamily="18" charset="0"/>
              </a:rPr>
              <a:t>) e não refletem necessariamente a posição da União Europeia ou da Agência de Execução Europeia da Educação e da Cultura (EACEA). Nem a União Europeia nem a EACEA podem ser tidos como responsáveis por essas opiniões. Número do Projeto: 2022-1-AT01-KA220-ADU-000087985</a:t>
            </a:r>
            <a:endParaRPr lang="pt-PT" sz="3200" dirty="0">
              <a:effectLst/>
              <a:latin typeface="Times New Roman" panose="02020603050405020304" pitchFamily="18" charset="0"/>
              <a:ea typeface="Times New Roman" panose="02020603050405020304" pitchFamily="18" charset="0"/>
            </a:endParaRPr>
          </a:p>
          <a:p>
            <a:pPr marL="0" lvl="0" indent="0" algn="ctr" rtl="0">
              <a:lnSpc>
                <a:spcPct val="90000"/>
              </a:lnSpc>
              <a:spcBef>
                <a:spcPts val="600"/>
              </a:spcBef>
              <a:spcAft>
                <a:spcPts val="600"/>
              </a:spcAft>
              <a:buSzPts val="1400"/>
              <a:buNone/>
            </a:pPr>
            <a:endParaRPr sz="400" dirty="0">
              <a:solidFill>
                <a:srgbClr val="888888"/>
              </a:solidFill>
              <a:latin typeface="Arial"/>
              <a:ea typeface="Arial"/>
              <a:cs typeface="Arial"/>
              <a:sym typeface="Arial"/>
            </a:endParaRPr>
          </a:p>
        </p:txBody>
      </p:sp>
      <p:pic>
        <p:nvPicPr>
          <p:cNvPr id="5" name="Imagem 4" descr="Uma imagem com texto, Tipo de letra, Azul elétrico, Azul majorelle&#10;&#10;Descrição gerada automaticamente">
            <a:extLst>
              <a:ext uri="{FF2B5EF4-FFF2-40B4-BE49-F238E27FC236}">
                <a16:creationId xmlns:a16="http://schemas.microsoft.com/office/drawing/2014/main" id="{44496282-FB80-8322-C4A1-07BF107A33D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956408" y="5984990"/>
            <a:ext cx="2470291" cy="4414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9"/>
        <p:cNvGrpSpPr/>
        <p:nvPr/>
      </p:nvGrpSpPr>
      <p:grpSpPr>
        <a:xfrm>
          <a:off x="0" y="0"/>
          <a:ext cx="0" cy="0"/>
          <a:chOff x="0" y="0"/>
          <a:chExt cx="0" cy="0"/>
        </a:xfrm>
      </p:grpSpPr>
      <p:sp>
        <p:nvSpPr>
          <p:cNvPr id="350" name="Google Shape;350;p2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51" name="Google Shape;351;p26"/>
          <p:cNvSpPr/>
          <p:nvPr/>
        </p:nvSpPr>
        <p:spPr>
          <a:xfrm>
            <a:off x="9519137" y="5486400"/>
            <a:ext cx="2672863" cy="1371600"/>
          </a:xfrm>
          <a:custGeom>
            <a:avLst/>
            <a:gdLst/>
            <a:ahLst/>
            <a:cxnLst/>
            <a:rect l="l" t="t" r="r" b="b"/>
            <a:pathLst>
              <a:path w="2672863" h="1371600" extrusionOk="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2" name="Google Shape;352;p26"/>
          <p:cNvSpPr/>
          <p:nvPr/>
        </p:nvSpPr>
        <p:spPr>
          <a:xfrm>
            <a:off x="8959898" y="2078185"/>
            <a:ext cx="2987899" cy="2987899"/>
          </a:xfrm>
          <a:prstGeom prst="arc">
            <a:avLst>
              <a:gd name="adj1" fmla="val 14441841"/>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3" name="Google Shape;353;p26"/>
          <p:cNvSpPr txBox="1"/>
          <p:nvPr/>
        </p:nvSpPr>
        <p:spPr>
          <a:xfrm>
            <a:off x="5692592" y="2965760"/>
            <a:ext cx="5767696" cy="915717"/>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None/>
            </a:pPr>
            <a:r>
              <a:rPr lang="de-DE" sz="2400" b="0" i="0" u="none" strike="noStrike" cap="none" dirty="0">
                <a:solidFill>
                  <a:srgbClr val="000000"/>
                </a:solidFill>
                <a:latin typeface="Aptos Light" panose="020B0004020202020204" pitchFamily="34" charset="0"/>
                <a:ea typeface="Century Gothic"/>
                <a:cs typeface="Century Gothic"/>
                <a:sym typeface="Century Gothic"/>
              </a:rPr>
              <a:t>Antes de pedir um empréstimo, em que é que devo pensar?</a:t>
            </a:r>
            <a:endParaRPr sz="1600" dirty="0">
              <a:latin typeface="Aptos Light" panose="020B0004020202020204" pitchFamily="34" charset="0"/>
            </a:endParaRPr>
          </a:p>
        </p:txBody>
      </p:sp>
      <p:sp>
        <p:nvSpPr>
          <p:cNvPr id="354" name="Google Shape;354;p26"/>
          <p:cNvSpPr/>
          <p:nvPr/>
        </p:nvSpPr>
        <p:spPr>
          <a:xfrm rot="-5400000">
            <a:off x="5481638" y="188346"/>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 name="Google Shape;355;p26"/>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56" name="Google Shape;356;p26"/>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359" name="Google Shape;359;p26"/>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de-DE" sz="3200" b="0" i="0" u="none" strike="noStrike" cap="none" dirty="0">
                <a:solidFill>
                  <a:schemeClr val="lt1"/>
                </a:solidFill>
                <a:latin typeface="Aptos Light" panose="020B0004020202020204" pitchFamily="34" charset="0"/>
                <a:ea typeface="Century Gothic"/>
                <a:cs typeface="Century Gothic"/>
                <a:sym typeface="Century Gothic"/>
              </a:rPr>
              <a:t>CONSIDERAÇÕES ANTES DE CONTRAIR UM EMPRÉSTIMO</a:t>
            </a:r>
            <a:endParaRPr sz="3200" b="0" i="0" u="none" strike="noStrike" cap="none" dirty="0">
              <a:solidFill>
                <a:schemeClr val="lt1"/>
              </a:solidFill>
              <a:latin typeface="Aptos Light" panose="020B0004020202020204" pitchFamily="34" charset="0"/>
              <a:ea typeface="Century Gothic"/>
              <a:cs typeface="Century Gothic"/>
              <a:sym typeface="Century Gothic"/>
            </a:endParaRPr>
          </a:p>
        </p:txBody>
      </p:sp>
      <p:pic>
        <p:nvPicPr>
          <p:cNvPr id="360" name="Google Shape;360;p26"/>
          <p:cNvPicPr preferRelativeResize="0"/>
          <p:nvPr/>
        </p:nvPicPr>
        <p:blipFill rotWithShape="1">
          <a:blip r:embed="rId4">
            <a:alphaModFix/>
          </a:blip>
          <a:srcRect/>
          <a:stretch/>
        </p:blipFill>
        <p:spPr>
          <a:xfrm>
            <a:off x="1242929" y="1886275"/>
            <a:ext cx="4087190" cy="3177945"/>
          </a:xfrm>
          <a:prstGeom prst="rect">
            <a:avLst/>
          </a:prstGeom>
          <a:noFill/>
          <a:ln>
            <a:noFill/>
          </a:ln>
        </p:spPr>
      </p:pic>
      <p:sp>
        <p:nvSpPr>
          <p:cNvPr id="4" name="Google Shape;104;p2">
            <a:extLst>
              <a:ext uri="{FF2B5EF4-FFF2-40B4-BE49-F238E27FC236}">
                <a16:creationId xmlns:a16="http://schemas.microsoft.com/office/drawing/2014/main" id="{EAED9AB4-0743-146C-F6C4-242537678768}"/>
              </a:ext>
            </a:extLst>
          </p:cNvPr>
          <p:cNvSpPr txBox="1">
            <a:spLocks noGrp="1"/>
          </p:cNvSpPr>
          <p:nvPr>
            <p:ph type="ftr" idx="11"/>
          </p:nvPr>
        </p:nvSpPr>
        <p:spPr>
          <a:xfrm>
            <a:off x="441523" y="6123663"/>
            <a:ext cx="8819708" cy="365125"/>
          </a:xfrm>
          <a:prstGeom prst="rect">
            <a:avLst/>
          </a:prstGeom>
          <a:noFill/>
          <a:ln>
            <a:noFill/>
          </a:ln>
        </p:spPr>
        <p:txBody>
          <a:bodyPr spcFirstLastPara="1" wrap="square" lIns="91425" tIns="45700" rIns="91425" bIns="45700" anchor="ctr" anchorCtr="0">
            <a:normAutofit fontScale="25000" lnSpcReduction="20000"/>
          </a:bodyPr>
          <a:lstStyle/>
          <a:p>
            <a:pPr algn="just"/>
            <a:r>
              <a:rPr lang="pt-PT" sz="3200" dirty="0">
                <a:effectLst/>
                <a:latin typeface="Century Gothic" panose="020B0502020202020204" pitchFamily="34" charset="0"/>
                <a:ea typeface="Times New Roman" panose="02020603050405020304" pitchFamily="18" charset="0"/>
              </a:rPr>
              <a:t>Financiado pela União Europeia. Os pontos de vista e as opiniões expressas são as do(s) autor(</a:t>
            </a:r>
            <a:r>
              <a:rPr lang="pt-PT" sz="3200" dirty="0" err="1">
                <a:effectLst/>
                <a:latin typeface="Century Gothic" panose="020B0502020202020204" pitchFamily="34" charset="0"/>
                <a:ea typeface="Times New Roman" panose="02020603050405020304" pitchFamily="18" charset="0"/>
              </a:rPr>
              <a:t>es</a:t>
            </a:r>
            <a:r>
              <a:rPr lang="pt-PT" sz="3200" dirty="0">
                <a:effectLst/>
                <a:latin typeface="Century Gothic" panose="020B0502020202020204" pitchFamily="34" charset="0"/>
                <a:ea typeface="Times New Roman" panose="02020603050405020304" pitchFamily="18" charset="0"/>
              </a:rPr>
              <a:t>) e não refletem necessariamente a posição da União Europeia ou da Agência de Execução Europeia da Educação e da Cultura (EACEA). Nem a União Europeia nem a EACEA podem ser tidos como responsáveis por essas opiniões. Número do Projeto: 2022-1-AT01-KA220-ADU-000087985</a:t>
            </a:r>
            <a:endParaRPr lang="pt-PT" sz="3200" dirty="0">
              <a:effectLst/>
              <a:latin typeface="Times New Roman" panose="02020603050405020304" pitchFamily="18" charset="0"/>
              <a:ea typeface="Times New Roman" panose="02020603050405020304" pitchFamily="18" charset="0"/>
            </a:endParaRPr>
          </a:p>
          <a:p>
            <a:pPr marL="0" lvl="0" indent="0" algn="ctr" rtl="0">
              <a:lnSpc>
                <a:spcPct val="90000"/>
              </a:lnSpc>
              <a:spcBef>
                <a:spcPts val="600"/>
              </a:spcBef>
              <a:spcAft>
                <a:spcPts val="600"/>
              </a:spcAft>
              <a:buSzPts val="1400"/>
              <a:buNone/>
            </a:pPr>
            <a:endParaRPr sz="400" dirty="0">
              <a:solidFill>
                <a:srgbClr val="888888"/>
              </a:solidFill>
              <a:latin typeface="Arial"/>
              <a:ea typeface="Arial"/>
              <a:cs typeface="Arial"/>
              <a:sym typeface="Arial"/>
            </a:endParaRPr>
          </a:p>
        </p:txBody>
      </p:sp>
      <p:pic>
        <p:nvPicPr>
          <p:cNvPr id="5" name="Imagem 4" descr="Uma imagem com texto, Tipo de letra, Azul elétrico, Azul majorelle&#10;&#10;Descrição gerada automaticamente">
            <a:extLst>
              <a:ext uri="{FF2B5EF4-FFF2-40B4-BE49-F238E27FC236}">
                <a16:creationId xmlns:a16="http://schemas.microsoft.com/office/drawing/2014/main" id="{6AA38E08-FD45-488B-527E-35A633F5443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956408" y="5984990"/>
            <a:ext cx="2470291" cy="44146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4"/>
        <p:cNvGrpSpPr/>
        <p:nvPr/>
      </p:nvGrpSpPr>
      <p:grpSpPr>
        <a:xfrm>
          <a:off x="0" y="0"/>
          <a:ext cx="0" cy="0"/>
          <a:chOff x="0" y="0"/>
          <a:chExt cx="0" cy="0"/>
        </a:xfrm>
      </p:grpSpPr>
      <p:grpSp>
        <p:nvGrpSpPr>
          <p:cNvPr id="365" name="Google Shape;365;p27"/>
          <p:cNvGrpSpPr/>
          <p:nvPr/>
        </p:nvGrpSpPr>
        <p:grpSpPr>
          <a:xfrm>
            <a:off x="-5025" y="6737718"/>
            <a:ext cx="12207200" cy="123363"/>
            <a:chOff x="-5025" y="6737718"/>
            <a:chExt cx="12207200" cy="123363"/>
          </a:xfrm>
        </p:grpSpPr>
        <p:sp>
          <p:nvSpPr>
            <p:cNvPr id="366" name="Google Shape;366;p27"/>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67" name="Google Shape;367;p27"/>
            <p:cNvSpPr/>
            <p:nvPr/>
          </p:nvSpPr>
          <p:spPr>
            <a:xfrm rot="-5400000">
              <a:off x="9176406" y="3835311"/>
              <a:ext cx="123362" cy="5928176"/>
            </a:xfrm>
            <a:prstGeom prst="rect">
              <a:avLst/>
            </a:prstGeom>
            <a:gradFill>
              <a:gsLst>
                <a:gs pos="0">
                  <a:srgbClr val="5B9BD5">
                    <a:alpha val="0"/>
                  </a:srgbClr>
                </a:gs>
                <a:gs pos="19000">
                  <a:srgbClr val="5B9BD5">
                    <a:alpha val="0"/>
                  </a:srgbClr>
                </a:gs>
                <a:gs pos="100000">
                  <a:srgbClr val="9CC2E5"/>
                </a:gs>
              </a:gsLst>
              <a:lin ang="6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368" name="Google Shape;368;p27"/>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9" name="Google Shape;369;p27"/>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71" name="Google Shape;371;p27"/>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373" name="Google Shape;373;p27"/>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de-DE" sz="3200" b="0" i="0" u="none" strike="noStrike" cap="none" dirty="0">
                <a:solidFill>
                  <a:schemeClr val="lt1"/>
                </a:solidFill>
                <a:latin typeface="Aptos Light" panose="020B0004020202020204" pitchFamily="34" charset="0"/>
                <a:ea typeface="Century Gothic"/>
                <a:cs typeface="Century Gothic"/>
                <a:sym typeface="Century Gothic"/>
              </a:rPr>
              <a:t>DIFERENCIAÇÃO NA DURAÇÃO DO EMPRÉSTIMO </a:t>
            </a:r>
            <a:endParaRPr sz="3200" b="0" i="0" u="none" strike="noStrike" cap="none" dirty="0">
              <a:solidFill>
                <a:schemeClr val="lt1"/>
              </a:solidFill>
              <a:latin typeface="Aptos Light" panose="020B0004020202020204" pitchFamily="34" charset="0"/>
              <a:ea typeface="Century Gothic"/>
              <a:cs typeface="Century Gothic"/>
              <a:sym typeface="Century Gothic"/>
            </a:endParaRPr>
          </a:p>
        </p:txBody>
      </p:sp>
      <p:sp>
        <p:nvSpPr>
          <p:cNvPr id="374" name="Google Shape;374;p27"/>
          <p:cNvSpPr txBox="1"/>
          <p:nvPr/>
        </p:nvSpPr>
        <p:spPr>
          <a:xfrm>
            <a:off x="441523" y="2551857"/>
            <a:ext cx="10975079"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800" b="0" i="0" u="none" strike="noStrike" cap="none" dirty="0">
                <a:solidFill>
                  <a:srgbClr val="000000"/>
                </a:solidFill>
                <a:latin typeface="Aptos Light" panose="020B0004020202020204" pitchFamily="34" charset="0"/>
                <a:ea typeface="Century Gothic"/>
                <a:cs typeface="Century Gothic"/>
                <a:sym typeface="Century Gothic"/>
              </a:rPr>
              <a:t>Empréstimos de curto prazo =&gt; Até 1 ano</a:t>
            </a:r>
            <a:endParaRPr sz="1800" dirty="0">
              <a:latin typeface="Aptos Light" panose="020B0004020202020204" pitchFamily="34" charset="0"/>
            </a:endParaRPr>
          </a:p>
          <a:p>
            <a:pPr marL="0" marR="0" lvl="0" indent="0" algn="l" rtl="0">
              <a:lnSpc>
                <a:spcPct val="100000"/>
              </a:lnSpc>
              <a:spcBef>
                <a:spcPts val="0"/>
              </a:spcBef>
              <a:spcAft>
                <a:spcPts val="0"/>
              </a:spcAft>
              <a:buNone/>
            </a:pPr>
            <a:r>
              <a:rPr lang="de-DE" sz="1800" b="0" i="0" u="none" strike="noStrike" cap="none" dirty="0">
                <a:solidFill>
                  <a:srgbClr val="000000"/>
                </a:solidFill>
                <a:latin typeface="Aptos Light" panose="020B0004020202020204" pitchFamily="34" charset="0"/>
                <a:ea typeface="Century Gothic"/>
                <a:cs typeface="Century Gothic"/>
                <a:sym typeface="Century Gothic"/>
              </a:rPr>
              <a:t>Empréstimos a médio prazo =&gt; 1 a 5 anos</a:t>
            </a:r>
            <a:endParaRPr sz="1800" dirty="0">
              <a:latin typeface="Aptos Light" panose="020B0004020202020204" pitchFamily="34" charset="0"/>
            </a:endParaRPr>
          </a:p>
          <a:p>
            <a:pPr marL="0" marR="0" lvl="0" indent="0" algn="l" rtl="0">
              <a:lnSpc>
                <a:spcPct val="100000"/>
              </a:lnSpc>
              <a:spcBef>
                <a:spcPts val="0"/>
              </a:spcBef>
              <a:spcAft>
                <a:spcPts val="0"/>
              </a:spcAft>
              <a:buNone/>
            </a:pPr>
            <a:r>
              <a:rPr lang="de-DE" sz="1800" b="0" i="0" u="none" strike="noStrike" cap="none" dirty="0">
                <a:solidFill>
                  <a:srgbClr val="000000"/>
                </a:solidFill>
                <a:latin typeface="Aptos Light" panose="020B0004020202020204" pitchFamily="34" charset="0"/>
                <a:ea typeface="Century Gothic"/>
                <a:cs typeface="Century Gothic"/>
                <a:sym typeface="Century Gothic"/>
              </a:rPr>
              <a:t>Empréstimos a longo prazo =&gt; Mais de 5 anos</a:t>
            </a:r>
            <a:endParaRPr sz="1800" dirty="0">
              <a:latin typeface="Aptos Light" panose="020B0004020202020204" pitchFamily="34" charset="0"/>
            </a:endParaRPr>
          </a:p>
          <a:p>
            <a:pPr marL="0" marR="0" lvl="0" indent="0" algn="l" rtl="0">
              <a:lnSpc>
                <a:spcPct val="100000"/>
              </a:lnSpc>
              <a:spcBef>
                <a:spcPts val="0"/>
              </a:spcBef>
              <a:spcAft>
                <a:spcPts val="0"/>
              </a:spcAft>
              <a:buNone/>
            </a:pPr>
            <a:endParaRPr sz="1800" b="0" i="0" u="none" strike="noStrike" cap="none" dirty="0">
              <a:solidFill>
                <a:srgbClr val="000000"/>
              </a:solidFill>
              <a:latin typeface="Aptos Light" panose="020B0004020202020204" pitchFamily="34" charset="0"/>
              <a:ea typeface="Century Gothic"/>
              <a:cs typeface="Century Gothic"/>
              <a:sym typeface="Century Gothic"/>
            </a:endParaRPr>
          </a:p>
          <a:p>
            <a:pPr marL="0" marR="0" lvl="0" indent="0" algn="l" rtl="0">
              <a:lnSpc>
                <a:spcPct val="100000"/>
              </a:lnSpc>
              <a:spcBef>
                <a:spcPts val="0"/>
              </a:spcBef>
              <a:spcAft>
                <a:spcPts val="0"/>
              </a:spcAft>
              <a:buNone/>
            </a:pPr>
            <a:r>
              <a:rPr lang="de-DE" sz="1800" b="0" i="0" u="none" strike="noStrike" cap="none" dirty="0">
                <a:solidFill>
                  <a:srgbClr val="000000"/>
                </a:solidFill>
                <a:latin typeface="Aptos Light" panose="020B0004020202020204" pitchFamily="34" charset="0"/>
                <a:ea typeface="Century Gothic"/>
                <a:cs typeface="Century Gothic"/>
                <a:sym typeface="Century Gothic"/>
              </a:rPr>
              <a:t>Princípio da correspondência de maturidade:</a:t>
            </a:r>
            <a:endParaRPr sz="1800" dirty="0">
              <a:latin typeface="Aptos Light" panose="020B0004020202020204" pitchFamily="34" charset="0"/>
            </a:endParaRPr>
          </a:p>
          <a:p>
            <a:pPr marL="0" marR="0" lvl="0" indent="0" algn="l" rtl="0">
              <a:lnSpc>
                <a:spcPct val="100000"/>
              </a:lnSpc>
              <a:spcBef>
                <a:spcPts val="0"/>
              </a:spcBef>
              <a:spcAft>
                <a:spcPts val="0"/>
              </a:spcAft>
              <a:buNone/>
            </a:pPr>
            <a:r>
              <a:rPr lang="de-DE" sz="1800" b="0" i="0" u="none" strike="noStrike" cap="none" dirty="0">
                <a:solidFill>
                  <a:srgbClr val="000000"/>
                </a:solidFill>
                <a:latin typeface="Aptos Light" panose="020B0004020202020204" pitchFamily="34" charset="0"/>
                <a:ea typeface="Century Gothic"/>
                <a:cs typeface="Century Gothic"/>
                <a:sym typeface="Century Gothic"/>
              </a:rPr>
              <a:t>A duração do financiamento está alinhada com a vida útil do ativo financiado.</a:t>
            </a:r>
            <a:endParaRPr sz="1800" b="0" i="0" u="none" strike="noStrike" cap="none" dirty="0">
              <a:solidFill>
                <a:srgbClr val="000000"/>
              </a:solidFill>
              <a:latin typeface="Aptos Light" panose="020B0004020202020204" pitchFamily="34" charset="0"/>
              <a:ea typeface="Century Gothic"/>
              <a:cs typeface="Century Gothic"/>
              <a:sym typeface="Century Gothic"/>
            </a:endParaRPr>
          </a:p>
        </p:txBody>
      </p:sp>
      <p:sp>
        <p:nvSpPr>
          <p:cNvPr id="4" name="Google Shape;104;p2">
            <a:extLst>
              <a:ext uri="{FF2B5EF4-FFF2-40B4-BE49-F238E27FC236}">
                <a16:creationId xmlns:a16="http://schemas.microsoft.com/office/drawing/2014/main" id="{E3FC4198-A0A7-F292-3F9C-7D615F861A03}"/>
              </a:ext>
            </a:extLst>
          </p:cNvPr>
          <p:cNvSpPr txBox="1">
            <a:spLocks noGrp="1"/>
          </p:cNvSpPr>
          <p:nvPr>
            <p:ph type="ftr" idx="11"/>
          </p:nvPr>
        </p:nvSpPr>
        <p:spPr>
          <a:xfrm>
            <a:off x="441523" y="6123663"/>
            <a:ext cx="8819708" cy="365125"/>
          </a:xfrm>
          <a:prstGeom prst="rect">
            <a:avLst/>
          </a:prstGeom>
          <a:noFill/>
          <a:ln>
            <a:noFill/>
          </a:ln>
        </p:spPr>
        <p:txBody>
          <a:bodyPr spcFirstLastPara="1" wrap="square" lIns="91425" tIns="45700" rIns="91425" bIns="45700" anchor="ctr" anchorCtr="0">
            <a:normAutofit fontScale="25000" lnSpcReduction="20000"/>
          </a:bodyPr>
          <a:lstStyle/>
          <a:p>
            <a:pPr algn="just"/>
            <a:r>
              <a:rPr lang="pt-PT" sz="3200" dirty="0">
                <a:effectLst/>
                <a:latin typeface="Century Gothic" panose="020B0502020202020204" pitchFamily="34" charset="0"/>
                <a:ea typeface="Times New Roman" panose="02020603050405020304" pitchFamily="18" charset="0"/>
              </a:rPr>
              <a:t>Financiado pela União Europeia. Os pontos de vista e as opiniões expressas são as do(s) autor(</a:t>
            </a:r>
            <a:r>
              <a:rPr lang="pt-PT" sz="3200" dirty="0" err="1">
                <a:effectLst/>
                <a:latin typeface="Century Gothic" panose="020B0502020202020204" pitchFamily="34" charset="0"/>
                <a:ea typeface="Times New Roman" panose="02020603050405020304" pitchFamily="18" charset="0"/>
              </a:rPr>
              <a:t>es</a:t>
            </a:r>
            <a:r>
              <a:rPr lang="pt-PT" sz="3200" dirty="0">
                <a:effectLst/>
                <a:latin typeface="Century Gothic" panose="020B0502020202020204" pitchFamily="34" charset="0"/>
                <a:ea typeface="Times New Roman" panose="02020603050405020304" pitchFamily="18" charset="0"/>
              </a:rPr>
              <a:t>) e não refletem necessariamente a posição da União Europeia ou da Agência de Execução Europeia da Educação e da Cultura (EACEA). Nem a União Europeia nem a EACEA podem ser tidos como responsáveis por essas opiniões. Número do Projeto: 2022-1-AT01-KA220-ADU-000087985</a:t>
            </a:r>
            <a:endParaRPr lang="pt-PT" sz="3200" dirty="0">
              <a:effectLst/>
              <a:latin typeface="Times New Roman" panose="02020603050405020304" pitchFamily="18" charset="0"/>
              <a:ea typeface="Times New Roman" panose="02020603050405020304" pitchFamily="18" charset="0"/>
            </a:endParaRPr>
          </a:p>
          <a:p>
            <a:pPr marL="0" lvl="0" indent="0" algn="ctr" rtl="0">
              <a:lnSpc>
                <a:spcPct val="90000"/>
              </a:lnSpc>
              <a:spcBef>
                <a:spcPts val="600"/>
              </a:spcBef>
              <a:spcAft>
                <a:spcPts val="600"/>
              </a:spcAft>
              <a:buSzPts val="1400"/>
              <a:buNone/>
            </a:pPr>
            <a:endParaRPr sz="400" dirty="0">
              <a:solidFill>
                <a:srgbClr val="888888"/>
              </a:solidFill>
              <a:latin typeface="Arial"/>
              <a:ea typeface="Arial"/>
              <a:cs typeface="Arial"/>
              <a:sym typeface="Arial"/>
            </a:endParaRPr>
          </a:p>
        </p:txBody>
      </p:sp>
      <p:pic>
        <p:nvPicPr>
          <p:cNvPr id="5" name="Imagem 4" descr="Uma imagem com texto, Tipo de letra, Azul elétrico, Azul majorelle&#10;&#10;Descrição gerada automaticamente">
            <a:extLst>
              <a:ext uri="{FF2B5EF4-FFF2-40B4-BE49-F238E27FC236}">
                <a16:creationId xmlns:a16="http://schemas.microsoft.com/office/drawing/2014/main" id="{EEE033C7-5457-D984-3329-874A4180F09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956408" y="5984990"/>
            <a:ext cx="2470291" cy="44146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8"/>
        <p:cNvGrpSpPr/>
        <p:nvPr/>
      </p:nvGrpSpPr>
      <p:grpSpPr>
        <a:xfrm>
          <a:off x="0" y="0"/>
          <a:ext cx="0" cy="0"/>
          <a:chOff x="0" y="0"/>
          <a:chExt cx="0" cy="0"/>
        </a:xfrm>
      </p:grpSpPr>
      <p:sp>
        <p:nvSpPr>
          <p:cNvPr id="379" name="Google Shape;379;p28"/>
          <p:cNvSpPr txBox="1"/>
          <p:nvPr/>
        </p:nvSpPr>
        <p:spPr>
          <a:xfrm>
            <a:off x="836327" y="2926268"/>
            <a:ext cx="5321543" cy="921104"/>
          </a:xfrm>
          <a:prstGeom prst="rect">
            <a:avLst/>
          </a:prstGeom>
          <a:noFill/>
          <a:ln>
            <a:noFill/>
          </a:ln>
        </p:spPr>
        <p:txBody>
          <a:bodyPr spcFirstLastPara="1" wrap="square" lIns="91425" tIns="45700" rIns="91425" bIns="45700" anchor="t" anchorCtr="0">
            <a:normAutofit/>
          </a:bodyPr>
          <a:lstStyle/>
          <a:p>
            <a:pPr marL="342900" marR="0" lvl="0" indent="-342900" algn="just" rtl="0">
              <a:lnSpc>
                <a:spcPct val="100000"/>
              </a:lnSpc>
              <a:spcBef>
                <a:spcPts val="0"/>
              </a:spcBef>
              <a:spcAft>
                <a:spcPts val="0"/>
              </a:spcAft>
              <a:buClr>
                <a:srgbClr val="000000"/>
              </a:buClr>
              <a:buSzPts val="1200"/>
              <a:buFont typeface="Century Gothic"/>
              <a:buChar char="-"/>
            </a:pPr>
            <a:r>
              <a:rPr lang="de-DE" sz="1800" b="0" i="0" u="none" strike="noStrike" cap="none" dirty="0">
                <a:solidFill>
                  <a:srgbClr val="000000"/>
                </a:solidFill>
                <a:latin typeface="Aptos Light" panose="020B0004020202020204" pitchFamily="34" charset="0"/>
                <a:ea typeface="Century Gothic"/>
                <a:cs typeface="Century Gothic"/>
                <a:sym typeface="Century Gothic"/>
              </a:rPr>
              <a:t>Taxa fixa / Taxa variável</a:t>
            </a:r>
            <a:endParaRPr sz="1800" dirty="0">
              <a:latin typeface="Aptos Light" panose="020B0004020202020204" pitchFamily="34" charset="0"/>
            </a:endParaRPr>
          </a:p>
          <a:p>
            <a:pPr marL="342900" marR="0" lvl="0" indent="-342900" algn="just" rtl="0">
              <a:lnSpc>
                <a:spcPct val="100000"/>
              </a:lnSpc>
              <a:spcBef>
                <a:spcPts val="0"/>
              </a:spcBef>
              <a:spcAft>
                <a:spcPts val="0"/>
              </a:spcAft>
              <a:buClr>
                <a:srgbClr val="000000"/>
              </a:buClr>
              <a:buSzPts val="1200"/>
              <a:buFont typeface="Century Gothic"/>
              <a:buChar char="-"/>
            </a:pPr>
            <a:r>
              <a:rPr lang="de-DE" sz="1800" b="0" i="0" u="none" strike="noStrike" cap="none" dirty="0">
                <a:solidFill>
                  <a:srgbClr val="000000"/>
                </a:solidFill>
                <a:latin typeface="Aptos Light" panose="020B0004020202020204" pitchFamily="34" charset="0"/>
                <a:ea typeface="Century Gothic"/>
                <a:cs typeface="Century Gothic"/>
                <a:sym typeface="Century Gothic"/>
              </a:rPr>
              <a:t>Taxa de processamento de crédito </a:t>
            </a:r>
            <a:endParaRPr sz="1800" dirty="0">
              <a:latin typeface="Aptos Light" panose="020B0004020202020204" pitchFamily="34" charset="0"/>
            </a:endParaRPr>
          </a:p>
          <a:p>
            <a:pPr marL="342900" marR="0" lvl="0" indent="-342900" algn="just" rtl="0">
              <a:lnSpc>
                <a:spcPct val="100000"/>
              </a:lnSpc>
              <a:spcBef>
                <a:spcPts val="0"/>
              </a:spcBef>
              <a:spcAft>
                <a:spcPts val="0"/>
              </a:spcAft>
              <a:buClr>
                <a:srgbClr val="000000"/>
              </a:buClr>
              <a:buSzPts val="1200"/>
              <a:buFont typeface="Century Gothic"/>
              <a:buChar char="-"/>
            </a:pPr>
            <a:r>
              <a:rPr lang="de-DE" sz="1800" b="0" i="0" u="none" strike="noStrike" cap="none" dirty="0">
                <a:solidFill>
                  <a:srgbClr val="000000"/>
                </a:solidFill>
                <a:latin typeface="Aptos Light" panose="020B0004020202020204" pitchFamily="34" charset="0"/>
                <a:ea typeface="Century Gothic"/>
                <a:cs typeface="Century Gothic"/>
                <a:sym typeface="Century Gothic"/>
              </a:rPr>
              <a:t>Taxa anual percentual (TAEG) </a:t>
            </a:r>
            <a:endParaRPr sz="1800" dirty="0">
              <a:latin typeface="Aptos Light" panose="020B0004020202020204" pitchFamily="34" charset="0"/>
            </a:endParaRPr>
          </a:p>
        </p:txBody>
      </p:sp>
      <p:grpSp>
        <p:nvGrpSpPr>
          <p:cNvPr id="380" name="Google Shape;380;p28"/>
          <p:cNvGrpSpPr/>
          <p:nvPr/>
        </p:nvGrpSpPr>
        <p:grpSpPr>
          <a:xfrm>
            <a:off x="-5025" y="6737718"/>
            <a:ext cx="12207200" cy="123363"/>
            <a:chOff x="-5025" y="6737718"/>
            <a:chExt cx="12207200" cy="123363"/>
          </a:xfrm>
        </p:grpSpPr>
        <p:sp>
          <p:nvSpPr>
            <p:cNvPr id="381" name="Google Shape;381;p28"/>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82" name="Google Shape;382;p28"/>
            <p:cNvSpPr/>
            <p:nvPr/>
          </p:nvSpPr>
          <p:spPr>
            <a:xfrm rot="-5400000">
              <a:off x="9176406" y="3835311"/>
              <a:ext cx="123362" cy="5928176"/>
            </a:xfrm>
            <a:prstGeom prst="rect">
              <a:avLst/>
            </a:prstGeom>
            <a:gradFill>
              <a:gsLst>
                <a:gs pos="0">
                  <a:srgbClr val="5B9BD5">
                    <a:alpha val="0"/>
                  </a:srgbClr>
                </a:gs>
                <a:gs pos="19000">
                  <a:srgbClr val="5B9BD5">
                    <a:alpha val="0"/>
                  </a:srgbClr>
                </a:gs>
                <a:gs pos="100000">
                  <a:srgbClr val="9CC2E5"/>
                </a:gs>
              </a:gsLst>
              <a:lin ang="6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383" name="Google Shape;383;p28"/>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4" name="Google Shape;384;p28"/>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86" name="Google Shape;386;p28"/>
          <p:cNvPicPr preferRelativeResize="0"/>
          <p:nvPr/>
        </p:nvPicPr>
        <p:blipFill rotWithShape="1">
          <a:blip r:embed="rId3">
            <a:alphaModFix/>
          </a:blip>
          <a:srcRect/>
          <a:stretch/>
        </p:blipFill>
        <p:spPr>
          <a:xfrm>
            <a:off x="10972779" y="176984"/>
            <a:ext cx="975018" cy="1081805"/>
          </a:xfrm>
          <a:prstGeom prst="rect">
            <a:avLst/>
          </a:prstGeom>
          <a:noFill/>
          <a:ln>
            <a:noFill/>
          </a:ln>
        </p:spPr>
      </p:pic>
      <p:grpSp>
        <p:nvGrpSpPr>
          <p:cNvPr id="387" name="Google Shape;387;p28"/>
          <p:cNvGrpSpPr/>
          <p:nvPr/>
        </p:nvGrpSpPr>
        <p:grpSpPr>
          <a:xfrm>
            <a:off x="6478331" y="1433752"/>
            <a:ext cx="4936721" cy="4397318"/>
            <a:chOff x="9982898" y="274495"/>
            <a:chExt cx="1566075" cy="1436576"/>
          </a:xfrm>
        </p:grpSpPr>
        <p:grpSp>
          <p:nvGrpSpPr>
            <p:cNvPr id="388" name="Google Shape;388;p28"/>
            <p:cNvGrpSpPr/>
            <p:nvPr/>
          </p:nvGrpSpPr>
          <p:grpSpPr>
            <a:xfrm>
              <a:off x="9982898" y="451775"/>
              <a:ext cx="1485694" cy="1259296"/>
              <a:chOff x="1103250" y="1525027"/>
              <a:chExt cx="2528100" cy="2189351"/>
            </a:xfrm>
          </p:grpSpPr>
          <p:sp>
            <p:nvSpPr>
              <p:cNvPr id="389" name="Google Shape;389;p28"/>
              <p:cNvSpPr/>
              <p:nvPr/>
            </p:nvSpPr>
            <p:spPr>
              <a:xfrm>
                <a:off x="3053816" y="2349744"/>
                <a:ext cx="389562" cy="389754"/>
              </a:xfrm>
              <a:custGeom>
                <a:avLst/>
                <a:gdLst/>
                <a:ahLst/>
                <a:cxnLst/>
                <a:rect l="l" t="t" r="r" b="b"/>
                <a:pathLst>
                  <a:path w="32477" h="32493" extrusionOk="0">
                    <a:moveTo>
                      <a:pt x="15814" y="1"/>
                    </a:moveTo>
                    <a:lnTo>
                      <a:pt x="15406" y="17"/>
                    </a:lnTo>
                    <a:lnTo>
                      <a:pt x="14982" y="50"/>
                    </a:lnTo>
                    <a:lnTo>
                      <a:pt x="14574" y="82"/>
                    </a:lnTo>
                    <a:lnTo>
                      <a:pt x="14166" y="131"/>
                    </a:lnTo>
                    <a:lnTo>
                      <a:pt x="13758" y="180"/>
                    </a:lnTo>
                    <a:lnTo>
                      <a:pt x="13366" y="246"/>
                    </a:lnTo>
                    <a:lnTo>
                      <a:pt x="12958" y="327"/>
                    </a:lnTo>
                    <a:lnTo>
                      <a:pt x="12567" y="409"/>
                    </a:lnTo>
                    <a:lnTo>
                      <a:pt x="12175" y="507"/>
                    </a:lnTo>
                    <a:lnTo>
                      <a:pt x="11800" y="621"/>
                    </a:lnTo>
                    <a:lnTo>
                      <a:pt x="11408" y="735"/>
                    </a:lnTo>
                    <a:lnTo>
                      <a:pt x="11033" y="849"/>
                    </a:lnTo>
                    <a:lnTo>
                      <a:pt x="10657" y="980"/>
                    </a:lnTo>
                    <a:lnTo>
                      <a:pt x="9923" y="1274"/>
                    </a:lnTo>
                    <a:lnTo>
                      <a:pt x="9205" y="1600"/>
                    </a:lnTo>
                    <a:lnTo>
                      <a:pt x="8503" y="1959"/>
                    </a:lnTo>
                    <a:lnTo>
                      <a:pt x="7818" y="2351"/>
                    </a:lnTo>
                    <a:lnTo>
                      <a:pt x="7165" y="2775"/>
                    </a:lnTo>
                    <a:lnTo>
                      <a:pt x="6512" y="3232"/>
                    </a:lnTo>
                    <a:lnTo>
                      <a:pt x="5908" y="3705"/>
                    </a:lnTo>
                    <a:lnTo>
                      <a:pt x="5321" y="4211"/>
                    </a:lnTo>
                    <a:lnTo>
                      <a:pt x="4750" y="4750"/>
                    </a:lnTo>
                    <a:lnTo>
                      <a:pt x="4211" y="5321"/>
                    </a:lnTo>
                    <a:lnTo>
                      <a:pt x="3705" y="5908"/>
                    </a:lnTo>
                    <a:lnTo>
                      <a:pt x="3216" y="6529"/>
                    </a:lnTo>
                    <a:lnTo>
                      <a:pt x="2775" y="7165"/>
                    </a:lnTo>
                    <a:lnTo>
                      <a:pt x="2351" y="7818"/>
                    </a:lnTo>
                    <a:lnTo>
                      <a:pt x="1959" y="8503"/>
                    </a:lnTo>
                    <a:lnTo>
                      <a:pt x="1600" y="9205"/>
                    </a:lnTo>
                    <a:lnTo>
                      <a:pt x="1274" y="9923"/>
                    </a:lnTo>
                    <a:lnTo>
                      <a:pt x="980" y="10657"/>
                    </a:lnTo>
                    <a:lnTo>
                      <a:pt x="849" y="11033"/>
                    </a:lnTo>
                    <a:lnTo>
                      <a:pt x="719" y="11408"/>
                    </a:lnTo>
                    <a:lnTo>
                      <a:pt x="605" y="11800"/>
                    </a:lnTo>
                    <a:lnTo>
                      <a:pt x="507" y="12175"/>
                    </a:lnTo>
                    <a:lnTo>
                      <a:pt x="409" y="12567"/>
                    </a:lnTo>
                    <a:lnTo>
                      <a:pt x="327" y="12975"/>
                    </a:lnTo>
                    <a:lnTo>
                      <a:pt x="246" y="13366"/>
                    </a:lnTo>
                    <a:lnTo>
                      <a:pt x="180" y="13774"/>
                    </a:lnTo>
                    <a:lnTo>
                      <a:pt x="131" y="14166"/>
                    </a:lnTo>
                    <a:lnTo>
                      <a:pt x="82" y="14574"/>
                    </a:lnTo>
                    <a:lnTo>
                      <a:pt x="50" y="14998"/>
                    </a:lnTo>
                    <a:lnTo>
                      <a:pt x="17" y="15406"/>
                    </a:lnTo>
                    <a:lnTo>
                      <a:pt x="1" y="15830"/>
                    </a:lnTo>
                    <a:lnTo>
                      <a:pt x="1" y="16238"/>
                    </a:lnTo>
                    <a:lnTo>
                      <a:pt x="1" y="16663"/>
                    </a:lnTo>
                    <a:lnTo>
                      <a:pt x="17" y="17071"/>
                    </a:lnTo>
                    <a:lnTo>
                      <a:pt x="50" y="17495"/>
                    </a:lnTo>
                    <a:lnTo>
                      <a:pt x="82" y="17903"/>
                    </a:lnTo>
                    <a:lnTo>
                      <a:pt x="131" y="18311"/>
                    </a:lnTo>
                    <a:lnTo>
                      <a:pt x="180" y="18719"/>
                    </a:lnTo>
                    <a:lnTo>
                      <a:pt x="246" y="19111"/>
                    </a:lnTo>
                    <a:lnTo>
                      <a:pt x="327" y="19519"/>
                    </a:lnTo>
                    <a:lnTo>
                      <a:pt x="409" y="19910"/>
                    </a:lnTo>
                    <a:lnTo>
                      <a:pt x="507" y="20302"/>
                    </a:lnTo>
                    <a:lnTo>
                      <a:pt x="605" y="20694"/>
                    </a:lnTo>
                    <a:lnTo>
                      <a:pt x="719" y="21069"/>
                    </a:lnTo>
                    <a:lnTo>
                      <a:pt x="849" y="21444"/>
                    </a:lnTo>
                    <a:lnTo>
                      <a:pt x="980" y="21820"/>
                    </a:lnTo>
                    <a:lnTo>
                      <a:pt x="1274" y="22570"/>
                    </a:lnTo>
                    <a:lnTo>
                      <a:pt x="1600" y="23288"/>
                    </a:lnTo>
                    <a:lnTo>
                      <a:pt x="1959" y="23990"/>
                    </a:lnTo>
                    <a:lnTo>
                      <a:pt x="2351" y="24659"/>
                    </a:lnTo>
                    <a:lnTo>
                      <a:pt x="2775" y="25328"/>
                    </a:lnTo>
                    <a:lnTo>
                      <a:pt x="3216" y="25965"/>
                    </a:lnTo>
                    <a:lnTo>
                      <a:pt x="3705" y="26568"/>
                    </a:lnTo>
                    <a:lnTo>
                      <a:pt x="4211" y="27156"/>
                    </a:lnTo>
                    <a:lnTo>
                      <a:pt x="4750" y="27727"/>
                    </a:lnTo>
                    <a:lnTo>
                      <a:pt x="5321" y="28266"/>
                    </a:lnTo>
                    <a:lnTo>
                      <a:pt x="5908" y="28772"/>
                    </a:lnTo>
                    <a:lnTo>
                      <a:pt x="6512" y="29261"/>
                    </a:lnTo>
                    <a:lnTo>
                      <a:pt x="7165" y="29718"/>
                    </a:lnTo>
                    <a:lnTo>
                      <a:pt x="7818" y="30142"/>
                    </a:lnTo>
                    <a:lnTo>
                      <a:pt x="8503" y="30518"/>
                    </a:lnTo>
                    <a:lnTo>
                      <a:pt x="9205" y="30877"/>
                    </a:lnTo>
                    <a:lnTo>
                      <a:pt x="9923" y="31203"/>
                    </a:lnTo>
                    <a:lnTo>
                      <a:pt x="10657" y="31497"/>
                    </a:lnTo>
                    <a:lnTo>
                      <a:pt x="11033" y="31627"/>
                    </a:lnTo>
                    <a:lnTo>
                      <a:pt x="11408" y="31758"/>
                    </a:lnTo>
                    <a:lnTo>
                      <a:pt x="11800" y="31872"/>
                    </a:lnTo>
                    <a:lnTo>
                      <a:pt x="12175" y="31970"/>
                    </a:lnTo>
                    <a:lnTo>
                      <a:pt x="12567" y="32068"/>
                    </a:lnTo>
                    <a:lnTo>
                      <a:pt x="12958" y="32150"/>
                    </a:lnTo>
                    <a:lnTo>
                      <a:pt x="13366" y="32231"/>
                    </a:lnTo>
                    <a:lnTo>
                      <a:pt x="13758" y="32297"/>
                    </a:lnTo>
                    <a:lnTo>
                      <a:pt x="14166" y="32362"/>
                    </a:lnTo>
                    <a:lnTo>
                      <a:pt x="14574" y="32394"/>
                    </a:lnTo>
                    <a:lnTo>
                      <a:pt x="14982" y="32443"/>
                    </a:lnTo>
                    <a:lnTo>
                      <a:pt x="15406" y="32460"/>
                    </a:lnTo>
                    <a:lnTo>
                      <a:pt x="15814" y="32476"/>
                    </a:lnTo>
                    <a:lnTo>
                      <a:pt x="16238" y="32492"/>
                    </a:lnTo>
                    <a:lnTo>
                      <a:pt x="16663" y="32476"/>
                    </a:lnTo>
                    <a:lnTo>
                      <a:pt x="17071" y="32460"/>
                    </a:lnTo>
                    <a:lnTo>
                      <a:pt x="17495" y="32443"/>
                    </a:lnTo>
                    <a:lnTo>
                      <a:pt x="17903" y="32394"/>
                    </a:lnTo>
                    <a:lnTo>
                      <a:pt x="18311" y="32362"/>
                    </a:lnTo>
                    <a:lnTo>
                      <a:pt x="18719" y="32297"/>
                    </a:lnTo>
                    <a:lnTo>
                      <a:pt x="19111" y="32231"/>
                    </a:lnTo>
                    <a:lnTo>
                      <a:pt x="19519" y="32150"/>
                    </a:lnTo>
                    <a:lnTo>
                      <a:pt x="19910" y="32068"/>
                    </a:lnTo>
                    <a:lnTo>
                      <a:pt x="20302" y="31970"/>
                    </a:lnTo>
                    <a:lnTo>
                      <a:pt x="20694" y="31872"/>
                    </a:lnTo>
                    <a:lnTo>
                      <a:pt x="21069" y="31758"/>
                    </a:lnTo>
                    <a:lnTo>
                      <a:pt x="21444" y="31627"/>
                    </a:lnTo>
                    <a:lnTo>
                      <a:pt x="21820" y="31497"/>
                    </a:lnTo>
                    <a:lnTo>
                      <a:pt x="22570" y="31203"/>
                    </a:lnTo>
                    <a:lnTo>
                      <a:pt x="23288" y="30877"/>
                    </a:lnTo>
                    <a:lnTo>
                      <a:pt x="23990" y="30518"/>
                    </a:lnTo>
                    <a:lnTo>
                      <a:pt x="24659" y="30142"/>
                    </a:lnTo>
                    <a:lnTo>
                      <a:pt x="25328" y="29718"/>
                    </a:lnTo>
                    <a:lnTo>
                      <a:pt x="25965" y="29261"/>
                    </a:lnTo>
                    <a:lnTo>
                      <a:pt x="26568" y="28772"/>
                    </a:lnTo>
                    <a:lnTo>
                      <a:pt x="27156" y="28266"/>
                    </a:lnTo>
                    <a:lnTo>
                      <a:pt x="27727" y="27727"/>
                    </a:lnTo>
                    <a:lnTo>
                      <a:pt x="28266" y="27156"/>
                    </a:lnTo>
                    <a:lnTo>
                      <a:pt x="28772" y="26568"/>
                    </a:lnTo>
                    <a:lnTo>
                      <a:pt x="29261" y="25965"/>
                    </a:lnTo>
                    <a:lnTo>
                      <a:pt x="29702" y="25328"/>
                    </a:lnTo>
                    <a:lnTo>
                      <a:pt x="30126" y="24659"/>
                    </a:lnTo>
                    <a:lnTo>
                      <a:pt x="30518" y="23990"/>
                    </a:lnTo>
                    <a:lnTo>
                      <a:pt x="30877" y="23288"/>
                    </a:lnTo>
                    <a:lnTo>
                      <a:pt x="31203" y="22570"/>
                    </a:lnTo>
                    <a:lnTo>
                      <a:pt x="31497" y="21820"/>
                    </a:lnTo>
                    <a:lnTo>
                      <a:pt x="31627" y="21444"/>
                    </a:lnTo>
                    <a:lnTo>
                      <a:pt x="31758" y="21069"/>
                    </a:lnTo>
                    <a:lnTo>
                      <a:pt x="31872" y="20694"/>
                    </a:lnTo>
                    <a:lnTo>
                      <a:pt x="31970" y="20302"/>
                    </a:lnTo>
                    <a:lnTo>
                      <a:pt x="32068" y="19910"/>
                    </a:lnTo>
                    <a:lnTo>
                      <a:pt x="32150" y="19519"/>
                    </a:lnTo>
                    <a:lnTo>
                      <a:pt x="32231" y="19111"/>
                    </a:lnTo>
                    <a:lnTo>
                      <a:pt x="32297" y="18719"/>
                    </a:lnTo>
                    <a:lnTo>
                      <a:pt x="32345" y="18311"/>
                    </a:lnTo>
                    <a:lnTo>
                      <a:pt x="32394" y="17903"/>
                    </a:lnTo>
                    <a:lnTo>
                      <a:pt x="32443" y="17495"/>
                    </a:lnTo>
                    <a:lnTo>
                      <a:pt x="32460" y="17071"/>
                    </a:lnTo>
                    <a:lnTo>
                      <a:pt x="32476" y="16663"/>
                    </a:lnTo>
                    <a:lnTo>
                      <a:pt x="32476" y="16238"/>
                    </a:lnTo>
                    <a:lnTo>
                      <a:pt x="32476" y="15830"/>
                    </a:lnTo>
                    <a:lnTo>
                      <a:pt x="32460" y="15406"/>
                    </a:lnTo>
                    <a:lnTo>
                      <a:pt x="32443" y="14998"/>
                    </a:lnTo>
                    <a:lnTo>
                      <a:pt x="32394" y="14574"/>
                    </a:lnTo>
                    <a:lnTo>
                      <a:pt x="32345" y="14166"/>
                    </a:lnTo>
                    <a:lnTo>
                      <a:pt x="32297" y="13774"/>
                    </a:lnTo>
                    <a:lnTo>
                      <a:pt x="32231" y="13366"/>
                    </a:lnTo>
                    <a:lnTo>
                      <a:pt x="32150" y="12975"/>
                    </a:lnTo>
                    <a:lnTo>
                      <a:pt x="32068" y="12567"/>
                    </a:lnTo>
                    <a:lnTo>
                      <a:pt x="31970" y="12175"/>
                    </a:lnTo>
                    <a:lnTo>
                      <a:pt x="31872" y="11800"/>
                    </a:lnTo>
                    <a:lnTo>
                      <a:pt x="31758" y="11408"/>
                    </a:lnTo>
                    <a:lnTo>
                      <a:pt x="31627" y="11033"/>
                    </a:lnTo>
                    <a:lnTo>
                      <a:pt x="31497" y="10657"/>
                    </a:lnTo>
                    <a:lnTo>
                      <a:pt x="31203" y="9923"/>
                    </a:lnTo>
                    <a:lnTo>
                      <a:pt x="30877" y="9205"/>
                    </a:lnTo>
                    <a:lnTo>
                      <a:pt x="30518" y="8503"/>
                    </a:lnTo>
                    <a:lnTo>
                      <a:pt x="30126" y="7818"/>
                    </a:lnTo>
                    <a:lnTo>
                      <a:pt x="29702" y="7165"/>
                    </a:lnTo>
                    <a:lnTo>
                      <a:pt x="29261" y="6529"/>
                    </a:lnTo>
                    <a:lnTo>
                      <a:pt x="28772" y="5908"/>
                    </a:lnTo>
                    <a:lnTo>
                      <a:pt x="28266" y="5321"/>
                    </a:lnTo>
                    <a:lnTo>
                      <a:pt x="27727" y="4750"/>
                    </a:lnTo>
                    <a:lnTo>
                      <a:pt x="27156" y="4211"/>
                    </a:lnTo>
                    <a:lnTo>
                      <a:pt x="26568" y="3705"/>
                    </a:lnTo>
                    <a:lnTo>
                      <a:pt x="25965" y="3232"/>
                    </a:lnTo>
                    <a:lnTo>
                      <a:pt x="25328" y="2775"/>
                    </a:lnTo>
                    <a:lnTo>
                      <a:pt x="24659" y="2351"/>
                    </a:lnTo>
                    <a:lnTo>
                      <a:pt x="23990" y="1959"/>
                    </a:lnTo>
                    <a:lnTo>
                      <a:pt x="23288" y="1600"/>
                    </a:lnTo>
                    <a:lnTo>
                      <a:pt x="22570" y="1274"/>
                    </a:lnTo>
                    <a:lnTo>
                      <a:pt x="21820" y="980"/>
                    </a:lnTo>
                    <a:lnTo>
                      <a:pt x="21444" y="849"/>
                    </a:lnTo>
                    <a:lnTo>
                      <a:pt x="21069" y="735"/>
                    </a:lnTo>
                    <a:lnTo>
                      <a:pt x="20694" y="621"/>
                    </a:lnTo>
                    <a:lnTo>
                      <a:pt x="20302" y="507"/>
                    </a:lnTo>
                    <a:lnTo>
                      <a:pt x="19910" y="409"/>
                    </a:lnTo>
                    <a:lnTo>
                      <a:pt x="19519" y="327"/>
                    </a:lnTo>
                    <a:lnTo>
                      <a:pt x="19111" y="246"/>
                    </a:lnTo>
                    <a:lnTo>
                      <a:pt x="18719" y="180"/>
                    </a:lnTo>
                    <a:lnTo>
                      <a:pt x="18311" y="131"/>
                    </a:lnTo>
                    <a:lnTo>
                      <a:pt x="17903" y="82"/>
                    </a:lnTo>
                    <a:lnTo>
                      <a:pt x="17495" y="50"/>
                    </a:lnTo>
                    <a:lnTo>
                      <a:pt x="17071" y="17"/>
                    </a:lnTo>
                    <a:lnTo>
                      <a:pt x="16663"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90" name="Google Shape;390;p28"/>
              <p:cNvSpPr/>
              <p:nvPr/>
            </p:nvSpPr>
            <p:spPr>
              <a:xfrm>
                <a:off x="3103933" y="2399861"/>
                <a:ext cx="289331" cy="289523"/>
              </a:xfrm>
              <a:custGeom>
                <a:avLst/>
                <a:gdLst/>
                <a:ahLst/>
                <a:cxnLst/>
                <a:rect l="l" t="t" r="r" b="b"/>
                <a:pathLst>
                  <a:path w="24121" h="24137" extrusionOk="0">
                    <a:moveTo>
                      <a:pt x="12060" y="1"/>
                    </a:moveTo>
                    <a:lnTo>
                      <a:pt x="11440" y="17"/>
                    </a:lnTo>
                    <a:lnTo>
                      <a:pt x="10820" y="66"/>
                    </a:lnTo>
                    <a:lnTo>
                      <a:pt x="10216" y="131"/>
                    </a:lnTo>
                    <a:lnTo>
                      <a:pt x="9629" y="245"/>
                    </a:lnTo>
                    <a:lnTo>
                      <a:pt x="9041" y="376"/>
                    </a:lnTo>
                    <a:lnTo>
                      <a:pt x="8470" y="539"/>
                    </a:lnTo>
                    <a:lnTo>
                      <a:pt x="7915" y="735"/>
                    </a:lnTo>
                    <a:lnTo>
                      <a:pt x="7360" y="947"/>
                    </a:lnTo>
                    <a:lnTo>
                      <a:pt x="6838" y="1192"/>
                    </a:lnTo>
                    <a:lnTo>
                      <a:pt x="6316" y="1453"/>
                    </a:lnTo>
                    <a:lnTo>
                      <a:pt x="5810" y="1747"/>
                    </a:lnTo>
                    <a:lnTo>
                      <a:pt x="5321" y="2057"/>
                    </a:lnTo>
                    <a:lnTo>
                      <a:pt x="4847" y="2399"/>
                    </a:lnTo>
                    <a:lnTo>
                      <a:pt x="4390" y="2758"/>
                    </a:lnTo>
                    <a:lnTo>
                      <a:pt x="3950" y="3134"/>
                    </a:lnTo>
                    <a:lnTo>
                      <a:pt x="3525" y="3525"/>
                    </a:lnTo>
                    <a:lnTo>
                      <a:pt x="3134" y="3950"/>
                    </a:lnTo>
                    <a:lnTo>
                      <a:pt x="2758" y="4390"/>
                    </a:lnTo>
                    <a:lnTo>
                      <a:pt x="2399" y="4847"/>
                    </a:lnTo>
                    <a:lnTo>
                      <a:pt x="2057" y="5321"/>
                    </a:lnTo>
                    <a:lnTo>
                      <a:pt x="1747" y="5810"/>
                    </a:lnTo>
                    <a:lnTo>
                      <a:pt x="1453" y="6316"/>
                    </a:lnTo>
                    <a:lnTo>
                      <a:pt x="1192" y="6838"/>
                    </a:lnTo>
                    <a:lnTo>
                      <a:pt x="947" y="7360"/>
                    </a:lnTo>
                    <a:lnTo>
                      <a:pt x="735" y="7915"/>
                    </a:lnTo>
                    <a:lnTo>
                      <a:pt x="539" y="8470"/>
                    </a:lnTo>
                    <a:lnTo>
                      <a:pt x="376" y="9041"/>
                    </a:lnTo>
                    <a:lnTo>
                      <a:pt x="245" y="9629"/>
                    </a:lnTo>
                    <a:lnTo>
                      <a:pt x="131" y="10233"/>
                    </a:lnTo>
                    <a:lnTo>
                      <a:pt x="66" y="10836"/>
                    </a:lnTo>
                    <a:lnTo>
                      <a:pt x="17" y="11440"/>
                    </a:lnTo>
                    <a:lnTo>
                      <a:pt x="0" y="12060"/>
                    </a:lnTo>
                    <a:lnTo>
                      <a:pt x="17" y="12681"/>
                    </a:lnTo>
                    <a:lnTo>
                      <a:pt x="66" y="13301"/>
                    </a:lnTo>
                    <a:lnTo>
                      <a:pt x="131" y="13904"/>
                    </a:lnTo>
                    <a:lnTo>
                      <a:pt x="245" y="14492"/>
                    </a:lnTo>
                    <a:lnTo>
                      <a:pt x="376" y="15079"/>
                    </a:lnTo>
                    <a:lnTo>
                      <a:pt x="539" y="15651"/>
                    </a:lnTo>
                    <a:lnTo>
                      <a:pt x="735" y="16206"/>
                    </a:lnTo>
                    <a:lnTo>
                      <a:pt x="947" y="16760"/>
                    </a:lnTo>
                    <a:lnTo>
                      <a:pt x="1192" y="17299"/>
                    </a:lnTo>
                    <a:lnTo>
                      <a:pt x="1453" y="17821"/>
                    </a:lnTo>
                    <a:lnTo>
                      <a:pt x="1747" y="18327"/>
                    </a:lnTo>
                    <a:lnTo>
                      <a:pt x="2057" y="18817"/>
                    </a:lnTo>
                    <a:lnTo>
                      <a:pt x="2399" y="19290"/>
                    </a:lnTo>
                    <a:lnTo>
                      <a:pt x="2758" y="19747"/>
                    </a:lnTo>
                    <a:lnTo>
                      <a:pt x="3134" y="20171"/>
                    </a:lnTo>
                    <a:lnTo>
                      <a:pt x="3525" y="20595"/>
                    </a:lnTo>
                    <a:lnTo>
                      <a:pt x="3950" y="21003"/>
                    </a:lnTo>
                    <a:lnTo>
                      <a:pt x="4390" y="21379"/>
                    </a:lnTo>
                    <a:lnTo>
                      <a:pt x="4847" y="21738"/>
                    </a:lnTo>
                    <a:lnTo>
                      <a:pt x="5321" y="22064"/>
                    </a:lnTo>
                    <a:lnTo>
                      <a:pt x="5810" y="22390"/>
                    </a:lnTo>
                    <a:lnTo>
                      <a:pt x="6316" y="22668"/>
                    </a:lnTo>
                    <a:lnTo>
                      <a:pt x="6838" y="22945"/>
                    </a:lnTo>
                    <a:lnTo>
                      <a:pt x="7360" y="23174"/>
                    </a:lnTo>
                    <a:lnTo>
                      <a:pt x="7915" y="23402"/>
                    </a:lnTo>
                    <a:lnTo>
                      <a:pt x="8470" y="23582"/>
                    </a:lnTo>
                    <a:lnTo>
                      <a:pt x="9041" y="23745"/>
                    </a:lnTo>
                    <a:lnTo>
                      <a:pt x="9629" y="23892"/>
                    </a:lnTo>
                    <a:lnTo>
                      <a:pt x="10216" y="23990"/>
                    </a:lnTo>
                    <a:lnTo>
                      <a:pt x="10820" y="24071"/>
                    </a:lnTo>
                    <a:lnTo>
                      <a:pt x="11440" y="24120"/>
                    </a:lnTo>
                    <a:lnTo>
                      <a:pt x="12060" y="24137"/>
                    </a:lnTo>
                    <a:lnTo>
                      <a:pt x="12681" y="24120"/>
                    </a:lnTo>
                    <a:lnTo>
                      <a:pt x="13301" y="24071"/>
                    </a:lnTo>
                    <a:lnTo>
                      <a:pt x="13904" y="23990"/>
                    </a:lnTo>
                    <a:lnTo>
                      <a:pt x="14492" y="23892"/>
                    </a:lnTo>
                    <a:lnTo>
                      <a:pt x="15079" y="23745"/>
                    </a:lnTo>
                    <a:lnTo>
                      <a:pt x="15651" y="23582"/>
                    </a:lnTo>
                    <a:lnTo>
                      <a:pt x="16205" y="23402"/>
                    </a:lnTo>
                    <a:lnTo>
                      <a:pt x="16760" y="23174"/>
                    </a:lnTo>
                    <a:lnTo>
                      <a:pt x="17299" y="22945"/>
                    </a:lnTo>
                    <a:lnTo>
                      <a:pt x="17805" y="22668"/>
                    </a:lnTo>
                    <a:lnTo>
                      <a:pt x="18311" y="22390"/>
                    </a:lnTo>
                    <a:lnTo>
                      <a:pt x="18800" y="22064"/>
                    </a:lnTo>
                    <a:lnTo>
                      <a:pt x="19273" y="21738"/>
                    </a:lnTo>
                    <a:lnTo>
                      <a:pt x="19730" y="21379"/>
                    </a:lnTo>
                    <a:lnTo>
                      <a:pt x="20171" y="21003"/>
                    </a:lnTo>
                    <a:lnTo>
                      <a:pt x="20595" y="20595"/>
                    </a:lnTo>
                    <a:lnTo>
                      <a:pt x="20987" y="20171"/>
                    </a:lnTo>
                    <a:lnTo>
                      <a:pt x="21379" y="19747"/>
                    </a:lnTo>
                    <a:lnTo>
                      <a:pt x="21738" y="19290"/>
                    </a:lnTo>
                    <a:lnTo>
                      <a:pt x="22064" y="18817"/>
                    </a:lnTo>
                    <a:lnTo>
                      <a:pt x="22374" y="18327"/>
                    </a:lnTo>
                    <a:lnTo>
                      <a:pt x="22668" y="17821"/>
                    </a:lnTo>
                    <a:lnTo>
                      <a:pt x="22945" y="17299"/>
                    </a:lnTo>
                    <a:lnTo>
                      <a:pt x="23174" y="16760"/>
                    </a:lnTo>
                    <a:lnTo>
                      <a:pt x="23402" y="16206"/>
                    </a:lnTo>
                    <a:lnTo>
                      <a:pt x="23582" y="15651"/>
                    </a:lnTo>
                    <a:lnTo>
                      <a:pt x="23745" y="15079"/>
                    </a:lnTo>
                    <a:lnTo>
                      <a:pt x="23876" y="14492"/>
                    </a:lnTo>
                    <a:lnTo>
                      <a:pt x="23990" y="13904"/>
                    </a:lnTo>
                    <a:lnTo>
                      <a:pt x="24071" y="13301"/>
                    </a:lnTo>
                    <a:lnTo>
                      <a:pt x="24104" y="12681"/>
                    </a:lnTo>
                    <a:lnTo>
                      <a:pt x="24120" y="12060"/>
                    </a:lnTo>
                    <a:lnTo>
                      <a:pt x="24104" y="11440"/>
                    </a:lnTo>
                    <a:lnTo>
                      <a:pt x="24071" y="10836"/>
                    </a:lnTo>
                    <a:lnTo>
                      <a:pt x="23990" y="10233"/>
                    </a:lnTo>
                    <a:lnTo>
                      <a:pt x="23876" y="9629"/>
                    </a:lnTo>
                    <a:lnTo>
                      <a:pt x="23745" y="9041"/>
                    </a:lnTo>
                    <a:lnTo>
                      <a:pt x="23582" y="8470"/>
                    </a:lnTo>
                    <a:lnTo>
                      <a:pt x="23402" y="7915"/>
                    </a:lnTo>
                    <a:lnTo>
                      <a:pt x="23174" y="7360"/>
                    </a:lnTo>
                    <a:lnTo>
                      <a:pt x="22945" y="6838"/>
                    </a:lnTo>
                    <a:lnTo>
                      <a:pt x="22668" y="6316"/>
                    </a:lnTo>
                    <a:lnTo>
                      <a:pt x="22374" y="5810"/>
                    </a:lnTo>
                    <a:lnTo>
                      <a:pt x="22064" y="5321"/>
                    </a:lnTo>
                    <a:lnTo>
                      <a:pt x="21738" y="4847"/>
                    </a:lnTo>
                    <a:lnTo>
                      <a:pt x="21379" y="4390"/>
                    </a:lnTo>
                    <a:lnTo>
                      <a:pt x="20987" y="3950"/>
                    </a:lnTo>
                    <a:lnTo>
                      <a:pt x="20595" y="3525"/>
                    </a:lnTo>
                    <a:lnTo>
                      <a:pt x="20171" y="3134"/>
                    </a:lnTo>
                    <a:lnTo>
                      <a:pt x="19730" y="2758"/>
                    </a:lnTo>
                    <a:lnTo>
                      <a:pt x="19273" y="2399"/>
                    </a:lnTo>
                    <a:lnTo>
                      <a:pt x="18800" y="2057"/>
                    </a:lnTo>
                    <a:lnTo>
                      <a:pt x="18311" y="1747"/>
                    </a:lnTo>
                    <a:lnTo>
                      <a:pt x="17805" y="1453"/>
                    </a:lnTo>
                    <a:lnTo>
                      <a:pt x="17299" y="1192"/>
                    </a:lnTo>
                    <a:lnTo>
                      <a:pt x="16760" y="947"/>
                    </a:lnTo>
                    <a:lnTo>
                      <a:pt x="16205" y="735"/>
                    </a:lnTo>
                    <a:lnTo>
                      <a:pt x="15651" y="539"/>
                    </a:lnTo>
                    <a:lnTo>
                      <a:pt x="15079" y="376"/>
                    </a:lnTo>
                    <a:lnTo>
                      <a:pt x="14492" y="245"/>
                    </a:lnTo>
                    <a:lnTo>
                      <a:pt x="13904" y="131"/>
                    </a:lnTo>
                    <a:lnTo>
                      <a:pt x="13301" y="66"/>
                    </a:lnTo>
                    <a:lnTo>
                      <a:pt x="12681" y="17"/>
                    </a:lnTo>
                    <a:lnTo>
                      <a:pt x="12060" y="1"/>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91" name="Google Shape;391;p28"/>
              <p:cNvSpPr/>
              <p:nvPr/>
            </p:nvSpPr>
            <p:spPr>
              <a:xfrm>
                <a:off x="3192998" y="2455461"/>
                <a:ext cx="126271" cy="165027"/>
              </a:xfrm>
              <a:custGeom>
                <a:avLst/>
                <a:gdLst/>
                <a:ahLst/>
                <a:cxnLst/>
                <a:rect l="l" t="t" r="r" b="b"/>
                <a:pathLst>
                  <a:path w="10527" h="13758" extrusionOk="0">
                    <a:moveTo>
                      <a:pt x="4032" y="0"/>
                    </a:moveTo>
                    <a:lnTo>
                      <a:pt x="3803" y="33"/>
                    </a:lnTo>
                    <a:lnTo>
                      <a:pt x="3591" y="65"/>
                    </a:lnTo>
                    <a:lnTo>
                      <a:pt x="3379" y="114"/>
                    </a:lnTo>
                    <a:lnTo>
                      <a:pt x="3167" y="163"/>
                    </a:lnTo>
                    <a:lnTo>
                      <a:pt x="2955" y="229"/>
                    </a:lnTo>
                    <a:lnTo>
                      <a:pt x="2759" y="310"/>
                    </a:lnTo>
                    <a:lnTo>
                      <a:pt x="2563" y="408"/>
                    </a:lnTo>
                    <a:lnTo>
                      <a:pt x="2367" y="506"/>
                    </a:lnTo>
                    <a:lnTo>
                      <a:pt x="2188" y="620"/>
                    </a:lnTo>
                    <a:lnTo>
                      <a:pt x="2008" y="735"/>
                    </a:lnTo>
                    <a:lnTo>
                      <a:pt x="1828" y="865"/>
                    </a:lnTo>
                    <a:lnTo>
                      <a:pt x="1665" y="1012"/>
                    </a:lnTo>
                    <a:lnTo>
                      <a:pt x="1502" y="1159"/>
                    </a:lnTo>
                    <a:lnTo>
                      <a:pt x="1355" y="1306"/>
                    </a:lnTo>
                    <a:lnTo>
                      <a:pt x="1208" y="1469"/>
                    </a:lnTo>
                    <a:lnTo>
                      <a:pt x="1078" y="1648"/>
                    </a:lnTo>
                    <a:lnTo>
                      <a:pt x="947" y="1828"/>
                    </a:lnTo>
                    <a:lnTo>
                      <a:pt x="817" y="2007"/>
                    </a:lnTo>
                    <a:lnTo>
                      <a:pt x="702" y="2187"/>
                    </a:lnTo>
                    <a:lnTo>
                      <a:pt x="490" y="2579"/>
                    </a:lnTo>
                    <a:lnTo>
                      <a:pt x="327" y="3003"/>
                    </a:lnTo>
                    <a:lnTo>
                      <a:pt x="246" y="3215"/>
                    </a:lnTo>
                    <a:lnTo>
                      <a:pt x="180" y="3427"/>
                    </a:lnTo>
                    <a:lnTo>
                      <a:pt x="131" y="3656"/>
                    </a:lnTo>
                    <a:lnTo>
                      <a:pt x="82" y="3868"/>
                    </a:lnTo>
                    <a:lnTo>
                      <a:pt x="50" y="4096"/>
                    </a:lnTo>
                    <a:lnTo>
                      <a:pt x="17" y="4325"/>
                    </a:lnTo>
                    <a:lnTo>
                      <a:pt x="17" y="4553"/>
                    </a:lnTo>
                    <a:lnTo>
                      <a:pt x="1" y="4782"/>
                    </a:lnTo>
                    <a:lnTo>
                      <a:pt x="1" y="13757"/>
                    </a:lnTo>
                    <a:lnTo>
                      <a:pt x="8813" y="13757"/>
                    </a:lnTo>
                    <a:lnTo>
                      <a:pt x="8813" y="9351"/>
                    </a:lnTo>
                    <a:lnTo>
                      <a:pt x="10527" y="9351"/>
                    </a:lnTo>
                    <a:lnTo>
                      <a:pt x="8715" y="4602"/>
                    </a:lnTo>
                    <a:lnTo>
                      <a:pt x="8715" y="4374"/>
                    </a:lnTo>
                    <a:lnTo>
                      <a:pt x="8699" y="4145"/>
                    </a:lnTo>
                    <a:lnTo>
                      <a:pt x="8666" y="3917"/>
                    </a:lnTo>
                    <a:lnTo>
                      <a:pt x="8634" y="3688"/>
                    </a:lnTo>
                    <a:lnTo>
                      <a:pt x="8585" y="3476"/>
                    </a:lnTo>
                    <a:lnTo>
                      <a:pt x="8519" y="3264"/>
                    </a:lnTo>
                    <a:lnTo>
                      <a:pt x="8454" y="3052"/>
                    </a:lnTo>
                    <a:lnTo>
                      <a:pt x="8372" y="2840"/>
                    </a:lnTo>
                    <a:lnTo>
                      <a:pt x="8275" y="2644"/>
                    </a:lnTo>
                    <a:lnTo>
                      <a:pt x="8177" y="2448"/>
                    </a:lnTo>
                    <a:lnTo>
                      <a:pt x="8079" y="2252"/>
                    </a:lnTo>
                    <a:lnTo>
                      <a:pt x="7965" y="2056"/>
                    </a:lnTo>
                    <a:lnTo>
                      <a:pt x="7834" y="1877"/>
                    </a:lnTo>
                    <a:lnTo>
                      <a:pt x="7703" y="1714"/>
                    </a:lnTo>
                    <a:lnTo>
                      <a:pt x="7557" y="1534"/>
                    </a:lnTo>
                    <a:lnTo>
                      <a:pt x="7410" y="1387"/>
                    </a:lnTo>
                    <a:lnTo>
                      <a:pt x="7263" y="1224"/>
                    </a:lnTo>
                    <a:lnTo>
                      <a:pt x="7100" y="1077"/>
                    </a:lnTo>
                    <a:lnTo>
                      <a:pt x="6936" y="947"/>
                    </a:lnTo>
                    <a:lnTo>
                      <a:pt x="6757" y="816"/>
                    </a:lnTo>
                    <a:lnTo>
                      <a:pt x="6577" y="686"/>
                    </a:lnTo>
                    <a:lnTo>
                      <a:pt x="6382" y="571"/>
                    </a:lnTo>
                    <a:lnTo>
                      <a:pt x="6202" y="473"/>
                    </a:lnTo>
                    <a:lnTo>
                      <a:pt x="6006" y="376"/>
                    </a:lnTo>
                    <a:lnTo>
                      <a:pt x="5794" y="294"/>
                    </a:lnTo>
                    <a:lnTo>
                      <a:pt x="5598" y="212"/>
                    </a:lnTo>
                    <a:lnTo>
                      <a:pt x="5386" y="147"/>
                    </a:lnTo>
                    <a:lnTo>
                      <a:pt x="5158" y="98"/>
                    </a:lnTo>
                    <a:lnTo>
                      <a:pt x="4945" y="49"/>
                    </a:lnTo>
                    <a:lnTo>
                      <a:pt x="4717" y="17"/>
                    </a:lnTo>
                    <a:lnTo>
                      <a:pt x="4489"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92" name="Google Shape;392;p28"/>
              <p:cNvSpPr/>
              <p:nvPr/>
            </p:nvSpPr>
            <p:spPr>
              <a:xfrm>
                <a:off x="3192998" y="2455461"/>
                <a:ext cx="126271" cy="165027"/>
              </a:xfrm>
              <a:custGeom>
                <a:avLst/>
                <a:gdLst/>
                <a:ahLst/>
                <a:cxnLst/>
                <a:rect l="l" t="t" r="r" b="b"/>
                <a:pathLst>
                  <a:path w="10527" h="13758" fill="none" extrusionOk="0">
                    <a:moveTo>
                      <a:pt x="4260" y="0"/>
                    </a:moveTo>
                    <a:lnTo>
                      <a:pt x="4260" y="0"/>
                    </a:lnTo>
                    <a:lnTo>
                      <a:pt x="4032" y="0"/>
                    </a:lnTo>
                    <a:lnTo>
                      <a:pt x="3803" y="33"/>
                    </a:lnTo>
                    <a:lnTo>
                      <a:pt x="3591" y="65"/>
                    </a:lnTo>
                    <a:lnTo>
                      <a:pt x="3379" y="114"/>
                    </a:lnTo>
                    <a:lnTo>
                      <a:pt x="3167" y="163"/>
                    </a:lnTo>
                    <a:lnTo>
                      <a:pt x="2955" y="229"/>
                    </a:lnTo>
                    <a:lnTo>
                      <a:pt x="2759" y="310"/>
                    </a:lnTo>
                    <a:lnTo>
                      <a:pt x="2563" y="408"/>
                    </a:lnTo>
                    <a:lnTo>
                      <a:pt x="2367" y="506"/>
                    </a:lnTo>
                    <a:lnTo>
                      <a:pt x="2188" y="620"/>
                    </a:lnTo>
                    <a:lnTo>
                      <a:pt x="2008" y="735"/>
                    </a:lnTo>
                    <a:lnTo>
                      <a:pt x="1828" y="865"/>
                    </a:lnTo>
                    <a:lnTo>
                      <a:pt x="1665" y="1012"/>
                    </a:lnTo>
                    <a:lnTo>
                      <a:pt x="1502" y="1159"/>
                    </a:lnTo>
                    <a:lnTo>
                      <a:pt x="1355" y="1306"/>
                    </a:lnTo>
                    <a:lnTo>
                      <a:pt x="1208" y="1469"/>
                    </a:lnTo>
                    <a:lnTo>
                      <a:pt x="1078" y="1648"/>
                    </a:lnTo>
                    <a:lnTo>
                      <a:pt x="947" y="1828"/>
                    </a:lnTo>
                    <a:lnTo>
                      <a:pt x="817" y="2007"/>
                    </a:lnTo>
                    <a:lnTo>
                      <a:pt x="702" y="2187"/>
                    </a:lnTo>
                    <a:lnTo>
                      <a:pt x="490" y="2579"/>
                    </a:lnTo>
                    <a:lnTo>
                      <a:pt x="327" y="3003"/>
                    </a:lnTo>
                    <a:lnTo>
                      <a:pt x="246" y="3215"/>
                    </a:lnTo>
                    <a:lnTo>
                      <a:pt x="180" y="3427"/>
                    </a:lnTo>
                    <a:lnTo>
                      <a:pt x="131" y="3656"/>
                    </a:lnTo>
                    <a:lnTo>
                      <a:pt x="82" y="3868"/>
                    </a:lnTo>
                    <a:lnTo>
                      <a:pt x="50" y="4096"/>
                    </a:lnTo>
                    <a:lnTo>
                      <a:pt x="17" y="4325"/>
                    </a:lnTo>
                    <a:lnTo>
                      <a:pt x="17" y="4553"/>
                    </a:lnTo>
                    <a:lnTo>
                      <a:pt x="1" y="4782"/>
                    </a:lnTo>
                    <a:lnTo>
                      <a:pt x="1" y="13757"/>
                    </a:lnTo>
                    <a:lnTo>
                      <a:pt x="8813" y="13757"/>
                    </a:lnTo>
                    <a:lnTo>
                      <a:pt x="8813" y="9351"/>
                    </a:lnTo>
                    <a:lnTo>
                      <a:pt x="10527" y="9351"/>
                    </a:lnTo>
                    <a:lnTo>
                      <a:pt x="8715" y="4602"/>
                    </a:lnTo>
                    <a:lnTo>
                      <a:pt x="8715" y="4602"/>
                    </a:lnTo>
                    <a:lnTo>
                      <a:pt x="8715" y="4374"/>
                    </a:lnTo>
                    <a:lnTo>
                      <a:pt x="8699" y="4145"/>
                    </a:lnTo>
                    <a:lnTo>
                      <a:pt x="8666" y="3917"/>
                    </a:lnTo>
                    <a:lnTo>
                      <a:pt x="8634" y="3688"/>
                    </a:lnTo>
                    <a:lnTo>
                      <a:pt x="8585" y="3476"/>
                    </a:lnTo>
                    <a:lnTo>
                      <a:pt x="8519" y="3264"/>
                    </a:lnTo>
                    <a:lnTo>
                      <a:pt x="8454" y="3052"/>
                    </a:lnTo>
                    <a:lnTo>
                      <a:pt x="8372" y="2840"/>
                    </a:lnTo>
                    <a:lnTo>
                      <a:pt x="8275" y="2644"/>
                    </a:lnTo>
                    <a:lnTo>
                      <a:pt x="8177" y="2448"/>
                    </a:lnTo>
                    <a:lnTo>
                      <a:pt x="8079" y="2252"/>
                    </a:lnTo>
                    <a:lnTo>
                      <a:pt x="7965" y="2056"/>
                    </a:lnTo>
                    <a:lnTo>
                      <a:pt x="7834" y="1877"/>
                    </a:lnTo>
                    <a:lnTo>
                      <a:pt x="7703" y="1714"/>
                    </a:lnTo>
                    <a:lnTo>
                      <a:pt x="7557" y="1534"/>
                    </a:lnTo>
                    <a:lnTo>
                      <a:pt x="7410" y="1387"/>
                    </a:lnTo>
                    <a:lnTo>
                      <a:pt x="7263" y="1224"/>
                    </a:lnTo>
                    <a:lnTo>
                      <a:pt x="7100" y="1077"/>
                    </a:lnTo>
                    <a:lnTo>
                      <a:pt x="6936" y="947"/>
                    </a:lnTo>
                    <a:lnTo>
                      <a:pt x="6757" y="816"/>
                    </a:lnTo>
                    <a:lnTo>
                      <a:pt x="6577" y="686"/>
                    </a:lnTo>
                    <a:lnTo>
                      <a:pt x="6382" y="571"/>
                    </a:lnTo>
                    <a:lnTo>
                      <a:pt x="6202" y="473"/>
                    </a:lnTo>
                    <a:lnTo>
                      <a:pt x="6006" y="376"/>
                    </a:lnTo>
                    <a:lnTo>
                      <a:pt x="5794" y="294"/>
                    </a:lnTo>
                    <a:lnTo>
                      <a:pt x="5598" y="212"/>
                    </a:lnTo>
                    <a:lnTo>
                      <a:pt x="5386" y="147"/>
                    </a:lnTo>
                    <a:lnTo>
                      <a:pt x="5158" y="98"/>
                    </a:lnTo>
                    <a:lnTo>
                      <a:pt x="4945" y="49"/>
                    </a:lnTo>
                    <a:lnTo>
                      <a:pt x="4717" y="17"/>
                    </a:lnTo>
                    <a:lnTo>
                      <a:pt x="4489" y="0"/>
                    </a:lnTo>
                    <a:lnTo>
                      <a:pt x="4260"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93" name="Google Shape;393;p28"/>
              <p:cNvSpPr/>
              <p:nvPr/>
            </p:nvSpPr>
            <p:spPr>
              <a:xfrm>
                <a:off x="3243703" y="2455461"/>
                <a:ext cx="984" cy="12"/>
              </a:xfrm>
              <a:custGeom>
                <a:avLst/>
                <a:gdLst/>
                <a:ahLst/>
                <a:cxnLst/>
                <a:rect l="l" t="t" r="r" b="b"/>
                <a:pathLst>
                  <a:path w="82" h="1" fill="none" extrusionOk="0">
                    <a:moveTo>
                      <a:pt x="82" y="0"/>
                    </a:moveTo>
                    <a:lnTo>
                      <a:pt x="0" y="0"/>
                    </a:lnTo>
                    <a:lnTo>
                      <a:pt x="0"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94" name="Google Shape;394;p28"/>
              <p:cNvSpPr/>
              <p:nvPr/>
            </p:nvSpPr>
            <p:spPr>
              <a:xfrm>
                <a:off x="2928537" y="2644162"/>
                <a:ext cx="389550" cy="389754"/>
              </a:xfrm>
              <a:custGeom>
                <a:avLst/>
                <a:gdLst/>
                <a:ahLst/>
                <a:cxnLst/>
                <a:rect l="l" t="t" r="r" b="b"/>
                <a:pathLst>
                  <a:path w="32476" h="32493" extrusionOk="0">
                    <a:moveTo>
                      <a:pt x="15814" y="1"/>
                    </a:moveTo>
                    <a:lnTo>
                      <a:pt x="15406" y="17"/>
                    </a:lnTo>
                    <a:lnTo>
                      <a:pt x="14981" y="50"/>
                    </a:lnTo>
                    <a:lnTo>
                      <a:pt x="14574" y="83"/>
                    </a:lnTo>
                    <a:lnTo>
                      <a:pt x="14166" y="131"/>
                    </a:lnTo>
                    <a:lnTo>
                      <a:pt x="13758" y="180"/>
                    </a:lnTo>
                    <a:lnTo>
                      <a:pt x="13366" y="246"/>
                    </a:lnTo>
                    <a:lnTo>
                      <a:pt x="12958" y="327"/>
                    </a:lnTo>
                    <a:lnTo>
                      <a:pt x="12566" y="409"/>
                    </a:lnTo>
                    <a:lnTo>
                      <a:pt x="12175" y="507"/>
                    </a:lnTo>
                    <a:lnTo>
                      <a:pt x="11799" y="621"/>
                    </a:lnTo>
                    <a:lnTo>
                      <a:pt x="11408" y="735"/>
                    </a:lnTo>
                    <a:lnTo>
                      <a:pt x="11032" y="850"/>
                    </a:lnTo>
                    <a:lnTo>
                      <a:pt x="10657" y="980"/>
                    </a:lnTo>
                    <a:lnTo>
                      <a:pt x="9923" y="1274"/>
                    </a:lnTo>
                    <a:lnTo>
                      <a:pt x="9204" y="1600"/>
                    </a:lnTo>
                    <a:lnTo>
                      <a:pt x="8503" y="1959"/>
                    </a:lnTo>
                    <a:lnTo>
                      <a:pt x="7817" y="2351"/>
                    </a:lnTo>
                    <a:lnTo>
                      <a:pt x="7165" y="2775"/>
                    </a:lnTo>
                    <a:lnTo>
                      <a:pt x="6512" y="3232"/>
                    </a:lnTo>
                    <a:lnTo>
                      <a:pt x="5908" y="3705"/>
                    </a:lnTo>
                    <a:lnTo>
                      <a:pt x="5320" y="4211"/>
                    </a:lnTo>
                    <a:lnTo>
                      <a:pt x="4749" y="4750"/>
                    </a:lnTo>
                    <a:lnTo>
                      <a:pt x="4211" y="5321"/>
                    </a:lnTo>
                    <a:lnTo>
                      <a:pt x="3705" y="5908"/>
                    </a:lnTo>
                    <a:lnTo>
                      <a:pt x="3215" y="6529"/>
                    </a:lnTo>
                    <a:lnTo>
                      <a:pt x="2775" y="7165"/>
                    </a:lnTo>
                    <a:lnTo>
                      <a:pt x="2350" y="7818"/>
                    </a:lnTo>
                    <a:lnTo>
                      <a:pt x="1959" y="8503"/>
                    </a:lnTo>
                    <a:lnTo>
                      <a:pt x="1600" y="9205"/>
                    </a:lnTo>
                    <a:lnTo>
                      <a:pt x="1273" y="9923"/>
                    </a:lnTo>
                    <a:lnTo>
                      <a:pt x="980" y="10657"/>
                    </a:lnTo>
                    <a:lnTo>
                      <a:pt x="849" y="11033"/>
                    </a:lnTo>
                    <a:lnTo>
                      <a:pt x="718" y="11408"/>
                    </a:lnTo>
                    <a:lnTo>
                      <a:pt x="604" y="11800"/>
                    </a:lnTo>
                    <a:lnTo>
                      <a:pt x="506" y="12175"/>
                    </a:lnTo>
                    <a:lnTo>
                      <a:pt x="408" y="12567"/>
                    </a:lnTo>
                    <a:lnTo>
                      <a:pt x="327" y="12975"/>
                    </a:lnTo>
                    <a:lnTo>
                      <a:pt x="245" y="13366"/>
                    </a:lnTo>
                    <a:lnTo>
                      <a:pt x="180" y="13774"/>
                    </a:lnTo>
                    <a:lnTo>
                      <a:pt x="131" y="14166"/>
                    </a:lnTo>
                    <a:lnTo>
                      <a:pt x="82" y="14574"/>
                    </a:lnTo>
                    <a:lnTo>
                      <a:pt x="49" y="14998"/>
                    </a:lnTo>
                    <a:lnTo>
                      <a:pt x="17" y="15406"/>
                    </a:lnTo>
                    <a:lnTo>
                      <a:pt x="0" y="15831"/>
                    </a:lnTo>
                    <a:lnTo>
                      <a:pt x="0" y="16239"/>
                    </a:lnTo>
                    <a:lnTo>
                      <a:pt x="0" y="16663"/>
                    </a:lnTo>
                    <a:lnTo>
                      <a:pt x="17" y="17071"/>
                    </a:lnTo>
                    <a:lnTo>
                      <a:pt x="49" y="17495"/>
                    </a:lnTo>
                    <a:lnTo>
                      <a:pt x="82" y="17903"/>
                    </a:lnTo>
                    <a:lnTo>
                      <a:pt x="131" y="18311"/>
                    </a:lnTo>
                    <a:lnTo>
                      <a:pt x="180" y="18719"/>
                    </a:lnTo>
                    <a:lnTo>
                      <a:pt x="245" y="19111"/>
                    </a:lnTo>
                    <a:lnTo>
                      <a:pt x="327" y="19519"/>
                    </a:lnTo>
                    <a:lnTo>
                      <a:pt x="408" y="19910"/>
                    </a:lnTo>
                    <a:lnTo>
                      <a:pt x="506" y="20302"/>
                    </a:lnTo>
                    <a:lnTo>
                      <a:pt x="604" y="20694"/>
                    </a:lnTo>
                    <a:lnTo>
                      <a:pt x="718" y="21069"/>
                    </a:lnTo>
                    <a:lnTo>
                      <a:pt x="849" y="21444"/>
                    </a:lnTo>
                    <a:lnTo>
                      <a:pt x="980" y="21820"/>
                    </a:lnTo>
                    <a:lnTo>
                      <a:pt x="1273" y="22570"/>
                    </a:lnTo>
                    <a:lnTo>
                      <a:pt x="1600" y="23288"/>
                    </a:lnTo>
                    <a:lnTo>
                      <a:pt x="1959" y="23990"/>
                    </a:lnTo>
                    <a:lnTo>
                      <a:pt x="2350" y="24659"/>
                    </a:lnTo>
                    <a:lnTo>
                      <a:pt x="2775" y="25328"/>
                    </a:lnTo>
                    <a:lnTo>
                      <a:pt x="3215" y="25965"/>
                    </a:lnTo>
                    <a:lnTo>
                      <a:pt x="3705" y="26569"/>
                    </a:lnTo>
                    <a:lnTo>
                      <a:pt x="4211" y="27156"/>
                    </a:lnTo>
                    <a:lnTo>
                      <a:pt x="4749" y="27727"/>
                    </a:lnTo>
                    <a:lnTo>
                      <a:pt x="5320" y="28266"/>
                    </a:lnTo>
                    <a:lnTo>
                      <a:pt x="5908" y="28772"/>
                    </a:lnTo>
                    <a:lnTo>
                      <a:pt x="6512" y="29261"/>
                    </a:lnTo>
                    <a:lnTo>
                      <a:pt x="7165" y="29718"/>
                    </a:lnTo>
                    <a:lnTo>
                      <a:pt x="7817" y="30142"/>
                    </a:lnTo>
                    <a:lnTo>
                      <a:pt x="8503" y="30518"/>
                    </a:lnTo>
                    <a:lnTo>
                      <a:pt x="9204" y="30877"/>
                    </a:lnTo>
                    <a:lnTo>
                      <a:pt x="9923" y="31203"/>
                    </a:lnTo>
                    <a:lnTo>
                      <a:pt x="10657" y="31497"/>
                    </a:lnTo>
                    <a:lnTo>
                      <a:pt x="11032" y="31628"/>
                    </a:lnTo>
                    <a:lnTo>
                      <a:pt x="11408" y="31758"/>
                    </a:lnTo>
                    <a:lnTo>
                      <a:pt x="11799" y="31872"/>
                    </a:lnTo>
                    <a:lnTo>
                      <a:pt x="12175" y="31970"/>
                    </a:lnTo>
                    <a:lnTo>
                      <a:pt x="12566" y="32068"/>
                    </a:lnTo>
                    <a:lnTo>
                      <a:pt x="12958" y="32150"/>
                    </a:lnTo>
                    <a:lnTo>
                      <a:pt x="13366" y="32231"/>
                    </a:lnTo>
                    <a:lnTo>
                      <a:pt x="13758" y="32297"/>
                    </a:lnTo>
                    <a:lnTo>
                      <a:pt x="14166" y="32362"/>
                    </a:lnTo>
                    <a:lnTo>
                      <a:pt x="14574" y="32395"/>
                    </a:lnTo>
                    <a:lnTo>
                      <a:pt x="14981" y="32443"/>
                    </a:lnTo>
                    <a:lnTo>
                      <a:pt x="15406" y="32460"/>
                    </a:lnTo>
                    <a:lnTo>
                      <a:pt x="15814" y="32476"/>
                    </a:lnTo>
                    <a:lnTo>
                      <a:pt x="16238" y="32492"/>
                    </a:lnTo>
                    <a:lnTo>
                      <a:pt x="16662" y="32476"/>
                    </a:lnTo>
                    <a:lnTo>
                      <a:pt x="17070" y="32460"/>
                    </a:lnTo>
                    <a:lnTo>
                      <a:pt x="17495" y="32443"/>
                    </a:lnTo>
                    <a:lnTo>
                      <a:pt x="17903" y="32395"/>
                    </a:lnTo>
                    <a:lnTo>
                      <a:pt x="18311" y="32362"/>
                    </a:lnTo>
                    <a:lnTo>
                      <a:pt x="18719" y="32297"/>
                    </a:lnTo>
                    <a:lnTo>
                      <a:pt x="19110" y="32231"/>
                    </a:lnTo>
                    <a:lnTo>
                      <a:pt x="19518" y="32150"/>
                    </a:lnTo>
                    <a:lnTo>
                      <a:pt x="19910" y="32068"/>
                    </a:lnTo>
                    <a:lnTo>
                      <a:pt x="20302" y="31970"/>
                    </a:lnTo>
                    <a:lnTo>
                      <a:pt x="20693" y="31872"/>
                    </a:lnTo>
                    <a:lnTo>
                      <a:pt x="21069" y="31758"/>
                    </a:lnTo>
                    <a:lnTo>
                      <a:pt x="21444" y="31628"/>
                    </a:lnTo>
                    <a:lnTo>
                      <a:pt x="21819" y="31497"/>
                    </a:lnTo>
                    <a:lnTo>
                      <a:pt x="22570" y="31203"/>
                    </a:lnTo>
                    <a:lnTo>
                      <a:pt x="23288" y="30877"/>
                    </a:lnTo>
                    <a:lnTo>
                      <a:pt x="23990" y="30518"/>
                    </a:lnTo>
                    <a:lnTo>
                      <a:pt x="24659" y="30142"/>
                    </a:lnTo>
                    <a:lnTo>
                      <a:pt x="25328" y="29718"/>
                    </a:lnTo>
                    <a:lnTo>
                      <a:pt x="25964" y="29261"/>
                    </a:lnTo>
                    <a:lnTo>
                      <a:pt x="26568" y="28772"/>
                    </a:lnTo>
                    <a:lnTo>
                      <a:pt x="27156" y="28266"/>
                    </a:lnTo>
                    <a:lnTo>
                      <a:pt x="27727" y="27727"/>
                    </a:lnTo>
                    <a:lnTo>
                      <a:pt x="28265" y="27156"/>
                    </a:lnTo>
                    <a:lnTo>
                      <a:pt x="28771" y="26569"/>
                    </a:lnTo>
                    <a:lnTo>
                      <a:pt x="29261" y="25965"/>
                    </a:lnTo>
                    <a:lnTo>
                      <a:pt x="29701" y="25328"/>
                    </a:lnTo>
                    <a:lnTo>
                      <a:pt x="30126" y="24659"/>
                    </a:lnTo>
                    <a:lnTo>
                      <a:pt x="30517" y="23990"/>
                    </a:lnTo>
                    <a:lnTo>
                      <a:pt x="30876" y="23288"/>
                    </a:lnTo>
                    <a:lnTo>
                      <a:pt x="31203" y="22570"/>
                    </a:lnTo>
                    <a:lnTo>
                      <a:pt x="31497" y="21820"/>
                    </a:lnTo>
                    <a:lnTo>
                      <a:pt x="31627" y="21444"/>
                    </a:lnTo>
                    <a:lnTo>
                      <a:pt x="31758" y="21069"/>
                    </a:lnTo>
                    <a:lnTo>
                      <a:pt x="31872" y="20694"/>
                    </a:lnTo>
                    <a:lnTo>
                      <a:pt x="31970" y="20302"/>
                    </a:lnTo>
                    <a:lnTo>
                      <a:pt x="32068" y="19910"/>
                    </a:lnTo>
                    <a:lnTo>
                      <a:pt x="32149" y="19519"/>
                    </a:lnTo>
                    <a:lnTo>
                      <a:pt x="32231" y="19111"/>
                    </a:lnTo>
                    <a:lnTo>
                      <a:pt x="32296" y="18719"/>
                    </a:lnTo>
                    <a:lnTo>
                      <a:pt x="32345" y="18311"/>
                    </a:lnTo>
                    <a:lnTo>
                      <a:pt x="32394" y="17903"/>
                    </a:lnTo>
                    <a:lnTo>
                      <a:pt x="32443" y="17495"/>
                    </a:lnTo>
                    <a:lnTo>
                      <a:pt x="32459" y="17071"/>
                    </a:lnTo>
                    <a:lnTo>
                      <a:pt x="32476" y="16663"/>
                    </a:lnTo>
                    <a:lnTo>
                      <a:pt x="32476" y="16239"/>
                    </a:lnTo>
                    <a:lnTo>
                      <a:pt x="32476" y="15831"/>
                    </a:lnTo>
                    <a:lnTo>
                      <a:pt x="32459" y="15406"/>
                    </a:lnTo>
                    <a:lnTo>
                      <a:pt x="32443" y="14998"/>
                    </a:lnTo>
                    <a:lnTo>
                      <a:pt x="32394" y="14574"/>
                    </a:lnTo>
                    <a:lnTo>
                      <a:pt x="32345" y="14166"/>
                    </a:lnTo>
                    <a:lnTo>
                      <a:pt x="32296" y="13774"/>
                    </a:lnTo>
                    <a:lnTo>
                      <a:pt x="32231" y="13366"/>
                    </a:lnTo>
                    <a:lnTo>
                      <a:pt x="32149" y="12975"/>
                    </a:lnTo>
                    <a:lnTo>
                      <a:pt x="32068" y="12567"/>
                    </a:lnTo>
                    <a:lnTo>
                      <a:pt x="31970" y="12175"/>
                    </a:lnTo>
                    <a:lnTo>
                      <a:pt x="31872" y="11800"/>
                    </a:lnTo>
                    <a:lnTo>
                      <a:pt x="31758" y="11408"/>
                    </a:lnTo>
                    <a:lnTo>
                      <a:pt x="31627" y="11033"/>
                    </a:lnTo>
                    <a:lnTo>
                      <a:pt x="31497" y="10657"/>
                    </a:lnTo>
                    <a:lnTo>
                      <a:pt x="31203" y="9923"/>
                    </a:lnTo>
                    <a:lnTo>
                      <a:pt x="30876" y="9205"/>
                    </a:lnTo>
                    <a:lnTo>
                      <a:pt x="30517" y="8503"/>
                    </a:lnTo>
                    <a:lnTo>
                      <a:pt x="30126" y="7818"/>
                    </a:lnTo>
                    <a:lnTo>
                      <a:pt x="29701" y="7165"/>
                    </a:lnTo>
                    <a:lnTo>
                      <a:pt x="29261" y="6529"/>
                    </a:lnTo>
                    <a:lnTo>
                      <a:pt x="28771" y="5908"/>
                    </a:lnTo>
                    <a:lnTo>
                      <a:pt x="28265" y="5321"/>
                    </a:lnTo>
                    <a:lnTo>
                      <a:pt x="27727" y="4750"/>
                    </a:lnTo>
                    <a:lnTo>
                      <a:pt x="27156" y="4211"/>
                    </a:lnTo>
                    <a:lnTo>
                      <a:pt x="26568" y="3705"/>
                    </a:lnTo>
                    <a:lnTo>
                      <a:pt x="25964" y="3232"/>
                    </a:lnTo>
                    <a:lnTo>
                      <a:pt x="25328" y="2775"/>
                    </a:lnTo>
                    <a:lnTo>
                      <a:pt x="24659" y="2351"/>
                    </a:lnTo>
                    <a:lnTo>
                      <a:pt x="23990" y="1959"/>
                    </a:lnTo>
                    <a:lnTo>
                      <a:pt x="23288" y="1600"/>
                    </a:lnTo>
                    <a:lnTo>
                      <a:pt x="22570" y="1274"/>
                    </a:lnTo>
                    <a:lnTo>
                      <a:pt x="21819" y="980"/>
                    </a:lnTo>
                    <a:lnTo>
                      <a:pt x="21444" y="850"/>
                    </a:lnTo>
                    <a:lnTo>
                      <a:pt x="21069" y="735"/>
                    </a:lnTo>
                    <a:lnTo>
                      <a:pt x="20693" y="621"/>
                    </a:lnTo>
                    <a:lnTo>
                      <a:pt x="20302" y="507"/>
                    </a:lnTo>
                    <a:lnTo>
                      <a:pt x="19910" y="409"/>
                    </a:lnTo>
                    <a:lnTo>
                      <a:pt x="19518" y="327"/>
                    </a:lnTo>
                    <a:lnTo>
                      <a:pt x="19110" y="246"/>
                    </a:lnTo>
                    <a:lnTo>
                      <a:pt x="18719" y="180"/>
                    </a:lnTo>
                    <a:lnTo>
                      <a:pt x="18311" y="131"/>
                    </a:lnTo>
                    <a:lnTo>
                      <a:pt x="17903" y="83"/>
                    </a:lnTo>
                    <a:lnTo>
                      <a:pt x="17495" y="50"/>
                    </a:lnTo>
                    <a:lnTo>
                      <a:pt x="17070" y="17"/>
                    </a:lnTo>
                    <a:lnTo>
                      <a:pt x="16662"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95" name="Google Shape;395;p28"/>
              <p:cNvSpPr/>
              <p:nvPr/>
            </p:nvSpPr>
            <p:spPr>
              <a:xfrm>
                <a:off x="2978653" y="2694280"/>
                <a:ext cx="289319" cy="289523"/>
              </a:xfrm>
              <a:custGeom>
                <a:avLst/>
                <a:gdLst/>
                <a:ahLst/>
                <a:cxnLst/>
                <a:rect l="l" t="t" r="r" b="b"/>
                <a:pathLst>
                  <a:path w="24120" h="24137" extrusionOk="0">
                    <a:moveTo>
                      <a:pt x="12060" y="1"/>
                    </a:moveTo>
                    <a:lnTo>
                      <a:pt x="11440" y="17"/>
                    </a:lnTo>
                    <a:lnTo>
                      <a:pt x="10820" y="66"/>
                    </a:lnTo>
                    <a:lnTo>
                      <a:pt x="10216" y="131"/>
                    </a:lnTo>
                    <a:lnTo>
                      <a:pt x="9628" y="245"/>
                    </a:lnTo>
                    <a:lnTo>
                      <a:pt x="9041" y="376"/>
                    </a:lnTo>
                    <a:lnTo>
                      <a:pt x="8470" y="539"/>
                    </a:lnTo>
                    <a:lnTo>
                      <a:pt x="7915" y="735"/>
                    </a:lnTo>
                    <a:lnTo>
                      <a:pt x="7360" y="947"/>
                    </a:lnTo>
                    <a:lnTo>
                      <a:pt x="6838" y="1192"/>
                    </a:lnTo>
                    <a:lnTo>
                      <a:pt x="6316" y="1453"/>
                    </a:lnTo>
                    <a:lnTo>
                      <a:pt x="5810" y="1747"/>
                    </a:lnTo>
                    <a:lnTo>
                      <a:pt x="5320" y="2057"/>
                    </a:lnTo>
                    <a:lnTo>
                      <a:pt x="4847" y="2400"/>
                    </a:lnTo>
                    <a:lnTo>
                      <a:pt x="4390" y="2759"/>
                    </a:lnTo>
                    <a:lnTo>
                      <a:pt x="3949" y="3134"/>
                    </a:lnTo>
                    <a:lnTo>
                      <a:pt x="3525" y="3526"/>
                    </a:lnTo>
                    <a:lnTo>
                      <a:pt x="3133" y="3950"/>
                    </a:lnTo>
                    <a:lnTo>
                      <a:pt x="2758" y="4390"/>
                    </a:lnTo>
                    <a:lnTo>
                      <a:pt x="2399" y="4847"/>
                    </a:lnTo>
                    <a:lnTo>
                      <a:pt x="2056" y="5321"/>
                    </a:lnTo>
                    <a:lnTo>
                      <a:pt x="1746" y="5810"/>
                    </a:lnTo>
                    <a:lnTo>
                      <a:pt x="1453" y="6316"/>
                    </a:lnTo>
                    <a:lnTo>
                      <a:pt x="1191" y="6838"/>
                    </a:lnTo>
                    <a:lnTo>
                      <a:pt x="947" y="7361"/>
                    </a:lnTo>
                    <a:lnTo>
                      <a:pt x="735" y="7915"/>
                    </a:lnTo>
                    <a:lnTo>
                      <a:pt x="539" y="8470"/>
                    </a:lnTo>
                    <a:lnTo>
                      <a:pt x="375" y="9041"/>
                    </a:lnTo>
                    <a:lnTo>
                      <a:pt x="245" y="9629"/>
                    </a:lnTo>
                    <a:lnTo>
                      <a:pt x="131" y="10233"/>
                    </a:lnTo>
                    <a:lnTo>
                      <a:pt x="65" y="10837"/>
                    </a:lnTo>
                    <a:lnTo>
                      <a:pt x="16" y="11440"/>
                    </a:lnTo>
                    <a:lnTo>
                      <a:pt x="0" y="12061"/>
                    </a:lnTo>
                    <a:lnTo>
                      <a:pt x="16" y="12681"/>
                    </a:lnTo>
                    <a:lnTo>
                      <a:pt x="65" y="13301"/>
                    </a:lnTo>
                    <a:lnTo>
                      <a:pt x="131" y="13905"/>
                    </a:lnTo>
                    <a:lnTo>
                      <a:pt x="245" y="14492"/>
                    </a:lnTo>
                    <a:lnTo>
                      <a:pt x="375" y="15080"/>
                    </a:lnTo>
                    <a:lnTo>
                      <a:pt x="539" y="15651"/>
                    </a:lnTo>
                    <a:lnTo>
                      <a:pt x="735" y="16206"/>
                    </a:lnTo>
                    <a:lnTo>
                      <a:pt x="947" y="16760"/>
                    </a:lnTo>
                    <a:lnTo>
                      <a:pt x="1191" y="17299"/>
                    </a:lnTo>
                    <a:lnTo>
                      <a:pt x="1453" y="17821"/>
                    </a:lnTo>
                    <a:lnTo>
                      <a:pt x="1746" y="18327"/>
                    </a:lnTo>
                    <a:lnTo>
                      <a:pt x="2056" y="18817"/>
                    </a:lnTo>
                    <a:lnTo>
                      <a:pt x="2399" y="19290"/>
                    </a:lnTo>
                    <a:lnTo>
                      <a:pt x="2758" y="19747"/>
                    </a:lnTo>
                    <a:lnTo>
                      <a:pt x="3133" y="20171"/>
                    </a:lnTo>
                    <a:lnTo>
                      <a:pt x="3525" y="20595"/>
                    </a:lnTo>
                    <a:lnTo>
                      <a:pt x="3949" y="21003"/>
                    </a:lnTo>
                    <a:lnTo>
                      <a:pt x="4390" y="21379"/>
                    </a:lnTo>
                    <a:lnTo>
                      <a:pt x="4847" y="21738"/>
                    </a:lnTo>
                    <a:lnTo>
                      <a:pt x="5320" y="22064"/>
                    </a:lnTo>
                    <a:lnTo>
                      <a:pt x="5810" y="22391"/>
                    </a:lnTo>
                    <a:lnTo>
                      <a:pt x="6316" y="22668"/>
                    </a:lnTo>
                    <a:lnTo>
                      <a:pt x="6838" y="22945"/>
                    </a:lnTo>
                    <a:lnTo>
                      <a:pt x="7360" y="23174"/>
                    </a:lnTo>
                    <a:lnTo>
                      <a:pt x="7915" y="23402"/>
                    </a:lnTo>
                    <a:lnTo>
                      <a:pt x="8470" y="23582"/>
                    </a:lnTo>
                    <a:lnTo>
                      <a:pt x="9041" y="23745"/>
                    </a:lnTo>
                    <a:lnTo>
                      <a:pt x="9628" y="23892"/>
                    </a:lnTo>
                    <a:lnTo>
                      <a:pt x="10216" y="23990"/>
                    </a:lnTo>
                    <a:lnTo>
                      <a:pt x="10820" y="24071"/>
                    </a:lnTo>
                    <a:lnTo>
                      <a:pt x="11440" y="24120"/>
                    </a:lnTo>
                    <a:lnTo>
                      <a:pt x="12060" y="24137"/>
                    </a:lnTo>
                    <a:lnTo>
                      <a:pt x="12680" y="24120"/>
                    </a:lnTo>
                    <a:lnTo>
                      <a:pt x="13300" y="24071"/>
                    </a:lnTo>
                    <a:lnTo>
                      <a:pt x="13904" y="23990"/>
                    </a:lnTo>
                    <a:lnTo>
                      <a:pt x="14492" y="23892"/>
                    </a:lnTo>
                    <a:lnTo>
                      <a:pt x="15079" y="23745"/>
                    </a:lnTo>
                    <a:lnTo>
                      <a:pt x="15650" y="23582"/>
                    </a:lnTo>
                    <a:lnTo>
                      <a:pt x="16205" y="23402"/>
                    </a:lnTo>
                    <a:lnTo>
                      <a:pt x="16760" y="23174"/>
                    </a:lnTo>
                    <a:lnTo>
                      <a:pt x="17299" y="22945"/>
                    </a:lnTo>
                    <a:lnTo>
                      <a:pt x="17804" y="22668"/>
                    </a:lnTo>
                    <a:lnTo>
                      <a:pt x="18310" y="22391"/>
                    </a:lnTo>
                    <a:lnTo>
                      <a:pt x="18800" y="22064"/>
                    </a:lnTo>
                    <a:lnTo>
                      <a:pt x="19273" y="21738"/>
                    </a:lnTo>
                    <a:lnTo>
                      <a:pt x="19730" y="21379"/>
                    </a:lnTo>
                    <a:lnTo>
                      <a:pt x="20171" y="21003"/>
                    </a:lnTo>
                    <a:lnTo>
                      <a:pt x="20595" y="20595"/>
                    </a:lnTo>
                    <a:lnTo>
                      <a:pt x="20987" y="20171"/>
                    </a:lnTo>
                    <a:lnTo>
                      <a:pt x="21378" y="19747"/>
                    </a:lnTo>
                    <a:lnTo>
                      <a:pt x="21737" y="19290"/>
                    </a:lnTo>
                    <a:lnTo>
                      <a:pt x="22064" y="18817"/>
                    </a:lnTo>
                    <a:lnTo>
                      <a:pt x="22374" y="18327"/>
                    </a:lnTo>
                    <a:lnTo>
                      <a:pt x="22668" y="17821"/>
                    </a:lnTo>
                    <a:lnTo>
                      <a:pt x="22945" y="17299"/>
                    </a:lnTo>
                    <a:lnTo>
                      <a:pt x="23173" y="16760"/>
                    </a:lnTo>
                    <a:lnTo>
                      <a:pt x="23402" y="16206"/>
                    </a:lnTo>
                    <a:lnTo>
                      <a:pt x="23581" y="15651"/>
                    </a:lnTo>
                    <a:lnTo>
                      <a:pt x="23745" y="15080"/>
                    </a:lnTo>
                    <a:lnTo>
                      <a:pt x="23875" y="14492"/>
                    </a:lnTo>
                    <a:lnTo>
                      <a:pt x="23989" y="13905"/>
                    </a:lnTo>
                    <a:lnTo>
                      <a:pt x="24071" y="13301"/>
                    </a:lnTo>
                    <a:lnTo>
                      <a:pt x="24104" y="12681"/>
                    </a:lnTo>
                    <a:lnTo>
                      <a:pt x="24120" y="12061"/>
                    </a:lnTo>
                    <a:lnTo>
                      <a:pt x="24104" y="11440"/>
                    </a:lnTo>
                    <a:lnTo>
                      <a:pt x="24071" y="10837"/>
                    </a:lnTo>
                    <a:lnTo>
                      <a:pt x="23989" y="10233"/>
                    </a:lnTo>
                    <a:lnTo>
                      <a:pt x="23875" y="9629"/>
                    </a:lnTo>
                    <a:lnTo>
                      <a:pt x="23745" y="9041"/>
                    </a:lnTo>
                    <a:lnTo>
                      <a:pt x="23581" y="8470"/>
                    </a:lnTo>
                    <a:lnTo>
                      <a:pt x="23402" y="7915"/>
                    </a:lnTo>
                    <a:lnTo>
                      <a:pt x="23173" y="7361"/>
                    </a:lnTo>
                    <a:lnTo>
                      <a:pt x="22945" y="6838"/>
                    </a:lnTo>
                    <a:lnTo>
                      <a:pt x="22668" y="6316"/>
                    </a:lnTo>
                    <a:lnTo>
                      <a:pt x="22374" y="5810"/>
                    </a:lnTo>
                    <a:lnTo>
                      <a:pt x="22064" y="5321"/>
                    </a:lnTo>
                    <a:lnTo>
                      <a:pt x="21737" y="4847"/>
                    </a:lnTo>
                    <a:lnTo>
                      <a:pt x="21378" y="4390"/>
                    </a:lnTo>
                    <a:lnTo>
                      <a:pt x="20987" y="3950"/>
                    </a:lnTo>
                    <a:lnTo>
                      <a:pt x="20595" y="3526"/>
                    </a:lnTo>
                    <a:lnTo>
                      <a:pt x="20171" y="3134"/>
                    </a:lnTo>
                    <a:lnTo>
                      <a:pt x="19730" y="2759"/>
                    </a:lnTo>
                    <a:lnTo>
                      <a:pt x="19273" y="2400"/>
                    </a:lnTo>
                    <a:lnTo>
                      <a:pt x="18800" y="2057"/>
                    </a:lnTo>
                    <a:lnTo>
                      <a:pt x="18310" y="1747"/>
                    </a:lnTo>
                    <a:lnTo>
                      <a:pt x="17804" y="1453"/>
                    </a:lnTo>
                    <a:lnTo>
                      <a:pt x="17299" y="1192"/>
                    </a:lnTo>
                    <a:lnTo>
                      <a:pt x="16760" y="947"/>
                    </a:lnTo>
                    <a:lnTo>
                      <a:pt x="16205" y="735"/>
                    </a:lnTo>
                    <a:lnTo>
                      <a:pt x="15650" y="539"/>
                    </a:lnTo>
                    <a:lnTo>
                      <a:pt x="15079" y="376"/>
                    </a:lnTo>
                    <a:lnTo>
                      <a:pt x="14492" y="245"/>
                    </a:lnTo>
                    <a:lnTo>
                      <a:pt x="13904" y="131"/>
                    </a:lnTo>
                    <a:lnTo>
                      <a:pt x="13300" y="66"/>
                    </a:lnTo>
                    <a:lnTo>
                      <a:pt x="12680" y="17"/>
                    </a:lnTo>
                    <a:lnTo>
                      <a:pt x="12060" y="1"/>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96" name="Google Shape;396;p28"/>
              <p:cNvSpPr/>
              <p:nvPr/>
            </p:nvSpPr>
            <p:spPr>
              <a:xfrm>
                <a:off x="2978653" y="2694280"/>
                <a:ext cx="289319" cy="289523"/>
              </a:xfrm>
              <a:custGeom>
                <a:avLst/>
                <a:gdLst/>
                <a:ahLst/>
                <a:cxnLst/>
                <a:rect l="l" t="t" r="r" b="b"/>
                <a:pathLst>
                  <a:path w="24120" h="24137" fill="none" extrusionOk="0">
                    <a:moveTo>
                      <a:pt x="24120" y="12061"/>
                    </a:moveTo>
                    <a:lnTo>
                      <a:pt x="24120" y="12061"/>
                    </a:lnTo>
                    <a:lnTo>
                      <a:pt x="24104" y="12681"/>
                    </a:lnTo>
                    <a:lnTo>
                      <a:pt x="24071" y="13301"/>
                    </a:lnTo>
                    <a:lnTo>
                      <a:pt x="23989" y="13905"/>
                    </a:lnTo>
                    <a:lnTo>
                      <a:pt x="23875" y="14492"/>
                    </a:lnTo>
                    <a:lnTo>
                      <a:pt x="23745" y="15080"/>
                    </a:lnTo>
                    <a:lnTo>
                      <a:pt x="23581" y="15651"/>
                    </a:lnTo>
                    <a:lnTo>
                      <a:pt x="23402" y="16206"/>
                    </a:lnTo>
                    <a:lnTo>
                      <a:pt x="23173" y="16760"/>
                    </a:lnTo>
                    <a:lnTo>
                      <a:pt x="22945" y="17299"/>
                    </a:lnTo>
                    <a:lnTo>
                      <a:pt x="22668" y="17821"/>
                    </a:lnTo>
                    <a:lnTo>
                      <a:pt x="22374" y="18327"/>
                    </a:lnTo>
                    <a:lnTo>
                      <a:pt x="22064" y="18817"/>
                    </a:lnTo>
                    <a:lnTo>
                      <a:pt x="21737" y="19290"/>
                    </a:lnTo>
                    <a:lnTo>
                      <a:pt x="21378" y="19747"/>
                    </a:lnTo>
                    <a:lnTo>
                      <a:pt x="20987" y="20171"/>
                    </a:lnTo>
                    <a:lnTo>
                      <a:pt x="20595" y="20595"/>
                    </a:lnTo>
                    <a:lnTo>
                      <a:pt x="20171" y="21003"/>
                    </a:lnTo>
                    <a:lnTo>
                      <a:pt x="19730" y="21379"/>
                    </a:lnTo>
                    <a:lnTo>
                      <a:pt x="19273" y="21738"/>
                    </a:lnTo>
                    <a:lnTo>
                      <a:pt x="18800" y="22064"/>
                    </a:lnTo>
                    <a:lnTo>
                      <a:pt x="18310" y="22391"/>
                    </a:lnTo>
                    <a:lnTo>
                      <a:pt x="17804" y="22668"/>
                    </a:lnTo>
                    <a:lnTo>
                      <a:pt x="17299" y="22945"/>
                    </a:lnTo>
                    <a:lnTo>
                      <a:pt x="16760" y="23174"/>
                    </a:lnTo>
                    <a:lnTo>
                      <a:pt x="16205" y="23402"/>
                    </a:lnTo>
                    <a:lnTo>
                      <a:pt x="15650" y="23582"/>
                    </a:lnTo>
                    <a:lnTo>
                      <a:pt x="15079" y="23745"/>
                    </a:lnTo>
                    <a:lnTo>
                      <a:pt x="14492" y="23892"/>
                    </a:lnTo>
                    <a:lnTo>
                      <a:pt x="13904" y="23990"/>
                    </a:lnTo>
                    <a:lnTo>
                      <a:pt x="13300" y="24071"/>
                    </a:lnTo>
                    <a:lnTo>
                      <a:pt x="12680" y="24120"/>
                    </a:lnTo>
                    <a:lnTo>
                      <a:pt x="12060" y="24137"/>
                    </a:lnTo>
                    <a:lnTo>
                      <a:pt x="12060" y="24137"/>
                    </a:lnTo>
                    <a:lnTo>
                      <a:pt x="11440" y="24120"/>
                    </a:lnTo>
                    <a:lnTo>
                      <a:pt x="10820" y="24071"/>
                    </a:lnTo>
                    <a:lnTo>
                      <a:pt x="10216" y="23990"/>
                    </a:lnTo>
                    <a:lnTo>
                      <a:pt x="9628" y="23892"/>
                    </a:lnTo>
                    <a:lnTo>
                      <a:pt x="9041" y="23745"/>
                    </a:lnTo>
                    <a:lnTo>
                      <a:pt x="8470" y="23582"/>
                    </a:lnTo>
                    <a:lnTo>
                      <a:pt x="7915" y="23402"/>
                    </a:lnTo>
                    <a:lnTo>
                      <a:pt x="7360" y="23174"/>
                    </a:lnTo>
                    <a:lnTo>
                      <a:pt x="6838" y="22945"/>
                    </a:lnTo>
                    <a:lnTo>
                      <a:pt x="6316" y="22668"/>
                    </a:lnTo>
                    <a:lnTo>
                      <a:pt x="5810" y="22391"/>
                    </a:lnTo>
                    <a:lnTo>
                      <a:pt x="5320" y="22064"/>
                    </a:lnTo>
                    <a:lnTo>
                      <a:pt x="4847" y="21738"/>
                    </a:lnTo>
                    <a:lnTo>
                      <a:pt x="4390" y="21379"/>
                    </a:lnTo>
                    <a:lnTo>
                      <a:pt x="3949" y="21003"/>
                    </a:lnTo>
                    <a:lnTo>
                      <a:pt x="3525" y="20595"/>
                    </a:lnTo>
                    <a:lnTo>
                      <a:pt x="3133" y="20171"/>
                    </a:lnTo>
                    <a:lnTo>
                      <a:pt x="2758" y="19747"/>
                    </a:lnTo>
                    <a:lnTo>
                      <a:pt x="2399" y="19290"/>
                    </a:lnTo>
                    <a:lnTo>
                      <a:pt x="2056" y="18817"/>
                    </a:lnTo>
                    <a:lnTo>
                      <a:pt x="1746" y="18327"/>
                    </a:lnTo>
                    <a:lnTo>
                      <a:pt x="1453" y="17821"/>
                    </a:lnTo>
                    <a:lnTo>
                      <a:pt x="1191" y="17299"/>
                    </a:lnTo>
                    <a:lnTo>
                      <a:pt x="947" y="16760"/>
                    </a:lnTo>
                    <a:lnTo>
                      <a:pt x="735" y="16206"/>
                    </a:lnTo>
                    <a:lnTo>
                      <a:pt x="539" y="15651"/>
                    </a:lnTo>
                    <a:lnTo>
                      <a:pt x="375" y="15080"/>
                    </a:lnTo>
                    <a:lnTo>
                      <a:pt x="245" y="14492"/>
                    </a:lnTo>
                    <a:lnTo>
                      <a:pt x="131" y="13905"/>
                    </a:lnTo>
                    <a:lnTo>
                      <a:pt x="65" y="13301"/>
                    </a:lnTo>
                    <a:lnTo>
                      <a:pt x="16" y="12681"/>
                    </a:lnTo>
                    <a:lnTo>
                      <a:pt x="0" y="12061"/>
                    </a:lnTo>
                    <a:lnTo>
                      <a:pt x="0" y="12061"/>
                    </a:lnTo>
                    <a:lnTo>
                      <a:pt x="16" y="11440"/>
                    </a:lnTo>
                    <a:lnTo>
                      <a:pt x="65" y="10837"/>
                    </a:lnTo>
                    <a:lnTo>
                      <a:pt x="131" y="10233"/>
                    </a:lnTo>
                    <a:lnTo>
                      <a:pt x="245" y="9629"/>
                    </a:lnTo>
                    <a:lnTo>
                      <a:pt x="375" y="9041"/>
                    </a:lnTo>
                    <a:lnTo>
                      <a:pt x="539" y="8470"/>
                    </a:lnTo>
                    <a:lnTo>
                      <a:pt x="735" y="7915"/>
                    </a:lnTo>
                    <a:lnTo>
                      <a:pt x="947" y="7361"/>
                    </a:lnTo>
                    <a:lnTo>
                      <a:pt x="1191" y="6838"/>
                    </a:lnTo>
                    <a:lnTo>
                      <a:pt x="1453" y="6316"/>
                    </a:lnTo>
                    <a:lnTo>
                      <a:pt x="1746" y="5810"/>
                    </a:lnTo>
                    <a:lnTo>
                      <a:pt x="2056" y="5321"/>
                    </a:lnTo>
                    <a:lnTo>
                      <a:pt x="2399" y="4847"/>
                    </a:lnTo>
                    <a:lnTo>
                      <a:pt x="2758" y="4390"/>
                    </a:lnTo>
                    <a:lnTo>
                      <a:pt x="3133" y="3950"/>
                    </a:lnTo>
                    <a:lnTo>
                      <a:pt x="3525" y="3526"/>
                    </a:lnTo>
                    <a:lnTo>
                      <a:pt x="3949" y="3134"/>
                    </a:lnTo>
                    <a:lnTo>
                      <a:pt x="4390" y="2759"/>
                    </a:lnTo>
                    <a:lnTo>
                      <a:pt x="4847" y="2400"/>
                    </a:lnTo>
                    <a:lnTo>
                      <a:pt x="5320" y="2057"/>
                    </a:lnTo>
                    <a:lnTo>
                      <a:pt x="5810" y="1747"/>
                    </a:lnTo>
                    <a:lnTo>
                      <a:pt x="6316" y="1453"/>
                    </a:lnTo>
                    <a:lnTo>
                      <a:pt x="6838" y="1192"/>
                    </a:lnTo>
                    <a:lnTo>
                      <a:pt x="7360" y="947"/>
                    </a:lnTo>
                    <a:lnTo>
                      <a:pt x="7915" y="735"/>
                    </a:lnTo>
                    <a:lnTo>
                      <a:pt x="8470" y="539"/>
                    </a:lnTo>
                    <a:lnTo>
                      <a:pt x="9041" y="376"/>
                    </a:lnTo>
                    <a:lnTo>
                      <a:pt x="9628" y="245"/>
                    </a:lnTo>
                    <a:lnTo>
                      <a:pt x="10216" y="131"/>
                    </a:lnTo>
                    <a:lnTo>
                      <a:pt x="10820" y="66"/>
                    </a:lnTo>
                    <a:lnTo>
                      <a:pt x="11440" y="17"/>
                    </a:lnTo>
                    <a:lnTo>
                      <a:pt x="12060" y="1"/>
                    </a:lnTo>
                    <a:lnTo>
                      <a:pt x="12060" y="1"/>
                    </a:lnTo>
                    <a:lnTo>
                      <a:pt x="12680" y="17"/>
                    </a:lnTo>
                    <a:lnTo>
                      <a:pt x="13300" y="66"/>
                    </a:lnTo>
                    <a:lnTo>
                      <a:pt x="13904" y="131"/>
                    </a:lnTo>
                    <a:lnTo>
                      <a:pt x="14492" y="245"/>
                    </a:lnTo>
                    <a:lnTo>
                      <a:pt x="15079" y="376"/>
                    </a:lnTo>
                    <a:lnTo>
                      <a:pt x="15650" y="539"/>
                    </a:lnTo>
                    <a:lnTo>
                      <a:pt x="16205" y="735"/>
                    </a:lnTo>
                    <a:lnTo>
                      <a:pt x="16760" y="947"/>
                    </a:lnTo>
                    <a:lnTo>
                      <a:pt x="17299" y="1192"/>
                    </a:lnTo>
                    <a:lnTo>
                      <a:pt x="17804" y="1453"/>
                    </a:lnTo>
                    <a:lnTo>
                      <a:pt x="18310" y="1747"/>
                    </a:lnTo>
                    <a:lnTo>
                      <a:pt x="18800" y="2057"/>
                    </a:lnTo>
                    <a:lnTo>
                      <a:pt x="19273" y="2400"/>
                    </a:lnTo>
                    <a:lnTo>
                      <a:pt x="19730" y="2759"/>
                    </a:lnTo>
                    <a:lnTo>
                      <a:pt x="20171" y="3134"/>
                    </a:lnTo>
                    <a:lnTo>
                      <a:pt x="20595" y="3526"/>
                    </a:lnTo>
                    <a:lnTo>
                      <a:pt x="20987" y="3950"/>
                    </a:lnTo>
                    <a:lnTo>
                      <a:pt x="21378" y="4390"/>
                    </a:lnTo>
                    <a:lnTo>
                      <a:pt x="21737" y="4847"/>
                    </a:lnTo>
                    <a:lnTo>
                      <a:pt x="22064" y="5321"/>
                    </a:lnTo>
                    <a:lnTo>
                      <a:pt x="22374" y="5810"/>
                    </a:lnTo>
                    <a:lnTo>
                      <a:pt x="22668" y="6316"/>
                    </a:lnTo>
                    <a:lnTo>
                      <a:pt x="22945" y="6838"/>
                    </a:lnTo>
                    <a:lnTo>
                      <a:pt x="23173" y="7361"/>
                    </a:lnTo>
                    <a:lnTo>
                      <a:pt x="23402" y="7915"/>
                    </a:lnTo>
                    <a:lnTo>
                      <a:pt x="23581" y="8470"/>
                    </a:lnTo>
                    <a:lnTo>
                      <a:pt x="23745" y="9041"/>
                    </a:lnTo>
                    <a:lnTo>
                      <a:pt x="23875" y="9629"/>
                    </a:lnTo>
                    <a:lnTo>
                      <a:pt x="23989" y="10233"/>
                    </a:lnTo>
                    <a:lnTo>
                      <a:pt x="24071" y="10837"/>
                    </a:lnTo>
                    <a:lnTo>
                      <a:pt x="24104" y="11440"/>
                    </a:lnTo>
                    <a:lnTo>
                      <a:pt x="24120" y="1206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97" name="Google Shape;397;p28"/>
              <p:cNvSpPr/>
              <p:nvPr/>
            </p:nvSpPr>
            <p:spPr>
              <a:xfrm>
                <a:off x="3067719" y="2749879"/>
                <a:ext cx="105712" cy="157590"/>
              </a:xfrm>
              <a:custGeom>
                <a:avLst/>
                <a:gdLst/>
                <a:ahLst/>
                <a:cxnLst/>
                <a:rect l="l" t="t" r="r" b="b"/>
                <a:pathLst>
                  <a:path w="8813" h="13138" extrusionOk="0">
                    <a:moveTo>
                      <a:pt x="4031" y="0"/>
                    </a:moveTo>
                    <a:lnTo>
                      <a:pt x="3803" y="33"/>
                    </a:lnTo>
                    <a:lnTo>
                      <a:pt x="3591" y="66"/>
                    </a:lnTo>
                    <a:lnTo>
                      <a:pt x="3378" y="115"/>
                    </a:lnTo>
                    <a:lnTo>
                      <a:pt x="3166" y="163"/>
                    </a:lnTo>
                    <a:lnTo>
                      <a:pt x="2954" y="229"/>
                    </a:lnTo>
                    <a:lnTo>
                      <a:pt x="2758" y="310"/>
                    </a:lnTo>
                    <a:lnTo>
                      <a:pt x="2563" y="408"/>
                    </a:lnTo>
                    <a:lnTo>
                      <a:pt x="2367" y="506"/>
                    </a:lnTo>
                    <a:lnTo>
                      <a:pt x="2187" y="620"/>
                    </a:lnTo>
                    <a:lnTo>
                      <a:pt x="2008" y="735"/>
                    </a:lnTo>
                    <a:lnTo>
                      <a:pt x="1828" y="865"/>
                    </a:lnTo>
                    <a:lnTo>
                      <a:pt x="1665" y="1012"/>
                    </a:lnTo>
                    <a:lnTo>
                      <a:pt x="1502" y="1159"/>
                    </a:lnTo>
                    <a:lnTo>
                      <a:pt x="1355" y="1306"/>
                    </a:lnTo>
                    <a:lnTo>
                      <a:pt x="1208" y="1469"/>
                    </a:lnTo>
                    <a:lnTo>
                      <a:pt x="1077" y="1649"/>
                    </a:lnTo>
                    <a:lnTo>
                      <a:pt x="947" y="1828"/>
                    </a:lnTo>
                    <a:lnTo>
                      <a:pt x="816" y="2008"/>
                    </a:lnTo>
                    <a:lnTo>
                      <a:pt x="702" y="2187"/>
                    </a:lnTo>
                    <a:lnTo>
                      <a:pt x="490" y="2579"/>
                    </a:lnTo>
                    <a:lnTo>
                      <a:pt x="327" y="3003"/>
                    </a:lnTo>
                    <a:lnTo>
                      <a:pt x="245" y="3215"/>
                    </a:lnTo>
                    <a:lnTo>
                      <a:pt x="180" y="3427"/>
                    </a:lnTo>
                    <a:lnTo>
                      <a:pt x="131" y="3656"/>
                    </a:lnTo>
                    <a:lnTo>
                      <a:pt x="82" y="3868"/>
                    </a:lnTo>
                    <a:lnTo>
                      <a:pt x="49" y="4096"/>
                    </a:lnTo>
                    <a:lnTo>
                      <a:pt x="17" y="4325"/>
                    </a:lnTo>
                    <a:lnTo>
                      <a:pt x="17" y="4553"/>
                    </a:lnTo>
                    <a:lnTo>
                      <a:pt x="0" y="4782"/>
                    </a:lnTo>
                    <a:lnTo>
                      <a:pt x="0" y="10298"/>
                    </a:lnTo>
                    <a:lnTo>
                      <a:pt x="621" y="10330"/>
                    </a:lnTo>
                    <a:lnTo>
                      <a:pt x="1224" y="10379"/>
                    </a:lnTo>
                    <a:lnTo>
                      <a:pt x="1812" y="10445"/>
                    </a:lnTo>
                    <a:lnTo>
                      <a:pt x="2399" y="10526"/>
                    </a:lnTo>
                    <a:lnTo>
                      <a:pt x="2987" y="10640"/>
                    </a:lnTo>
                    <a:lnTo>
                      <a:pt x="3558" y="10771"/>
                    </a:lnTo>
                    <a:lnTo>
                      <a:pt x="4129" y="10934"/>
                    </a:lnTo>
                    <a:lnTo>
                      <a:pt x="4684" y="11097"/>
                    </a:lnTo>
                    <a:lnTo>
                      <a:pt x="5239" y="11293"/>
                    </a:lnTo>
                    <a:lnTo>
                      <a:pt x="5777" y="11505"/>
                    </a:lnTo>
                    <a:lnTo>
                      <a:pt x="6316" y="11734"/>
                    </a:lnTo>
                    <a:lnTo>
                      <a:pt x="6838" y="11979"/>
                    </a:lnTo>
                    <a:lnTo>
                      <a:pt x="7344" y="12240"/>
                    </a:lnTo>
                    <a:lnTo>
                      <a:pt x="7850" y="12517"/>
                    </a:lnTo>
                    <a:lnTo>
                      <a:pt x="8340" y="12827"/>
                    </a:lnTo>
                    <a:lnTo>
                      <a:pt x="8813" y="13137"/>
                    </a:lnTo>
                    <a:lnTo>
                      <a:pt x="8813" y="11734"/>
                    </a:lnTo>
                    <a:lnTo>
                      <a:pt x="8682" y="11228"/>
                    </a:lnTo>
                    <a:lnTo>
                      <a:pt x="8568" y="10706"/>
                    </a:lnTo>
                    <a:lnTo>
                      <a:pt x="8470" y="10167"/>
                    </a:lnTo>
                    <a:lnTo>
                      <a:pt x="8388" y="9629"/>
                    </a:lnTo>
                    <a:lnTo>
                      <a:pt x="8323" y="9090"/>
                    </a:lnTo>
                    <a:lnTo>
                      <a:pt x="8274" y="8535"/>
                    </a:lnTo>
                    <a:lnTo>
                      <a:pt x="8242" y="7980"/>
                    </a:lnTo>
                    <a:lnTo>
                      <a:pt x="8242" y="7426"/>
                    </a:lnTo>
                    <a:lnTo>
                      <a:pt x="8242" y="6969"/>
                    </a:lnTo>
                    <a:lnTo>
                      <a:pt x="8258" y="6495"/>
                    </a:lnTo>
                    <a:lnTo>
                      <a:pt x="8291" y="6038"/>
                    </a:lnTo>
                    <a:lnTo>
                      <a:pt x="8340" y="5581"/>
                    </a:lnTo>
                    <a:lnTo>
                      <a:pt x="8405" y="5125"/>
                    </a:lnTo>
                    <a:lnTo>
                      <a:pt x="8470" y="4668"/>
                    </a:lnTo>
                    <a:lnTo>
                      <a:pt x="8552" y="4227"/>
                    </a:lnTo>
                    <a:lnTo>
                      <a:pt x="8650" y="3786"/>
                    </a:lnTo>
                    <a:lnTo>
                      <a:pt x="8552" y="3395"/>
                    </a:lnTo>
                    <a:lnTo>
                      <a:pt x="8437" y="3019"/>
                    </a:lnTo>
                    <a:lnTo>
                      <a:pt x="8291" y="2660"/>
                    </a:lnTo>
                    <a:lnTo>
                      <a:pt x="8111" y="2318"/>
                    </a:lnTo>
                    <a:lnTo>
                      <a:pt x="7899" y="1975"/>
                    </a:lnTo>
                    <a:lnTo>
                      <a:pt x="7670" y="1665"/>
                    </a:lnTo>
                    <a:lnTo>
                      <a:pt x="7409" y="1371"/>
                    </a:lnTo>
                    <a:lnTo>
                      <a:pt x="7132" y="1110"/>
                    </a:lnTo>
                    <a:lnTo>
                      <a:pt x="6838" y="865"/>
                    </a:lnTo>
                    <a:lnTo>
                      <a:pt x="6512" y="653"/>
                    </a:lnTo>
                    <a:lnTo>
                      <a:pt x="6169" y="457"/>
                    </a:lnTo>
                    <a:lnTo>
                      <a:pt x="5826" y="294"/>
                    </a:lnTo>
                    <a:lnTo>
                      <a:pt x="5451" y="180"/>
                    </a:lnTo>
                    <a:lnTo>
                      <a:pt x="5059" y="82"/>
                    </a:lnTo>
                    <a:lnTo>
                      <a:pt x="4668" y="17"/>
                    </a:lnTo>
                    <a:lnTo>
                      <a:pt x="4260"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98" name="Google Shape;398;p28"/>
              <p:cNvSpPr/>
              <p:nvPr/>
            </p:nvSpPr>
            <p:spPr>
              <a:xfrm>
                <a:off x="3067719" y="2749879"/>
                <a:ext cx="105712" cy="157590"/>
              </a:xfrm>
              <a:custGeom>
                <a:avLst/>
                <a:gdLst/>
                <a:ahLst/>
                <a:cxnLst/>
                <a:rect l="l" t="t" r="r" b="b"/>
                <a:pathLst>
                  <a:path w="8813" h="13138" fill="none" extrusionOk="0">
                    <a:moveTo>
                      <a:pt x="4260" y="0"/>
                    </a:moveTo>
                    <a:lnTo>
                      <a:pt x="4260" y="0"/>
                    </a:lnTo>
                    <a:lnTo>
                      <a:pt x="4031" y="0"/>
                    </a:lnTo>
                    <a:lnTo>
                      <a:pt x="3803" y="33"/>
                    </a:lnTo>
                    <a:lnTo>
                      <a:pt x="3591" y="66"/>
                    </a:lnTo>
                    <a:lnTo>
                      <a:pt x="3378" y="115"/>
                    </a:lnTo>
                    <a:lnTo>
                      <a:pt x="3166" y="163"/>
                    </a:lnTo>
                    <a:lnTo>
                      <a:pt x="2954" y="229"/>
                    </a:lnTo>
                    <a:lnTo>
                      <a:pt x="2758" y="310"/>
                    </a:lnTo>
                    <a:lnTo>
                      <a:pt x="2563" y="408"/>
                    </a:lnTo>
                    <a:lnTo>
                      <a:pt x="2367" y="506"/>
                    </a:lnTo>
                    <a:lnTo>
                      <a:pt x="2187" y="620"/>
                    </a:lnTo>
                    <a:lnTo>
                      <a:pt x="2008" y="735"/>
                    </a:lnTo>
                    <a:lnTo>
                      <a:pt x="1828" y="865"/>
                    </a:lnTo>
                    <a:lnTo>
                      <a:pt x="1665" y="1012"/>
                    </a:lnTo>
                    <a:lnTo>
                      <a:pt x="1502" y="1159"/>
                    </a:lnTo>
                    <a:lnTo>
                      <a:pt x="1355" y="1306"/>
                    </a:lnTo>
                    <a:lnTo>
                      <a:pt x="1208" y="1469"/>
                    </a:lnTo>
                    <a:lnTo>
                      <a:pt x="1077" y="1649"/>
                    </a:lnTo>
                    <a:lnTo>
                      <a:pt x="947" y="1828"/>
                    </a:lnTo>
                    <a:lnTo>
                      <a:pt x="816" y="2008"/>
                    </a:lnTo>
                    <a:lnTo>
                      <a:pt x="702" y="2187"/>
                    </a:lnTo>
                    <a:lnTo>
                      <a:pt x="490" y="2579"/>
                    </a:lnTo>
                    <a:lnTo>
                      <a:pt x="327" y="3003"/>
                    </a:lnTo>
                    <a:lnTo>
                      <a:pt x="245" y="3215"/>
                    </a:lnTo>
                    <a:lnTo>
                      <a:pt x="180" y="3427"/>
                    </a:lnTo>
                    <a:lnTo>
                      <a:pt x="131" y="3656"/>
                    </a:lnTo>
                    <a:lnTo>
                      <a:pt x="82" y="3868"/>
                    </a:lnTo>
                    <a:lnTo>
                      <a:pt x="49" y="4096"/>
                    </a:lnTo>
                    <a:lnTo>
                      <a:pt x="17" y="4325"/>
                    </a:lnTo>
                    <a:lnTo>
                      <a:pt x="17" y="4553"/>
                    </a:lnTo>
                    <a:lnTo>
                      <a:pt x="0" y="4782"/>
                    </a:lnTo>
                    <a:lnTo>
                      <a:pt x="0" y="10298"/>
                    </a:lnTo>
                    <a:lnTo>
                      <a:pt x="0" y="10298"/>
                    </a:lnTo>
                    <a:lnTo>
                      <a:pt x="621" y="10330"/>
                    </a:lnTo>
                    <a:lnTo>
                      <a:pt x="1224" y="10379"/>
                    </a:lnTo>
                    <a:lnTo>
                      <a:pt x="1812" y="10445"/>
                    </a:lnTo>
                    <a:lnTo>
                      <a:pt x="2399" y="10526"/>
                    </a:lnTo>
                    <a:lnTo>
                      <a:pt x="2987" y="10640"/>
                    </a:lnTo>
                    <a:lnTo>
                      <a:pt x="3558" y="10771"/>
                    </a:lnTo>
                    <a:lnTo>
                      <a:pt x="4129" y="10934"/>
                    </a:lnTo>
                    <a:lnTo>
                      <a:pt x="4684" y="11097"/>
                    </a:lnTo>
                    <a:lnTo>
                      <a:pt x="5239" y="11293"/>
                    </a:lnTo>
                    <a:lnTo>
                      <a:pt x="5777" y="11505"/>
                    </a:lnTo>
                    <a:lnTo>
                      <a:pt x="6316" y="11734"/>
                    </a:lnTo>
                    <a:lnTo>
                      <a:pt x="6838" y="11979"/>
                    </a:lnTo>
                    <a:lnTo>
                      <a:pt x="7344" y="12240"/>
                    </a:lnTo>
                    <a:lnTo>
                      <a:pt x="7850" y="12517"/>
                    </a:lnTo>
                    <a:lnTo>
                      <a:pt x="8340" y="12827"/>
                    </a:lnTo>
                    <a:lnTo>
                      <a:pt x="8813" y="13137"/>
                    </a:lnTo>
                    <a:lnTo>
                      <a:pt x="8813" y="11734"/>
                    </a:lnTo>
                    <a:lnTo>
                      <a:pt x="8813" y="11734"/>
                    </a:lnTo>
                    <a:lnTo>
                      <a:pt x="8682" y="11228"/>
                    </a:lnTo>
                    <a:lnTo>
                      <a:pt x="8568" y="10706"/>
                    </a:lnTo>
                    <a:lnTo>
                      <a:pt x="8470" y="10167"/>
                    </a:lnTo>
                    <a:lnTo>
                      <a:pt x="8388" y="9629"/>
                    </a:lnTo>
                    <a:lnTo>
                      <a:pt x="8323" y="9090"/>
                    </a:lnTo>
                    <a:lnTo>
                      <a:pt x="8274" y="8535"/>
                    </a:lnTo>
                    <a:lnTo>
                      <a:pt x="8242" y="7980"/>
                    </a:lnTo>
                    <a:lnTo>
                      <a:pt x="8242" y="7426"/>
                    </a:lnTo>
                    <a:lnTo>
                      <a:pt x="8242" y="7426"/>
                    </a:lnTo>
                    <a:lnTo>
                      <a:pt x="8242" y="6969"/>
                    </a:lnTo>
                    <a:lnTo>
                      <a:pt x="8258" y="6495"/>
                    </a:lnTo>
                    <a:lnTo>
                      <a:pt x="8291" y="6038"/>
                    </a:lnTo>
                    <a:lnTo>
                      <a:pt x="8340" y="5581"/>
                    </a:lnTo>
                    <a:lnTo>
                      <a:pt x="8405" y="5125"/>
                    </a:lnTo>
                    <a:lnTo>
                      <a:pt x="8470" y="4668"/>
                    </a:lnTo>
                    <a:lnTo>
                      <a:pt x="8552" y="4227"/>
                    </a:lnTo>
                    <a:lnTo>
                      <a:pt x="8650" y="3786"/>
                    </a:lnTo>
                    <a:lnTo>
                      <a:pt x="8650" y="3786"/>
                    </a:lnTo>
                    <a:lnTo>
                      <a:pt x="8552" y="3395"/>
                    </a:lnTo>
                    <a:lnTo>
                      <a:pt x="8437" y="3019"/>
                    </a:lnTo>
                    <a:lnTo>
                      <a:pt x="8291" y="2660"/>
                    </a:lnTo>
                    <a:lnTo>
                      <a:pt x="8111" y="2318"/>
                    </a:lnTo>
                    <a:lnTo>
                      <a:pt x="7899" y="1975"/>
                    </a:lnTo>
                    <a:lnTo>
                      <a:pt x="7670" y="1665"/>
                    </a:lnTo>
                    <a:lnTo>
                      <a:pt x="7409" y="1371"/>
                    </a:lnTo>
                    <a:lnTo>
                      <a:pt x="7132" y="1110"/>
                    </a:lnTo>
                    <a:lnTo>
                      <a:pt x="6838" y="865"/>
                    </a:lnTo>
                    <a:lnTo>
                      <a:pt x="6512" y="653"/>
                    </a:lnTo>
                    <a:lnTo>
                      <a:pt x="6169" y="457"/>
                    </a:lnTo>
                    <a:lnTo>
                      <a:pt x="5826" y="294"/>
                    </a:lnTo>
                    <a:lnTo>
                      <a:pt x="5451" y="180"/>
                    </a:lnTo>
                    <a:lnTo>
                      <a:pt x="5059" y="82"/>
                    </a:lnTo>
                    <a:lnTo>
                      <a:pt x="4668" y="17"/>
                    </a:lnTo>
                    <a:lnTo>
                      <a:pt x="4260"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99" name="Google Shape;399;p28"/>
              <p:cNvSpPr/>
              <p:nvPr/>
            </p:nvSpPr>
            <p:spPr>
              <a:xfrm>
                <a:off x="3118423" y="2749879"/>
                <a:ext cx="984" cy="12"/>
              </a:xfrm>
              <a:custGeom>
                <a:avLst/>
                <a:gdLst/>
                <a:ahLst/>
                <a:cxnLst/>
                <a:rect l="l" t="t" r="r" b="b"/>
                <a:pathLst>
                  <a:path w="82" h="1" fill="none" extrusionOk="0">
                    <a:moveTo>
                      <a:pt x="82" y="0"/>
                    </a:moveTo>
                    <a:lnTo>
                      <a:pt x="0" y="0"/>
                    </a:lnTo>
                    <a:lnTo>
                      <a:pt x="0"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00" name="Google Shape;400;p28"/>
              <p:cNvSpPr/>
              <p:nvPr/>
            </p:nvSpPr>
            <p:spPr>
              <a:xfrm>
                <a:off x="3166573" y="2644162"/>
                <a:ext cx="389550" cy="389754"/>
              </a:xfrm>
              <a:custGeom>
                <a:avLst/>
                <a:gdLst/>
                <a:ahLst/>
                <a:cxnLst/>
                <a:rect l="l" t="t" r="r" b="b"/>
                <a:pathLst>
                  <a:path w="32476" h="32493" extrusionOk="0">
                    <a:moveTo>
                      <a:pt x="15814" y="1"/>
                    </a:moveTo>
                    <a:lnTo>
                      <a:pt x="15406" y="17"/>
                    </a:lnTo>
                    <a:lnTo>
                      <a:pt x="14982" y="50"/>
                    </a:lnTo>
                    <a:lnTo>
                      <a:pt x="14574" y="83"/>
                    </a:lnTo>
                    <a:lnTo>
                      <a:pt x="14166" y="131"/>
                    </a:lnTo>
                    <a:lnTo>
                      <a:pt x="13758" y="180"/>
                    </a:lnTo>
                    <a:lnTo>
                      <a:pt x="13366" y="246"/>
                    </a:lnTo>
                    <a:lnTo>
                      <a:pt x="12958" y="327"/>
                    </a:lnTo>
                    <a:lnTo>
                      <a:pt x="12566" y="409"/>
                    </a:lnTo>
                    <a:lnTo>
                      <a:pt x="12175" y="507"/>
                    </a:lnTo>
                    <a:lnTo>
                      <a:pt x="11799" y="621"/>
                    </a:lnTo>
                    <a:lnTo>
                      <a:pt x="11408" y="735"/>
                    </a:lnTo>
                    <a:lnTo>
                      <a:pt x="11032" y="850"/>
                    </a:lnTo>
                    <a:lnTo>
                      <a:pt x="10657" y="980"/>
                    </a:lnTo>
                    <a:lnTo>
                      <a:pt x="9923" y="1274"/>
                    </a:lnTo>
                    <a:lnTo>
                      <a:pt x="9205" y="1600"/>
                    </a:lnTo>
                    <a:lnTo>
                      <a:pt x="8503" y="1959"/>
                    </a:lnTo>
                    <a:lnTo>
                      <a:pt x="7818" y="2351"/>
                    </a:lnTo>
                    <a:lnTo>
                      <a:pt x="7165" y="2775"/>
                    </a:lnTo>
                    <a:lnTo>
                      <a:pt x="6512" y="3232"/>
                    </a:lnTo>
                    <a:lnTo>
                      <a:pt x="5908" y="3705"/>
                    </a:lnTo>
                    <a:lnTo>
                      <a:pt x="5321" y="4211"/>
                    </a:lnTo>
                    <a:lnTo>
                      <a:pt x="4750" y="4750"/>
                    </a:lnTo>
                    <a:lnTo>
                      <a:pt x="4211" y="5321"/>
                    </a:lnTo>
                    <a:lnTo>
                      <a:pt x="3705" y="5908"/>
                    </a:lnTo>
                    <a:lnTo>
                      <a:pt x="3216" y="6529"/>
                    </a:lnTo>
                    <a:lnTo>
                      <a:pt x="2775" y="7165"/>
                    </a:lnTo>
                    <a:lnTo>
                      <a:pt x="2351" y="7818"/>
                    </a:lnTo>
                    <a:lnTo>
                      <a:pt x="1959" y="8503"/>
                    </a:lnTo>
                    <a:lnTo>
                      <a:pt x="1600" y="9205"/>
                    </a:lnTo>
                    <a:lnTo>
                      <a:pt x="1274" y="9923"/>
                    </a:lnTo>
                    <a:lnTo>
                      <a:pt x="980" y="10657"/>
                    </a:lnTo>
                    <a:lnTo>
                      <a:pt x="849" y="11033"/>
                    </a:lnTo>
                    <a:lnTo>
                      <a:pt x="719" y="11408"/>
                    </a:lnTo>
                    <a:lnTo>
                      <a:pt x="604" y="11800"/>
                    </a:lnTo>
                    <a:lnTo>
                      <a:pt x="507" y="12175"/>
                    </a:lnTo>
                    <a:lnTo>
                      <a:pt x="409" y="12567"/>
                    </a:lnTo>
                    <a:lnTo>
                      <a:pt x="327" y="12975"/>
                    </a:lnTo>
                    <a:lnTo>
                      <a:pt x="245" y="13366"/>
                    </a:lnTo>
                    <a:lnTo>
                      <a:pt x="180" y="13774"/>
                    </a:lnTo>
                    <a:lnTo>
                      <a:pt x="131" y="14166"/>
                    </a:lnTo>
                    <a:lnTo>
                      <a:pt x="82" y="14574"/>
                    </a:lnTo>
                    <a:lnTo>
                      <a:pt x="50" y="14998"/>
                    </a:lnTo>
                    <a:lnTo>
                      <a:pt x="17" y="15406"/>
                    </a:lnTo>
                    <a:lnTo>
                      <a:pt x="1" y="15831"/>
                    </a:lnTo>
                    <a:lnTo>
                      <a:pt x="1" y="16239"/>
                    </a:lnTo>
                    <a:lnTo>
                      <a:pt x="1" y="16663"/>
                    </a:lnTo>
                    <a:lnTo>
                      <a:pt x="17" y="17071"/>
                    </a:lnTo>
                    <a:lnTo>
                      <a:pt x="50" y="17495"/>
                    </a:lnTo>
                    <a:lnTo>
                      <a:pt x="82" y="17903"/>
                    </a:lnTo>
                    <a:lnTo>
                      <a:pt x="131" y="18311"/>
                    </a:lnTo>
                    <a:lnTo>
                      <a:pt x="180" y="18719"/>
                    </a:lnTo>
                    <a:lnTo>
                      <a:pt x="245" y="19111"/>
                    </a:lnTo>
                    <a:lnTo>
                      <a:pt x="327" y="19519"/>
                    </a:lnTo>
                    <a:lnTo>
                      <a:pt x="409" y="19910"/>
                    </a:lnTo>
                    <a:lnTo>
                      <a:pt x="507" y="20302"/>
                    </a:lnTo>
                    <a:lnTo>
                      <a:pt x="604" y="20694"/>
                    </a:lnTo>
                    <a:lnTo>
                      <a:pt x="719" y="21069"/>
                    </a:lnTo>
                    <a:lnTo>
                      <a:pt x="849" y="21444"/>
                    </a:lnTo>
                    <a:lnTo>
                      <a:pt x="980" y="21820"/>
                    </a:lnTo>
                    <a:lnTo>
                      <a:pt x="1274" y="22570"/>
                    </a:lnTo>
                    <a:lnTo>
                      <a:pt x="1600" y="23288"/>
                    </a:lnTo>
                    <a:lnTo>
                      <a:pt x="1959" y="23990"/>
                    </a:lnTo>
                    <a:lnTo>
                      <a:pt x="2351" y="24659"/>
                    </a:lnTo>
                    <a:lnTo>
                      <a:pt x="2775" y="25328"/>
                    </a:lnTo>
                    <a:lnTo>
                      <a:pt x="3216" y="25965"/>
                    </a:lnTo>
                    <a:lnTo>
                      <a:pt x="3705" y="26569"/>
                    </a:lnTo>
                    <a:lnTo>
                      <a:pt x="4211" y="27156"/>
                    </a:lnTo>
                    <a:lnTo>
                      <a:pt x="4750" y="27727"/>
                    </a:lnTo>
                    <a:lnTo>
                      <a:pt x="5321" y="28266"/>
                    </a:lnTo>
                    <a:lnTo>
                      <a:pt x="5908" y="28772"/>
                    </a:lnTo>
                    <a:lnTo>
                      <a:pt x="6512" y="29261"/>
                    </a:lnTo>
                    <a:lnTo>
                      <a:pt x="7165" y="29718"/>
                    </a:lnTo>
                    <a:lnTo>
                      <a:pt x="7818" y="30142"/>
                    </a:lnTo>
                    <a:lnTo>
                      <a:pt x="8503" y="30518"/>
                    </a:lnTo>
                    <a:lnTo>
                      <a:pt x="9205" y="30877"/>
                    </a:lnTo>
                    <a:lnTo>
                      <a:pt x="9923" y="31203"/>
                    </a:lnTo>
                    <a:lnTo>
                      <a:pt x="10657" y="31497"/>
                    </a:lnTo>
                    <a:lnTo>
                      <a:pt x="11032" y="31628"/>
                    </a:lnTo>
                    <a:lnTo>
                      <a:pt x="11408" y="31758"/>
                    </a:lnTo>
                    <a:lnTo>
                      <a:pt x="11799" y="31872"/>
                    </a:lnTo>
                    <a:lnTo>
                      <a:pt x="12175" y="31970"/>
                    </a:lnTo>
                    <a:lnTo>
                      <a:pt x="12566" y="32068"/>
                    </a:lnTo>
                    <a:lnTo>
                      <a:pt x="12958" y="32150"/>
                    </a:lnTo>
                    <a:lnTo>
                      <a:pt x="13366" y="32231"/>
                    </a:lnTo>
                    <a:lnTo>
                      <a:pt x="13758" y="32297"/>
                    </a:lnTo>
                    <a:lnTo>
                      <a:pt x="14166" y="32362"/>
                    </a:lnTo>
                    <a:lnTo>
                      <a:pt x="14574" y="32395"/>
                    </a:lnTo>
                    <a:lnTo>
                      <a:pt x="14982" y="32443"/>
                    </a:lnTo>
                    <a:lnTo>
                      <a:pt x="15406" y="32460"/>
                    </a:lnTo>
                    <a:lnTo>
                      <a:pt x="15814" y="32476"/>
                    </a:lnTo>
                    <a:lnTo>
                      <a:pt x="16238" y="32492"/>
                    </a:lnTo>
                    <a:lnTo>
                      <a:pt x="16663" y="32476"/>
                    </a:lnTo>
                    <a:lnTo>
                      <a:pt x="17071" y="32460"/>
                    </a:lnTo>
                    <a:lnTo>
                      <a:pt x="17495" y="32443"/>
                    </a:lnTo>
                    <a:lnTo>
                      <a:pt x="17903" y="32395"/>
                    </a:lnTo>
                    <a:lnTo>
                      <a:pt x="18311" y="32362"/>
                    </a:lnTo>
                    <a:lnTo>
                      <a:pt x="18719" y="32297"/>
                    </a:lnTo>
                    <a:lnTo>
                      <a:pt x="19110" y="32231"/>
                    </a:lnTo>
                    <a:lnTo>
                      <a:pt x="19518" y="32150"/>
                    </a:lnTo>
                    <a:lnTo>
                      <a:pt x="19910" y="32068"/>
                    </a:lnTo>
                    <a:lnTo>
                      <a:pt x="20302" y="31970"/>
                    </a:lnTo>
                    <a:lnTo>
                      <a:pt x="20693" y="31872"/>
                    </a:lnTo>
                    <a:lnTo>
                      <a:pt x="21069" y="31758"/>
                    </a:lnTo>
                    <a:lnTo>
                      <a:pt x="21444" y="31628"/>
                    </a:lnTo>
                    <a:lnTo>
                      <a:pt x="21819" y="31497"/>
                    </a:lnTo>
                    <a:lnTo>
                      <a:pt x="22570" y="31203"/>
                    </a:lnTo>
                    <a:lnTo>
                      <a:pt x="23288" y="30877"/>
                    </a:lnTo>
                    <a:lnTo>
                      <a:pt x="23990" y="30518"/>
                    </a:lnTo>
                    <a:lnTo>
                      <a:pt x="24659" y="30142"/>
                    </a:lnTo>
                    <a:lnTo>
                      <a:pt x="25328" y="29718"/>
                    </a:lnTo>
                    <a:lnTo>
                      <a:pt x="25965" y="29261"/>
                    </a:lnTo>
                    <a:lnTo>
                      <a:pt x="26568" y="28772"/>
                    </a:lnTo>
                    <a:lnTo>
                      <a:pt x="27156" y="28266"/>
                    </a:lnTo>
                    <a:lnTo>
                      <a:pt x="27727" y="27727"/>
                    </a:lnTo>
                    <a:lnTo>
                      <a:pt x="28266" y="27156"/>
                    </a:lnTo>
                    <a:lnTo>
                      <a:pt x="28771" y="26569"/>
                    </a:lnTo>
                    <a:lnTo>
                      <a:pt x="29261" y="25965"/>
                    </a:lnTo>
                    <a:lnTo>
                      <a:pt x="29702" y="25328"/>
                    </a:lnTo>
                    <a:lnTo>
                      <a:pt x="30126" y="24659"/>
                    </a:lnTo>
                    <a:lnTo>
                      <a:pt x="30518" y="23990"/>
                    </a:lnTo>
                    <a:lnTo>
                      <a:pt x="30877" y="23288"/>
                    </a:lnTo>
                    <a:lnTo>
                      <a:pt x="31203" y="22570"/>
                    </a:lnTo>
                    <a:lnTo>
                      <a:pt x="31497" y="21820"/>
                    </a:lnTo>
                    <a:lnTo>
                      <a:pt x="31627" y="21444"/>
                    </a:lnTo>
                    <a:lnTo>
                      <a:pt x="31758" y="21069"/>
                    </a:lnTo>
                    <a:lnTo>
                      <a:pt x="31872" y="20694"/>
                    </a:lnTo>
                    <a:lnTo>
                      <a:pt x="31970" y="20302"/>
                    </a:lnTo>
                    <a:lnTo>
                      <a:pt x="32068" y="19910"/>
                    </a:lnTo>
                    <a:lnTo>
                      <a:pt x="32150" y="19519"/>
                    </a:lnTo>
                    <a:lnTo>
                      <a:pt x="32231" y="19111"/>
                    </a:lnTo>
                    <a:lnTo>
                      <a:pt x="32296" y="18719"/>
                    </a:lnTo>
                    <a:lnTo>
                      <a:pt x="32345" y="18311"/>
                    </a:lnTo>
                    <a:lnTo>
                      <a:pt x="32394" y="17903"/>
                    </a:lnTo>
                    <a:lnTo>
                      <a:pt x="32443" y="17495"/>
                    </a:lnTo>
                    <a:lnTo>
                      <a:pt x="32460" y="17071"/>
                    </a:lnTo>
                    <a:lnTo>
                      <a:pt x="32476" y="16663"/>
                    </a:lnTo>
                    <a:lnTo>
                      <a:pt x="32476" y="16239"/>
                    </a:lnTo>
                    <a:lnTo>
                      <a:pt x="32476" y="15831"/>
                    </a:lnTo>
                    <a:lnTo>
                      <a:pt x="32460" y="15406"/>
                    </a:lnTo>
                    <a:lnTo>
                      <a:pt x="32443" y="14998"/>
                    </a:lnTo>
                    <a:lnTo>
                      <a:pt x="32394" y="14574"/>
                    </a:lnTo>
                    <a:lnTo>
                      <a:pt x="32345" y="14166"/>
                    </a:lnTo>
                    <a:lnTo>
                      <a:pt x="32296" y="13774"/>
                    </a:lnTo>
                    <a:lnTo>
                      <a:pt x="32231" y="13366"/>
                    </a:lnTo>
                    <a:lnTo>
                      <a:pt x="32150" y="12975"/>
                    </a:lnTo>
                    <a:lnTo>
                      <a:pt x="32068" y="12567"/>
                    </a:lnTo>
                    <a:lnTo>
                      <a:pt x="31970" y="12175"/>
                    </a:lnTo>
                    <a:lnTo>
                      <a:pt x="31872" y="11800"/>
                    </a:lnTo>
                    <a:lnTo>
                      <a:pt x="31758" y="11408"/>
                    </a:lnTo>
                    <a:lnTo>
                      <a:pt x="31627" y="11033"/>
                    </a:lnTo>
                    <a:lnTo>
                      <a:pt x="31497" y="10657"/>
                    </a:lnTo>
                    <a:lnTo>
                      <a:pt x="31203" y="9923"/>
                    </a:lnTo>
                    <a:lnTo>
                      <a:pt x="30877" y="9205"/>
                    </a:lnTo>
                    <a:lnTo>
                      <a:pt x="30518" y="8503"/>
                    </a:lnTo>
                    <a:lnTo>
                      <a:pt x="30126" y="7818"/>
                    </a:lnTo>
                    <a:lnTo>
                      <a:pt x="29702" y="7165"/>
                    </a:lnTo>
                    <a:lnTo>
                      <a:pt x="29261" y="6529"/>
                    </a:lnTo>
                    <a:lnTo>
                      <a:pt x="28771" y="5908"/>
                    </a:lnTo>
                    <a:lnTo>
                      <a:pt x="28266" y="5321"/>
                    </a:lnTo>
                    <a:lnTo>
                      <a:pt x="27727" y="4750"/>
                    </a:lnTo>
                    <a:lnTo>
                      <a:pt x="27156" y="4211"/>
                    </a:lnTo>
                    <a:lnTo>
                      <a:pt x="26568" y="3705"/>
                    </a:lnTo>
                    <a:lnTo>
                      <a:pt x="25965" y="3232"/>
                    </a:lnTo>
                    <a:lnTo>
                      <a:pt x="25328" y="2775"/>
                    </a:lnTo>
                    <a:lnTo>
                      <a:pt x="24659" y="2351"/>
                    </a:lnTo>
                    <a:lnTo>
                      <a:pt x="23990" y="1959"/>
                    </a:lnTo>
                    <a:lnTo>
                      <a:pt x="23288" y="1600"/>
                    </a:lnTo>
                    <a:lnTo>
                      <a:pt x="22570" y="1274"/>
                    </a:lnTo>
                    <a:lnTo>
                      <a:pt x="21819" y="980"/>
                    </a:lnTo>
                    <a:lnTo>
                      <a:pt x="21444" y="850"/>
                    </a:lnTo>
                    <a:lnTo>
                      <a:pt x="21069" y="735"/>
                    </a:lnTo>
                    <a:lnTo>
                      <a:pt x="20693" y="621"/>
                    </a:lnTo>
                    <a:lnTo>
                      <a:pt x="20302" y="507"/>
                    </a:lnTo>
                    <a:lnTo>
                      <a:pt x="19910" y="409"/>
                    </a:lnTo>
                    <a:lnTo>
                      <a:pt x="19518" y="327"/>
                    </a:lnTo>
                    <a:lnTo>
                      <a:pt x="19110" y="246"/>
                    </a:lnTo>
                    <a:lnTo>
                      <a:pt x="18719" y="180"/>
                    </a:lnTo>
                    <a:lnTo>
                      <a:pt x="18311" y="131"/>
                    </a:lnTo>
                    <a:lnTo>
                      <a:pt x="17903" y="83"/>
                    </a:lnTo>
                    <a:lnTo>
                      <a:pt x="17495" y="50"/>
                    </a:lnTo>
                    <a:lnTo>
                      <a:pt x="17071" y="17"/>
                    </a:lnTo>
                    <a:lnTo>
                      <a:pt x="16663"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01" name="Google Shape;401;p28"/>
              <p:cNvSpPr/>
              <p:nvPr/>
            </p:nvSpPr>
            <p:spPr>
              <a:xfrm>
                <a:off x="3216689" y="2694280"/>
                <a:ext cx="289331" cy="289523"/>
              </a:xfrm>
              <a:custGeom>
                <a:avLst/>
                <a:gdLst/>
                <a:ahLst/>
                <a:cxnLst/>
                <a:rect l="l" t="t" r="r" b="b"/>
                <a:pathLst>
                  <a:path w="24121" h="24137" extrusionOk="0">
                    <a:moveTo>
                      <a:pt x="12060" y="1"/>
                    </a:moveTo>
                    <a:lnTo>
                      <a:pt x="11440" y="17"/>
                    </a:lnTo>
                    <a:lnTo>
                      <a:pt x="10820" y="66"/>
                    </a:lnTo>
                    <a:lnTo>
                      <a:pt x="10216" y="131"/>
                    </a:lnTo>
                    <a:lnTo>
                      <a:pt x="9629" y="245"/>
                    </a:lnTo>
                    <a:lnTo>
                      <a:pt x="9041" y="376"/>
                    </a:lnTo>
                    <a:lnTo>
                      <a:pt x="8470" y="539"/>
                    </a:lnTo>
                    <a:lnTo>
                      <a:pt x="7915" y="735"/>
                    </a:lnTo>
                    <a:lnTo>
                      <a:pt x="7360" y="947"/>
                    </a:lnTo>
                    <a:lnTo>
                      <a:pt x="6838" y="1192"/>
                    </a:lnTo>
                    <a:lnTo>
                      <a:pt x="6316" y="1453"/>
                    </a:lnTo>
                    <a:lnTo>
                      <a:pt x="5810" y="1747"/>
                    </a:lnTo>
                    <a:lnTo>
                      <a:pt x="5320" y="2057"/>
                    </a:lnTo>
                    <a:lnTo>
                      <a:pt x="4847" y="2400"/>
                    </a:lnTo>
                    <a:lnTo>
                      <a:pt x="4390" y="2759"/>
                    </a:lnTo>
                    <a:lnTo>
                      <a:pt x="3950" y="3134"/>
                    </a:lnTo>
                    <a:lnTo>
                      <a:pt x="3525" y="3526"/>
                    </a:lnTo>
                    <a:lnTo>
                      <a:pt x="3134" y="3950"/>
                    </a:lnTo>
                    <a:lnTo>
                      <a:pt x="2758" y="4390"/>
                    </a:lnTo>
                    <a:lnTo>
                      <a:pt x="2399" y="4847"/>
                    </a:lnTo>
                    <a:lnTo>
                      <a:pt x="2057" y="5321"/>
                    </a:lnTo>
                    <a:lnTo>
                      <a:pt x="1747" y="5810"/>
                    </a:lnTo>
                    <a:lnTo>
                      <a:pt x="1453" y="6316"/>
                    </a:lnTo>
                    <a:lnTo>
                      <a:pt x="1192" y="6838"/>
                    </a:lnTo>
                    <a:lnTo>
                      <a:pt x="947" y="7361"/>
                    </a:lnTo>
                    <a:lnTo>
                      <a:pt x="735" y="7915"/>
                    </a:lnTo>
                    <a:lnTo>
                      <a:pt x="539" y="8470"/>
                    </a:lnTo>
                    <a:lnTo>
                      <a:pt x="376" y="9041"/>
                    </a:lnTo>
                    <a:lnTo>
                      <a:pt x="245" y="9629"/>
                    </a:lnTo>
                    <a:lnTo>
                      <a:pt x="131" y="10233"/>
                    </a:lnTo>
                    <a:lnTo>
                      <a:pt x="66" y="10837"/>
                    </a:lnTo>
                    <a:lnTo>
                      <a:pt x="17" y="11440"/>
                    </a:lnTo>
                    <a:lnTo>
                      <a:pt x="0" y="12061"/>
                    </a:lnTo>
                    <a:lnTo>
                      <a:pt x="17" y="12681"/>
                    </a:lnTo>
                    <a:lnTo>
                      <a:pt x="66" y="13301"/>
                    </a:lnTo>
                    <a:lnTo>
                      <a:pt x="131" y="13905"/>
                    </a:lnTo>
                    <a:lnTo>
                      <a:pt x="245" y="14492"/>
                    </a:lnTo>
                    <a:lnTo>
                      <a:pt x="376" y="15080"/>
                    </a:lnTo>
                    <a:lnTo>
                      <a:pt x="539" y="15651"/>
                    </a:lnTo>
                    <a:lnTo>
                      <a:pt x="735" y="16206"/>
                    </a:lnTo>
                    <a:lnTo>
                      <a:pt x="947" y="16760"/>
                    </a:lnTo>
                    <a:lnTo>
                      <a:pt x="1192" y="17299"/>
                    </a:lnTo>
                    <a:lnTo>
                      <a:pt x="1453" y="17821"/>
                    </a:lnTo>
                    <a:lnTo>
                      <a:pt x="1747" y="18327"/>
                    </a:lnTo>
                    <a:lnTo>
                      <a:pt x="2057" y="18817"/>
                    </a:lnTo>
                    <a:lnTo>
                      <a:pt x="2399" y="19290"/>
                    </a:lnTo>
                    <a:lnTo>
                      <a:pt x="2758" y="19747"/>
                    </a:lnTo>
                    <a:lnTo>
                      <a:pt x="3134" y="20171"/>
                    </a:lnTo>
                    <a:lnTo>
                      <a:pt x="3525" y="20595"/>
                    </a:lnTo>
                    <a:lnTo>
                      <a:pt x="3950" y="21003"/>
                    </a:lnTo>
                    <a:lnTo>
                      <a:pt x="4390" y="21379"/>
                    </a:lnTo>
                    <a:lnTo>
                      <a:pt x="4847" y="21738"/>
                    </a:lnTo>
                    <a:lnTo>
                      <a:pt x="5320" y="22064"/>
                    </a:lnTo>
                    <a:lnTo>
                      <a:pt x="5810" y="22391"/>
                    </a:lnTo>
                    <a:lnTo>
                      <a:pt x="6316" y="22668"/>
                    </a:lnTo>
                    <a:lnTo>
                      <a:pt x="6838" y="22945"/>
                    </a:lnTo>
                    <a:lnTo>
                      <a:pt x="7360" y="23174"/>
                    </a:lnTo>
                    <a:lnTo>
                      <a:pt x="7915" y="23402"/>
                    </a:lnTo>
                    <a:lnTo>
                      <a:pt x="8470" y="23582"/>
                    </a:lnTo>
                    <a:lnTo>
                      <a:pt x="9041" y="23745"/>
                    </a:lnTo>
                    <a:lnTo>
                      <a:pt x="9629" y="23892"/>
                    </a:lnTo>
                    <a:lnTo>
                      <a:pt x="10216" y="23990"/>
                    </a:lnTo>
                    <a:lnTo>
                      <a:pt x="10820" y="24071"/>
                    </a:lnTo>
                    <a:lnTo>
                      <a:pt x="11440" y="24120"/>
                    </a:lnTo>
                    <a:lnTo>
                      <a:pt x="12060" y="24137"/>
                    </a:lnTo>
                    <a:lnTo>
                      <a:pt x="12680" y="24120"/>
                    </a:lnTo>
                    <a:lnTo>
                      <a:pt x="13301" y="24071"/>
                    </a:lnTo>
                    <a:lnTo>
                      <a:pt x="13904" y="23990"/>
                    </a:lnTo>
                    <a:lnTo>
                      <a:pt x="14492" y="23892"/>
                    </a:lnTo>
                    <a:lnTo>
                      <a:pt x="15079" y="23745"/>
                    </a:lnTo>
                    <a:lnTo>
                      <a:pt x="15651" y="23582"/>
                    </a:lnTo>
                    <a:lnTo>
                      <a:pt x="16205" y="23402"/>
                    </a:lnTo>
                    <a:lnTo>
                      <a:pt x="16760" y="23174"/>
                    </a:lnTo>
                    <a:lnTo>
                      <a:pt x="17299" y="22945"/>
                    </a:lnTo>
                    <a:lnTo>
                      <a:pt x="17805" y="22668"/>
                    </a:lnTo>
                    <a:lnTo>
                      <a:pt x="18311" y="22391"/>
                    </a:lnTo>
                    <a:lnTo>
                      <a:pt x="18800" y="22064"/>
                    </a:lnTo>
                    <a:lnTo>
                      <a:pt x="19273" y="21738"/>
                    </a:lnTo>
                    <a:lnTo>
                      <a:pt x="19730" y="21379"/>
                    </a:lnTo>
                    <a:lnTo>
                      <a:pt x="20171" y="21003"/>
                    </a:lnTo>
                    <a:lnTo>
                      <a:pt x="20595" y="20595"/>
                    </a:lnTo>
                    <a:lnTo>
                      <a:pt x="20987" y="20171"/>
                    </a:lnTo>
                    <a:lnTo>
                      <a:pt x="21379" y="19747"/>
                    </a:lnTo>
                    <a:lnTo>
                      <a:pt x="21738" y="19290"/>
                    </a:lnTo>
                    <a:lnTo>
                      <a:pt x="22064" y="18817"/>
                    </a:lnTo>
                    <a:lnTo>
                      <a:pt x="22374" y="18327"/>
                    </a:lnTo>
                    <a:lnTo>
                      <a:pt x="22668" y="17821"/>
                    </a:lnTo>
                    <a:lnTo>
                      <a:pt x="22945" y="17299"/>
                    </a:lnTo>
                    <a:lnTo>
                      <a:pt x="23174" y="16760"/>
                    </a:lnTo>
                    <a:lnTo>
                      <a:pt x="23402" y="16206"/>
                    </a:lnTo>
                    <a:lnTo>
                      <a:pt x="23582" y="15651"/>
                    </a:lnTo>
                    <a:lnTo>
                      <a:pt x="23745" y="15080"/>
                    </a:lnTo>
                    <a:lnTo>
                      <a:pt x="23875" y="14492"/>
                    </a:lnTo>
                    <a:lnTo>
                      <a:pt x="23990" y="13905"/>
                    </a:lnTo>
                    <a:lnTo>
                      <a:pt x="24071" y="13301"/>
                    </a:lnTo>
                    <a:lnTo>
                      <a:pt x="24104" y="12681"/>
                    </a:lnTo>
                    <a:lnTo>
                      <a:pt x="24120" y="12061"/>
                    </a:lnTo>
                    <a:lnTo>
                      <a:pt x="24104" y="11440"/>
                    </a:lnTo>
                    <a:lnTo>
                      <a:pt x="24071" y="10837"/>
                    </a:lnTo>
                    <a:lnTo>
                      <a:pt x="23990" y="10233"/>
                    </a:lnTo>
                    <a:lnTo>
                      <a:pt x="23875" y="9629"/>
                    </a:lnTo>
                    <a:lnTo>
                      <a:pt x="23745" y="9041"/>
                    </a:lnTo>
                    <a:lnTo>
                      <a:pt x="23582" y="8470"/>
                    </a:lnTo>
                    <a:lnTo>
                      <a:pt x="23402" y="7915"/>
                    </a:lnTo>
                    <a:lnTo>
                      <a:pt x="23174" y="7361"/>
                    </a:lnTo>
                    <a:lnTo>
                      <a:pt x="22945" y="6838"/>
                    </a:lnTo>
                    <a:lnTo>
                      <a:pt x="22668" y="6316"/>
                    </a:lnTo>
                    <a:lnTo>
                      <a:pt x="22374" y="5810"/>
                    </a:lnTo>
                    <a:lnTo>
                      <a:pt x="22064" y="5321"/>
                    </a:lnTo>
                    <a:lnTo>
                      <a:pt x="21738" y="4847"/>
                    </a:lnTo>
                    <a:lnTo>
                      <a:pt x="21379" y="4390"/>
                    </a:lnTo>
                    <a:lnTo>
                      <a:pt x="20987" y="3950"/>
                    </a:lnTo>
                    <a:lnTo>
                      <a:pt x="20595" y="3526"/>
                    </a:lnTo>
                    <a:lnTo>
                      <a:pt x="20171" y="3134"/>
                    </a:lnTo>
                    <a:lnTo>
                      <a:pt x="19730" y="2759"/>
                    </a:lnTo>
                    <a:lnTo>
                      <a:pt x="19273" y="2400"/>
                    </a:lnTo>
                    <a:lnTo>
                      <a:pt x="18800" y="2057"/>
                    </a:lnTo>
                    <a:lnTo>
                      <a:pt x="18311" y="1747"/>
                    </a:lnTo>
                    <a:lnTo>
                      <a:pt x="17805" y="1453"/>
                    </a:lnTo>
                    <a:lnTo>
                      <a:pt x="17299" y="1192"/>
                    </a:lnTo>
                    <a:lnTo>
                      <a:pt x="16760" y="947"/>
                    </a:lnTo>
                    <a:lnTo>
                      <a:pt x="16205" y="735"/>
                    </a:lnTo>
                    <a:lnTo>
                      <a:pt x="15651" y="539"/>
                    </a:lnTo>
                    <a:lnTo>
                      <a:pt x="15079" y="376"/>
                    </a:lnTo>
                    <a:lnTo>
                      <a:pt x="14492" y="245"/>
                    </a:lnTo>
                    <a:lnTo>
                      <a:pt x="13904" y="131"/>
                    </a:lnTo>
                    <a:lnTo>
                      <a:pt x="13301" y="66"/>
                    </a:lnTo>
                    <a:lnTo>
                      <a:pt x="12680" y="17"/>
                    </a:lnTo>
                    <a:lnTo>
                      <a:pt x="12060"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02" name="Google Shape;402;p28"/>
              <p:cNvSpPr/>
              <p:nvPr/>
            </p:nvSpPr>
            <p:spPr>
              <a:xfrm>
                <a:off x="3216689" y="2694280"/>
                <a:ext cx="289331" cy="289523"/>
              </a:xfrm>
              <a:custGeom>
                <a:avLst/>
                <a:gdLst/>
                <a:ahLst/>
                <a:cxnLst/>
                <a:rect l="l" t="t" r="r" b="b"/>
                <a:pathLst>
                  <a:path w="24121" h="24137" fill="none" extrusionOk="0">
                    <a:moveTo>
                      <a:pt x="24120" y="12061"/>
                    </a:moveTo>
                    <a:lnTo>
                      <a:pt x="24120" y="12061"/>
                    </a:lnTo>
                    <a:lnTo>
                      <a:pt x="24104" y="12681"/>
                    </a:lnTo>
                    <a:lnTo>
                      <a:pt x="24071" y="13301"/>
                    </a:lnTo>
                    <a:lnTo>
                      <a:pt x="23990" y="13905"/>
                    </a:lnTo>
                    <a:lnTo>
                      <a:pt x="23875" y="14492"/>
                    </a:lnTo>
                    <a:lnTo>
                      <a:pt x="23745" y="15080"/>
                    </a:lnTo>
                    <a:lnTo>
                      <a:pt x="23582" y="15651"/>
                    </a:lnTo>
                    <a:lnTo>
                      <a:pt x="23402" y="16206"/>
                    </a:lnTo>
                    <a:lnTo>
                      <a:pt x="23174" y="16760"/>
                    </a:lnTo>
                    <a:lnTo>
                      <a:pt x="22945" y="17299"/>
                    </a:lnTo>
                    <a:lnTo>
                      <a:pt x="22668" y="17821"/>
                    </a:lnTo>
                    <a:lnTo>
                      <a:pt x="22374" y="18327"/>
                    </a:lnTo>
                    <a:lnTo>
                      <a:pt x="22064" y="18817"/>
                    </a:lnTo>
                    <a:lnTo>
                      <a:pt x="21738" y="19290"/>
                    </a:lnTo>
                    <a:lnTo>
                      <a:pt x="21379" y="19747"/>
                    </a:lnTo>
                    <a:lnTo>
                      <a:pt x="20987" y="20171"/>
                    </a:lnTo>
                    <a:lnTo>
                      <a:pt x="20595" y="20595"/>
                    </a:lnTo>
                    <a:lnTo>
                      <a:pt x="20171" y="21003"/>
                    </a:lnTo>
                    <a:lnTo>
                      <a:pt x="19730" y="21379"/>
                    </a:lnTo>
                    <a:lnTo>
                      <a:pt x="19273" y="21738"/>
                    </a:lnTo>
                    <a:lnTo>
                      <a:pt x="18800" y="22064"/>
                    </a:lnTo>
                    <a:lnTo>
                      <a:pt x="18311" y="22391"/>
                    </a:lnTo>
                    <a:lnTo>
                      <a:pt x="17805" y="22668"/>
                    </a:lnTo>
                    <a:lnTo>
                      <a:pt x="17299" y="22945"/>
                    </a:lnTo>
                    <a:lnTo>
                      <a:pt x="16760" y="23174"/>
                    </a:lnTo>
                    <a:lnTo>
                      <a:pt x="16205" y="23402"/>
                    </a:lnTo>
                    <a:lnTo>
                      <a:pt x="15651" y="23582"/>
                    </a:lnTo>
                    <a:lnTo>
                      <a:pt x="15079" y="23745"/>
                    </a:lnTo>
                    <a:lnTo>
                      <a:pt x="14492" y="23892"/>
                    </a:lnTo>
                    <a:lnTo>
                      <a:pt x="13904" y="23990"/>
                    </a:lnTo>
                    <a:lnTo>
                      <a:pt x="13301" y="24071"/>
                    </a:lnTo>
                    <a:lnTo>
                      <a:pt x="12680" y="24120"/>
                    </a:lnTo>
                    <a:lnTo>
                      <a:pt x="12060" y="24137"/>
                    </a:lnTo>
                    <a:lnTo>
                      <a:pt x="12060" y="24137"/>
                    </a:lnTo>
                    <a:lnTo>
                      <a:pt x="11440" y="24120"/>
                    </a:lnTo>
                    <a:lnTo>
                      <a:pt x="10820" y="24071"/>
                    </a:lnTo>
                    <a:lnTo>
                      <a:pt x="10216" y="23990"/>
                    </a:lnTo>
                    <a:lnTo>
                      <a:pt x="9629" y="23892"/>
                    </a:lnTo>
                    <a:lnTo>
                      <a:pt x="9041" y="23745"/>
                    </a:lnTo>
                    <a:lnTo>
                      <a:pt x="8470" y="23582"/>
                    </a:lnTo>
                    <a:lnTo>
                      <a:pt x="7915" y="23402"/>
                    </a:lnTo>
                    <a:lnTo>
                      <a:pt x="7360" y="23174"/>
                    </a:lnTo>
                    <a:lnTo>
                      <a:pt x="6838" y="22945"/>
                    </a:lnTo>
                    <a:lnTo>
                      <a:pt x="6316" y="22668"/>
                    </a:lnTo>
                    <a:lnTo>
                      <a:pt x="5810" y="22391"/>
                    </a:lnTo>
                    <a:lnTo>
                      <a:pt x="5320" y="22064"/>
                    </a:lnTo>
                    <a:lnTo>
                      <a:pt x="4847" y="21738"/>
                    </a:lnTo>
                    <a:lnTo>
                      <a:pt x="4390" y="21379"/>
                    </a:lnTo>
                    <a:lnTo>
                      <a:pt x="3950" y="21003"/>
                    </a:lnTo>
                    <a:lnTo>
                      <a:pt x="3525" y="20595"/>
                    </a:lnTo>
                    <a:lnTo>
                      <a:pt x="3134" y="20171"/>
                    </a:lnTo>
                    <a:lnTo>
                      <a:pt x="2758" y="19747"/>
                    </a:lnTo>
                    <a:lnTo>
                      <a:pt x="2399" y="19290"/>
                    </a:lnTo>
                    <a:lnTo>
                      <a:pt x="2057" y="18817"/>
                    </a:lnTo>
                    <a:lnTo>
                      <a:pt x="1747" y="18327"/>
                    </a:lnTo>
                    <a:lnTo>
                      <a:pt x="1453" y="17821"/>
                    </a:lnTo>
                    <a:lnTo>
                      <a:pt x="1192" y="17299"/>
                    </a:lnTo>
                    <a:lnTo>
                      <a:pt x="947" y="16760"/>
                    </a:lnTo>
                    <a:lnTo>
                      <a:pt x="735" y="16206"/>
                    </a:lnTo>
                    <a:lnTo>
                      <a:pt x="539" y="15651"/>
                    </a:lnTo>
                    <a:lnTo>
                      <a:pt x="376" y="15080"/>
                    </a:lnTo>
                    <a:lnTo>
                      <a:pt x="245" y="14492"/>
                    </a:lnTo>
                    <a:lnTo>
                      <a:pt x="131" y="13905"/>
                    </a:lnTo>
                    <a:lnTo>
                      <a:pt x="66" y="13301"/>
                    </a:lnTo>
                    <a:lnTo>
                      <a:pt x="17" y="12681"/>
                    </a:lnTo>
                    <a:lnTo>
                      <a:pt x="0" y="12061"/>
                    </a:lnTo>
                    <a:lnTo>
                      <a:pt x="0" y="12061"/>
                    </a:lnTo>
                    <a:lnTo>
                      <a:pt x="17" y="11440"/>
                    </a:lnTo>
                    <a:lnTo>
                      <a:pt x="66" y="10837"/>
                    </a:lnTo>
                    <a:lnTo>
                      <a:pt x="131" y="10233"/>
                    </a:lnTo>
                    <a:lnTo>
                      <a:pt x="245" y="9629"/>
                    </a:lnTo>
                    <a:lnTo>
                      <a:pt x="376" y="9041"/>
                    </a:lnTo>
                    <a:lnTo>
                      <a:pt x="539" y="8470"/>
                    </a:lnTo>
                    <a:lnTo>
                      <a:pt x="735" y="7915"/>
                    </a:lnTo>
                    <a:lnTo>
                      <a:pt x="947" y="7361"/>
                    </a:lnTo>
                    <a:lnTo>
                      <a:pt x="1192" y="6838"/>
                    </a:lnTo>
                    <a:lnTo>
                      <a:pt x="1453" y="6316"/>
                    </a:lnTo>
                    <a:lnTo>
                      <a:pt x="1747" y="5810"/>
                    </a:lnTo>
                    <a:lnTo>
                      <a:pt x="2057" y="5321"/>
                    </a:lnTo>
                    <a:lnTo>
                      <a:pt x="2399" y="4847"/>
                    </a:lnTo>
                    <a:lnTo>
                      <a:pt x="2758" y="4390"/>
                    </a:lnTo>
                    <a:lnTo>
                      <a:pt x="3134" y="3950"/>
                    </a:lnTo>
                    <a:lnTo>
                      <a:pt x="3525" y="3526"/>
                    </a:lnTo>
                    <a:lnTo>
                      <a:pt x="3950" y="3134"/>
                    </a:lnTo>
                    <a:lnTo>
                      <a:pt x="4390" y="2759"/>
                    </a:lnTo>
                    <a:lnTo>
                      <a:pt x="4847" y="2400"/>
                    </a:lnTo>
                    <a:lnTo>
                      <a:pt x="5320" y="2057"/>
                    </a:lnTo>
                    <a:lnTo>
                      <a:pt x="5810" y="1747"/>
                    </a:lnTo>
                    <a:lnTo>
                      <a:pt x="6316" y="1453"/>
                    </a:lnTo>
                    <a:lnTo>
                      <a:pt x="6838" y="1192"/>
                    </a:lnTo>
                    <a:lnTo>
                      <a:pt x="7360" y="947"/>
                    </a:lnTo>
                    <a:lnTo>
                      <a:pt x="7915" y="735"/>
                    </a:lnTo>
                    <a:lnTo>
                      <a:pt x="8470" y="539"/>
                    </a:lnTo>
                    <a:lnTo>
                      <a:pt x="9041" y="376"/>
                    </a:lnTo>
                    <a:lnTo>
                      <a:pt x="9629" y="245"/>
                    </a:lnTo>
                    <a:lnTo>
                      <a:pt x="10216" y="131"/>
                    </a:lnTo>
                    <a:lnTo>
                      <a:pt x="10820" y="66"/>
                    </a:lnTo>
                    <a:lnTo>
                      <a:pt x="11440" y="17"/>
                    </a:lnTo>
                    <a:lnTo>
                      <a:pt x="12060" y="1"/>
                    </a:lnTo>
                    <a:lnTo>
                      <a:pt x="12060" y="1"/>
                    </a:lnTo>
                    <a:lnTo>
                      <a:pt x="12680" y="17"/>
                    </a:lnTo>
                    <a:lnTo>
                      <a:pt x="13301" y="66"/>
                    </a:lnTo>
                    <a:lnTo>
                      <a:pt x="13904" y="131"/>
                    </a:lnTo>
                    <a:lnTo>
                      <a:pt x="14492" y="245"/>
                    </a:lnTo>
                    <a:lnTo>
                      <a:pt x="15079" y="376"/>
                    </a:lnTo>
                    <a:lnTo>
                      <a:pt x="15651" y="539"/>
                    </a:lnTo>
                    <a:lnTo>
                      <a:pt x="16205" y="735"/>
                    </a:lnTo>
                    <a:lnTo>
                      <a:pt x="16760" y="947"/>
                    </a:lnTo>
                    <a:lnTo>
                      <a:pt x="17299" y="1192"/>
                    </a:lnTo>
                    <a:lnTo>
                      <a:pt x="17805" y="1453"/>
                    </a:lnTo>
                    <a:lnTo>
                      <a:pt x="18311" y="1747"/>
                    </a:lnTo>
                    <a:lnTo>
                      <a:pt x="18800" y="2057"/>
                    </a:lnTo>
                    <a:lnTo>
                      <a:pt x="19273" y="2400"/>
                    </a:lnTo>
                    <a:lnTo>
                      <a:pt x="19730" y="2759"/>
                    </a:lnTo>
                    <a:lnTo>
                      <a:pt x="20171" y="3134"/>
                    </a:lnTo>
                    <a:lnTo>
                      <a:pt x="20595" y="3526"/>
                    </a:lnTo>
                    <a:lnTo>
                      <a:pt x="20987" y="3950"/>
                    </a:lnTo>
                    <a:lnTo>
                      <a:pt x="21379" y="4390"/>
                    </a:lnTo>
                    <a:lnTo>
                      <a:pt x="21738" y="4847"/>
                    </a:lnTo>
                    <a:lnTo>
                      <a:pt x="22064" y="5321"/>
                    </a:lnTo>
                    <a:lnTo>
                      <a:pt x="22374" y="5810"/>
                    </a:lnTo>
                    <a:lnTo>
                      <a:pt x="22668" y="6316"/>
                    </a:lnTo>
                    <a:lnTo>
                      <a:pt x="22945" y="6838"/>
                    </a:lnTo>
                    <a:lnTo>
                      <a:pt x="23174" y="7361"/>
                    </a:lnTo>
                    <a:lnTo>
                      <a:pt x="23402" y="7915"/>
                    </a:lnTo>
                    <a:lnTo>
                      <a:pt x="23582" y="8470"/>
                    </a:lnTo>
                    <a:lnTo>
                      <a:pt x="23745" y="9041"/>
                    </a:lnTo>
                    <a:lnTo>
                      <a:pt x="23875" y="9629"/>
                    </a:lnTo>
                    <a:lnTo>
                      <a:pt x="23990" y="10233"/>
                    </a:lnTo>
                    <a:lnTo>
                      <a:pt x="24071" y="10837"/>
                    </a:lnTo>
                    <a:lnTo>
                      <a:pt x="24104" y="11440"/>
                    </a:lnTo>
                    <a:lnTo>
                      <a:pt x="24120" y="1206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03" name="Google Shape;403;p28"/>
              <p:cNvSpPr/>
              <p:nvPr/>
            </p:nvSpPr>
            <p:spPr>
              <a:xfrm>
                <a:off x="3305755" y="2749879"/>
                <a:ext cx="126271" cy="154256"/>
              </a:xfrm>
              <a:custGeom>
                <a:avLst/>
                <a:gdLst/>
                <a:ahLst/>
                <a:cxnLst/>
                <a:rect l="l" t="t" r="r" b="b"/>
                <a:pathLst>
                  <a:path w="10527" h="12860" extrusionOk="0">
                    <a:moveTo>
                      <a:pt x="4031" y="0"/>
                    </a:moveTo>
                    <a:lnTo>
                      <a:pt x="3803" y="33"/>
                    </a:lnTo>
                    <a:lnTo>
                      <a:pt x="3591" y="66"/>
                    </a:lnTo>
                    <a:lnTo>
                      <a:pt x="3379" y="115"/>
                    </a:lnTo>
                    <a:lnTo>
                      <a:pt x="3167" y="163"/>
                    </a:lnTo>
                    <a:lnTo>
                      <a:pt x="2954" y="229"/>
                    </a:lnTo>
                    <a:lnTo>
                      <a:pt x="2759" y="310"/>
                    </a:lnTo>
                    <a:lnTo>
                      <a:pt x="2563" y="408"/>
                    </a:lnTo>
                    <a:lnTo>
                      <a:pt x="2367" y="506"/>
                    </a:lnTo>
                    <a:lnTo>
                      <a:pt x="2187" y="620"/>
                    </a:lnTo>
                    <a:lnTo>
                      <a:pt x="2008" y="735"/>
                    </a:lnTo>
                    <a:lnTo>
                      <a:pt x="1828" y="865"/>
                    </a:lnTo>
                    <a:lnTo>
                      <a:pt x="1665" y="1012"/>
                    </a:lnTo>
                    <a:lnTo>
                      <a:pt x="1502" y="1159"/>
                    </a:lnTo>
                    <a:lnTo>
                      <a:pt x="1355" y="1306"/>
                    </a:lnTo>
                    <a:lnTo>
                      <a:pt x="1208" y="1469"/>
                    </a:lnTo>
                    <a:lnTo>
                      <a:pt x="1078" y="1649"/>
                    </a:lnTo>
                    <a:lnTo>
                      <a:pt x="947" y="1828"/>
                    </a:lnTo>
                    <a:lnTo>
                      <a:pt x="817" y="2008"/>
                    </a:lnTo>
                    <a:lnTo>
                      <a:pt x="702" y="2187"/>
                    </a:lnTo>
                    <a:lnTo>
                      <a:pt x="490" y="2579"/>
                    </a:lnTo>
                    <a:lnTo>
                      <a:pt x="327" y="3003"/>
                    </a:lnTo>
                    <a:lnTo>
                      <a:pt x="245" y="3215"/>
                    </a:lnTo>
                    <a:lnTo>
                      <a:pt x="180" y="3427"/>
                    </a:lnTo>
                    <a:lnTo>
                      <a:pt x="131" y="3656"/>
                    </a:lnTo>
                    <a:lnTo>
                      <a:pt x="82" y="3868"/>
                    </a:lnTo>
                    <a:lnTo>
                      <a:pt x="50" y="4096"/>
                    </a:lnTo>
                    <a:lnTo>
                      <a:pt x="17" y="4325"/>
                    </a:lnTo>
                    <a:lnTo>
                      <a:pt x="17" y="4553"/>
                    </a:lnTo>
                    <a:lnTo>
                      <a:pt x="1" y="4782"/>
                    </a:lnTo>
                    <a:lnTo>
                      <a:pt x="1" y="12860"/>
                    </a:lnTo>
                    <a:lnTo>
                      <a:pt x="490" y="12566"/>
                    </a:lnTo>
                    <a:lnTo>
                      <a:pt x="980" y="12289"/>
                    </a:lnTo>
                    <a:lnTo>
                      <a:pt x="1469" y="12028"/>
                    </a:lnTo>
                    <a:lnTo>
                      <a:pt x="1992" y="11783"/>
                    </a:lnTo>
                    <a:lnTo>
                      <a:pt x="2514" y="11554"/>
                    </a:lnTo>
                    <a:lnTo>
                      <a:pt x="3036" y="11342"/>
                    </a:lnTo>
                    <a:lnTo>
                      <a:pt x="3575" y="11146"/>
                    </a:lnTo>
                    <a:lnTo>
                      <a:pt x="4129" y="10967"/>
                    </a:lnTo>
                    <a:lnTo>
                      <a:pt x="4684" y="10820"/>
                    </a:lnTo>
                    <a:lnTo>
                      <a:pt x="5239" y="10673"/>
                    </a:lnTo>
                    <a:lnTo>
                      <a:pt x="5810" y="10559"/>
                    </a:lnTo>
                    <a:lnTo>
                      <a:pt x="6398" y="10461"/>
                    </a:lnTo>
                    <a:lnTo>
                      <a:pt x="6985" y="10396"/>
                    </a:lnTo>
                    <a:lnTo>
                      <a:pt x="7573" y="10347"/>
                    </a:lnTo>
                    <a:lnTo>
                      <a:pt x="8160" y="10314"/>
                    </a:lnTo>
                    <a:lnTo>
                      <a:pt x="8764" y="10298"/>
                    </a:lnTo>
                    <a:lnTo>
                      <a:pt x="8813" y="10298"/>
                    </a:lnTo>
                    <a:lnTo>
                      <a:pt x="8813" y="9351"/>
                    </a:lnTo>
                    <a:lnTo>
                      <a:pt x="10527" y="9351"/>
                    </a:lnTo>
                    <a:lnTo>
                      <a:pt x="8715" y="4602"/>
                    </a:lnTo>
                    <a:lnTo>
                      <a:pt x="8715" y="4374"/>
                    </a:lnTo>
                    <a:lnTo>
                      <a:pt x="8699" y="4145"/>
                    </a:lnTo>
                    <a:lnTo>
                      <a:pt x="8666" y="3917"/>
                    </a:lnTo>
                    <a:lnTo>
                      <a:pt x="8633" y="3688"/>
                    </a:lnTo>
                    <a:lnTo>
                      <a:pt x="8585" y="3476"/>
                    </a:lnTo>
                    <a:lnTo>
                      <a:pt x="8519" y="3264"/>
                    </a:lnTo>
                    <a:lnTo>
                      <a:pt x="8454" y="3052"/>
                    </a:lnTo>
                    <a:lnTo>
                      <a:pt x="8372" y="2840"/>
                    </a:lnTo>
                    <a:lnTo>
                      <a:pt x="8274" y="2644"/>
                    </a:lnTo>
                    <a:lnTo>
                      <a:pt x="8177" y="2448"/>
                    </a:lnTo>
                    <a:lnTo>
                      <a:pt x="8079" y="2252"/>
                    </a:lnTo>
                    <a:lnTo>
                      <a:pt x="7964" y="2056"/>
                    </a:lnTo>
                    <a:lnTo>
                      <a:pt x="7834" y="1877"/>
                    </a:lnTo>
                    <a:lnTo>
                      <a:pt x="7703" y="1714"/>
                    </a:lnTo>
                    <a:lnTo>
                      <a:pt x="7556" y="1534"/>
                    </a:lnTo>
                    <a:lnTo>
                      <a:pt x="7410" y="1387"/>
                    </a:lnTo>
                    <a:lnTo>
                      <a:pt x="7263" y="1224"/>
                    </a:lnTo>
                    <a:lnTo>
                      <a:pt x="7099" y="1077"/>
                    </a:lnTo>
                    <a:lnTo>
                      <a:pt x="6936" y="947"/>
                    </a:lnTo>
                    <a:lnTo>
                      <a:pt x="6757" y="816"/>
                    </a:lnTo>
                    <a:lnTo>
                      <a:pt x="6577" y="686"/>
                    </a:lnTo>
                    <a:lnTo>
                      <a:pt x="6381" y="571"/>
                    </a:lnTo>
                    <a:lnTo>
                      <a:pt x="6202" y="474"/>
                    </a:lnTo>
                    <a:lnTo>
                      <a:pt x="6006" y="376"/>
                    </a:lnTo>
                    <a:lnTo>
                      <a:pt x="5794" y="294"/>
                    </a:lnTo>
                    <a:lnTo>
                      <a:pt x="5598" y="212"/>
                    </a:lnTo>
                    <a:lnTo>
                      <a:pt x="5386" y="147"/>
                    </a:lnTo>
                    <a:lnTo>
                      <a:pt x="5157" y="98"/>
                    </a:lnTo>
                    <a:lnTo>
                      <a:pt x="4945" y="49"/>
                    </a:lnTo>
                    <a:lnTo>
                      <a:pt x="4717" y="17"/>
                    </a:lnTo>
                    <a:lnTo>
                      <a:pt x="4488"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04" name="Google Shape;404;p28"/>
              <p:cNvSpPr/>
              <p:nvPr/>
            </p:nvSpPr>
            <p:spPr>
              <a:xfrm>
                <a:off x="3305755" y="2749879"/>
                <a:ext cx="126271" cy="154256"/>
              </a:xfrm>
              <a:custGeom>
                <a:avLst/>
                <a:gdLst/>
                <a:ahLst/>
                <a:cxnLst/>
                <a:rect l="l" t="t" r="r" b="b"/>
                <a:pathLst>
                  <a:path w="10527" h="12860" fill="none" extrusionOk="0">
                    <a:moveTo>
                      <a:pt x="4260" y="0"/>
                    </a:moveTo>
                    <a:lnTo>
                      <a:pt x="4260" y="0"/>
                    </a:lnTo>
                    <a:lnTo>
                      <a:pt x="4031" y="0"/>
                    </a:lnTo>
                    <a:lnTo>
                      <a:pt x="3803" y="33"/>
                    </a:lnTo>
                    <a:lnTo>
                      <a:pt x="3591" y="66"/>
                    </a:lnTo>
                    <a:lnTo>
                      <a:pt x="3379" y="115"/>
                    </a:lnTo>
                    <a:lnTo>
                      <a:pt x="3167" y="163"/>
                    </a:lnTo>
                    <a:lnTo>
                      <a:pt x="2954" y="229"/>
                    </a:lnTo>
                    <a:lnTo>
                      <a:pt x="2759" y="310"/>
                    </a:lnTo>
                    <a:lnTo>
                      <a:pt x="2563" y="408"/>
                    </a:lnTo>
                    <a:lnTo>
                      <a:pt x="2367" y="506"/>
                    </a:lnTo>
                    <a:lnTo>
                      <a:pt x="2187" y="620"/>
                    </a:lnTo>
                    <a:lnTo>
                      <a:pt x="2008" y="735"/>
                    </a:lnTo>
                    <a:lnTo>
                      <a:pt x="1828" y="865"/>
                    </a:lnTo>
                    <a:lnTo>
                      <a:pt x="1665" y="1012"/>
                    </a:lnTo>
                    <a:lnTo>
                      <a:pt x="1502" y="1159"/>
                    </a:lnTo>
                    <a:lnTo>
                      <a:pt x="1355" y="1306"/>
                    </a:lnTo>
                    <a:lnTo>
                      <a:pt x="1208" y="1469"/>
                    </a:lnTo>
                    <a:lnTo>
                      <a:pt x="1078" y="1649"/>
                    </a:lnTo>
                    <a:lnTo>
                      <a:pt x="947" y="1828"/>
                    </a:lnTo>
                    <a:lnTo>
                      <a:pt x="817" y="2008"/>
                    </a:lnTo>
                    <a:lnTo>
                      <a:pt x="702" y="2187"/>
                    </a:lnTo>
                    <a:lnTo>
                      <a:pt x="490" y="2579"/>
                    </a:lnTo>
                    <a:lnTo>
                      <a:pt x="327" y="3003"/>
                    </a:lnTo>
                    <a:lnTo>
                      <a:pt x="245" y="3215"/>
                    </a:lnTo>
                    <a:lnTo>
                      <a:pt x="180" y="3427"/>
                    </a:lnTo>
                    <a:lnTo>
                      <a:pt x="131" y="3656"/>
                    </a:lnTo>
                    <a:lnTo>
                      <a:pt x="82" y="3868"/>
                    </a:lnTo>
                    <a:lnTo>
                      <a:pt x="50" y="4096"/>
                    </a:lnTo>
                    <a:lnTo>
                      <a:pt x="17" y="4325"/>
                    </a:lnTo>
                    <a:lnTo>
                      <a:pt x="17" y="4553"/>
                    </a:lnTo>
                    <a:lnTo>
                      <a:pt x="1" y="4782"/>
                    </a:lnTo>
                    <a:lnTo>
                      <a:pt x="1" y="12860"/>
                    </a:lnTo>
                    <a:lnTo>
                      <a:pt x="1" y="12860"/>
                    </a:lnTo>
                    <a:lnTo>
                      <a:pt x="490" y="12566"/>
                    </a:lnTo>
                    <a:lnTo>
                      <a:pt x="980" y="12289"/>
                    </a:lnTo>
                    <a:lnTo>
                      <a:pt x="1469" y="12028"/>
                    </a:lnTo>
                    <a:lnTo>
                      <a:pt x="1992" y="11783"/>
                    </a:lnTo>
                    <a:lnTo>
                      <a:pt x="2514" y="11554"/>
                    </a:lnTo>
                    <a:lnTo>
                      <a:pt x="3036" y="11342"/>
                    </a:lnTo>
                    <a:lnTo>
                      <a:pt x="3575" y="11146"/>
                    </a:lnTo>
                    <a:lnTo>
                      <a:pt x="4129" y="10967"/>
                    </a:lnTo>
                    <a:lnTo>
                      <a:pt x="4684" y="10820"/>
                    </a:lnTo>
                    <a:lnTo>
                      <a:pt x="5239" y="10673"/>
                    </a:lnTo>
                    <a:lnTo>
                      <a:pt x="5810" y="10559"/>
                    </a:lnTo>
                    <a:lnTo>
                      <a:pt x="6398" y="10461"/>
                    </a:lnTo>
                    <a:lnTo>
                      <a:pt x="6985" y="10396"/>
                    </a:lnTo>
                    <a:lnTo>
                      <a:pt x="7573" y="10347"/>
                    </a:lnTo>
                    <a:lnTo>
                      <a:pt x="8160" y="10314"/>
                    </a:lnTo>
                    <a:lnTo>
                      <a:pt x="8764" y="10298"/>
                    </a:lnTo>
                    <a:lnTo>
                      <a:pt x="8764" y="10298"/>
                    </a:lnTo>
                    <a:lnTo>
                      <a:pt x="8813" y="10298"/>
                    </a:lnTo>
                    <a:lnTo>
                      <a:pt x="8813" y="9351"/>
                    </a:lnTo>
                    <a:lnTo>
                      <a:pt x="10527" y="9351"/>
                    </a:lnTo>
                    <a:lnTo>
                      <a:pt x="8715" y="4602"/>
                    </a:lnTo>
                    <a:lnTo>
                      <a:pt x="8715" y="4602"/>
                    </a:lnTo>
                    <a:lnTo>
                      <a:pt x="8715" y="4374"/>
                    </a:lnTo>
                    <a:lnTo>
                      <a:pt x="8699" y="4145"/>
                    </a:lnTo>
                    <a:lnTo>
                      <a:pt x="8666" y="3917"/>
                    </a:lnTo>
                    <a:lnTo>
                      <a:pt x="8633" y="3688"/>
                    </a:lnTo>
                    <a:lnTo>
                      <a:pt x="8585" y="3476"/>
                    </a:lnTo>
                    <a:lnTo>
                      <a:pt x="8519" y="3264"/>
                    </a:lnTo>
                    <a:lnTo>
                      <a:pt x="8454" y="3052"/>
                    </a:lnTo>
                    <a:lnTo>
                      <a:pt x="8372" y="2840"/>
                    </a:lnTo>
                    <a:lnTo>
                      <a:pt x="8274" y="2644"/>
                    </a:lnTo>
                    <a:lnTo>
                      <a:pt x="8177" y="2448"/>
                    </a:lnTo>
                    <a:lnTo>
                      <a:pt x="8079" y="2252"/>
                    </a:lnTo>
                    <a:lnTo>
                      <a:pt x="7964" y="2056"/>
                    </a:lnTo>
                    <a:lnTo>
                      <a:pt x="7834" y="1877"/>
                    </a:lnTo>
                    <a:lnTo>
                      <a:pt x="7703" y="1714"/>
                    </a:lnTo>
                    <a:lnTo>
                      <a:pt x="7556" y="1534"/>
                    </a:lnTo>
                    <a:lnTo>
                      <a:pt x="7410" y="1387"/>
                    </a:lnTo>
                    <a:lnTo>
                      <a:pt x="7263" y="1224"/>
                    </a:lnTo>
                    <a:lnTo>
                      <a:pt x="7099" y="1077"/>
                    </a:lnTo>
                    <a:lnTo>
                      <a:pt x="6936" y="947"/>
                    </a:lnTo>
                    <a:lnTo>
                      <a:pt x="6757" y="816"/>
                    </a:lnTo>
                    <a:lnTo>
                      <a:pt x="6577" y="686"/>
                    </a:lnTo>
                    <a:lnTo>
                      <a:pt x="6381" y="571"/>
                    </a:lnTo>
                    <a:lnTo>
                      <a:pt x="6202" y="474"/>
                    </a:lnTo>
                    <a:lnTo>
                      <a:pt x="6006" y="376"/>
                    </a:lnTo>
                    <a:lnTo>
                      <a:pt x="5794" y="294"/>
                    </a:lnTo>
                    <a:lnTo>
                      <a:pt x="5598" y="212"/>
                    </a:lnTo>
                    <a:lnTo>
                      <a:pt x="5386" y="147"/>
                    </a:lnTo>
                    <a:lnTo>
                      <a:pt x="5157" y="98"/>
                    </a:lnTo>
                    <a:lnTo>
                      <a:pt x="4945" y="49"/>
                    </a:lnTo>
                    <a:lnTo>
                      <a:pt x="4717" y="17"/>
                    </a:lnTo>
                    <a:lnTo>
                      <a:pt x="4488" y="0"/>
                    </a:lnTo>
                    <a:lnTo>
                      <a:pt x="4260"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05" name="Google Shape;405;p28"/>
              <p:cNvSpPr/>
              <p:nvPr/>
            </p:nvSpPr>
            <p:spPr>
              <a:xfrm>
                <a:off x="3356459" y="2749879"/>
                <a:ext cx="984" cy="12"/>
              </a:xfrm>
              <a:custGeom>
                <a:avLst/>
                <a:gdLst/>
                <a:ahLst/>
                <a:cxnLst/>
                <a:rect l="l" t="t" r="r" b="b"/>
                <a:pathLst>
                  <a:path w="82" h="1" fill="none" extrusionOk="0">
                    <a:moveTo>
                      <a:pt x="82" y="0"/>
                    </a:moveTo>
                    <a:lnTo>
                      <a:pt x="0" y="0"/>
                    </a:lnTo>
                    <a:lnTo>
                      <a:pt x="0"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06" name="Google Shape;406;p28"/>
              <p:cNvSpPr/>
              <p:nvPr/>
            </p:nvSpPr>
            <p:spPr>
              <a:xfrm>
                <a:off x="2868440" y="2873397"/>
                <a:ext cx="389754" cy="389754"/>
              </a:xfrm>
              <a:custGeom>
                <a:avLst/>
                <a:gdLst/>
                <a:ahLst/>
                <a:cxnLst/>
                <a:rect l="l" t="t" r="r" b="b"/>
                <a:pathLst>
                  <a:path w="32493" h="32493" extrusionOk="0">
                    <a:moveTo>
                      <a:pt x="15830" y="1"/>
                    </a:moveTo>
                    <a:lnTo>
                      <a:pt x="15406" y="17"/>
                    </a:lnTo>
                    <a:lnTo>
                      <a:pt x="14998" y="50"/>
                    </a:lnTo>
                    <a:lnTo>
                      <a:pt x="14590" y="82"/>
                    </a:lnTo>
                    <a:lnTo>
                      <a:pt x="14182" y="131"/>
                    </a:lnTo>
                    <a:lnTo>
                      <a:pt x="13774" y="180"/>
                    </a:lnTo>
                    <a:lnTo>
                      <a:pt x="13366" y="245"/>
                    </a:lnTo>
                    <a:lnTo>
                      <a:pt x="12974" y="327"/>
                    </a:lnTo>
                    <a:lnTo>
                      <a:pt x="12583" y="409"/>
                    </a:lnTo>
                    <a:lnTo>
                      <a:pt x="12191" y="507"/>
                    </a:lnTo>
                    <a:lnTo>
                      <a:pt x="11799" y="621"/>
                    </a:lnTo>
                    <a:lnTo>
                      <a:pt x="11424" y="735"/>
                    </a:lnTo>
                    <a:lnTo>
                      <a:pt x="11032" y="849"/>
                    </a:lnTo>
                    <a:lnTo>
                      <a:pt x="10657" y="980"/>
                    </a:lnTo>
                    <a:lnTo>
                      <a:pt x="9923" y="1274"/>
                    </a:lnTo>
                    <a:lnTo>
                      <a:pt x="9204" y="1600"/>
                    </a:lnTo>
                    <a:lnTo>
                      <a:pt x="8503" y="1959"/>
                    </a:lnTo>
                    <a:lnTo>
                      <a:pt x="7817" y="2351"/>
                    </a:lnTo>
                    <a:lnTo>
                      <a:pt x="7165" y="2775"/>
                    </a:lnTo>
                    <a:lnTo>
                      <a:pt x="6528" y="3232"/>
                    </a:lnTo>
                    <a:lnTo>
                      <a:pt x="5908" y="3705"/>
                    </a:lnTo>
                    <a:lnTo>
                      <a:pt x="5320" y="4227"/>
                    </a:lnTo>
                    <a:lnTo>
                      <a:pt x="4766" y="4750"/>
                    </a:lnTo>
                    <a:lnTo>
                      <a:pt x="4227" y="5321"/>
                    </a:lnTo>
                    <a:lnTo>
                      <a:pt x="3705" y="5908"/>
                    </a:lnTo>
                    <a:lnTo>
                      <a:pt x="3232" y="6528"/>
                    </a:lnTo>
                    <a:lnTo>
                      <a:pt x="2775" y="7165"/>
                    </a:lnTo>
                    <a:lnTo>
                      <a:pt x="2350" y="7818"/>
                    </a:lnTo>
                    <a:lnTo>
                      <a:pt x="1959" y="8503"/>
                    </a:lnTo>
                    <a:lnTo>
                      <a:pt x="1600" y="9205"/>
                    </a:lnTo>
                    <a:lnTo>
                      <a:pt x="1273" y="9923"/>
                    </a:lnTo>
                    <a:lnTo>
                      <a:pt x="996" y="10657"/>
                    </a:lnTo>
                    <a:lnTo>
                      <a:pt x="849" y="11032"/>
                    </a:lnTo>
                    <a:lnTo>
                      <a:pt x="735" y="11408"/>
                    </a:lnTo>
                    <a:lnTo>
                      <a:pt x="621" y="11799"/>
                    </a:lnTo>
                    <a:lnTo>
                      <a:pt x="506" y="12191"/>
                    </a:lnTo>
                    <a:lnTo>
                      <a:pt x="425" y="12583"/>
                    </a:lnTo>
                    <a:lnTo>
                      <a:pt x="327" y="12974"/>
                    </a:lnTo>
                    <a:lnTo>
                      <a:pt x="262" y="13366"/>
                    </a:lnTo>
                    <a:lnTo>
                      <a:pt x="196" y="13774"/>
                    </a:lnTo>
                    <a:lnTo>
                      <a:pt x="131" y="14182"/>
                    </a:lnTo>
                    <a:lnTo>
                      <a:pt x="82" y="14590"/>
                    </a:lnTo>
                    <a:lnTo>
                      <a:pt x="49" y="14998"/>
                    </a:lnTo>
                    <a:lnTo>
                      <a:pt x="17" y="15406"/>
                    </a:lnTo>
                    <a:lnTo>
                      <a:pt x="0" y="15830"/>
                    </a:lnTo>
                    <a:lnTo>
                      <a:pt x="0" y="16238"/>
                    </a:lnTo>
                    <a:lnTo>
                      <a:pt x="0" y="16663"/>
                    </a:lnTo>
                    <a:lnTo>
                      <a:pt x="17" y="17087"/>
                    </a:lnTo>
                    <a:lnTo>
                      <a:pt x="49" y="17495"/>
                    </a:lnTo>
                    <a:lnTo>
                      <a:pt x="82" y="17903"/>
                    </a:lnTo>
                    <a:lnTo>
                      <a:pt x="131" y="18311"/>
                    </a:lnTo>
                    <a:lnTo>
                      <a:pt x="196" y="18719"/>
                    </a:lnTo>
                    <a:lnTo>
                      <a:pt x="262" y="19127"/>
                    </a:lnTo>
                    <a:lnTo>
                      <a:pt x="327" y="19518"/>
                    </a:lnTo>
                    <a:lnTo>
                      <a:pt x="425" y="19910"/>
                    </a:lnTo>
                    <a:lnTo>
                      <a:pt x="506" y="20302"/>
                    </a:lnTo>
                    <a:lnTo>
                      <a:pt x="621" y="20693"/>
                    </a:lnTo>
                    <a:lnTo>
                      <a:pt x="735" y="21069"/>
                    </a:lnTo>
                    <a:lnTo>
                      <a:pt x="849" y="21460"/>
                    </a:lnTo>
                    <a:lnTo>
                      <a:pt x="996" y="21836"/>
                    </a:lnTo>
                    <a:lnTo>
                      <a:pt x="1273" y="22570"/>
                    </a:lnTo>
                    <a:lnTo>
                      <a:pt x="1600" y="23288"/>
                    </a:lnTo>
                    <a:lnTo>
                      <a:pt x="1959" y="23990"/>
                    </a:lnTo>
                    <a:lnTo>
                      <a:pt x="2350" y="24659"/>
                    </a:lnTo>
                    <a:lnTo>
                      <a:pt x="2775" y="25328"/>
                    </a:lnTo>
                    <a:lnTo>
                      <a:pt x="3232" y="25965"/>
                    </a:lnTo>
                    <a:lnTo>
                      <a:pt x="3705" y="26568"/>
                    </a:lnTo>
                    <a:lnTo>
                      <a:pt x="4227" y="27172"/>
                    </a:lnTo>
                    <a:lnTo>
                      <a:pt x="4766" y="27727"/>
                    </a:lnTo>
                    <a:lnTo>
                      <a:pt x="5320" y="28266"/>
                    </a:lnTo>
                    <a:lnTo>
                      <a:pt x="5908" y="28771"/>
                    </a:lnTo>
                    <a:lnTo>
                      <a:pt x="6528" y="29261"/>
                    </a:lnTo>
                    <a:lnTo>
                      <a:pt x="7165" y="29718"/>
                    </a:lnTo>
                    <a:lnTo>
                      <a:pt x="7817" y="30142"/>
                    </a:lnTo>
                    <a:lnTo>
                      <a:pt x="8503" y="30534"/>
                    </a:lnTo>
                    <a:lnTo>
                      <a:pt x="9204" y="30893"/>
                    </a:lnTo>
                    <a:lnTo>
                      <a:pt x="9923" y="31203"/>
                    </a:lnTo>
                    <a:lnTo>
                      <a:pt x="10657" y="31497"/>
                    </a:lnTo>
                    <a:lnTo>
                      <a:pt x="11032" y="31627"/>
                    </a:lnTo>
                    <a:lnTo>
                      <a:pt x="11424" y="31758"/>
                    </a:lnTo>
                    <a:lnTo>
                      <a:pt x="11799" y="31872"/>
                    </a:lnTo>
                    <a:lnTo>
                      <a:pt x="12191" y="31970"/>
                    </a:lnTo>
                    <a:lnTo>
                      <a:pt x="12583" y="32068"/>
                    </a:lnTo>
                    <a:lnTo>
                      <a:pt x="12974" y="32150"/>
                    </a:lnTo>
                    <a:lnTo>
                      <a:pt x="13366" y="32231"/>
                    </a:lnTo>
                    <a:lnTo>
                      <a:pt x="13774" y="32296"/>
                    </a:lnTo>
                    <a:lnTo>
                      <a:pt x="14182" y="32362"/>
                    </a:lnTo>
                    <a:lnTo>
                      <a:pt x="14590" y="32411"/>
                    </a:lnTo>
                    <a:lnTo>
                      <a:pt x="14998" y="32443"/>
                    </a:lnTo>
                    <a:lnTo>
                      <a:pt x="15406" y="32460"/>
                    </a:lnTo>
                    <a:lnTo>
                      <a:pt x="15830" y="32476"/>
                    </a:lnTo>
                    <a:lnTo>
                      <a:pt x="16254" y="32492"/>
                    </a:lnTo>
                    <a:lnTo>
                      <a:pt x="16662" y="32476"/>
                    </a:lnTo>
                    <a:lnTo>
                      <a:pt x="17087" y="32460"/>
                    </a:lnTo>
                    <a:lnTo>
                      <a:pt x="17495" y="32443"/>
                    </a:lnTo>
                    <a:lnTo>
                      <a:pt x="17903" y="32411"/>
                    </a:lnTo>
                    <a:lnTo>
                      <a:pt x="18311" y="32362"/>
                    </a:lnTo>
                    <a:lnTo>
                      <a:pt x="18719" y="32296"/>
                    </a:lnTo>
                    <a:lnTo>
                      <a:pt x="19127" y="32231"/>
                    </a:lnTo>
                    <a:lnTo>
                      <a:pt x="19518" y="32150"/>
                    </a:lnTo>
                    <a:lnTo>
                      <a:pt x="19910" y="32068"/>
                    </a:lnTo>
                    <a:lnTo>
                      <a:pt x="20302" y="31970"/>
                    </a:lnTo>
                    <a:lnTo>
                      <a:pt x="20693" y="31872"/>
                    </a:lnTo>
                    <a:lnTo>
                      <a:pt x="21085" y="31758"/>
                    </a:lnTo>
                    <a:lnTo>
                      <a:pt x="21460" y="31627"/>
                    </a:lnTo>
                    <a:lnTo>
                      <a:pt x="21836" y="31497"/>
                    </a:lnTo>
                    <a:lnTo>
                      <a:pt x="22570" y="31203"/>
                    </a:lnTo>
                    <a:lnTo>
                      <a:pt x="23288" y="30893"/>
                    </a:lnTo>
                    <a:lnTo>
                      <a:pt x="23990" y="30534"/>
                    </a:lnTo>
                    <a:lnTo>
                      <a:pt x="24675" y="30142"/>
                    </a:lnTo>
                    <a:lnTo>
                      <a:pt x="25328" y="29718"/>
                    </a:lnTo>
                    <a:lnTo>
                      <a:pt x="25964" y="29261"/>
                    </a:lnTo>
                    <a:lnTo>
                      <a:pt x="26584" y="28771"/>
                    </a:lnTo>
                    <a:lnTo>
                      <a:pt x="27172" y="28266"/>
                    </a:lnTo>
                    <a:lnTo>
                      <a:pt x="27727" y="27727"/>
                    </a:lnTo>
                    <a:lnTo>
                      <a:pt x="28265" y="27172"/>
                    </a:lnTo>
                    <a:lnTo>
                      <a:pt x="28788" y="26568"/>
                    </a:lnTo>
                    <a:lnTo>
                      <a:pt x="29261" y="25965"/>
                    </a:lnTo>
                    <a:lnTo>
                      <a:pt x="29718" y="25328"/>
                    </a:lnTo>
                    <a:lnTo>
                      <a:pt x="30142" y="24659"/>
                    </a:lnTo>
                    <a:lnTo>
                      <a:pt x="30534" y="23990"/>
                    </a:lnTo>
                    <a:lnTo>
                      <a:pt x="30893" y="23288"/>
                    </a:lnTo>
                    <a:lnTo>
                      <a:pt x="31219" y="22570"/>
                    </a:lnTo>
                    <a:lnTo>
                      <a:pt x="31513" y="21836"/>
                    </a:lnTo>
                    <a:lnTo>
                      <a:pt x="31643" y="21460"/>
                    </a:lnTo>
                    <a:lnTo>
                      <a:pt x="31758" y="21069"/>
                    </a:lnTo>
                    <a:lnTo>
                      <a:pt x="31872" y="20693"/>
                    </a:lnTo>
                    <a:lnTo>
                      <a:pt x="31986" y="20302"/>
                    </a:lnTo>
                    <a:lnTo>
                      <a:pt x="32068" y="19910"/>
                    </a:lnTo>
                    <a:lnTo>
                      <a:pt x="32166" y="19518"/>
                    </a:lnTo>
                    <a:lnTo>
                      <a:pt x="32231" y="19127"/>
                    </a:lnTo>
                    <a:lnTo>
                      <a:pt x="32296" y="18719"/>
                    </a:lnTo>
                    <a:lnTo>
                      <a:pt x="32361" y="18311"/>
                    </a:lnTo>
                    <a:lnTo>
                      <a:pt x="32410" y="17903"/>
                    </a:lnTo>
                    <a:lnTo>
                      <a:pt x="32443" y="17495"/>
                    </a:lnTo>
                    <a:lnTo>
                      <a:pt x="32476" y="17087"/>
                    </a:lnTo>
                    <a:lnTo>
                      <a:pt x="32492" y="16663"/>
                    </a:lnTo>
                    <a:lnTo>
                      <a:pt x="32492" y="16238"/>
                    </a:lnTo>
                    <a:lnTo>
                      <a:pt x="32492" y="15830"/>
                    </a:lnTo>
                    <a:lnTo>
                      <a:pt x="32476" y="15406"/>
                    </a:lnTo>
                    <a:lnTo>
                      <a:pt x="32443" y="14998"/>
                    </a:lnTo>
                    <a:lnTo>
                      <a:pt x="32410" y="14590"/>
                    </a:lnTo>
                    <a:lnTo>
                      <a:pt x="32361" y="14182"/>
                    </a:lnTo>
                    <a:lnTo>
                      <a:pt x="32296" y="13774"/>
                    </a:lnTo>
                    <a:lnTo>
                      <a:pt x="32231" y="13366"/>
                    </a:lnTo>
                    <a:lnTo>
                      <a:pt x="32166" y="12974"/>
                    </a:lnTo>
                    <a:lnTo>
                      <a:pt x="32068" y="12583"/>
                    </a:lnTo>
                    <a:lnTo>
                      <a:pt x="31986" y="12191"/>
                    </a:lnTo>
                    <a:lnTo>
                      <a:pt x="31872" y="11799"/>
                    </a:lnTo>
                    <a:lnTo>
                      <a:pt x="31758" y="11408"/>
                    </a:lnTo>
                    <a:lnTo>
                      <a:pt x="31643" y="11032"/>
                    </a:lnTo>
                    <a:lnTo>
                      <a:pt x="31513" y="10657"/>
                    </a:lnTo>
                    <a:lnTo>
                      <a:pt x="31219" y="9923"/>
                    </a:lnTo>
                    <a:lnTo>
                      <a:pt x="30893" y="9205"/>
                    </a:lnTo>
                    <a:lnTo>
                      <a:pt x="30534" y="8503"/>
                    </a:lnTo>
                    <a:lnTo>
                      <a:pt x="30142" y="7818"/>
                    </a:lnTo>
                    <a:lnTo>
                      <a:pt x="29718" y="7165"/>
                    </a:lnTo>
                    <a:lnTo>
                      <a:pt x="29261" y="6528"/>
                    </a:lnTo>
                    <a:lnTo>
                      <a:pt x="28788" y="5908"/>
                    </a:lnTo>
                    <a:lnTo>
                      <a:pt x="28265" y="5321"/>
                    </a:lnTo>
                    <a:lnTo>
                      <a:pt x="27727" y="4750"/>
                    </a:lnTo>
                    <a:lnTo>
                      <a:pt x="27172" y="4227"/>
                    </a:lnTo>
                    <a:lnTo>
                      <a:pt x="26584" y="3705"/>
                    </a:lnTo>
                    <a:lnTo>
                      <a:pt x="25964" y="3232"/>
                    </a:lnTo>
                    <a:lnTo>
                      <a:pt x="25328" y="2775"/>
                    </a:lnTo>
                    <a:lnTo>
                      <a:pt x="24675" y="2351"/>
                    </a:lnTo>
                    <a:lnTo>
                      <a:pt x="23990" y="1959"/>
                    </a:lnTo>
                    <a:lnTo>
                      <a:pt x="23288" y="1600"/>
                    </a:lnTo>
                    <a:lnTo>
                      <a:pt x="22570" y="1274"/>
                    </a:lnTo>
                    <a:lnTo>
                      <a:pt x="21836" y="980"/>
                    </a:lnTo>
                    <a:lnTo>
                      <a:pt x="21460" y="849"/>
                    </a:lnTo>
                    <a:lnTo>
                      <a:pt x="21085" y="735"/>
                    </a:lnTo>
                    <a:lnTo>
                      <a:pt x="20693" y="621"/>
                    </a:lnTo>
                    <a:lnTo>
                      <a:pt x="20302" y="507"/>
                    </a:lnTo>
                    <a:lnTo>
                      <a:pt x="19910" y="409"/>
                    </a:lnTo>
                    <a:lnTo>
                      <a:pt x="19518" y="327"/>
                    </a:lnTo>
                    <a:lnTo>
                      <a:pt x="19127" y="245"/>
                    </a:lnTo>
                    <a:lnTo>
                      <a:pt x="18719" y="180"/>
                    </a:lnTo>
                    <a:lnTo>
                      <a:pt x="18311" y="131"/>
                    </a:lnTo>
                    <a:lnTo>
                      <a:pt x="17903" y="82"/>
                    </a:lnTo>
                    <a:lnTo>
                      <a:pt x="17495" y="50"/>
                    </a:lnTo>
                    <a:lnTo>
                      <a:pt x="17087" y="17"/>
                    </a:lnTo>
                    <a:lnTo>
                      <a:pt x="1666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07" name="Google Shape;407;p28"/>
              <p:cNvSpPr/>
              <p:nvPr/>
            </p:nvSpPr>
            <p:spPr>
              <a:xfrm>
                <a:off x="2868440" y="2873397"/>
                <a:ext cx="389754" cy="389754"/>
              </a:xfrm>
              <a:custGeom>
                <a:avLst/>
                <a:gdLst/>
                <a:ahLst/>
                <a:cxnLst/>
                <a:rect l="l" t="t" r="r" b="b"/>
                <a:pathLst>
                  <a:path w="32493" h="32493" fill="none" extrusionOk="0">
                    <a:moveTo>
                      <a:pt x="32492" y="16238"/>
                    </a:moveTo>
                    <a:lnTo>
                      <a:pt x="32492" y="16238"/>
                    </a:lnTo>
                    <a:lnTo>
                      <a:pt x="32492" y="16663"/>
                    </a:lnTo>
                    <a:lnTo>
                      <a:pt x="32476" y="17087"/>
                    </a:lnTo>
                    <a:lnTo>
                      <a:pt x="32443" y="17495"/>
                    </a:lnTo>
                    <a:lnTo>
                      <a:pt x="32410" y="17903"/>
                    </a:lnTo>
                    <a:lnTo>
                      <a:pt x="32361" y="18311"/>
                    </a:lnTo>
                    <a:lnTo>
                      <a:pt x="32296" y="18719"/>
                    </a:lnTo>
                    <a:lnTo>
                      <a:pt x="32231" y="19127"/>
                    </a:lnTo>
                    <a:lnTo>
                      <a:pt x="32166" y="19518"/>
                    </a:lnTo>
                    <a:lnTo>
                      <a:pt x="32068" y="19910"/>
                    </a:lnTo>
                    <a:lnTo>
                      <a:pt x="31986" y="20302"/>
                    </a:lnTo>
                    <a:lnTo>
                      <a:pt x="31872" y="20693"/>
                    </a:lnTo>
                    <a:lnTo>
                      <a:pt x="31758" y="21069"/>
                    </a:lnTo>
                    <a:lnTo>
                      <a:pt x="31643" y="21460"/>
                    </a:lnTo>
                    <a:lnTo>
                      <a:pt x="31513" y="21836"/>
                    </a:lnTo>
                    <a:lnTo>
                      <a:pt x="31219" y="22570"/>
                    </a:lnTo>
                    <a:lnTo>
                      <a:pt x="30893" y="23288"/>
                    </a:lnTo>
                    <a:lnTo>
                      <a:pt x="30534" y="23990"/>
                    </a:lnTo>
                    <a:lnTo>
                      <a:pt x="30142" y="24659"/>
                    </a:lnTo>
                    <a:lnTo>
                      <a:pt x="29718" y="25328"/>
                    </a:lnTo>
                    <a:lnTo>
                      <a:pt x="29261" y="25965"/>
                    </a:lnTo>
                    <a:lnTo>
                      <a:pt x="28788" y="26568"/>
                    </a:lnTo>
                    <a:lnTo>
                      <a:pt x="28265" y="27172"/>
                    </a:lnTo>
                    <a:lnTo>
                      <a:pt x="27727" y="27727"/>
                    </a:lnTo>
                    <a:lnTo>
                      <a:pt x="27172" y="28266"/>
                    </a:lnTo>
                    <a:lnTo>
                      <a:pt x="26584" y="28771"/>
                    </a:lnTo>
                    <a:lnTo>
                      <a:pt x="25964" y="29261"/>
                    </a:lnTo>
                    <a:lnTo>
                      <a:pt x="25328" y="29718"/>
                    </a:lnTo>
                    <a:lnTo>
                      <a:pt x="24675" y="30142"/>
                    </a:lnTo>
                    <a:lnTo>
                      <a:pt x="23990" y="30534"/>
                    </a:lnTo>
                    <a:lnTo>
                      <a:pt x="23288" y="30893"/>
                    </a:lnTo>
                    <a:lnTo>
                      <a:pt x="22570" y="31203"/>
                    </a:lnTo>
                    <a:lnTo>
                      <a:pt x="21836" y="31497"/>
                    </a:lnTo>
                    <a:lnTo>
                      <a:pt x="21460" y="31627"/>
                    </a:lnTo>
                    <a:lnTo>
                      <a:pt x="21085" y="31758"/>
                    </a:lnTo>
                    <a:lnTo>
                      <a:pt x="20693" y="31872"/>
                    </a:lnTo>
                    <a:lnTo>
                      <a:pt x="20302" y="31970"/>
                    </a:lnTo>
                    <a:lnTo>
                      <a:pt x="19910" y="32068"/>
                    </a:lnTo>
                    <a:lnTo>
                      <a:pt x="19518" y="32150"/>
                    </a:lnTo>
                    <a:lnTo>
                      <a:pt x="19127" y="32231"/>
                    </a:lnTo>
                    <a:lnTo>
                      <a:pt x="18719" y="32296"/>
                    </a:lnTo>
                    <a:lnTo>
                      <a:pt x="18311" y="32362"/>
                    </a:lnTo>
                    <a:lnTo>
                      <a:pt x="17903" y="32411"/>
                    </a:lnTo>
                    <a:lnTo>
                      <a:pt x="17495" y="32443"/>
                    </a:lnTo>
                    <a:lnTo>
                      <a:pt x="17087" y="32460"/>
                    </a:lnTo>
                    <a:lnTo>
                      <a:pt x="16662" y="32476"/>
                    </a:lnTo>
                    <a:lnTo>
                      <a:pt x="16254" y="32492"/>
                    </a:lnTo>
                    <a:lnTo>
                      <a:pt x="16254" y="32492"/>
                    </a:lnTo>
                    <a:lnTo>
                      <a:pt x="15830" y="32476"/>
                    </a:lnTo>
                    <a:lnTo>
                      <a:pt x="15406" y="32460"/>
                    </a:lnTo>
                    <a:lnTo>
                      <a:pt x="14998" y="32443"/>
                    </a:lnTo>
                    <a:lnTo>
                      <a:pt x="14590" y="32411"/>
                    </a:lnTo>
                    <a:lnTo>
                      <a:pt x="14182" y="32362"/>
                    </a:lnTo>
                    <a:lnTo>
                      <a:pt x="13774" y="32296"/>
                    </a:lnTo>
                    <a:lnTo>
                      <a:pt x="13366" y="32231"/>
                    </a:lnTo>
                    <a:lnTo>
                      <a:pt x="12974" y="32150"/>
                    </a:lnTo>
                    <a:lnTo>
                      <a:pt x="12583" y="32068"/>
                    </a:lnTo>
                    <a:lnTo>
                      <a:pt x="12191" y="31970"/>
                    </a:lnTo>
                    <a:lnTo>
                      <a:pt x="11799" y="31872"/>
                    </a:lnTo>
                    <a:lnTo>
                      <a:pt x="11424" y="31758"/>
                    </a:lnTo>
                    <a:lnTo>
                      <a:pt x="11032" y="31627"/>
                    </a:lnTo>
                    <a:lnTo>
                      <a:pt x="10657" y="31497"/>
                    </a:lnTo>
                    <a:lnTo>
                      <a:pt x="9923" y="31203"/>
                    </a:lnTo>
                    <a:lnTo>
                      <a:pt x="9204" y="30893"/>
                    </a:lnTo>
                    <a:lnTo>
                      <a:pt x="8503" y="30534"/>
                    </a:lnTo>
                    <a:lnTo>
                      <a:pt x="7817" y="30142"/>
                    </a:lnTo>
                    <a:lnTo>
                      <a:pt x="7165" y="29718"/>
                    </a:lnTo>
                    <a:lnTo>
                      <a:pt x="6528" y="29261"/>
                    </a:lnTo>
                    <a:lnTo>
                      <a:pt x="5908" y="28771"/>
                    </a:lnTo>
                    <a:lnTo>
                      <a:pt x="5320" y="28266"/>
                    </a:lnTo>
                    <a:lnTo>
                      <a:pt x="4766" y="27727"/>
                    </a:lnTo>
                    <a:lnTo>
                      <a:pt x="4227" y="27172"/>
                    </a:lnTo>
                    <a:lnTo>
                      <a:pt x="3705" y="26568"/>
                    </a:lnTo>
                    <a:lnTo>
                      <a:pt x="3232" y="25965"/>
                    </a:lnTo>
                    <a:lnTo>
                      <a:pt x="2775" y="25328"/>
                    </a:lnTo>
                    <a:lnTo>
                      <a:pt x="2350" y="24659"/>
                    </a:lnTo>
                    <a:lnTo>
                      <a:pt x="1959" y="23990"/>
                    </a:lnTo>
                    <a:lnTo>
                      <a:pt x="1600" y="23288"/>
                    </a:lnTo>
                    <a:lnTo>
                      <a:pt x="1273" y="22570"/>
                    </a:lnTo>
                    <a:lnTo>
                      <a:pt x="996" y="21836"/>
                    </a:lnTo>
                    <a:lnTo>
                      <a:pt x="849" y="21460"/>
                    </a:lnTo>
                    <a:lnTo>
                      <a:pt x="735" y="21069"/>
                    </a:lnTo>
                    <a:lnTo>
                      <a:pt x="621" y="20693"/>
                    </a:lnTo>
                    <a:lnTo>
                      <a:pt x="506" y="20302"/>
                    </a:lnTo>
                    <a:lnTo>
                      <a:pt x="425" y="19910"/>
                    </a:lnTo>
                    <a:lnTo>
                      <a:pt x="327" y="19518"/>
                    </a:lnTo>
                    <a:lnTo>
                      <a:pt x="262" y="19127"/>
                    </a:lnTo>
                    <a:lnTo>
                      <a:pt x="196" y="18719"/>
                    </a:lnTo>
                    <a:lnTo>
                      <a:pt x="131" y="18311"/>
                    </a:lnTo>
                    <a:lnTo>
                      <a:pt x="82" y="17903"/>
                    </a:lnTo>
                    <a:lnTo>
                      <a:pt x="49" y="17495"/>
                    </a:lnTo>
                    <a:lnTo>
                      <a:pt x="17" y="17087"/>
                    </a:lnTo>
                    <a:lnTo>
                      <a:pt x="0" y="16663"/>
                    </a:lnTo>
                    <a:lnTo>
                      <a:pt x="0" y="16238"/>
                    </a:lnTo>
                    <a:lnTo>
                      <a:pt x="0" y="16238"/>
                    </a:lnTo>
                    <a:lnTo>
                      <a:pt x="0" y="15830"/>
                    </a:lnTo>
                    <a:lnTo>
                      <a:pt x="17" y="15406"/>
                    </a:lnTo>
                    <a:lnTo>
                      <a:pt x="49" y="14998"/>
                    </a:lnTo>
                    <a:lnTo>
                      <a:pt x="82" y="14590"/>
                    </a:lnTo>
                    <a:lnTo>
                      <a:pt x="131" y="14182"/>
                    </a:lnTo>
                    <a:lnTo>
                      <a:pt x="196" y="13774"/>
                    </a:lnTo>
                    <a:lnTo>
                      <a:pt x="262" y="13366"/>
                    </a:lnTo>
                    <a:lnTo>
                      <a:pt x="327" y="12974"/>
                    </a:lnTo>
                    <a:lnTo>
                      <a:pt x="425" y="12583"/>
                    </a:lnTo>
                    <a:lnTo>
                      <a:pt x="506" y="12191"/>
                    </a:lnTo>
                    <a:lnTo>
                      <a:pt x="621" y="11799"/>
                    </a:lnTo>
                    <a:lnTo>
                      <a:pt x="735" y="11408"/>
                    </a:lnTo>
                    <a:lnTo>
                      <a:pt x="849" y="11032"/>
                    </a:lnTo>
                    <a:lnTo>
                      <a:pt x="996" y="10657"/>
                    </a:lnTo>
                    <a:lnTo>
                      <a:pt x="1273" y="9923"/>
                    </a:lnTo>
                    <a:lnTo>
                      <a:pt x="1600" y="9205"/>
                    </a:lnTo>
                    <a:lnTo>
                      <a:pt x="1959" y="8503"/>
                    </a:lnTo>
                    <a:lnTo>
                      <a:pt x="2350" y="7818"/>
                    </a:lnTo>
                    <a:lnTo>
                      <a:pt x="2775" y="7165"/>
                    </a:lnTo>
                    <a:lnTo>
                      <a:pt x="3232" y="6528"/>
                    </a:lnTo>
                    <a:lnTo>
                      <a:pt x="3705" y="5908"/>
                    </a:lnTo>
                    <a:lnTo>
                      <a:pt x="4227" y="5321"/>
                    </a:lnTo>
                    <a:lnTo>
                      <a:pt x="4766" y="4750"/>
                    </a:lnTo>
                    <a:lnTo>
                      <a:pt x="5320" y="4227"/>
                    </a:lnTo>
                    <a:lnTo>
                      <a:pt x="5908" y="3705"/>
                    </a:lnTo>
                    <a:lnTo>
                      <a:pt x="6528" y="3232"/>
                    </a:lnTo>
                    <a:lnTo>
                      <a:pt x="7165" y="2775"/>
                    </a:lnTo>
                    <a:lnTo>
                      <a:pt x="7817" y="2351"/>
                    </a:lnTo>
                    <a:lnTo>
                      <a:pt x="8503" y="1959"/>
                    </a:lnTo>
                    <a:lnTo>
                      <a:pt x="9204" y="1600"/>
                    </a:lnTo>
                    <a:lnTo>
                      <a:pt x="9923" y="1274"/>
                    </a:lnTo>
                    <a:lnTo>
                      <a:pt x="10657" y="980"/>
                    </a:lnTo>
                    <a:lnTo>
                      <a:pt x="11032" y="849"/>
                    </a:lnTo>
                    <a:lnTo>
                      <a:pt x="11424" y="735"/>
                    </a:lnTo>
                    <a:lnTo>
                      <a:pt x="11799" y="621"/>
                    </a:lnTo>
                    <a:lnTo>
                      <a:pt x="12191" y="507"/>
                    </a:lnTo>
                    <a:lnTo>
                      <a:pt x="12583" y="409"/>
                    </a:lnTo>
                    <a:lnTo>
                      <a:pt x="12974" y="327"/>
                    </a:lnTo>
                    <a:lnTo>
                      <a:pt x="13366" y="245"/>
                    </a:lnTo>
                    <a:lnTo>
                      <a:pt x="13774" y="180"/>
                    </a:lnTo>
                    <a:lnTo>
                      <a:pt x="14182" y="131"/>
                    </a:lnTo>
                    <a:lnTo>
                      <a:pt x="14590" y="82"/>
                    </a:lnTo>
                    <a:lnTo>
                      <a:pt x="14998" y="50"/>
                    </a:lnTo>
                    <a:lnTo>
                      <a:pt x="15406" y="17"/>
                    </a:lnTo>
                    <a:lnTo>
                      <a:pt x="15830" y="1"/>
                    </a:lnTo>
                    <a:lnTo>
                      <a:pt x="16254" y="1"/>
                    </a:lnTo>
                    <a:lnTo>
                      <a:pt x="16254" y="1"/>
                    </a:lnTo>
                    <a:lnTo>
                      <a:pt x="16662" y="1"/>
                    </a:lnTo>
                    <a:lnTo>
                      <a:pt x="17087" y="17"/>
                    </a:lnTo>
                    <a:lnTo>
                      <a:pt x="17495" y="50"/>
                    </a:lnTo>
                    <a:lnTo>
                      <a:pt x="17903" y="82"/>
                    </a:lnTo>
                    <a:lnTo>
                      <a:pt x="18311" y="131"/>
                    </a:lnTo>
                    <a:lnTo>
                      <a:pt x="18719" y="180"/>
                    </a:lnTo>
                    <a:lnTo>
                      <a:pt x="19127" y="245"/>
                    </a:lnTo>
                    <a:lnTo>
                      <a:pt x="19518" y="327"/>
                    </a:lnTo>
                    <a:lnTo>
                      <a:pt x="19910" y="409"/>
                    </a:lnTo>
                    <a:lnTo>
                      <a:pt x="20302" y="507"/>
                    </a:lnTo>
                    <a:lnTo>
                      <a:pt x="20693" y="621"/>
                    </a:lnTo>
                    <a:lnTo>
                      <a:pt x="21085" y="735"/>
                    </a:lnTo>
                    <a:lnTo>
                      <a:pt x="21460" y="849"/>
                    </a:lnTo>
                    <a:lnTo>
                      <a:pt x="21836" y="980"/>
                    </a:lnTo>
                    <a:lnTo>
                      <a:pt x="22570" y="1274"/>
                    </a:lnTo>
                    <a:lnTo>
                      <a:pt x="23288" y="1600"/>
                    </a:lnTo>
                    <a:lnTo>
                      <a:pt x="23990" y="1959"/>
                    </a:lnTo>
                    <a:lnTo>
                      <a:pt x="24675" y="2351"/>
                    </a:lnTo>
                    <a:lnTo>
                      <a:pt x="25328" y="2775"/>
                    </a:lnTo>
                    <a:lnTo>
                      <a:pt x="25964" y="3232"/>
                    </a:lnTo>
                    <a:lnTo>
                      <a:pt x="26584" y="3705"/>
                    </a:lnTo>
                    <a:lnTo>
                      <a:pt x="27172" y="4227"/>
                    </a:lnTo>
                    <a:lnTo>
                      <a:pt x="27727" y="4750"/>
                    </a:lnTo>
                    <a:lnTo>
                      <a:pt x="28265" y="5321"/>
                    </a:lnTo>
                    <a:lnTo>
                      <a:pt x="28788" y="5908"/>
                    </a:lnTo>
                    <a:lnTo>
                      <a:pt x="29261" y="6528"/>
                    </a:lnTo>
                    <a:lnTo>
                      <a:pt x="29718" y="7165"/>
                    </a:lnTo>
                    <a:lnTo>
                      <a:pt x="30142" y="7818"/>
                    </a:lnTo>
                    <a:lnTo>
                      <a:pt x="30534" y="8503"/>
                    </a:lnTo>
                    <a:lnTo>
                      <a:pt x="30893" y="9205"/>
                    </a:lnTo>
                    <a:lnTo>
                      <a:pt x="31219" y="9923"/>
                    </a:lnTo>
                    <a:lnTo>
                      <a:pt x="31513" y="10657"/>
                    </a:lnTo>
                    <a:lnTo>
                      <a:pt x="31643" y="11032"/>
                    </a:lnTo>
                    <a:lnTo>
                      <a:pt x="31758" y="11408"/>
                    </a:lnTo>
                    <a:lnTo>
                      <a:pt x="31872" y="11799"/>
                    </a:lnTo>
                    <a:lnTo>
                      <a:pt x="31986" y="12191"/>
                    </a:lnTo>
                    <a:lnTo>
                      <a:pt x="32068" y="12583"/>
                    </a:lnTo>
                    <a:lnTo>
                      <a:pt x="32166" y="12974"/>
                    </a:lnTo>
                    <a:lnTo>
                      <a:pt x="32231" y="13366"/>
                    </a:lnTo>
                    <a:lnTo>
                      <a:pt x="32296" y="13774"/>
                    </a:lnTo>
                    <a:lnTo>
                      <a:pt x="32361" y="14182"/>
                    </a:lnTo>
                    <a:lnTo>
                      <a:pt x="32410" y="14590"/>
                    </a:lnTo>
                    <a:lnTo>
                      <a:pt x="32443" y="14998"/>
                    </a:lnTo>
                    <a:lnTo>
                      <a:pt x="32476" y="15406"/>
                    </a:lnTo>
                    <a:lnTo>
                      <a:pt x="32492" y="15830"/>
                    </a:lnTo>
                    <a:lnTo>
                      <a:pt x="32492" y="16238"/>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08" name="Google Shape;408;p28"/>
              <p:cNvSpPr/>
              <p:nvPr/>
            </p:nvSpPr>
            <p:spPr>
              <a:xfrm>
                <a:off x="2918557" y="2923514"/>
                <a:ext cx="289523" cy="289523"/>
              </a:xfrm>
              <a:custGeom>
                <a:avLst/>
                <a:gdLst/>
                <a:ahLst/>
                <a:cxnLst/>
                <a:rect l="l" t="t" r="r" b="b"/>
                <a:pathLst>
                  <a:path w="24137" h="24137" extrusionOk="0">
                    <a:moveTo>
                      <a:pt x="12076" y="0"/>
                    </a:moveTo>
                    <a:lnTo>
                      <a:pt x="11440" y="17"/>
                    </a:lnTo>
                    <a:lnTo>
                      <a:pt x="10836" y="66"/>
                    </a:lnTo>
                    <a:lnTo>
                      <a:pt x="10232" y="131"/>
                    </a:lnTo>
                    <a:lnTo>
                      <a:pt x="9645" y="245"/>
                    </a:lnTo>
                    <a:lnTo>
                      <a:pt x="9057" y="376"/>
                    </a:lnTo>
                    <a:lnTo>
                      <a:pt x="8486" y="539"/>
                    </a:lnTo>
                    <a:lnTo>
                      <a:pt x="7915" y="735"/>
                    </a:lnTo>
                    <a:lnTo>
                      <a:pt x="7376" y="947"/>
                    </a:lnTo>
                    <a:lnTo>
                      <a:pt x="6838" y="1192"/>
                    </a:lnTo>
                    <a:lnTo>
                      <a:pt x="6316" y="1453"/>
                    </a:lnTo>
                    <a:lnTo>
                      <a:pt x="5810" y="1747"/>
                    </a:lnTo>
                    <a:lnTo>
                      <a:pt x="5320" y="2057"/>
                    </a:lnTo>
                    <a:lnTo>
                      <a:pt x="4847" y="2399"/>
                    </a:lnTo>
                    <a:lnTo>
                      <a:pt x="4390" y="2758"/>
                    </a:lnTo>
                    <a:lnTo>
                      <a:pt x="3949" y="3134"/>
                    </a:lnTo>
                    <a:lnTo>
                      <a:pt x="3541" y="3542"/>
                    </a:lnTo>
                    <a:lnTo>
                      <a:pt x="3133" y="3950"/>
                    </a:lnTo>
                    <a:lnTo>
                      <a:pt x="2758" y="4390"/>
                    </a:lnTo>
                    <a:lnTo>
                      <a:pt x="2399" y="4847"/>
                    </a:lnTo>
                    <a:lnTo>
                      <a:pt x="2056" y="5320"/>
                    </a:lnTo>
                    <a:lnTo>
                      <a:pt x="1746" y="5810"/>
                    </a:lnTo>
                    <a:lnTo>
                      <a:pt x="1453" y="6316"/>
                    </a:lnTo>
                    <a:lnTo>
                      <a:pt x="1191" y="6838"/>
                    </a:lnTo>
                    <a:lnTo>
                      <a:pt x="947" y="7377"/>
                    </a:lnTo>
                    <a:lnTo>
                      <a:pt x="735" y="7915"/>
                    </a:lnTo>
                    <a:lnTo>
                      <a:pt x="539" y="8470"/>
                    </a:lnTo>
                    <a:lnTo>
                      <a:pt x="375" y="9058"/>
                    </a:lnTo>
                    <a:lnTo>
                      <a:pt x="245" y="9629"/>
                    </a:lnTo>
                    <a:lnTo>
                      <a:pt x="147" y="10233"/>
                    </a:lnTo>
                    <a:lnTo>
                      <a:pt x="65" y="10836"/>
                    </a:lnTo>
                    <a:lnTo>
                      <a:pt x="16" y="11440"/>
                    </a:lnTo>
                    <a:lnTo>
                      <a:pt x="0" y="12060"/>
                    </a:lnTo>
                    <a:lnTo>
                      <a:pt x="16" y="12680"/>
                    </a:lnTo>
                    <a:lnTo>
                      <a:pt x="65" y="13301"/>
                    </a:lnTo>
                    <a:lnTo>
                      <a:pt x="147" y="13904"/>
                    </a:lnTo>
                    <a:lnTo>
                      <a:pt x="245" y="14492"/>
                    </a:lnTo>
                    <a:lnTo>
                      <a:pt x="375" y="15079"/>
                    </a:lnTo>
                    <a:lnTo>
                      <a:pt x="539" y="15651"/>
                    </a:lnTo>
                    <a:lnTo>
                      <a:pt x="735" y="16222"/>
                    </a:lnTo>
                    <a:lnTo>
                      <a:pt x="947" y="16760"/>
                    </a:lnTo>
                    <a:lnTo>
                      <a:pt x="1191" y="17299"/>
                    </a:lnTo>
                    <a:lnTo>
                      <a:pt x="1453" y="17821"/>
                    </a:lnTo>
                    <a:lnTo>
                      <a:pt x="1746" y="18327"/>
                    </a:lnTo>
                    <a:lnTo>
                      <a:pt x="2056" y="18816"/>
                    </a:lnTo>
                    <a:lnTo>
                      <a:pt x="2399" y="19290"/>
                    </a:lnTo>
                    <a:lnTo>
                      <a:pt x="2758" y="19747"/>
                    </a:lnTo>
                    <a:lnTo>
                      <a:pt x="3133" y="20171"/>
                    </a:lnTo>
                    <a:lnTo>
                      <a:pt x="3541" y="20595"/>
                    </a:lnTo>
                    <a:lnTo>
                      <a:pt x="3949" y="21003"/>
                    </a:lnTo>
                    <a:lnTo>
                      <a:pt x="4390" y="21379"/>
                    </a:lnTo>
                    <a:lnTo>
                      <a:pt x="4847" y="21738"/>
                    </a:lnTo>
                    <a:lnTo>
                      <a:pt x="5320" y="22064"/>
                    </a:lnTo>
                    <a:lnTo>
                      <a:pt x="5810" y="22390"/>
                    </a:lnTo>
                    <a:lnTo>
                      <a:pt x="6316" y="22668"/>
                    </a:lnTo>
                    <a:lnTo>
                      <a:pt x="6838" y="22945"/>
                    </a:lnTo>
                    <a:lnTo>
                      <a:pt x="7376" y="23190"/>
                    </a:lnTo>
                    <a:lnTo>
                      <a:pt x="7915" y="23402"/>
                    </a:lnTo>
                    <a:lnTo>
                      <a:pt x="8486" y="23582"/>
                    </a:lnTo>
                    <a:lnTo>
                      <a:pt x="9057" y="23745"/>
                    </a:lnTo>
                    <a:lnTo>
                      <a:pt x="9645" y="23892"/>
                    </a:lnTo>
                    <a:lnTo>
                      <a:pt x="10232" y="23990"/>
                    </a:lnTo>
                    <a:lnTo>
                      <a:pt x="10836" y="24071"/>
                    </a:lnTo>
                    <a:lnTo>
                      <a:pt x="11440" y="24120"/>
                    </a:lnTo>
                    <a:lnTo>
                      <a:pt x="12076" y="24137"/>
                    </a:lnTo>
                    <a:lnTo>
                      <a:pt x="12697" y="24120"/>
                    </a:lnTo>
                    <a:lnTo>
                      <a:pt x="13300" y="24071"/>
                    </a:lnTo>
                    <a:lnTo>
                      <a:pt x="13904" y="23990"/>
                    </a:lnTo>
                    <a:lnTo>
                      <a:pt x="14508" y="23892"/>
                    </a:lnTo>
                    <a:lnTo>
                      <a:pt x="15079" y="23745"/>
                    </a:lnTo>
                    <a:lnTo>
                      <a:pt x="15650" y="23582"/>
                    </a:lnTo>
                    <a:lnTo>
                      <a:pt x="16221" y="23402"/>
                    </a:lnTo>
                    <a:lnTo>
                      <a:pt x="16760" y="23190"/>
                    </a:lnTo>
                    <a:lnTo>
                      <a:pt x="17299" y="22945"/>
                    </a:lnTo>
                    <a:lnTo>
                      <a:pt x="17821" y="22668"/>
                    </a:lnTo>
                    <a:lnTo>
                      <a:pt x="18327" y="22390"/>
                    </a:lnTo>
                    <a:lnTo>
                      <a:pt x="18816" y="22064"/>
                    </a:lnTo>
                    <a:lnTo>
                      <a:pt x="19289" y="21738"/>
                    </a:lnTo>
                    <a:lnTo>
                      <a:pt x="19746" y="21379"/>
                    </a:lnTo>
                    <a:lnTo>
                      <a:pt x="20187" y="21003"/>
                    </a:lnTo>
                    <a:lnTo>
                      <a:pt x="20595" y="20595"/>
                    </a:lnTo>
                    <a:lnTo>
                      <a:pt x="21003" y="20171"/>
                    </a:lnTo>
                    <a:lnTo>
                      <a:pt x="21378" y="19747"/>
                    </a:lnTo>
                    <a:lnTo>
                      <a:pt x="21737" y="19290"/>
                    </a:lnTo>
                    <a:lnTo>
                      <a:pt x="22080" y="18816"/>
                    </a:lnTo>
                    <a:lnTo>
                      <a:pt x="22390" y="18327"/>
                    </a:lnTo>
                    <a:lnTo>
                      <a:pt x="22684" y="17821"/>
                    </a:lnTo>
                    <a:lnTo>
                      <a:pt x="22945" y="17299"/>
                    </a:lnTo>
                    <a:lnTo>
                      <a:pt x="23190" y="16760"/>
                    </a:lnTo>
                    <a:lnTo>
                      <a:pt x="23402" y="16222"/>
                    </a:lnTo>
                    <a:lnTo>
                      <a:pt x="23598" y="15651"/>
                    </a:lnTo>
                    <a:lnTo>
                      <a:pt x="23761" y="15079"/>
                    </a:lnTo>
                    <a:lnTo>
                      <a:pt x="23892" y="14492"/>
                    </a:lnTo>
                    <a:lnTo>
                      <a:pt x="23989" y="13904"/>
                    </a:lnTo>
                    <a:lnTo>
                      <a:pt x="24071" y="13301"/>
                    </a:lnTo>
                    <a:lnTo>
                      <a:pt x="24120" y="12680"/>
                    </a:lnTo>
                    <a:lnTo>
                      <a:pt x="24136" y="12060"/>
                    </a:lnTo>
                    <a:lnTo>
                      <a:pt x="24120" y="11440"/>
                    </a:lnTo>
                    <a:lnTo>
                      <a:pt x="24071" y="10836"/>
                    </a:lnTo>
                    <a:lnTo>
                      <a:pt x="23989" y="10233"/>
                    </a:lnTo>
                    <a:lnTo>
                      <a:pt x="23892" y="9629"/>
                    </a:lnTo>
                    <a:lnTo>
                      <a:pt x="23761" y="9058"/>
                    </a:lnTo>
                    <a:lnTo>
                      <a:pt x="23598" y="8470"/>
                    </a:lnTo>
                    <a:lnTo>
                      <a:pt x="23402" y="7915"/>
                    </a:lnTo>
                    <a:lnTo>
                      <a:pt x="23190" y="7377"/>
                    </a:lnTo>
                    <a:lnTo>
                      <a:pt x="22945" y="6838"/>
                    </a:lnTo>
                    <a:lnTo>
                      <a:pt x="22684" y="6316"/>
                    </a:lnTo>
                    <a:lnTo>
                      <a:pt x="22390" y="5810"/>
                    </a:lnTo>
                    <a:lnTo>
                      <a:pt x="22080" y="5320"/>
                    </a:lnTo>
                    <a:lnTo>
                      <a:pt x="21737" y="4847"/>
                    </a:lnTo>
                    <a:lnTo>
                      <a:pt x="21378" y="4390"/>
                    </a:lnTo>
                    <a:lnTo>
                      <a:pt x="21003" y="3950"/>
                    </a:lnTo>
                    <a:lnTo>
                      <a:pt x="20595" y="3542"/>
                    </a:lnTo>
                    <a:lnTo>
                      <a:pt x="20187" y="3134"/>
                    </a:lnTo>
                    <a:lnTo>
                      <a:pt x="19746" y="2758"/>
                    </a:lnTo>
                    <a:lnTo>
                      <a:pt x="19289" y="2399"/>
                    </a:lnTo>
                    <a:lnTo>
                      <a:pt x="18816" y="2057"/>
                    </a:lnTo>
                    <a:lnTo>
                      <a:pt x="18327" y="1747"/>
                    </a:lnTo>
                    <a:lnTo>
                      <a:pt x="17821" y="1453"/>
                    </a:lnTo>
                    <a:lnTo>
                      <a:pt x="17299" y="1192"/>
                    </a:lnTo>
                    <a:lnTo>
                      <a:pt x="16760" y="947"/>
                    </a:lnTo>
                    <a:lnTo>
                      <a:pt x="16221" y="735"/>
                    </a:lnTo>
                    <a:lnTo>
                      <a:pt x="15650" y="539"/>
                    </a:lnTo>
                    <a:lnTo>
                      <a:pt x="15079" y="376"/>
                    </a:lnTo>
                    <a:lnTo>
                      <a:pt x="14508" y="245"/>
                    </a:lnTo>
                    <a:lnTo>
                      <a:pt x="13904" y="131"/>
                    </a:lnTo>
                    <a:lnTo>
                      <a:pt x="13300" y="66"/>
                    </a:lnTo>
                    <a:lnTo>
                      <a:pt x="12697" y="17"/>
                    </a:lnTo>
                    <a:lnTo>
                      <a:pt x="12076"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09" name="Google Shape;409;p28"/>
              <p:cNvSpPr/>
              <p:nvPr/>
            </p:nvSpPr>
            <p:spPr>
              <a:xfrm>
                <a:off x="2918557" y="2923514"/>
                <a:ext cx="289523" cy="289523"/>
              </a:xfrm>
              <a:custGeom>
                <a:avLst/>
                <a:gdLst/>
                <a:ahLst/>
                <a:cxnLst/>
                <a:rect l="l" t="t" r="r" b="b"/>
                <a:pathLst>
                  <a:path w="24137" h="24137" fill="none" extrusionOk="0">
                    <a:moveTo>
                      <a:pt x="24136" y="12060"/>
                    </a:moveTo>
                    <a:lnTo>
                      <a:pt x="24136" y="12060"/>
                    </a:lnTo>
                    <a:lnTo>
                      <a:pt x="24120" y="12680"/>
                    </a:lnTo>
                    <a:lnTo>
                      <a:pt x="24071" y="13301"/>
                    </a:lnTo>
                    <a:lnTo>
                      <a:pt x="23989" y="13904"/>
                    </a:lnTo>
                    <a:lnTo>
                      <a:pt x="23892" y="14492"/>
                    </a:lnTo>
                    <a:lnTo>
                      <a:pt x="23761" y="15079"/>
                    </a:lnTo>
                    <a:lnTo>
                      <a:pt x="23598" y="15651"/>
                    </a:lnTo>
                    <a:lnTo>
                      <a:pt x="23402" y="16222"/>
                    </a:lnTo>
                    <a:lnTo>
                      <a:pt x="23190" y="16760"/>
                    </a:lnTo>
                    <a:lnTo>
                      <a:pt x="22945" y="17299"/>
                    </a:lnTo>
                    <a:lnTo>
                      <a:pt x="22684" y="17821"/>
                    </a:lnTo>
                    <a:lnTo>
                      <a:pt x="22390" y="18327"/>
                    </a:lnTo>
                    <a:lnTo>
                      <a:pt x="22080" y="18816"/>
                    </a:lnTo>
                    <a:lnTo>
                      <a:pt x="21737" y="19290"/>
                    </a:lnTo>
                    <a:lnTo>
                      <a:pt x="21378" y="19747"/>
                    </a:lnTo>
                    <a:lnTo>
                      <a:pt x="21003" y="20171"/>
                    </a:lnTo>
                    <a:lnTo>
                      <a:pt x="20595" y="20595"/>
                    </a:lnTo>
                    <a:lnTo>
                      <a:pt x="20187" y="21003"/>
                    </a:lnTo>
                    <a:lnTo>
                      <a:pt x="19746" y="21379"/>
                    </a:lnTo>
                    <a:lnTo>
                      <a:pt x="19289" y="21738"/>
                    </a:lnTo>
                    <a:lnTo>
                      <a:pt x="18816" y="22064"/>
                    </a:lnTo>
                    <a:lnTo>
                      <a:pt x="18327" y="22390"/>
                    </a:lnTo>
                    <a:lnTo>
                      <a:pt x="17821" y="22668"/>
                    </a:lnTo>
                    <a:lnTo>
                      <a:pt x="17299" y="22945"/>
                    </a:lnTo>
                    <a:lnTo>
                      <a:pt x="16760" y="23190"/>
                    </a:lnTo>
                    <a:lnTo>
                      <a:pt x="16221" y="23402"/>
                    </a:lnTo>
                    <a:lnTo>
                      <a:pt x="15650" y="23582"/>
                    </a:lnTo>
                    <a:lnTo>
                      <a:pt x="15079" y="23745"/>
                    </a:lnTo>
                    <a:lnTo>
                      <a:pt x="14508" y="23892"/>
                    </a:lnTo>
                    <a:lnTo>
                      <a:pt x="13904" y="23990"/>
                    </a:lnTo>
                    <a:lnTo>
                      <a:pt x="13300" y="24071"/>
                    </a:lnTo>
                    <a:lnTo>
                      <a:pt x="12697" y="24120"/>
                    </a:lnTo>
                    <a:lnTo>
                      <a:pt x="12076" y="24137"/>
                    </a:lnTo>
                    <a:lnTo>
                      <a:pt x="12076" y="24137"/>
                    </a:lnTo>
                    <a:lnTo>
                      <a:pt x="11440" y="24120"/>
                    </a:lnTo>
                    <a:lnTo>
                      <a:pt x="10836" y="24071"/>
                    </a:lnTo>
                    <a:lnTo>
                      <a:pt x="10232" y="23990"/>
                    </a:lnTo>
                    <a:lnTo>
                      <a:pt x="9645" y="23892"/>
                    </a:lnTo>
                    <a:lnTo>
                      <a:pt x="9057" y="23745"/>
                    </a:lnTo>
                    <a:lnTo>
                      <a:pt x="8486" y="23582"/>
                    </a:lnTo>
                    <a:lnTo>
                      <a:pt x="7915" y="23402"/>
                    </a:lnTo>
                    <a:lnTo>
                      <a:pt x="7376" y="23190"/>
                    </a:lnTo>
                    <a:lnTo>
                      <a:pt x="6838" y="22945"/>
                    </a:lnTo>
                    <a:lnTo>
                      <a:pt x="6316" y="22668"/>
                    </a:lnTo>
                    <a:lnTo>
                      <a:pt x="5810" y="22390"/>
                    </a:lnTo>
                    <a:lnTo>
                      <a:pt x="5320" y="22064"/>
                    </a:lnTo>
                    <a:lnTo>
                      <a:pt x="4847" y="21738"/>
                    </a:lnTo>
                    <a:lnTo>
                      <a:pt x="4390" y="21379"/>
                    </a:lnTo>
                    <a:lnTo>
                      <a:pt x="3949" y="21003"/>
                    </a:lnTo>
                    <a:lnTo>
                      <a:pt x="3541" y="20595"/>
                    </a:lnTo>
                    <a:lnTo>
                      <a:pt x="3133" y="20171"/>
                    </a:lnTo>
                    <a:lnTo>
                      <a:pt x="2758" y="19747"/>
                    </a:lnTo>
                    <a:lnTo>
                      <a:pt x="2399" y="19290"/>
                    </a:lnTo>
                    <a:lnTo>
                      <a:pt x="2056" y="18816"/>
                    </a:lnTo>
                    <a:lnTo>
                      <a:pt x="1746" y="18327"/>
                    </a:lnTo>
                    <a:lnTo>
                      <a:pt x="1453" y="17821"/>
                    </a:lnTo>
                    <a:lnTo>
                      <a:pt x="1191" y="17299"/>
                    </a:lnTo>
                    <a:lnTo>
                      <a:pt x="947" y="16760"/>
                    </a:lnTo>
                    <a:lnTo>
                      <a:pt x="735" y="16222"/>
                    </a:lnTo>
                    <a:lnTo>
                      <a:pt x="539" y="15651"/>
                    </a:lnTo>
                    <a:lnTo>
                      <a:pt x="375" y="15079"/>
                    </a:lnTo>
                    <a:lnTo>
                      <a:pt x="245" y="14492"/>
                    </a:lnTo>
                    <a:lnTo>
                      <a:pt x="147" y="13904"/>
                    </a:lnTo>
                    <a:lnTo>
                      <a:pt x="65" y="13301"/>
                    </a:lnTo>
                    <a:lnTo>
                      <a:pt x="16" y="12680"/>
                    </a:lnTo>
                    <a:lnTo>
                      <a:pt x="0" y="12060"/>
                    </a:lnTo>
                    <a:lnTo>
                      <a:pt x="0" y="12060"/>
                    </a:lnTo>
                    <a:lnTo>
                      <a:pt x="16" y="11440"/>
                    </a:lnTo>
                    <a:lnTo>
                      <a:pt x="65" y="10836"/>
                    </a:lnTo>
                    <a:lnTo>
                      <a:pt x="147" y="10233"/>
                    </a:lnTo>
                    <a:lnTo>
                      <a:pt x="245" y="9629"/>
                    </a:lnTo>
                    <a:lnTo>
                      <a:pt x="375" y="9058"/>
                    </a:lnTo>
                    <a:lnTo>
                      <a:pt x="539" y="8470"/>
                    </a:lnTo>
                    <a:lnTo>
                      <a:pt x="735" y="7915"/>
                    </a:lnTo>
                    <a:lnTo>
                      <a:pt x="947" y="7377"/>
                    </a:lnTo>
                    <a:lnTo>
                      <a:pt x="1191" y="6838"/>
                    </a:lnTo>
                    <a:lnTo>
                      <a:pt x="1453" y="6316"/>
                    </a:lnTo>
                    <a:lnTo>
                      <a:pt x="1746" y="5810"/>
                    </a:lnTo>
                    <a:lnTo>
                      <a:pt x="2056" y="5320"/>
                    </a:lnTo>
                    <a:lnTo>
                      <a:pt x="2399" y="4847"/>
                    </a:lnTo>
                    <a:lnTo>
                      <a:pt x="2758" y="4390"/>
                    </a:lnTo>
                    <a:lnTo>
                      <a:pt x="3133" y="3950"/>
                    </a:lnTo>
                    <a:lnTo>
                      <a:pt x="3541" y="3542"/>
                    </a:lnTo>
                    <a:lnTo>
                      <a:pt x="3949" y="3134"/>
                    </a:lnTo>
                    <a:lnTo>
                      <a:pt x="4390" y="2758"/>
                    </a:lnTo>
                    <a:lnTo>
                      <a:pt x="4847" y="2399"/>
                    </a:lnTo>
                    <a:lnTo>
                      <a:pt x="5320" y="2057"/>
                    </a:lnTo>
                    <a:lnTo>
                      <a:pt x="5810" y="1747"/>
                    </a:lnTo>
                    <a:lnTo>
                      <a:pt x="6316" y="1453"/>
                    </a:lnTo>
                    <a:lnTo>
                      <a:pt x="6838" y="1192"/>
                    </a:lnTo>
                    <a:lnTo>
                      <a:pt x="7376" y="947"/>
                    </a:lnTo>
                    <a:lnTo>
                      <a:pt x="7915" y="735"/>
                    </a:lnTo>
                    <a:lnTo>
                      <a:pt x="8486" y="539"/>
                    </a:lnTo>
                    <a:lnTo>
                      <a:pt x="9057" y="376"/>
                    </a:lnTo>
                    <a:lnTo>
                      <a:pt x="9645" y="245"/>
                    </a:lnTo>
                    <a:lnTo>
                      <a:pt x="10232" y="131"/>
                    </a:lnTo>
                    <a:lnTo>
                      <a:pt x="10836" y="66"/>
                    </a:lnTo>
                    <a:lnTo>
                      <a:pt x="11440" y="17"/>
                    </a:lnTo>
                    <a:lnTo>
                      <a:pt x="12076" y="0"/>
                    </a:lnTo>
                    <a:lnTo>
                      <a:pt x="12076" y="0"/>
                    </a:lnTo>
                    <a:lnTo>
                      <a:pt x="12697" y="17"/>
                    </a:lnTo>
                    <a:lnTo>
                      <a:pt x="13300" y="66"/>
                    </a:lnTo>
                    <a:lnTo>
                      <a:pt x="13904" y="131"/>
                    </a:lnTo>
                    <a:lnTo>
                      <a:pt x="14508" y="245"/>
                    </a:lnTo>
                    <a:lnTo>
                      <a:pt x="15079" y="376"/>
                    </a:lnTo>
                    <a:lnTo>
                      <a:pt x="15650" y="539"/>
                    </a:lnTo>
                    <a:lnTo>
                      <a:pt x="16221" y="735"/>
                    </a:lnTo>
                    <a:lnTo>
                      <a:pt x="16760" y="947"/>
                    </a:lnTo>
                    <a:lnTo>
                      <a:pt x="17299" y="1192"/>
                    </a:lnTo>
                    <a:lnTo>
                      <a:pt x="17821" y="1453"/>
                    </a:lnTo>
                    <a:lnTo>
                      <a:pt x="18327" y="1747"/>
                    </a:lnTo>
                    <a:lnTo>
                      <a:pt x="18816" y="2057"/>
                    </a:lnTo>
                    <a:lnTo>
                      <a:pt x="19289" y="2399"/>
                    </a:lnTo>
                    <a:lnTo>
                      <a:pt x="19746" y="2758"/>
                    </a:lnTo>
                    <a:lnTo>
                      <a:pt x="20187" y="3134"/>
                    </a:lnTo>
                    <a:lnTo>
                      <a:pt x="20595" y="3542"/>
                    </a:lnTo>
                    <a:lnTo>
                      <a:pt x="21003" y="3950"/>
                    </a:lnTo>
                    <a:lnTo>
                      <a:pt x="21378" y="4390"/>
                    </a:lnTo>
                    <a:lnTo>
                      <a:pt x="21737" y="4847"/>
                    </a:lnTo>
                    <a:lnTo>
                      <a:pt x="22080" y="5320"/>
                    </a:lnTo>
                    <a:lnTo>
                      <a:pt x="22390" y="5810"/>
                    </a:lnTo>
                    <a:lnTo>
                      <a:pt x="22684" y="6316"/>
                    </a:lnTo>
                    <a:lnTo>
                      <a:pt x="22945" y="6838"/>
                    </a:lnTo>
                    <a:lnTo>
                      <a:pt x="23190" y="7377"/>
                    </a:lnTo>
                    <a:lnTo>
                      <a:pt x="23402" y="7915"/>
                    </a:lnTo>
                    <a:lnTo>
                      <a:pt x="23598" y="8470"/>
                    </a:lnTo>
                    <a:lnTo>
                      <a:pt x="23761" y="9058"/>
                    </a:lnTo>
                    <a:lnTo>
                      <a:pt x="23892" y="9629"/>
                    </a:lnTo>
                    <a:lnTo>
                      <a:pt x="23989" y="10233"/>
                    </a:lnTo>
                    <a:lnTo>
                      <a:pt x="24071" y="10836"/>
                    </a:lnTo>
                    <a:lnTo>
                      <a:pt x="24120" y="11440"/>
                    </a:lnTo>
                    <a:lnTo>
                      <a:pt x="24136" y="1206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10" name="Google Shape;410;p28"/>
              <p:cNvSpPr/>
              <p:nvPr/>
            </p:nvSpPr>
            <p:spPr>
              <a:xfrm>
                <a:off x="3007814" y="2979113"/>
                <a:ext cx="126079" cy="165027"/>
              </a:xfrm>
              <a:custGeom>
                <a:avLst/>
                <a:gdLst/>
                <a:ahLst/>
                <a:cxnLst/>
                <a:rect l="l" t="t" r="r" b="b"/>
                <a:pathLst>
                  <a:path w="10511" h="13758" extrusionOk="0">
                    <a:moveTo>
                      <a:pt x="4032" y="0"/>
                    </a:moveTo>
                    <a:lnTo>
                      <a:pt x="3803" y="33"/>
                    </a:lnTo>
                    <a:lnTo>
                      <a:pt x="3575" y="65"/>
                    </a:lnTo>
                    <a:lnTo>
                      <a:pt x="3362" y="114"/>
                    </a:lnTo>
                    <a:lnTo>
                      <a:pt x="3150" y="163"/>
                    </a:lnTo>
                    <a:lnTo>
                      <a:pt x="2938" y="229"/>
                    </a:lnTo>
                    <a:lnTo>
                      <a:pt x="2742" y="310"/>
                    </a:lnTo>
                    <a:lnTo>
                      <a:pt x="2547" y="408"/>
                    </a:lnTo>
                    <a:lnTo>
                      <a:pt x="2351" y="506"/>
                    </a:lnTo>
                    <a:lnTo>
                      <a:pt x="2171" y="620"/>
                    </a:lnTo>
                    <a:lnTo>
                      <a:pt x="1992" y="734"/>
                    </a:lnTo>
                    <a:lnTo>
                      <a:pt x="1828" y="865"/>
                    </a:lnTo>
                    <a:lnTo>
                      <a:pt x="1649" y="1012"/>
                    </a:lnTo>
                    <a:lnTo>
                      <a:pt x="1502" y="1159"/>
                    </a:lnTo>
                    <a:lnTo>
                      <a:pt x="1339" y="1306"/>
                    </a:lnTo>
                    <a:lnTo>
                      <a:pt x="1192" y="1469"/>
                    </a:lnTo>
                    <a:lnTo>
                      <a:pt x="1061" y="1648"/>
                    </a:lnTo>
                    <a:lnTo>
                      <a:pt x="931" y="1828"/>
                    </a:lnTo>
                    <a:lnTo>
                      <a:pt x="800" y="2007"/>
                    </a:lnTo>
                    <a:lnTo>
                      <a:pt x="686" y="2187"/>
                    </a:lnTo>
                    <a:lnTo>
                      <a:pt x="490" y="2595"/>
                    </a:lnTo>
                    <a:lnTo>
                      <a:pt x="311" y="3003"/>
                    </a:lnTo>
                    <a:lnTo>
                      <a:pt x="245" y="3215"/>
                    </a:lnTo>
                    <a:lnTo>
                      <a:pt x="180" y="3427"/>
                    </a:lnTo>
                    <a:lnTo>
                      <a:pt x="115" y="3656"/>
                    </a:lnTo>
                    <a:lnTo>
                      <a:pt x="82" y="3868"/>
                    </a:lnTo>
                    <a:lnTo>
                      <a:pt x="50" y="4096"/>
                    </a:lnTo>
                    <a:lnTo>
                      <a:pt x="17" y="4325"/>
                    </a:lnTo>
                    <a:lnTo>
                      <a:pt x="1" y="4553"/>
                    </a:lnTo>
                    <a:lnTo>
                      <a:pt x="1" y="4798"/>
                    </a:lnTo>
                    <a:lnTo>
                      <a:pt x="1" y="13757"/>
                    </a:lnTo>
                    <a:lnTo>
                      <a:pt x="8813" y="13757"/>
                    </a:lnTo>
                    <a:lnTo>
                      <a:pt x="8813" y="9351"/>
                    </a:lnTo>
                    <a:lnTo>
                      <a:pt x="10510" y="9351"/>
                    </a:lnTo>
                    <a:lnTo>
                      <a:pt x="8715" y="4602"/>
                    </a:lnTo>
                    <a:lnTo>
                      <a:pt x="8699" y="4374"/>
                    </a:lnTo>
                    <a:lnTo>
                      <a:pt x="8683" y="4145"/>
                    </a:lnTo>
                    <a:lnTo>
                      <a:pt x="8666" y="3917"/>
                    </a:lnTo>
                    <a:lnTo>
                      <a:pt x="8617" y="3705"/>
                    </a:lnTo>
                    <a:lnTo>
                      <a:pt x="8568" y="3476"/>
                    </a:lnTo>
                    <a:lnTo>
                      <a:pt x="8503" y="3264"/>
                    </a:lnTo>
                    <a:lnTo>
                      <a:pt x="8438" y="3052"/>
                    </a:lnTo>
                    <a:lnTo>
                      <a:pt x="8356" y="2840"/>
                    </a:lnTo>
                    <a:lnTo>
                      <a:pt x="8275" y="2644"/>
                    </a:lnTo>
                    <a:lnTo>
                      <a:pt x="8177" y="2448"/>
                    </a:lnTo>
                    <a:lnTo>
                      <a:pt x="8062" y="2252"/>
                    </a:lnTo>
                    <a:lnTo>
                      <a:pt x="7948" y="2073"/>
                    </a:lnTo>
                    <a:lnTo>
                      <a:pt x="7834" y="1893"/>
                    </a:lnTo>
                    <a:lnTo>
                      <a:pt x="7687" y="1714"/>
                    </a:lnTo>
                    <a:lnTo>
                      <a:pt x="7557" y="1550"/>
                    </a:lnTo>
                    <a:lnTo>
                      <a:pt x="7410" y="1387"/>
                    </a:lnTo>
                    <a:lnTo>
                      <a:pt x="7246" y="1224"/>
                    </a:lnTo>
                    <a:lnTo>
                      <a:pt x="7083" y="1077"/>
                    </a:lnTo>
                    <a:lnTo>
                      <a:pt x="6920" y="947"/>
                    </a:lnTo>
                    <a:lnTo>
                      <a:pt x="6741" y="816"/>
                    </a:lnTo>
                    <a:lnTo>
                      <a:pt x="6561" y="685"/>
                    </a:lnTo>
                    <a:lnTo>
                      <a:pt x="6382" y="571"/>
                    </a:lnTo>
                    <a:lnTo>
                      <a:pt x="6186" y="473"/>
                    </a:lnTo>
                    <a:lnTo>
                      <a:pt x="5990" y="375"/>
                    </a:lnTo>
                    <a:lnTo>
                      <a:pt x="5794" y="294"/>
                    </a:lnTo>
                    <a:lnTo>
                      <a:pt x="5582" y="212"/>
                    </a:lnTo>
                    <a:lnTo>
                      <a:pt x="5370" y="147"/>
                    </a:lnTo>
                    <a:lnTo>
                      <a:pt x="5158" y="98"/>
                    </a:lnTo>
                    <a:lnTo>
                      <a:pt x="4929" y="49"/>
                    </a:lnTo>
                    <a:lnTo>
                      <a:pt x="4717" y="33"/>
                    </a:lnTo>
                    <a:lnTo>
                      <a:pt x="4489"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11" name="Google Shape;411;p28"/>
              <p:cNvSpPr/>
              <p:nvPr/>
            </p:nvSpPr>
            <p:spPr>
              <a:xfrm>
                <a:off x="3058326" y="2979113"/>
                <a:ext cx="984" cy="12"/>
              </a:xfrm>
              <a:custGeom>
                <a:avLst/>
                <a:gdLst/>
                <a:ahLst/>
                <a:cxnLst/>
                <a:rect l="l" t="t" r="r" b="b"/>
                <a:pathLst>
                  <a:path w="82" h="1" fill="none" extrusionOk="0">
                    <a:moveTo>
                      <a:pt x="82" y="0"/>
                    </a:moveTo>
                    <a:lnTo>
                      <a:pt x="0" y="0"/>
                    </a:lnTo>
                    <a:lnTo>
                      <a:pt x="0" y="0"/>
                    </a:lnTo>
                    <a:lnTo>
                      <a:pt x="49" y="0"/>
                    </a:lnTo>
                    <a:lnTo>
                      <a:pt x="49" y="0"/>
                    </a:lnTo>
                    <a:lnTo>
                      <a:pt x="82"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12" name="Google Shape;412;p28"/>
              <p:cNvSpPr/>
              <p:nvPr/>
            </p:nvSpPr>
            <p:spPr>
              <a:xfrm>
                <a:off x="3216101" y="2873397"/>
                <a:ext cx="389742" cy="389754"/>
              </a:xfrm>
              <a:custGeom>
                <a:avLst/>
                <a:gdLst/>
                <a:ahLst/>
                <a:cxnLst/>
                <a:rect l="l" t="t" r="r" b="b"/>
                <a:pathLst>
                  <a:path w="32492" h="32493" extrusionOk="0">
                    <a:moveTo>
                      <a:pt x="15830" y="1"/>
                    </a:moveTo>
                    <a:lnTo>
                      <a:pt x="15406" y="17"/>
                    </a:lnTo>
                    <a:lnTo>
                      <a:pt x="14998" y="50"/>
                    </a:lnTo>
                    <a:lnTo>
                      <a:pt x="14573" y="82"/>
                    </a:lnTo>
                    <a:lnTo>
                      <a:pt x="14166" y="131"/>
                    </a:lnTo>
                    <a:lnTo>
                      <a:pt x="13774" y="180"/>
                    </a:lnTo>
                    <a:lnTo>
                      <a:pt x="13366" y="245"/>
                    </a:lnTo>
                    <a:lnTo>
                      <a:pt x="12974" y="327"/>
                    </a:lnTo>
                    <a:lnTo>
                      <a:pt x="12566" y="409"/>
                    </a:lnTo>
                    <a:lnTo>
                      <a:pt x="12175" y="507"/>
                    </a:lnTo>
                    <a:lnTo>
                      <a:pt x="11799" y="621"/>
                    </a:lnTo>
                    <a:lnTo>
                      <a:pt x="11408" y="735"/>
                    </a:lnTo>
                    <a:lnTo>
                      <a:pt x="11032" y="849"/>
                    </a:lnTo>
                    <a:lnTo>
                      <a:pt x="10657" y="980"/>
                    </a:lnTo>
                    <a:lnTo>
                      <a:pt x="9922" y="1274"/>
                    </a:lnTo>
                    <a:lnTo>
                      <a:pt x="9204" y="1600"/>
                    </a:lnTo>
                    <a:lnTo>
                      <a:pt x="8503" y="1959"/>
                    </a:lnTo>
                    <a:lnTo>
                      <a:pt x="7817" y="2351"/>
                    </a:lnTo>
                    <a:lnTo>
                      <a:pt x="7165" y="2775"/>
                    </a:lnTo>
                    <a:lnTo>
                      <a:pt x="6528" y="3232"/>
                    </a:lnTo>
                    <a:lnTo>
                      <a:pt x="5908" y="3705"/>
                    </a:lnTo>
                    <a:lnTo>
                      <a:pt x="5320" y="4227"/>
                    </a:lnTo>
                    <a:lnTo>
                      <a:pt x="4749" y="4750"/>
                    </a:lnTo>
                    <a:lnTo>
                      <a:pt x="4211" y="5321"/>
                    </a:lnTo>
                    <a:lnTo>
                      <a:pt x="3705" y="5908"/>
                    </a:lnTo>
                    <a:lnTo>
                      <a:pt x="3232" y="6528"/>
                    </a:lnTo>
                    <a:lnTo>
                      <a:pt x="2775" y="7165"/>
                    </a:lnTo>
                    <a:lnTo>
                      <a:pt x="2350" y="7818"/>
                    </a:lnTo>
                    <a:lnTo>
                      <a:pt x="1959" y="8503"/>
                    </a:lnTo>
                    <a:lnTo>
                      <a:pt x="1600" y="9205"/>
                    </a:lnTo>
                    <a:lnTo>
                      <a:pt x="1273" y="9923"/>
                    </a:lnTo>
                    <a:lnTo>
                      <a:pt x="980" y="10657"/>
                    </a:lnTo>
                    <a:lnTo>
                      <a:pt x="849" y="11032"/>
                    </a:lnTo>
                    <a:lnTo>
                      <a:pt x="735" y="11408"/>
                    </a:lnTo>
                    <a:lnTo>
                      <a:pt x="621" y="11799"/>
                    </a:lnTo>
                    <a:lnTo>
                      <a:pt x="506" y="12191"/>
                    </a:lnTo>
                    <a:lnTo>
                      <a:pt x="408" y="12583"/>
                    </a:lnTo>
                    <a:lnTo>
                      <a:pt x="327" y="12974"/>
                    </a:lnTo>
                    <a:lnTo>
                      <a:pt x="245" y="13366"/>
                    </a:lnTo>
                    <a:lnTo>
                      <a:pt x="180" y="13774"/>
                    </a:lnTo>
                    <a:lnTo>
                      <a:pt x="131" y="14182"/>
                    </a:lnTo>
                    <a:lnTo>
                      <a:pt x="82" y="14590"/>
                    </a:lnTo>
                    <a:lnTo>
                      <a:pt x="49" y="14998"/>
                    </a:lnTo>
                    <a:lnTo>
                      <a:pt x="17" y="15406"/>
                    </a:lnTo>
                    <a:lnTo>
                      <a:pt x="0" y="15830"/>
                    </a:lnTo>
                    <a:lnTo>
                      <a:pt x="0" y="16238"/>
                    </a:lnTo>
                    <a:lnTo>
                      <a:pt x="0" y="16663"/>
                    </a:lnTo>
                    <a:lnTo>
                      <a:pt x="17" y="17087"/>
                    </a:lnTo>
                    <a:lnTo>
                      <a:pt x="49" y="17495"/>
                    </a:lnTo>
                    <a:lnTo>
                      <a:pt x="82" y="17903"/>
                    </a:lnTo>
                    <a:lnTo>
                      <a:pt x="131" y="18311"/>
                    </a:lnTo>
                    <a:lnTo>
                      <a:pt x="180" y="18719"/>
                    </a:lnTo>
                    <a:lnTo>
                      <a:pt x="245" y="19127"/>
                    </a:lnTo>
                    <a:lnTo>
                      <a:pt x="327" y="19518"/>
                    </a:lnTo>
                    <a:lnTo>
                      <a:pt x="408" y="19910"/>
                    </a:lnTo>
                    <a:lnTo>
                      <a:pt x="506" y="20302"/>
                    </a:lnTo>
                    <a:lnTo>
                      <a:pt x="621" y="20693"/>
                    </a:lnTo>
                    <a:lnTo>
                      <a:pt x="735" y="21069"/>
                    </a:lnTo>
                    <a:lnTo>
                      <a:pt x="849" y="21460"/>
                    </a:lnTo>
                    <a:lnTo>
                      <a:pt x="980" y="21836"/>
                    </a:lnTo>
                    <a:lnTo>
                      <a:pt x="1273" y="22570"/>
                    </a:lnTo>
                    <a:lnTo>
                      <a:pt x="1600" y="23288"/>
                    </a:lnTo>
                    <a:lnTo>
                      <a:pt x="1959" y="23990"/>
                    </a:lnTo>
                    <a:lnTo>
                      <a:pt x="2350" y="24659"/>
                    </a:lnTo>
                    <a:lnTo>
                      <a:pt x="2775" y="25328"/>
                    </a:lnTo>
                    <a:lnTo>
                      <a:pt x="3232" y="25965"/>
                    </a:lnTo>
                    <a:lnTo>
                      <a:pt x="3705" y="26568"/>
                    </a:lnTo>
                    <a:lnTo>
                      <a:pt x="4211" y="27172"/>
                    </a:lnTo>
                    <a:lnTo>
                      <a:pt x="4749" y="27727"/>
                    </a:lnTo>
                    <a:lnTo>
                      <a:pt x="5320" y="28266"/>
                    </a:lnTo>
                    <a:lnTo>
                      <a:pt x="5908" y="28771"/>
                    </a:lnTo>
                    <a:lnTo>
                      <a:pt x="6528" y="29261"/>
                    </a:lnTo>
                    <a:lnTo>
                      <a:pt x="7165" y="29718"/>
                    </a:lnTo>
                    <a:lnTo>
                      <a:pt x="7817" y="30142"/>
                    </a:lnTo>
                    <a:lnTo>
                      <a:pt x="8503" y="30534"/>
                    </a:lnTo>
                    <a:lnTo>
                      <a:pt x="9204" y="30893"/>
                    </a:lnTo>
                    <a:lnTo>
                      <a:pt x="9922" y="31203"/>
                    </a:lnTo>
                    <a:lnTo>
                      <a:pt x="10657" y="31497"/>
                    </a:lnTo>
                    <a:lnTo>
                      <a:pt x="11032" y="31627"/>
                    </a:lnTo>
                    <a:lnTo>
                      <a:pt x="11408" y="31758"/>
                    </a:lnTo>
                    <a:lnTo>
                      <a:pt x="11799" y="31872"/>
                    </a:lnTo>
                    <a:lnTo>
                      <a:pt x="12175" y="31970"/>
                    </a:lnTo>
                    <a:lnTo>
                      <a:pt x="12566" y="32068"/>
                    </a:lnTo>
                    <a:lnTo>
                      <a:pt x="12974" y="32150"/>
                    </a:lnTo>
                    <a:lnTo>
                      <a:pt x="13366" y="32231"/>
                    </a:lnTo>
                    <a:lnTo>
                      <a:pt x="13774" y="32296"/>
                    </a:lnTo>
                    <a:lnTo>
                      <a:pt x="14166" y="32362"/>
                    </a:lnTo>
                    <a:lnTo>
                      <a:pt x="14573" y="32411"/>
                    </a:lnTo>
                    <a:lnTo>
                      <a:pt x="14998" y="32443"/>
                    </a:lnTo>
                    <a:lnTo>
                      <a:pt x="15406" y="32460"/>
                    </a:lnTo>
                    <a:lnTo>
                      <a:pt x="15830" y="32476"/>
                    </a:lnTo>
                    <a:lnTo>
                      <a:pt x="16238" y="32492"/>
                    </a:lnTo>
                    <a:lnTo>
                      <a:pt x="16662" y="32476"/>
                    </a:lnTo>
                    <a:lnTo>
                      <a:pt x="17070" y="32460"/>
                    </a:lnTo>
                    <a:lnTo>
                      <a:pt x="17495" y="32443"/>
                    </a:lnTo>
                    <a:lnTo>
                      <a:pt x="17903" y="32411"/>
                    </a:lnTo>
                    <a:lnTo>
                      <a:pt x="18311" y="32362"/>
                    </a:lnTo>
                    <a:lnTo>
                      <a:pt x="18719" y="32296"/>
                    </a:lnTo>
                    <a:lnTo>
                      <a:pt x="19110" y="32231"/>
                    </a:lnTo>
                    <a:lnTo>
                      <a:pt x="19518" y="32150"/>
                    </a:lnTo>
                    <a:lnTo>
                      <a:pt x="19910" y="32068"/>
                    </a:lnTo>
                    <a:lnTo>
                      <a:pt x="20302" y="31970"/>
                    </a:lnTo>
                    <a:lnTo>
                      <a:pt x="20693" y="31872"/>
                    </a:lnTo>
                    <a:lnTo>
                      <a:pt x="21069" y="31758"/>
                    </a:lnTo>
                    <a:lnTo>
                      <a:pt x="21444" y="31627"/>
                    </a:lnTo>
                    <a:lnTo>
                      <a:pt x="21819" y="31497"/>
                    </a:lnTo>
                    <a:lnTo>
                      <a:pt x="22570" y="31203"/>
                    </a:lnTo>
                    <a:lnTo>
                      <a:pt x="23288" y="30893"/>
                    </a:lnTo>
                    <a:lnTo>
                      <a:pt x="23990" y="30534"/>
                    </a:lnTo>
                    <a:lnTo>
                      <a:pt x="24659" y="30142"/>
                    </a:lnTo>
                    <a:lnTo>
                      <a:pt x="25328" y="29718"/>
                    </a:lnTo>
                    <a:lnTo>
                      <a:pt x="25964" y="29261"/>
                    </a:lnTo>
                    <a:lnTo>
                      <a:pt x="26568" y="28771"/>
                    </a:lnTo>
                    <a:lnTo>
                      <a:pt x="27172" y="28266"/>
                    </a:lnTo>
                    <a:lnTo>
                      <a:pt x="27727" y="27727"/>
                    </a:lnTo>
                    <a:lnTo>
                      <a:pt x="28265" y="27172"/>
                    </a:lnTo>
                    <a:lnTo>
                      <a:pt x="28771" y="26568"/>
                    </a:lnTo>
                    <a:lnTo>
                      <a:pt x="29261" y="25965"/>
                    </a:lnTo>
                    <a:lnTo>
                      <a:pt x="29718" y="25328"/>
                    </a:lnTo>
                    <a:lnTo>
                      <a:pt x="30142" y="24659"/>
                    </a:lnTo>
                    <a:lnTo>
                      <a:pt x="30517" y="23990"/>
                    </a:lnTo>
                    <a:lnTo>
                      <a:pt x="30876" y="23288"/>
                    </a:lnTo>
                    <a:lnTo>
                      <a:pt x="31203" y="22570"/>
                    </a:lnTo>
                    <a:lnTo>
                      <a:pt x="31497" y="21836"/>
                    </a:lnTo>
                    <a:lnTo>
                      <a:pt x="31627" y="21460"/>
                    </a:lnTo>
                    <a:lnTo>
                      <a:pt x="31758" y="21069"/>
                    </a:lnTo>
                    <a:lnTo>
                      <a:pt x="31872" y="20693"/>
                    </a:lnTo>
                    <a:lnTo>
                      <a:pt x="31970" y="20302"/>
                    </a:lnTo>
                    <a:lnTo>
                      <a:pt x="32068" y="19910"/>
                    </a:lnTo>
                    <a:lnTo>
                      <a:pt x="32149" y="19518"/>
                    </a:lnTo>
                    <a:lnTo>
                      <a:pt x="32231" y="19127"/>
                    </a:lnTo>
                    <a:lnTo>
                      <a:pt x="32296" y="18719"/>
                    </a:lnTo>
                    <a:lnTo>
                      <a:pt x="32361" y="18311"/>
                    </a:lnTo>
                    <a:lnTo>
                      <a:pt x="32394" y="17903"/>
                    </a:lnTo>
                    <a:lnTo>
                      <a:pt x="32443" y="17495"/>
                    </a:lnTo>
                    <a:lnTo>
                      <a:pt x="32459" y="17087"/>
                    </a:lnTo>
                    <a:lnTo>
                      <a:pt x="32476" y="16663"/>
                    </a:lnTo>
                    <a:lnTo>
                      <a:pt x="32492" y="16238"/>
                    </a:lnTo>
                    <a:lnTo>
                      <a:pt x="32476" y="15830"/>
                    </a:lnTo>
                    <a:lnTo>
                      <a:pt x="32459" y="15406"/>
                    </a:lnTo>
                    <a:lnTo>
                      <a:pt x="32443" y="14998"/>
                    </a:lnTo>
                    <a:lnTo>
                      <a:pt x="32394" y="14590"/>
                    </a:lnTo>
                    <a:lnTo>
                      <a:pt x="32361" y="14182"/>
                    </a:lnTo>
                    <a:lnTo>
                      <a:pt x="32296" y="13774"/>
                    </a:lnTo>
                    <a:lnTo>
                      <a:pt x="32231" y="13366"/>
                    </a:lnTo>
                    <a:lnTo>
                      <a:pt x="32149" y="12974"/>
                    </a:lnTo>
                    <a:lnTo>
                      <a:pt x="32068" y="12583"/>
                    </a:lnTo>
                    <a:lnTo>
                      <a:pt x="31970" y="12191"/>
                    </a:lnTo>
                    <a:lnTo>
                      <a:pt x="31872" y="11799"/>
                    </a:lnTo>
                    <a:lnTo>
                      <a:pt x="31758" y="11408"/>
                    </a:lnTo>
                    <a:lnTo>
                      <a:pt x="31627" y="11032"/>
                    </a:lnTo>
                    <a:lnTo>
                      <a:pt x="31497" y="10657"/>
                    </a:lnTo>
                    <a:lnTo>
                      <a:pt x="31203" y="9923"/>
                    </a:lnTo>
                    <a:lnTo>
                      <a:pt x="30876" y="9205"/>
                    </a:lnTo>
                    <a:lnTo>
                      <a:pt x="30517" y="8503"/>
                    </a:lnTo>
                    <a:lnTo>
                      <a:pt x="30142" y="7818"/>
                    </a:lnTo>
                    <a:lnTo>
                      <a:pt x="29718" y="7165"/>
                    </a:lnTo>
                    <a:lnTo>
                      <a:pt x="29261" y="6528"/>
                    </a:lnTo>
                    <a:lnTo>
                      <a:pt x="28771" y="5908"/>
                    </a:lnTo>
                    <a:lnTo>
                      <a:pt x="28265" y="5321"/>
                    </a:lnTo>
                    <a:lnTo>
                      <a:pt x="27727" y="4750"/>
                    </a:lnTo>
                    <a:lnTo>
                      <a:pt x="27172" y="4227"/>
                    </a:lnTo>
                    <a:lnTo>
                      <a:pt x="26568" y="3705"/>
                    </a:lnTo>
                    <a:lnTo>
                      <a:pt x="25964" y="3232"/>
                    </a:lnTo>
                    <a:lnTo>
                      <a:pt x="25328" y="2775"/>
                    </a:lnTo>
                    <a:lnTo>
                      <a:pt x="24659" y="2351"/>
                    </a:lnTo>
                    <a:lnTo>
                      <a:pt x="23990" y="1959"/>
                    </a:lnTo>
                    <a:lnTo>
                      <a:pt x="23288" y="1600"/>
                    </a:lnTo>
                    <a:lnTo>
                      <a:pt x="22570" y="1274"/>
                    </a:lnTo>
                    <a:lnTo>
                      <a:pt x="21819" y="980"/>
                    </a:lnTo>
                    <a:lnTo>
                      <a:pt x="21444" y="849"/>
                    </a:lnTo>
                    <a:lnTo>
                      <a:pt x="21069" y="735"/>
                    </a:lnTo>
                    <a:lnTo>
                      <a:pt x="20693" y="621"/>
                    </a:lnTo>
                    <a:lnTo>
                      <a:pt x="20302" y="507"/>
                    </a:lnTo>
                    <a:lnTo>
                      <a:pt x="19910" y="409"/>
                    </a:lnTo>
                    <a:lnTo>
                      <a:pt x="19518" y="327"/>
                    </a:lnTo>
                    <a:lnTo>
                      <a:pt x="19110" y="245"/>
                    </a:lnTo>
                    <a:lnTo>
                      <a:pt x="18719" y="180"/>
                    </a:lnTo>
                    <a:lnTo>
                      <a:pt x="18311" y="131"/>
                    </a:lnTo>
                    <a:lnTo>
                      <a:pt x="17903" y="82"/>
                    </a:lnTo>
                    <a:lnTo>
                      <a:pt x="17495" y="50"/>
                    </a:lnTo>
                    <a:lnTo>
                      <a:pt x="17070" y="17"/>
                    </a:lnTo>
                    <a:lnTo>
                      <a:pt x="16662"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13" name="Google Shape;413;p28"/>
              <p:cNvSpPr/>
              <p:nvPr/>
            </p:nvSpPr>
            <p:spPr>
              <a:xfrm>
                <a:off x="3266218" y="2923514"/>
                <a:ext cx="289523" cy="289523"/>
              </a:xfrm>
              <a:custGeom>
                <a:avLst/>
                <a:gdLst/>
                <a:ahLst/>
                <a:cxnLst/>
                <a:rect l="l" t="t" r="r" b="b"/>
                <a:pathLst>
                  <a:path w="24137" h="24137" extrusionOk="0">
                    <a:moveTo>
                      <a:pt x="12060" y="0"/>
                    </a:moveTo>
                    <a:lnTo>
                      <a:pt x="11440" y="17"/>
                    </a:lnTo>
                    <a:lnTo>
                      <a:pt x="10836" y="66"/>
                    </a:lnTo>
                    <a:lnTo>
                      <a:pt x="10232" y="131"/>
                    </a:lnTo>
                    <a:lnTo>
                      <a:pt x="9628" y="245"/>
                    </a:lnTo>
                    <a:lnTo>
                      <a:pt x="9041" y="376"/>
                    </a:lnTo>
                    <a:lnTo>
                      <a:pt x="8470" y="539"/>
                    </a:lnTo>
                    <a:lnTo>
                      <a:pt x="7915" y="735"/>
                    </a:lnTo>
                    <a:lnTo>
                      <a:pt x="7360" y="947"/>
                    </a:lnTo>
                    <a:lnTo>
                      <a:pt x="6838" y="1192"/>
                    </a:lnTo>
                    <a:lnTo>
                      <a:pt x="6316" y="1453"/>
                    </a:lnTo>
                    <a:lnTo>
                      <a:pt x="5810" y="1747"/>
                    </a:lnTo>
                    <a:lnTo>
                      <a:pt x="5320" y="2057"/>
                    </a:lnTo>
                    <a:lnTo>
                      <a:pt x="4847" y="2399"/>
                    </a:lnTo>
                    <a:lnTo>
                      <a:pt x="4390" y="2758"/>
                    </a:lnTo>
                    <a:lnTo>
                      <a:pt x="3949" y="3134"/>
                    </a:lnTo>
                    <a:lnTo>
                      <a:pt x="3525" y="3542"/>
                    </a:lnTo>
                    <a:lnTo>
                      <a:pt x="3133" y="3950"/>
                    </a:lnTo>
                    <a:lnTo>
                      <a:pt x="2758" y="4390"/>
                    </a:lnTo>
                    <a:lnTo>
                      <a:pt x="2399" y="4847"/>
                    </a:lnTo>
                    <a:lnTo>
                      <a:pt x="2056" y="5320"/>
                    </a:lnTo>
                    <a:lnTo>
                      <a:pt x="1746" y="5810"/>
                    </a:lnTo>
                    <a:lnTo>
                      <a:pt x="1453" y="6316"/>
                    </a:lnTo>
                    <a:lnTo>
                      <a:pt x="1191" y="6838"/>
                    </a:lnTo>
                    <a:lnTo>
                      <a:pt x="947" y="7377"/>
                    </a:lnTo>
                    <a:lnTo>
                      <a:pt x="734" y="7915"/>
                    </a:lnTo>
                    <a:lnTo>
                      <a:pt x="539" y="8470"/>
                    </a:lnTo>
                    <a:lnTo>
                      <a:pt x="375" y="9058"/>
                    </a:lnTo>
                    <a:lnTo>
                      <a:pt x="245" y="9629"/>
                    </a:lnTo>
                    <a:lnTo>
                      <a:pt x="131" y="10233"/>
                    </a:lnTo>
                    <a:lnTo>
                      <a:pt x="65" y="10836"/>
                    </a:lnTo>
                    <a:lnTo>
                      <a:pt x="16" y="11440"/>
                    </a:lnTo>
                    <a:lnTo>
                      <a:pt x="0" y="12060"/>
                    </a:lnTo>
                    <a:lnTo>
                      <a:pt x="16" y="12680"/>
                    </a:lnTo>
                    <a:lnTo>
                      <a:pt x="65" y="13301"/>
                    </a:lnTo>
                    <a:lnTo>
                      <a:pt x="131" y="13904"/>
                    </a:lnTo>
                    <a:lnTo>
                      <a:pt x="245" y="14492"/>
                    </a:lnTo>
                    <a:lnTo>
                      <a:pt x="375" y="15079"/>
                    </a:lnTo>
                    <a:lnTo>
                      <a:pt x="539" y="15651"/>
                    </a:lnTo>
                    <a:lnTo>
                      <a:pt x="734" y="16222"/>
                    </a:lnTo>
                    <a:lnTo>
                      <a:pt x="947" y="16760"/>
                    </a:lnTo>
                    <a:lnTo>
                      <a:pt x="1191" y="17299"/>
                    </a:lnTo>
                    <a:lnTo>
                      <a:pt x="1453" y="17821"/>
                    </a:lnTo>
                    <a:lnTo>
                      <a:pt x="1746" y="18327"/>
                    </a:lnTo>
                    <a:lnTo>
                      <a:pt x="2056" y="18816"/>
                    </a:lnTo>
                    <a:lnTo>
                      <a:pt x="2399" y="19290"/>
                    </a:lnTo>
                    <a:lnTo>
                      <a:pt x="2758" y="19747"/>
                    </a:lnTo>
                    <a:lnTo>
                      <a:pt x="3133" y="20171"/>
                    </a:lnTo>
                    <a:lnTo>
                      <a:pt x="3525" y="20595"/>
                    </a:lnTo>
                    <a:lnTo>
                      <a:pt x="3949" y="21003"/>
                    </a:lnTo>
                    <a:lnTo>
                      <a:pt x="4390" y="21379"/>
                    </a:lnTo>
                    <a:lnTo>
                      <a:pt x="4847" y="21738"/>
                    </a:lnTo>
                    <a:lnTo>
                      <a:pt x="5320" y="22064"/>
                    </a:lnTo>
                    <a:lnTo>
                      <a:pt x="5810" y="22390"/>
                    </a:lnTo>
                    <a:lnTo>
                      <a:pt x="6316" y="22668"/>
                    </a:lnTo>
                    <a:lnTo>
                      <a:pt x="6838" y="22945"/>
                    </a:lnTo>
                    <a:lnTo>
                      <a:pt x="7360" y="23190"/>
                    </a:lnTo>
                    <a:lnTo>
                      <a:pt x="7915" y="23402"/>
                    </a:lnTo>
                    <a:lnTo>
                      <a:pt x="8470" y="23582"/>
                    </a:lnTo>
                    <a:lnTo>
                      <a:pt x="9041" y="23745"/>
                    </a:lnTo>
                    <a:lnTo>
                      <a:pt x="9628" y="23892"/>
                    </a:lnTo>
                    <a:lnTo>
                      <a:pt x="10232" y="23990"/>
                    </a:lnTo>
                    <a:lnTo>
                      <a:pt x="10836" y="24071"/>
                    </a:lnTo>
                    <a:lnTo>
                      <a:pt x="11440" y="24120"/>
                    </a:lnTo>
                    <a:lnTo>
                      <a:pt x="12060" y="24137"/>
                    </a:lnTo>
                    <a:lnTo>
                      <a:pt x="12680" y="24120"/>
                    </a:lnTo>
                    <a:lnTo>
                      <a:pt x="13300" y="24071"/>
                    </a:lnTo>
                    <a:lnTo>
                      <a:pt x="13904" y="23990"/>
                    </a:lnTo>
                    <a:lnTo>
                      <a:pt x="14492" y="23892"/>
                    </a:lnTo>
                    <a:lnTo>
                      <a:pt x="15079" y="23745"/>
                    </a:lnTo>
                    <a:lnTo>
                      <a:pt x="15650" y="23582"/>
                    </a:lnTo>
                    <a:lnTo>
                      <a:pt x="16205" y="23402"/>
                    </a:lnTo>
                    <a:lnTo>
                      <a:pt x="16760" y="23190"/>
                    </a:lnTo>
                    <a:lnTo>
                      <a:pt x="17299" y="22945"/>
                    </a:lnTo>
                    <a:lnTo>
                      <a:pt x="17821" y="22668"/>
                    </a:lnTo>
                    <a:lnTo>
                      <a:pt x="18327" y="22390"/>
                    </a:lnTo>
                    <a:lnTo>
                      <a:pt x="18816" y="22064"/>
                    </a:lnTo>
                    <a:lnTo>
                      <a:pt x="19289" y="21738"/>
                    </a:lnTo>
                    <a:lnTo>
                      <a:pt x="19746" y="21379"/>
                    </a:lnTo>
                    <a:lnTo>
                      <a:pt x="20171" y="21003"/>
                    </a:lnTo>
                    <a:lnTo>
                      <a:pt x="20595" y="20595"/>
                    </a:lnTo>
                    <a:lnTo>
                      <a:pt x="21003" y="20171"/>
                    </a:lnTo>
                    <a:lnTo>
                      <a:pt x="21378" y="19747"/>
                    </a:lnTo>
                    <a:lnTo>
                      <a:pt x="21737" y="19290"/>
                    </a:lnTo>
                    <a:lnTo>
                      <a:pt x="22064" y="18816"/>
                    </a:lnTo>
                    <a:lnTo>
                      <a:pt x="22390" y="18327"/>
                    </a:lnTo>
                    <a:lnTo>
                      <a:pt x="22668" y="17821"/>
                    </a:lnTo>
                    <a:lnTo>
                      <a:pt x="22945" y="17299"/>
                    </a:lnTo>
                    <a:lnTo>
                      <a:pt x="23173" y="16760"/>
                    </a:lnTo>
                    <a:lnTo>
                      <a:pt x="23402" y="16222"/>
                    </a:lnTo>
                    <a:lnTo>
                      <a:pt x="23581" y="15651"/>
                    </a:lnTo>
                    <a:lnTo>
                      <a:pt x="23745" y="15079"/>
                    </a:lnTo>
                    <a:lnTo>
                      <a:pt x="23891" y="14492"/>
                    </a:lnTo>
                    <a:lnTo>
                      <a:pt x="23989" y="13904"/>
                    </a:lnTo>
                    <a:lnTo>
                      <a:pt x="24071" y="13301"/>
                    </a:lnTo>
                    <a:lnTo>
                      <a:pt x="24120" y="12680"/>
                    </a:lnTo>
                    <a:lnTo>
                      <a:pt x="24136" y="12060"/>
                    </a:lnTo>
                    <a:lnTo>
                      <a:pt x="24120" y="11440"/>
                    </a:lnTo>
                    <a:lnTo>
                      <a:pt x="24071" y="10836"/>
                    </a:lnTo>
                    <a:lnTo>
                      <a:pt x="23989" y="10233"/>
                    </a:lnTo>
                    <a:lnTo>
                      <a:pt x="23891" y="9629"/>
                    </a:lnTo>
                    <a:lnTo>
                      <a:pt x="23745" y="9058"/>
                    </a:lnTo>
                    <a:lnTo>
                      <a:pt x="23581" y="8470"/>
                    </a:lnTo>
                    <a:lnTo>
                      <a:pt x="23402" y="7915"/>
                    </a:lnTo>
                    <a:lnTo>
                      <a:pt x="23173" y="7377"/>
                    </a:lnTo>
                    <a:lnTo>
                      <a:pt x="22945" y="6838"/>
                    </a:lnTo>
                    <a:lnTo>
                      <a:pt x="22668" y="6316"/>
                    </a:lnTo>
                    <a:lnTo>
                      <a:pt x="22390" y="5810"/>
                    </a:lnTo>
                    <a:lnTo>
                      <a:pt x="22064" y="5320"/>
                    </a:lnTo>
                    <a:lnTo>
                      <a:pt x="21737" y="4847"/>
                    </a:lnTo>
                    <a:lnTo>
                      <a:pt x="21378" y="4390"/>
                    </a:lnTo>
                    <a:lnTo>
                      <a:pt x="21003" y="3950"/>
                    </a:lnTo>
                    <a:lnTo>
                      <a:pt x="20595" y="3542"/>
                    </a:lnTo>
                    <a:lnTo>
                      <a:pt x="20171" y="3134"/>
                    </a:lnTo>
                    <a:lnTo>
                      <a:pt x="19746" y="2758"/>
                    </a:lnTo>
                    <a:lnTo>
                      <a:pt x="19289" y="2399"/>
                    </a:lnTo>
                    <a:lnTo>
                      <a:pt x="18816" y="2057"/>
                    </a:lnTo>
                    <a:lnTo>
                      <a:pt x="18327" y="1747"/>
                    </a:lnTo>
                    <a:lnTo>
                      <a:pt x="17821" y="1453"/>
                    </a:lnTo>
                    <a:lnTo>
                      <a:pt x="17299" y="1192"/>
                    </a:lnTo>
                    <a:lnTo>
                      <a:pt x="16760" y="947"/>
                    </a:lnTo>
                    <a:lnTo>
                      <a:pt x="16205" y="735"/>
                    </a:lnTo>
                    <a:lnTo>
                      <a:pt x="15650" y="539"/>
                    </a:lnTo>
                    <a:lnTo>
                      <a:pt x="15079" y="376"/>
                    </a:lnTo>
                    <a:lnTo>
                      <a:pt x="14492" y="245"/>
                    </a:lnTo>
                    <a:lnTo>
                      <a:pt x="13904" y="131"/>
                    </a:lnTo>
                    <a:lnTo>
                      <a:pt x="13300" y="66"/>
                    </a:lnTo>
                    <a:lnTo>
                      <a:pt x="12680" y="17"/>
                    </a:lnTo>
                    <a:lnTo>
                      <a:pt x="12060" y="0"/>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14" name="Google Shape;414;p28"/>
              <p:cNvSpPr/>
              <p:nvPr/>
            </p:nvSpPr>
            <p:spPr>
              <a:xfrm>
                <a:off x="3266218" y="2923514"/>
                <a:ext cx="289523" cy="289523"/>
              </a:xfrm>
              <a:custGeom>
                <a:avLst/>
                <a:gdLst/>
                <a:ahLst/>
                <a:cxnLst/>
                <a:rect l="l" t="t" r="r" b="b"/>
                <a:pathLst>
                  <a:path w="24137" h="24137" fill="none" extrusionOk="0">
                    <a:moveTo>
                      <a:pt x="24136" y="12060"/>
                    </a:moveTo>
                    <a:lnTo>
                      <a:pt x="24136" y="12060"/>
                    </a:lnTo>
                    <a:lnTo>
                      <a:pt x="24120" y="12680"/>
                    </a:lnTo>
                    <a:lnTo>
                      <a:pt x="24071" y="13301"/>
                    </a:lnTo>
                    <a:lnTo>
                      <a:pt x="23989" y="13904"/>
                    </a:lnTo>
                    <a:lnTo>
                      <a:pt x="23891" y="14492"/>
                    </a:lnTo>
                    <a:lnTo>
                      <a:pt x="23745" y="15079"/>
                    </a:lnTo>
                    <a:lnTo>
                      <a:pt x="23581" y="15651"/>
                    </a:lnTo>
                    <a:lnTo>
                      <a:pt x="23402" y="16222"/>
                    </a:lnTo>
                    <a:lnTo>
                      <a:pt x="23173" y="16760"/>
                    </a:lnTo>
                    <a:lnTo>
                      <a:pt x="22945" y="17299"/>
                    </a:lnTo>
                    <a:lnTo>
                      <a:pt x="22668" y="17821"/>
                    </a:lnTo>
                    <a:lnTo>
                      <a:pt x="22390" y="18327"/>
                    </a:lnTo>
                    <a:lnTo>
                      <a:pt x="22064" y="18816"/>
                    </a:lnTo>
                    <a:lnTo>
                      <a:pt x="21737" y="19290"/>
                    </a:lnTo>
                    <a:lnTo>
                      <a:pt x="21378" y="19747"/>
                    </a:lnTo>
                    <a:lnTo>
                      <a:pt x="21003" y="20171"/>
                    </a:lnTo>
                    <a:lnTo>
                      <a:pt x="20595" y="20595"/>
                    </a:lnTo>
                    <a:lnTo>
                      <a:pt x="20171" y="21003"/>
                    </a:lnTo>
                    <a:lnTo>
                      <a:pt x="19746" y="21379"/>
                    </a:lnTo>
                    <a:lnTo>
                      <a:pt x="19289" y="21738"/>
                    </a:lnTo>
                    <a:lnTo>
                      <a:pt x="18816" y="22064"/>
                    </a:lnTo>
                    <a:lnTo>
                      <a:pt x="18327" y="22390"/>
                    </a:lnTo>
                    <a:lnTo>
                      <a:pt x="17821" y="22668"/>
                    </a:lnTo>
                    <a:lnTo>
                      <a:pt x="17299" y="22945"/>
                    </a:lnTo>
                    <a:lnTo>
                      <a:pt x="16760" y="23190"/>
                    </a:lnTo>
                    <a:lnTo>
                      <a:pt x="16205" y="23402"/>
                    </a:lnTo>
                    <a:lnTo>
                      <a:pt x="15650" y="23582"/>
                    </a:lnTo>
                    <a:lnTo>
                      <a:pt x="15079" y="23745"/>
                    </a:lnTo>
                    <a:lnTo>
                      <a:pt x="14492" y="23892"/>
                    </a:lnTo>
                    <a:lnTo>
                      <a:pt x="13904" y="23990"/>
                    </a:lnTo>
                    <a:lnTo>
                      <a:pt x="13300" y="24071"/>
                    </a:lnTo>
                    <a:lnTo>
                      <a:pt x="12680" y="24120"/>
                    </a:lnTo>
                    <a:lnTo>
                      <a:pt x="12060" y="24137"/>
                    </a:lnTo>
                    <a:lnTo>
                      <a:pt x="12060" y="24137"/>
                    </a:lnTo>
                    <a:lnTo>
                      <a:pt x="11440" y="24120"/>
                    </a:lnTo>
                    <a:lnTo>
                      <a:pt x="10836" y="24071"/>
                    </a:lnTo>
                    <a:lnTo>
                      <a:pt x="10232" y="23990"/>
                    </a:lnTo>
                    <a:lnTo>
                      <a:pt x="9628" y="23892"/>
                    </a:lnTo>
                    <a:lnTo>
                      <a:pt x="9041" y="23745"/>
                    </a:lnTo>
                    <a:lnTo>
                      <a:pt x="8470" y="23582"/>
                    </a:lnTo>
                    <a:lnTo>
                      <a:pt x="7915" y="23402"/>
                    </a:lnTo>
                    <a:lnTo>
                      <a:pt x="7360" y="23190"/>
                    </a:lnTo>
                    <a:lnTo>
                      <a:pt x="6838" y="22945"/>
                    </a:lnTo>
                    <a:lnTo>
                      <a:pt x="6316" y="22668"/>
                    </a:lnTo>
                    <a:lnTo>
                      <a:pt x="5810" y="22390"/>
                    </a:lnTo>
                    <a:lnTo>
                      <a:pt x="5320" y="22064"/>
                    </a:lnTo>
                    <a:lnTo>
                      <a:pt x="4847" y="21738"/>
                    </a:lnTo>
                    <a:lnTo>
                      <a:pt x="4390" y="21379"/>
                    </a:lnTo>
                    <a:lnTo>
                      <a:pt x="3949" y="21003"/>
                    </a:lnTo>
                    <a:lnTo>
                      <a:pt x="3525" y="20595"/>
                    </a:lnTo>
                    <a:lnTo>
                      <a:pt x="3133" y="20171"/>
                    </a:lnTo>
                    <a:lnTo>
                      <a:pt x="2758" y="19747"/>
                    </a:lnTo>
                    <a:lnTo>
                      <a:pt x="2399" y="19290"/>
                    </a:lnTo>
                    <a:lnTo>
                      <a:pt x="2056" y="18816"/>
                    </a:lnTo>
                    <a:lnTo>
                      <a:pt x="1746" y="18327"/>
                    </a:lnTo>
                    <a:lnTo>
                      <a:pt x="1453" y="17821"/>
                    </a:lnTo>
                    <a:lnTo>
                      <a:pt x="1191" y="17299"/>
                    </a:lnTo>
                    <a:lnTo>
                      <a:pt x="947" y="16760"/>
                    </a:lnTo>
                    <a:lnTo>
                      <a:pt x="734" y="16222"/>
                    </a:lnTo>
                    <a:lnTo>
                      <a:pt x="539" y="15651"/>
                    </a:lnTo>
                    <a:lnTo>
                      <a:pt x="375" y="15079"/>
                    </a:lnTo>
                    <a:lnTo>
                      <a:pt x="245" y="14492"/>
                    </a:lnTo>
                    <a:lnTo>
                      <a:pt x="131" y="13904"/>
                    </a:lnTo>
                    <a:lnTo>
                      <a:pt x="65" y="13301"/>
                    </a:lnTo>
                    <a:lnTo>
                      <a:pt x="16" y="12680"/>
                    </a:lnTo>
                    <a:lnTo>
                      <a:pt x="0" y="12060"/>
                    </a:lnTo>
                    <a:lnTo>
                      <a:pt x="0" y="12060"/>
                    </a:lnTo>
                    <a:lnTo>
                      <a:pt x="16" y="11440"/>
                    </a:lnTo>
                    <a:lnTo>
                      <a:pt x="65" y="10836"/>
                    </a:lnTo>
                    <a:lnTo>
                      <a:pt x="131" y="10233"/>
                    </a:lnTo>
                    <a:lnTo>
                      <a:pt x="245" y="9629"/>
                    </a:lnTo>
                    <a:lnTo>
                      <a:pt x="375" y="9058"/>
                    </a:lnTo>
                    <a:lnTo>
                      <a:pt x="539" y="8470"/>
                    </a:lnTo>
                    <a:lnTo>
                      <a:pt x="734" y="7915"/>
                    </a:lnTo>
                    <a:lnTo>
                      <a:pt x="947" y="7377"/>
                    </a:lnTo>
                    <a:lnTo>
                      <a:pt x="1191" y="6838"/>
                    </a:lnTo>
                    <a:lnTo>
                      <a:pt x="1453" y="6316"/>
                    </a:lnTo>
                    <a:lnTo>
                      <a:pt x="1746" y="5810"/>
                    </a:lnTo>
                    <a:lnTo>
                      <a:pt x="2056" y="5320"/>
                    </a:lnTo>
                    <a:lnTo>
                      <a:pt x="2399" y="4847"/>
                    </a:lnTo>
                    <a:lnTo>
                      <a:pt x="2758" y="4390"/>
                    </a:lnTo>
                    <a:lnTo>
                      <a:pt x="3133" y="3950"/>
                    </a:lnTo>
                    <a:lnTo>
                      <a:pt x="3525" y="3542"/>
                    </a:lnTo>
                    <a:lnTo>
                      <a:pt x="3949" y="3134"/>
                    </a:lnTo>
                    <a:lnTo>
                      <a:pt x="4390" y="2758"/>
                    </a:lnTo>
                    <a:lnTo>
                      <a:pt x="4847" y="2399"/>
                    </a:lnTo>
                    <a:lnTo>
                      <a:pt x="5320" y="2057"/>
                    </a:lnTo>
                    <a:lnTo>
                      <a:pt x="5810" y="1747"/>
                    </a:lnTo>
                    <a:lnTo>
                      <a:pt x="6316" y="1453"/>
                    </a:lnTo>
                    <a:lnTo>
                      <a:pt x="6838" y="1192"/>
                    </a:lnTo>
                    <a:lnTo>
                      <a:pt x="7360" y="947"/>
                    </a:lnTo>
                    <a:lnTo>
                      <a:pt x="7915" y="735"/>
                    </a:lnTo>
                    <a:lnTo>
                      <a:pt x="8470" y="539"/>
                    </a:lnTo>
                    <a:lnTo>
                      <a:pt x="9041" y="376"/>
                    </a:lnTo>
                    <a:lnTo>
                      <a:pt x="9628" y="245"/>
                    </a:lnTo>
                    <a:lnTo>
                      <a:pt x="10232" y="131"/>
                    </a:lnTo>
                    <a:lnTo>
                      <a:pt x="10836" y="66"/>
                    </a:lnTo>
                    <a:lnTo>
                      <a:pt x="11440" y="17"/>
                    </a:lnTo>
                    <a:lnTo>
                      <a:pt x="12060" y="0"/>
                    </a:lnTo>
                    <a:lnTo>
                      <a:pt x="12060" y="0"/>
                    </a:lnTo>
                    <a:lnTo>
                      <a:pt x="12680" y="17"/>
                    </a:lnTo>
                    <a:lnTo>
                      <a:pt x="13300" y="66"/>
                    </a:lnTo>
                    <a:lnTo>
                      <a:pt x="13904" y="131"/>
                    </a:lnTo>
                    <a:lnTo>
                      <a:pt x="14492" y="245"/>
                    </a:lnTo>
                    <a:lnTo>
                      <a:pt x="15079" y="376"/>
                    </a:lnTo>
                    <a:lnTo>
                      <a:pt x="15650" y="539"/>
                    </a:lnTo>
                    <a:lnTo>
                      <a:pt x="16205" y="735"/>
                    </a:lnTo>
                    <a:lnTo>
                      <a:pt x="16760" y="947"/>
                    </a:lnTo>
                    <a:lnTo>
                      <a:pt x="17299" y="1192"/>
                    </a:lnTo>
                    <a:lnTo>
                      <a:pt x="17821" y="1453"/>
                    </a:lnTo>
                    <a:lnTo>
                      <a:pt x="18327" y="1747"/>
                    </a:lnTo>
                    <a:lnTo>
                      <a:pt x="18816" y="2057"/>
                    </a:lnTo>
                    <a:lnTo>
                      <a:pt x="19289" y="2399"/>
                    </a:lnTo>
                    <a:lnTo>
                      <a:pt x="19746" y="2758"/>
                    </a:lnTo>
                    <a:lnTo>
                      <a:pt x="20171" y="3134"/>
                    </a:lnTo>
                    <a:lnTo>
                      <a:pt x="20595" y="3542"/>
                    </a:lnTo>
                    <a:lnTo>
                      <a:pt x="21003" y="3950"/>
                    </a:lnTo>
                    <a:lnTo>
                      <a:pt x="21378" y="4390"/>
                    </a:lnTo>
                    <a:lnTo>
                      <a:pt x="21737" y="4847"/>
                    </a:lnTo>
                    <a:lnTo>
                      <a:pt x="22064" y="5320"/>
                    </a:lnTo>
                    <a:lnTo>
                      <a:pt x="22390" y="5810"/>
                    </a:lnTo>
                    <a:lnTo>
                      <a:pt x="22668" y="6316"/>
                    </a:lnTo>
                    <a:lnTo>
                      <a:pt x="22945" y="6838"/>
                    </a:lnTo>
                    <a:lnTo>
                      <a:pt x="23173" y="7377"/>
                    </a:lnTo>
                    <a:lnTo>
                      <a:pt x="23402" y="7915"/>
                    </a:lnTo>
                    <a:lnTo>
                      <a:pt x="23581" y="8470"/>
                    </a:lnTo>
                    <a:lnTo>
                      <a:pt x="23745" y="9058"/>
                    </a:lnTo>
                    <a:lnTo>
                      <a:pt x="23891" y="9629"/>
                    </a:lnTo>
                    <a:lnTo>
                      <a:pt x="23989" y="10233"/>
                    </a:lnTo>
                    <a:lnTo>
                      <a:pt x="24071" y="10836"/>
                    </a:lnTo>
                    <a:lnTo>
                      <a:pt x="24120" y="11440"/>
                    </a:lnTo>
                    <a:lnTo>
                      <a:pt x="24136" y="1206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15" name="Google Shape;415;p28"/>
              <p:cNvSpPr/>
              <p:nvPr/>
            </p:nvSpPr>
            <p:spPr>
              <a:xfrm>
                <a:off x="3355283" y="2979113"/>
                <a:ext cx="126271" cy="165027"/>
              </a:xfrm>
              <a:custGeom>
                <a:avLst/>
                <a:gdLst/>
                <a:ahLst/>
                <a:cxnLst/>
                <a:rect l="l" t="t" r="r" b="b"/>
                <a:pathLst>
                  <a:path w="10527" h="13758" extrusionOk="0">
                    <a:moveTo>
                      <a:pt x="4031" y="0"/>
                    </a:moveTo>
                    <a:lnTo>
                      <a:pt x="3819" y="33"/>
                    </a:lnTo>
                    <a:lnTo>
                      <a:pt x="3591" y="65"/>
                    </a:lnTo>
                    <a:lnTo>
                      <a:pt x="3378" y="114"/>
                    </a:lnTo>
                    <a:lnTo>
                      <a:pt x="3166" y="163"/>
                    </a:lnTo>
                    <a:lnTo>
                      <a:pt x="2954" y="229"/>
                    </a:lnTo>
                    <a:lnTo>
                      <a:pt x="2758" y="310"/>
                    </a:lnTo>
                    <a:lnTo>
                      <a:pt x="2563" y="408"/>
                    </a:lnTo>
                    <a:lnTo>
                      <a:pt x="2367" y="506"/>
                    </a:lnTo>
                    <a:lnTo>
                      <a:pt x="2187" y="620"/>
                    </a:lnTo>
                    <a:lnTo>
                      <a:pt x="2008" y="734"/>
                    </a:lnTo>
                    <a:lnTo>
                      <a:pt x="1828" y="865"/>
                    </a:lnTo>
                    <a:lnTo>
                      <a:pt x="1665" y="1012"/>
                    </a:lnTo>
                    <a:lnTo>
                      <a:pt x="1502" y="1159"/>
                    </a:lnTo>
                    <a:lnTo>
                      <a:pt x="1355" y="1306"/>
                    </a:lnTo>
                    <a:lnTo>
                      <a:pt x="1208" y="1469"/>
                    </a:lnTo>
                    <a:lnTo>
                      <a:pt x="1077" y="1648"/>
                    </a:lnTo>
                    <a:lnTo>
                      <a:pt x="947" y="1828"/>
                    </a:lnTo>
                    <a:lnTo>
                      <a:pt x="816" y="2007"/>
                    </a:lnTo>
                    <a:lnTo>
                      <a:pt x="702" y="2187"/>
                    </a:lnTo>
                    <a:lnTo>
                      <a:pt x="490" y="2595"/>
                    </a:lnTo>
                    <a:lnTo>
                      <a:pt x="327" y="3003"/>
                    </a:lnTo>
                    <a:lnTo>
                      <a:pt x="245" y="3215"/>
                    </a:lnTo>
                    <a:lnTo>
                      <a:pt x="196" y="3427"/>
                    </a:lnTo>
                    <a:lnTo>
                      <a:pt x="131" y="3656"/>
                    </a:lnTo>
                    <a:lnTo>
                      <a:pt x="82" y="3868"/>
                    </a:lnTo>
                    <a:lnTo>
                      <a:pt x="49" y="4096"/>
                    </a:lnTo>
                    <a:lnTo>
                      <a:pt x="33" y="4325"/>
                    </a:lnTo>
                    <a:lnTo>
                      <a:pt x="17" y="4553"/>
                    </a:lnTo>
                    <a:lnTo>
                      <a:pt x="0" y="4798"/>
                    </a:lnTo>
                    <a:lnTo>
                      <a:pt x="0" y="13757"/>
                    </a:lnTo>
                    <a:lnTo>
                      <a:pt x="8813" y="13757"/>
                    </a:lnTo>
                    <a:lnTo>
                      <a:pt x="8813" y="9351"/>
                    </a:lnTo>
                    <a:lnTo>
                      <a:pt x="10526" y="9351"/>
                    </a:lnTo>
                    <a:lnTo>
                      <a:pt x="8715" y="4602"/>
                    </a:lnTo>
                    <a:lnTo>
                      <a:pt x="8715" y="4374"/>
                    </a:lnTo>
                    <a:lnTo>
                      <a:pt x="8699" y="4145"/>
                    </a:lnTo>
                    <a:lnTo>
                      <a:pt x="8666" y="3917"/>
                    </a:lnTo>
                    <a:lnTo>
                      <a:pt x="8633" y="3705"/>
                    </a:lnTo>
                    <a:lnTo>
                      <a:pt x="8584" y="3476"/>
                    </a:lnTo>
                    <a:lnTo>
                      <a:pt x="8519" y="3264"/>
                    </a:lnTo>
                    <a:lnTo>
                      <a:pt x="8454" y="3052"/>
                    </a:lnTo>
                    <a:lnTo>
                      <a:pt x="8372" y="2840"/>
                    </a:lnTo>
                    <a:lnTo>
                      <a:pt x="8291" y="2644"/>
                    </a:lnTo>
                    <a:lnTo>
                      <a:pt x="8193" y="2448"/>
                    </a:lnTo>
                    <a:lnTo>
                      <a:pt x="8078" y="2252"/>
                    </a:lnTo>
                    <a:lnTo>
                      <a:pt x="7964" y="2073"/>
                    </a:lnTo>
                    <a:lnTo>
                      <a:pt x="7834" y="1893"/>
                    </a:lnTo>
                    <a:lnTo>
                      <a:pt x="7703" y="1714"/>
                    </a:lnTo>
                    <a:lnTo>
                      <a:pt x="7573" y="1550"/>
                    </a:lnTo>
                    <a:lnTo>
                      <a:pt x="7426" y="1387"/>
                    </a:lnTo>
                    <a:lnTo>
                      <a:pt x="7262" y="1224"/>
                    </a:lnTo>
                    <a:lnTo>
                      <a:pt x="7099" y="1077"/>
                    </a:lnTo>
                    <a:lnTo>
                      <a:pt x="6936" y="947"/>
                    </a:lnTo>
                    <a:lnTo>
                      <a:pt x="6757" y="816"/>
                    </a:lnTo>
                    <a:lnTo>
                      <a:pt x="6577" y="685"/>
                    </a:lnTo>
                    <a:lnTo>
                      <a:pt x="6398" y="571"/>
                    </a:lnTo>
                    <a:lnTo>
                      <a:pt x="6202" y="473"/>
                    </a:lnTo>
                    <a:lnTo>
                      <a:pt x="6006" y="375"/>
                    </a:lnTo>
                    <a:lnTo>
                      <a:pt x="5794" y="294"/>
                    </a:lnTo>
                    <a:lnTo>
                      <a:pt x="5598" y="212"/>
                    </a:lnTo>
                    <a:lnTo>
                      <a:pt x="5386" y="147"/>
                    </a:lnTo>
                    <a:lnTo>
                      <a:pt x="5157" y="98"/>
                    </a:lnTo>
                    <a:lnTo>
                      <a:pt x="4945" y="49"/>
                    </a:lnTo>
                    <a:lnTo>
                      <a:pt x="4717" y="33"/>
                    </a:lnTo>
                    <a:lnTo>
                      <a:pt x="448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16" name="Google Shape;416;p28"/>
              <p:cNvSpPr/>
              <p:nvPr/>
            </p:nvSpPr>
            <p:spPr>
              <a:xfrm>
                <a:off x="3355283" y="2979113"/>
                <a:ext cx="126271" cy="165027"/>
              </a:xfrm>
              <a:custGeom>
                <a:avLst/>
                <a:gdLst/>
                <a:ahLst/>
                <a:cxnLst/>
                <a:rect l="l" t="t" r="r" b="b"/>
                <a:pathLst>
                  <a:path w="10527" h="13758" fill="none" extrusionOk="0">
                    <a:moveTo>
                      <a:pt x="4260" y="0"/>
                    </a:moveTo>
                    <a:lnTo>
                      <a:pt x="4260" y="0"/>
                    </a:lnTo>
                    <a:lnTo>
                      <a:pt x="4031" y="0"/>
                    </a:lnTo>
                    <a:lnTo>
                      <a:pt x="3819" y="33"/>
                    </a:lnTo>
                    <a:lnTo>
                      <a:pt x="3591" y="65"/>
                    </a:lnTo>
                    <a:lnTo>
                      <a:pt x="3378" y="114"/>
                    </a:lnTo>
                    <a:lnTo>
                      <a:pt x="3166" y="163"/>
                    </a:lnTo>
                    <a:lnTo>
                      <a:pt x="2954" y="229"/>
                    </a:lnTo>
                    <a:lnTo>
                      <a:pt x="2758" y="310"/>
                    </a:lnTo>
                    <a:lnTo>
                      <a:pt x="2563" y="408"/>
                    </a:lnTo>
                    <a:lnTo>
                      <a:pt x="2367" y="506"/>
                    </a:lnTo>
                    <a:lnTo>
                      <a:pt x="2187" y="620"/>
                    </a:lnTo>
                    <a:lnTo>
                      <a:pt x="2008" y="734"/>
                    </a:lnTo>
                    <a:lnTo>
                      <a:pt x="1828" y="865"/>
                    </a:lnTo>
                    <a:lnTo>
                      <a:pt x="1665" y="1012"/>
                    </a:lnTo>
                    <a:lnTo>
                      <a:pt x="1502" y="1159"/>
                    </a:lnTo>
                    <a:lnTo>
                      <a:pt x="1355" y="1306"/>
                    </a:lnTo>
                    <a:lnTo>
                      <a:pt x="1208" y="1469"/>
                    </a:lnTo>
                    <a:lnTo>
                      <a:pt x="1077" y="1648"/>
                    </a:lnTo>
                    <a:lnTo>
                      <a:pt x="947" y="1828"/>
                    </a:lnTo>
                    <a:lnTo>
                      <a:pt x="816" y="2007"/>
                    </a:lnTo>
                    <a:lnTo>
                      <a:pt x="702" y="2187"/>
                    </a:lnTo>
                    <a:lnTo>
                      <a:pt x="490" y="2595"/>
                    </a:lnTo>
                    <a:lnTo>
                      <a:pt x="327" y="3003"/>
                    </a:lnTo>
                    <a:lnTo>
                      <a:pt x="245" y="3215"/>
                    </a:lnTo>
                    <a:lnTo>
                      <a:pt x="196" y="3427"/>
                    </a:lnTo>
                    <a:lnTo>
                      <a:pt x="131" y="3656"/>
                    </a:lnTo>
                    <a:lnTo>
                      <a:pt x="82" y="3868"/>
                    </a:lnTo>
                    <a:lnTo>
                      <a:pt x="49" y="4096"/>
                    </a:lnTo>
                    <a:lnTo>
                      <a:pt x="33" y="4325"/>
                    </a:lnTo>
                    <a:lnTo>
                      <a:pt x="17" y="4553"/>
                    </a:lnTo>
                    <a:lnTo>
                      <a:pt x="0" y="4798"/>
                    </a:lnTo>
                    <a:lnTo>
                      <a:pt x="0" y="13757"/>
                    </a:lnTo>
                    <a:lnTo>
                      <a:pt x="8813" y="13757"/>
                    </a:lnTo>
                    <a:lnTo>
                      <a:pt x="8813" y="9351"/>
                    </a:lnTo>
                    <a:lnTo>
                      <a:pt x="10526" y="9351"/>
                    </a:lnTo>
                    <a:lnTo>
                      <a:pt x="8715" y="4602"/>
                    </a:lnTo>
                    <a:lnTo>
                      <a:pt x="8715" y="4602"/>
                    </a:lnTo>
                    <a:lnTo>
                      <a:pt x="8715" y="4374"/>
                    </a:lnTo>
                    <a:lnTo>
                      <a:pt x="8699" y="4145"/>
                    </a:lnTo>
                    <a:lnTo>
                      <a:pt x="8666" y="3917"/>
                    </a:lnTo>
                    <a:lnTo>
                      <a:pt x="8633" y="3705"/>
                    </a:lnTo>
                    <a:lnTo>
                      <a:pt x="8584" y="3476"/>
                    </a:lnTo>
                    <a:lnTo>
                      <a:pt x="8519" y="3264"/>
                    </a:lnTo>
                    <a:lnTo>
                      <a:pt x="8454" y="3052"/>
                    </a:lnTo>
                    <a:lnTo>
                      <a:pt x="8372" y="2840"/>
                    </a:lnTo>
                    <a:lnTo>
                      <a:pt x="8291" y="2644"/>
                    </a:lnTo>
                    <a:lnTo>
                      <a:pt x="8193" y="2448"/>
                    </a:lnTo>
                    <a:lnTo>
                      <a:pt x="8078" y="2252"/>
                    </a:lnTo>
                    <a:lnTo>
                      <a:pt x="7964" y="2073"/>
                    </a:lnTo>
                    <a:lnTo>
                      <a:pt x="7834" y="1893"/>
                    </a:lnTo>
                    <a:lnTo>
                      <a:pt x="7703" y="1714"/>
                    </a:lnTo>
                    <a:lnTo>
                      <a:pt x="7573" y="1550"/>
                    </a:lnTo>
                    <a:lnTo>
                      <a:pt x="7426" y="1387"/>
                    </a:lnTo>
                    <a:lnTo>
                      <a:pt x="7262" y="1224"/>
                    </a:lnTo>
                    <a:lnTo>
                      <a:pt x="7099" y="1077"/>
                    </a:lnTo>
                    <a:lnTo>
                      <a:pt x="6936" y="947"/>
                    </a:lnTo>
                    <a:lnTo>
                      <a:pt x="6757" y="816"/>
                    </a:lnTo>
                    <a:lnTo>
                      <a:pt x="6577" y="685"/>
                    </a:lnTo>
                    <a:lnTo>
                      <a:pt x="6398" y="571"/>
                    </a:lnTo>
                    <a:lnTo>
                      <a:pt x="6202" y="473"/>
                    </a:lnTo>
                    <a:lnTo>
                      <a:pt x="6006" y="375"/>
                    </a:lnTo>
                    <a:lnTo>
                      <a:pt x="5794" y="294"/>
                    </a:lnTo>
                    <a:lnTo>
                      <a:pt x="5598" y="212"/>
                    </a:lnTo>
                    <a:lnTo>
                      <a:pt x="5386" y="147"/>
                    </a:lnTo>
                    <a:lnTo>
                      <a:pt x="5157" y="98"/>
                    </a:lnTo>
                    <a:lnTo>
                      <a:pt x="4945" y="49"/>
                    </a:lnTo>
                    <a:lnTo>
                      <a:pt x="4717" y="33"/>
                    </a:lnTo>
                    <a:lnTo>
                      <a:pt x="4488" y="0"/>
                    </a:lnTo>
                    <a:lnTo>
                      <a:pt x="4260"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17" name="Google Shape;417;p28"/>
              <p:cNvSpPr/>
              <p:nvPr/>
            </p:nvSpPr>
            <p:spPr>
              <a:xfrm>
                <a:off x="3405988" y="2979113"/>
                <a:ext cx="984" cy="12"/>
              </a:xfrm>
              <a:custGeom>
                <a:avLst/>
                <a:gdLst/>
                <a:ahLst/>
                <a:cxnLst/>
                <a:rect l="l" t="t" r="r" b="b"/>
                <a:pathLst>
                  <a:path w="82" h="1" fill="none" extrusionOk="0">
                    <a:moveTo>
                      <a:pt x="82" y="0"/>
                    </a:moveTo>
                    <a:lnTo>
                      <a:pt x="0" y="0"/>
                    </a:lnTo>
                    <a:lnTo>
                      <a:pt x="0"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18" name="Google Shape;418;p28"/>
              <p:cNvSpPr/>
              <p:nvPr/>
            </p:nvSpPr>
            <p:spPr>
              <a:xfrm>
                <a:off x="1293594" y="2466221"/>
                <a:ext cx="389742" cy="389754"/>
              </a:xfrm>
              <a:custGeom>
                <a:avLst/>
                <a:gdLst/>
                <a:ahLst/>
                <a:cxnLst/>
                <a:rect l="l" t="t" r="r" b="b"/>
                <a:pathLst>
                  <a:path w="32492" h="32493" extrusionOk="0">
                    <a:moveTo>
                      <a:pt x="16238" y="1"/>
                    </a:moveTo>
                    <a:lnTo>
                      <a:pt x="15830" y="17"/>
                    </a:lnTo>
                    <a:lnTo>
                      <a:pt x="15405" y="33"/>
                    </a:lnTo>
                    <a:lnTo>
                      <a:pt x="14997" y="50"/>
                    </a:lnTo>
                    <a:lnTo>
                      <a:pt x="14589" y="82"/>
                    </a:lnTo>
                    <a:lnTo>
                      <a:pt x="14181" y="131"/>
                    </a:lnTo>
                    <a:lnTo>
                      <a:pt x="13774" y="197"/>
                    </a:lnTo>
                    <a:lnTo>
                      <a:pt x="13366" y="262"/>
                    </a:lnTo>
                    <a:lnTo>
                      <a:pt x="12974" y="343"/>
                    </a:lnTo>
                    <a:lnTo>
                      <a:pt x="12582" y="425"/>
                    </a:lnTo>
                    <a:lnTo>
                      <a:pt x="12191" y="523"/>
                    </a:lnTo>
                    <a:lnTo>
                      <a:pt x="11799" y="621"/>
                    </a:lnTo>
                    <a:lnTo>
                      <a:pt x="11407" y="735"/>
                    </a:lnTo>
                    <a:lnTo>
                      <a:pt x="11032" y="866"/>
                    </a:lnTo>
                    <a:lnTo>
                      <a:pt x="10657" y="996"/>
                    </a:lnTo>
                    <a:lnTo>
                      <a:pt x="9922" y="1290"/>
                    </a:lnTo>
                    <a:lnTo>
                      <a:pt x="9204" y="1616"/>
                    </a:lnTo>
                    <a:lnTo>
                      <a:pt x="8502" y="1959"/>
                    </a:lnTo>
                    <a:lnTo>
                      <a:pt x="7817" y="2351"/>
                    </a:lnTo>
                    <a:lnTo>
                      <a:pt x="7164" y="2775"/>
                    </a:lnTo>
                    <a:lnTo>
                      <a:pt x="6528" y="3232"/>
                    </a:lnTo>
                    <a:lnTo>
                      <a:pt x="5908" y="3722"/>
                    </a:lnTo>
                    <a:lnTo>
                      <a:pt x="5320" y="4227"/>
                    </a:lnTo>
                    <a:lnTo>
                      <a:pt x="4749" y="4766"/>
                    </a:lnTo>
                    <a:lnTo>
                      <a:pt x="4227" y="5321"/>
                    </a:lnTo>
                    <a:lnTo>
                      <a:pt x="3705" y="5925"/>
                    </a:lnTo>
                    <a:lnTo>
                      <a:pt x="3231" y="6528"/>
                    </a:lnTo>
                    <a:lnTo>
                      <a:pt x="2774" y="7165"/>
                    </a:lnTo>
                    <a:lnTo>
                      <a:pt x="2350" y="7834"/>
                    </a:lnTo>
                    <a:lnTo>
                      <a:pt x="1958" y="8503"/>
                    </a:lnTo>
                    <a:lnTo>
                      <a:pt x="1599" y="9205"/>
                    </a:lnTo>
                    <a:lnTo>
                      <a:pt x="1273" y="9923"/>
                    </a:lnTo>
                    <a:lnTo>
                      <a:pt x="979" y="10674"/>
                    </a:lnTo>
                    <a:lnTo>
                      <a:pt x="849" y="11049"/>
                    </a:lnTo>
                    <a:lnTo>
                      <a:pt x="734" y="11424"/>
                    </a:lnTo>
                    <a:lnTo>
                      <a:pt x="620" y="11800"/>
                    </a:lnTo>
                    <a:lnTo>
                      <a:pt x="506" y="12191"/>
                    </a:lnTo>
                    <a:lnTo>
                      <a:pt x="408" y="12583"/>
                    </a:lnTo>
                    <a:lnTo>
                      <a:pt x="326" y="12975"/>
                    </a:lnTo>
                    <a:lnTo>
                      <a:pt x="245" y="13382"/>
                    </a:lnTo>
                    <a:lnTo>
                      <a:pt x="180" y="13774"/>
                    </a:lnTo>
                    <a:lnTo>
                      <a:pt x="131" y="14182"/>
                    </a:lnTo>
                    <a:lnTo>
                      <a:pt x="82" y="14590"/>
                    </a:lnTo>
                    <a:lnTo>
                      <a:pt x="49" y="14998"/>
                    </a:lnTo>
                    <a:lnTo>
                      <a:pt x="16" y="15422"/>
                    </a:lnTo>
                    <a:lnTo>
                      <a:pt x="0" y="15830"/>
                    </a:lnTo>
                    <a:lnTo>
                      <a:pt x="0" y="16255"/>
                    </a:lnTo>
                    <a:lnTo>
                      <a:pt x="0" y="16663"/>
                    </a:lnTo>
                    <a:lnTo>
                      <a:pt x="16" y="17087"/>
                    </a:lnTo>
                    <a:lnTo>
                      <a:pt x="49" y="17495"/>
                    </a:lnTo>
                    <a:lnTo>
                      <a:pt x="82" y="17919"/>
                    </a:lnTo>
                    <a:lnTo>
                      <a:pt x="131" y="18327"/>
                    </a:lnTo>
                    <a:lnTo>
                      <a:pt x="180" y="18719"/>
                    </a:lnTo>
                    <a:lnTo>
                      <a:pt x="245" y="19127"/>
                    </a:lnTo>
                    <a:lnTo>
                      <a:pt x="326" y="19519"/>
                    </a:lnTo>
                    <a:lnTo>
                      <a:pt x="408" y="19926"/>
                    </a:lnTo>
                    <a:lnTo>
                      <a:pt x="506" y="20318"/>
                    </a:lnTo>
                    <a:lnTo>
                      <a:pt x="620" y="20693"/>
                    </a:lnTo>
                    <a:lnTo>
                      <a:pt x="734" y="21085"/>
                    </a:lnTo>
                    <a:lnTo>
                      <a:pt x="849" y="21461"/>
                    </a:lnTo>
                    <a:lnTo>
                      <a:pt x="979" y="21836"/>
                    </a:lnTo>
                    <a:lnTo>
                      <a:pt x="1273" y="22570"/>
                    </a:lnTo>
                    <a:lnTo>
                      <a:pt x="1599" y="23288"/>
                    </a:lnTo>
                    <a:lnTo>
                      <a:pt x="1958" y="23990"/>
                    </a:lnTo>
                    <a:lnTo>
                      <a:pt x="2350" y="24675"/>
                    </a:lnTo>
                    <a:lnTo>
                      <a:pt x="2774" y="25328"/>
                    </a:lnTo>
                    <a:lnTo>
                      <a:pt x="3231" y="25965"/>
                    </a:lnTo>
                    <a:lnTo>
                      <a:pt x="3705" y="26585"/>
                    </a:lnTo>
                    <a:lnTo>
                      <a:pt x="4227" y="27172"/>
                    </a:lnTo>
                    <a:lnTo>
                      <a:pt x="4749" y="27743"/>
                    </a:lnTo>
                    <a:lnTo>
                      <a:pt x="5320" y="28282"/>
                    </a:lnTo>
                    <a:lnTo>
                      <a:pt x="5908" y="28788"/>
                    </a:lnTo>
                    <a:lnTo>
                      <a:pt x="6528" y="29261"/>
                    </a:lnTo>
                    <a:lnTo>
                      <a:pt x="7164" y="29718"/>
                    </a:lnTo>
                    <a:lnTo>
                      <a:pt x="7817" y="30142"/>
                    </a:lnTo>
                    <a:lnTo>
                      <a:pt x="8502" y="30534"/>
                    </a:lnTo>
                    <a:lnTo>
                      <a:pt x="9204" y="30893"/>
                    </a:lnTo>
                    <a:lnTo>
                      <a:pt x="9922" y="31219"/>
                    </a:lnTo>
                    <a:lnTo>
                      <a:pt x="10657" y="31513"/>
                    </a:lnTo>
                    <a:lnTo>
                      <a:pt x="11032" y="31644"/>
                    </a:lnTo>
                    <a:lnTo>
                      <a:pt x="11407" y="31758"/>
                    </a:lnTo>
                    <a:lnTo>
                      <a:pt x="11799" y="31872"/>
                    </a:lnTo>
                    <a:lnTo>
                      <a:pt x="12191" y="31986"/>
                    </a:lnTo>
                    <a:lnTo>
                      <a:pt x="12582" y="32084"/>
                    </a:lnTo>
                    <a:lnTo>
                      <a:pt x="12974" y="32166"/>
                    </a:lnTo>
                    <a:lnTo>
                      <a:pt x="13366" y="32248"/>
                    </a:lnTo>
                    <a:lnTo>
                      <a:pt x="13774" y="32313"/>
                    </a:lnTo>
                    <a:lnTo>
                      <a:pt x="14181" y="32362"/>
                    </a:lnTo>
                    <a:lnTo>
                      <a:pt x="14589" y="32411"/>
                    </a:lnTo>
                    <a:lnTo>
                      <a:pt x="14997" y="32443"/>
                    </a:lnTo>
                    <a:lnTo>
                      <a:pt x="15405" y="32476"/>
                    </a:lnTo>
                    <a:lnTo>
                      <a:pt x="15830" y="32492"/>
                    </a:lnTo>
                    <a:lnTo>
                      <a:pt x="16662" y="32492"/>
                    </a:lnTo>
                    <a:lnTo>
                      <a:pt x="17086" y="32476"/>
                    </a:lnTo>
                    <a:lnTo>
                      <a:pt x="17494" y="32443"/>
                    </a:lnTo>
                    <a:lnTo>
                      <a:pt x="17902" y="32411"/>
                    </a:lnTo>
                    <a:lnTo>
                      <a:pt x="18310" y="32362"/>
                    </a:lnTo>
                    <a:lnTo>
                      <a:pt x="18718" y="32313"/>
                    </a:lnTo>
                    <a:lnTo>
                      <a:pt x="19126" y="32248"/>
                    </a:lnTo>
                    <a:lnTo>
                      <a:pt x="19518" y="32166"/>
                    </a:lnTo>
                    <a:lnTo>
                      <a:pt x="19910" y="32084"/>
                    </a:lnTo>
                    <a:lnTo>
                      <a:pt x="20301" y="31986"/>
                    </a:lnTo>
                    <a:lnTo>
                      <a:pt x="20693" y="31872"/>
                    </a:lnTo>
                    <a:lnTo>
                      <a:pt x="21068" y="31758"/>
                    </a:lnTo>
                    <a:lnTo>
                      <a:pt x="21460" y="31644"/>
                    </a:lnTo>
                    <a:lnTo>
                      <a:pt x="21835" y="31513"/>
                    </a:lnTo>
                    <a:lnTo>
                      <a:pt x="22570" y="31219"/>
                    </a:lnTo>
                    <a:lnTo>
                      <a:pt x="23288" y="30893"/>
                    </a:lnTo>
                    <a:lnTo>
                      <a:pt x="23989" y="30534"/>
                    </a:lnTo>
                    <a:lnTo>
                      <a:pt x="24658" y="30142"/>
                    </a:lnTo>
                    <a:lnTo>
                      <a:pt x="25328" y="29718"/>
                    </a:lnTo>
                    <a:lnTo>
                      <a:pt x="25964" y="29261"/>
                    </a:lnTo>
                    <a:lnTo>
                      <a:pt x="26568" y="28788"/>
                    </a:lnTo>
                    <a:lnTo>
                      <a:pt x="27172" y="28282"/>
                    </a:lnTo>
                    <a:lnTo>
                      <a:pt x="27726" y="27743"/>
                    </a:lnTo>
                    <a:lnTo>
                      <a:pt x="28265" y="27172"/>
                    </a:lnTo>
                    <a:lnTo>
                      <a:pt x="28771" y="26585"/>
                    </a:lnTo>
                    <a:lnTo>
                      <a:pt x="29260" y="25965"/>
                    </a:lnTo>
                    <a:lnTo>
                      <a:pt x="29717" y="25328"/>
                    </a:lnTo>
                    <a:lnTo>
                      <a:pt x="30142" y="24675"/>
                    </a:lnTo>
                    <a:lnTo>
                      <a:pt x="30533" y="23990"/>
                    </a:lnTo>
                    <a:lnTo>
                      <a:pt x="30892" y="23288"/>
                    </a:lnTo>
                    <a:lnTo>
                      <a:pt x="31219" y="22570"/>
                    </a:lnTo>
                    <a:lnTo>
                      <a:pt x="31496" y="21836"/>
                    </a:lnTo>
                    <a:lnTo>
                      <a:pt x="31627" y="21461"/>
                    </a:lnTo>
                    <a:lnTo>
                      <a:pt x="31757" y="21085"/>
                    </a:lnTo>
                    <a:lnTo>
                      <a:pt x="31872" y="20693"/>
                    </a:lnTo>
                    <a:lnTo>
                      <a:pt x="31969" y="20318"/>
                    </a:lnTo>
                    <a:lnTo>
                      <a:pt x="32067" y="19926"/>
                    </a:lnTo>
                    <a:lnTo>
                      <a:pt x="32165" y="19519"/>
                    </a:lnTo>
                    <a:lnTo>
                      <a:pt x="32231" y="19127"/>
                    </a:lnTo>
                    <a:lnTo>
                      <a:pt x="32296" y="18719"/>
                    </a:lnTo>
                    <a:lnTo>
                      <a:pt x="32361" y="18327"/>
                    </a:lnTo>
                    <a:lnTo>
                      <a:pt x="32410" y="17919"/>
                    </a:lnTo>
                    <a:lnTo>
                      <a:pt x="32443" y="17495"/>
                    </a:lnTo>
                    <a:lnTo>
                      <a:pt x="32459" y="17087"/>
                    </a:lnTo>
                    <a:lnTo>
                      <a:pt x="32475" y="16663"/>
                    </a:lnTo>
                    <a:lnTo>
                      <a:pt x="32492" y="16255"/>
                    </a:lnTo>
                    <a:lnTo>
                      <a:pt x="32475" y="15830"/>
                    </a:lnTo>
                    <a:lnTo>
                      <a:pt x="32459" y="15422"/>
                    </a:lnTo>
                    <a:lnTo>
                      <a:pt x="32443" y="14998"/>
                    </a:lnTo>
                    <a:lnTo>
                      <a:pt x="32410" y="14590"/>
                    </a:lnTo>
                    <a:lnTo>
                      <a:pt x="32361" y="14182"/>
                    </a:lnTo>
                    <a:lnTo>
                      <a:pt x="32296" y="13774"/>
                    </a:lnTo>
                    <a:lnTo>
                      <a:pt x="32231" y="13382"/>
                    </a:lnTo>
                    <a:lnTo>
                      <a:pt x="32165" y="12975"/>
                    </a:lnTo>
                    <a:lnTo>
                      <a:pt x="32067" y="12583"/>
                    </a:lnTo>
                    <a:lnTo>
                      <a:pt x="31969" y="12191"/>
                    </a:lnTo>
                    <a:lnTo>
                      <a:pt x="31872" y="11800"/>
                    </a:lnTo>
                    <a:lnTo>
                      <a:pt x="31757" y="11424"/>
                    </a:lnTo>
                    <a:lnTo>
                      <a:pt x="31627" y="11049"/>
                    </a:lnTo>
                    <a:lnTo>
                      <a:pt x="31496" y="10674"/>
                    </a:lnTo>
                    <a:lnTo>
                      <a:pt x="31219" y="9923"/>
                    </a:lnTo>
                    <a:lnTo>
                      <a:pt x="30892" y="9205"/>
                    </a:lnTo>
                    <a:lnTo>
                      <a:pt x="30533" y="8503"/>
                    </a:lnTo>
                    <a:lnTo>
                      <a:pt x="30142" y="7834"/>
                    </a:lnTo>
                    <a:lnTo>
                      <a:pt x="29717" y="7165"/>
                    </a:lnTo>
                    <a:lnTo>
                      <a:pt x="29260" y="6528"/>
                    </a:lnTo>
                    <a:lnTo>
                      <a:pt x="28771" y="5925"/>
                    </a:lnTo>
                    <a:lnTo>
                      <a:pt x="28265" y="5321"/>
                    </a:lnTo>
                    <a:lnTo>
                      <a:pt x="27726" y="4766"/>
                    </a:lnTo>
                    <a:lnTo>
                      <a:pt x="27172" y="4227"/>
                    </a:lnTo>
                    <a:lnTo>
                      <a:pt x="26568" y="3722"/>
                    </a:lnTo>
                    <a:lnTo>
                      <a:pt x="25964" y="3232"/>
                    </a:lnTo>
                    <a:lnTo>
                      <a:pt x="25328" y="2775"/>
                    </a:lnTo>
                    <a:lnTo>
                      <a:pt x="24658" y="2351"/>
                    </a:lnTo>
                    <a:lnTo>
                      <a:pt x="23989" y="1959"/>
                    </a:lnTo>
                    <a:lnTo>
                      <a:pt x="23288" y="1616"/>
                    </a:lnTo>
                    <a:lnTo>
                      <a:pt x="22570" y="1290"/>
                    </a:lnTo>
                    <a:lnTo>
                      <a:pt x="21835" y="996"/>
                    </a:lnTo>
                    <a:lnTo>
                      <a:pt x="21460" y="866"/>
                    </a:lnTo>
                    <a:lnTo>
                      <a:pt x="21068" y="735"/>
                    </a:lnTo>
                    <a:lnTo>
                      <a:pt x="20693" y="621"/>
                    </a:lnTo>
                    <a:lnTo>
                      <a:pt x="20301" y="523"/>
                    </a:lnTo>
                    <a:lnTo>
                      <a:pt x="19910" y="425"/>
                    </a:lnTo>
                    <a:lnTo>
                      <a:pt x="19518" y="343"/>
                    </a:lnTo>
                    <a:lnTo>
                      <a:pt x="19126" y="262"/>
                    </a:lnTo>
                    <a:lnTo>
                      <a:pt x="18718" y="197"/>
                    </a:lnTo>
                    <a:lnTo>
                      <a:pt x="18310" y="131"/>
                    </a:lnTo>
                    <a:lnTo>
                      <a:pt x="17902" y="82"/>
                    </a:lnTo>
                    <a:lnTo>
                      <a:pt x="17494" y="50"/>
                    </a:lnTo>
                    <a:lnTo>
                      <a:pt x="17086" y="33"/>
                    </a:lnTo>
                    <a:lnTo>
                      <a:pt x="16662" y="17"/>
                    </a:lnTo>
                    <a:lnTo>
                      <a:pt x="16238"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19" name="Google Shape;419;p28"/>
              <p:cNvSpPr/>
              <p:nvPr/>
            </p:nvSpPr>
            <p:spPr>
              <a:xfrm>
                <a:off x="1343699" y="2516338"/>
                <a:ext cx="289523" cy="289523"/>
              </a:xfrm>
              <a:custGeom>
                <a:avLst/>
                <a:gdLst/>
                <a:ahLst/>
                <a:cxnLst/>
                <a:rect l="l" t="t" r="r" b="b"/>
                <a:pathLst>
                  <a:path w="24137" h="24137" extrusionOk="0">
                    <a:moveTo>
                      <a:pt x="12061" y="0"/>
                    </a:moveTo>
                    <a:lnTo>
                      <a:pt x="11441" y="17"/>
                    </a:lnTo>
                    <a:lnTo>
                      <a:pt x="10837" y="66"/>
                    </a:lnTo>
                    <a:lnTo>
                      <a:pt x="10233" y="147"/>
                    </a:lnTo>
                    <a:lnTo>
                      <a:pt x="9629" y="245"/>
                    </a:lnTo>
                    <a:lnTo>
                      <a:pt x="9058" y="392"/>
                    </a:lnTo>
                    <a:lnTo>
                      <a:pt x="8470" y="555"/>
                    </a:lnTo>
                    <a:lnTo>
                      <a:pt x="7916" y="735"/>
                    </a:lnTo>
                    <a:lnTo>
                      <a:pt x="7377" y="947"/>
                    </a:lnTo>
                    <a:lnTo>
                      <a:pt x="6839" y="1192"/>
                    </a:lnTo>
                    <a:lnTo>
                      <a:pt x="6316" y="1469"/>
                    </a:lnTo>
                    <a:lnTo>
                      <a:pt x="5810" y="1747"/>
                    </a:lnTo>
                    <a:lnTo>
                      <a:pt x="5321" y="2073"/>
                    </a:lnTo>
                    <a:lnTo>
                      <a:pt x="4848" y="2399"/>
                    </a:lnTo>
                    <a:lnTo>
                      <a:pt x="4391" y="2758"/>
                    </a:lnTo>
                    <a:lnTo>
                      <a:pt x="3950" y="3134"/>
                    </a:lnTo>
                    <a:lnTo>
                      <a:pt x="3542" y="3542"/>
                    </a:lnTo>
                    <a:lnTo>
                      <a:pt x="3134" y="3966"/>
                    </a:lnTo>
                    <a:lnTo>
                      <a:pt x="2759" y="4390"/>
                    </a:lnTo>
                    <a:lnTo>
                      <a:pt x="2400" y="4847"/>
                    </a:lnTo>
                    <a:lnTo>
                      <a:pt x="2057" y="5321"/>
                    </a:lnTo>
                    <a:lnTo>
                      <a:pt x="1747" y="5810"/>
                    </a:lnTo>
                    <a:lnTo>
                      <a:pt x="1453" y="6316"/>
                    </a:lnTo>
                    <a:lnTo>
                      <a:pt x="1192" y="6838"/>
                    </a:lnTo>
                    <a:lnTo>
                      <a:pt x="947" y="7377"/>
                    </a:lnTo>
                    <a:lnTo>
                      <a:pt x="735" y="7932"/>
                    </a:lnTo>
                    <a:lnTo>
                      <a:pt x="539" y="8486"/>
                    </a:lnTo>
                    <a:lnTo>
                      <a:pt x="376" y="9058"/>
                    </a:lnTo>
                    <a:lnTo>
                      <a:pt x="246" y="9645"/>
                    </a:lnTo>
                    <a:lnTo>
                      <a:pt x="131" y="10233"/>
                    </a:lnTo>
                    <a:lnTo>
                      <a:pt x="66" y="10836"/>
                    </a:lnTo>
                    <a:lnTo>
                      <a:pt x="17" y="11457"/>
                    </a:lnTo>
                    <a:lnTo>
                      <a:pt x="1" y="12077"/>
                    </a:lnTo>
                    <a:lnTo>
                      <a:pt x="17" y="12697"/>
                    </a:lnTo>
                    <a:lnTo>
                      <a:pt x="66" y="13301"/>
                    </a:lnTo>
                    <a:lnTo>
                      <a:pt x="131" y="13904"/>
                    </a:lnTo>
                    <a:lnTo>
                      <a:pt x="246" y="14508"/>
                    </a:lnTo>
                    <a:lnTo>
                      <a:pt x="376" y="15096"/>
                    </a:lnTo>
                    <a:lnTo>
                      <a:pt x="539" y="15667"/>
                    </a:lnTo>
                    <a:lnTo>
                      <a:pt x="735" y="16222"/>
                    </a:lnTo>
                    <a:lnTo>
                      <a:pt x="947" y="16777"/>
                    </a:lnTo>
                    <a:lnTo>
                      <a:pt x="1192" y="17299"/>
                    </a:lnTo>
                    <a:lnTo>
                      <a:pt x="1453" y="17821"/>
                    </a:lnTo>
                    <a:lnTo>
                      <a:pt x="1747" y="18327"/>
                    </a:lnTo>
                    <a:lnTo>
                      <a:pt x="2057" y="18817"/>
                    </a:lnTo>
                    <a:lnTo>
                      <a:pt x="2400" y="19290"/>
                    </a:lnTo>
                    <a:lnTo>
                      <a:pt x="2759" y="19747"/>
                    </a:lnTo>
                    <a:lnTo>
                      <a:pt x="3134" y="20187"/>
                    </a:lnTo>
                    <a:lnTo>
                      <a:pt x="3542" y="20612"/>
                    </a:lnTo>
                    <a:lnTo>
                      <a:pt x="3950" y="21003"/>
                    </a:lnTo>
                    <a:lnTo>
                      <a:pt x="4391" y="21379"/>
                    </a:lnTo>
                    <a:lnTo>
                      <a:pt x="4848" y="21738"/>
                    </a:lnTo>
                    <a:lnTo>
                      <a:pt x="5321" y="22080"/>
                    </a:lnTo>
                    <a:lnTo>
                      <a:pt x="5810" y="22390"/>
                    </a:lnTo>
                    <a:lnTo>
                      <a:pt x="6316" y="22684"/>
                    </a:lnTo>
                    <a:lnTo>
                      <a:pt x="6839" y="22945"/>
                    </a:lnTo>
                    <a:lnTo>
                      <a:pt x="7377" y="23190"/>
                    </a:lnTo>
                    <a:lnTo>
                      <a:pt x="7916" y="23402"/>
                    </a:lnTo>
                    <a:lnTo>
                      <a:pt x="8470" y="23598"/>
                    </a:lnTo>
                    <a:lnTo>
                      <a:pt x="9058" y="23761"/>
                    </a:lnTo>
                    <a:lnTo>
                      <a:pt x="9629" y="23892"/>
                    </a:lnTo>
                    <a:lnTo>
                      <a:pt x="10233" y="24006"/>
                    </a:lnTo>
                    <a:lnTo>
                      <a:pt x="10837" y="24071"/>
                    </a:lnTo>
                    <a:lnTo>
                      <a:pt x="11441" y="24120"/>
                    </a:lnTo>
                    <a:lnTo>
                      <a:pt x="12061" y="24137"/>
                    </a:lnTo>
                    <a:lnTo>
                      <a:pt x="12681" y="24120"/>
                    </a:lnTo>
                    <a:lnTo>
                      <a:pt x="13301" y="24071"/>
                    </a:lnTo>
                    <a:lnTo>
                      <a:pt x="13905" y="24006"/>
                    </a:lnTo>
                    <a:lnTo>
                      <a:pt x="14492" y="23892"/>
                    </a:lnTo>
                    <a:lnTo>
                      <a:pt x="15080" y="23761"/>
                    </a:lnTo>
                    <a:lnTo>
                      <a:pt x="15651" y="23598"/>
                    </a:lnTo>
                    <a:lnTo>
                      <a:pt x="16222" y="23402"/>
                    </a:lnTo>
                    <a:lnTo>
                      <a:pt x="16761" y="23190"/>
                    </a:lnTo>
                    <a:lnTo>
                      <a:pt x="17299" y="22945"/>
                    </a:lnTo>
                    <a:lnTo>
                      <a:pt x="17821" y="22684"/>
                    </a:lnTo>
                    <a:lnTo>
                      <a:pt x="18327" y="22390"/>
                    </a:lnTo>
                    <a:lnTo>
                      <a:pt x="18817" y="22080"/>
                    </a:lnTo>
                    <a:lnTo>
                      <a:pt x="19290" y="21738"/>
                    </a:lnTo>
                    <a:lnTo>
                      <a:pt x="19747" y="21379"/>
                    </a:lnTo>
                    <a:lnTo>
                      <a:pt x="20171" y="21003"/>
                    </a:lnTo>
                    <a:lnTo>
                      <a:pt x="20596" y="20612"/>
                    </a:lnTo>
                    <a:lnTo>
                      <a:pt x="21004" y="20187"/>
                    </a:lnTo>
                    <a:lnTo>
                      <a:pt x="21379" y="19747"/>
                    </a:lnTo>
                    <a:lnTo>
                      <a:pt x="21738" y="19290"/>
                    </a:lnTo>
                    <a:lnTo>
                      <a:pt x="22064" y="18817"/>
                    </a:lnTo>
                    <a:lnTo>
                      <a:pt x="22391" y="18327"/>
                    </a:lnTo>
                    <a:lnTo>
                      <a:pt x="22668" y="17821"/>
                    </a:lnTo>
                    <a:lnTo>
                      <a:pt x="22946" y="17299"/>
                    </a:lnTo>
                    <a:lnTo>
                      <a:pt x="23190" y="16777"/>
                    </a:lnTo>
                    <a:lnTo>
                      <a:pt x="23403" y="16222"/>
                    </a:lnTo>
                    <a:lnTo>
                      <a:pt x="23582" y="15667"/>
                    </a:lnTo>
                    <a:lnTo>
                      <a:pt x="23745" y="15096"/>
                    </a:lnTo>
                    <a:lnTo>
                      <a:pt x="23892" y="14508"/>
                    </a:lnTo>
                    <a:lnTo>
                      <a:pt x="23990" y="13904"/>
                    </a:lnTo>
                    <a:lnTo>
                      <a:pt x="24072" y="13301"/>
                    </a:lnTo>
                    <a:lnTo>
                      <a:pt x="24121" y="12697"/>
                    </a:lnTo>
                    <a:lnTo>
                      <a:pt x="24137" y="12077"/>
                    </a:lnTo>
                    <a:lnTo>
                      <a:pt x="24121" y="11457"/>
                    </a:lnTo>
                    <a:lnTo>
                      <a:pt x="24072" y="10836"/>
                    </a:lnTo>
                    <a:lnTo>
                      <a:pt x="23990" y="10233"/>
                    </a:lnTo>
                    <a:lnTo>
                      <a:pt x="23892" y="9645"/>
                    </a:lnTo>
                    <a:lnTo>
                      <a:pt x="23745" y="9058"/>
                    </a:lnTo>
                    <a:lnTo>
                      <a:pt x="23582" y="8486"/>
                    </a:lnTo>
                    <a:lnTo>
                      <a:pt x="23403" y="7932"/>
                    </a:lnTo>
                    <a:lnTo>
                      <a:pt x="23190" y="7377"/>
                    </a:lnTo>
                    <a:lnTo>
                      <a:pt x="22946" y="6838"/>
                    </a:lnTo>
                    <a:lnTo>
                      <a:pt x="22668" y="6316"/>
                    </a:lnTo>
                    <a:lnTo>
                      <a:pt x="22391" y="5810"/>
                    </a:lnTo>
                    <a:lnTo>
                      <a:pt x="22064" y="5321"/>
                    </a:lnTo>
                    <a:lnTo>
                      <a:pt x="21738" y="4847"/>
                    </a:lnTo>
                    <a:lnTo>
                      <a:pt x="21379" y="4390"/>
                    </a:lnTo>
                    <a:lnTo>
                      <a:pt x="21004" y="3966"/>
                    </a:lnTo>
                    <a:lnTo>
                      <a:pt x="20596" y="3542"/>
                    </a:lnTo>
                    <a:lnTo>
                      <a:pt x="20171" y="3134"/>
                    </a:lnTo>
                    <a:lnTo>
                      <a:pt x="19747" y="2758"/>
                    </a:lnTo>
                    <a:lnTo>
                      <a:pt x="19290" y="2399"/>
                    </a:lnTo>
                    <a:lnTo>
                      <a:pt x="18817" y="2073"/>
                    </a:lnTo>
                    <a:lnTo>
                      <a:pt x="18327" y="1747"/>
                    </a:lnTo>
                    <a:lnTo>
                      <a:pt x="17821" y="1469"/>
                    </a:lnTo>
                    <a:lnTo>
                      <a:pt x="17299" y="1192"/>
                    </a:lnTo>
                    <a:lnTo>
                      <a:pt x="16761" y="947"/>
                    </a:lnTo>
                    <a:lnTo>
                      <a:pt x="16222" y="735"/>
                    </a:lnTo>
                    <a:lnTo>
                      <a:pt x="15651" y="555"/>
                    </a:lnTo>
                    <a:lnTo>
                      <a:pt x="15080" y="392"/>
                    </a:lnTo>
                    <a:lnTo>
                      <a:pt x="14492" y="245"/>
                    </a:lnTo>
                    <a:lnTo>
                      <a:pt x="13905" y="147"/>
                    </a:lnTo>
                    <a:lnTo>
                      <a:pt x="13301" y="66"/>
                    </a:lnTo>
                    <a:lnTo>
                      <a:pt x="12681" y="17"/>
                    </a:lnTo>
                    <a:lnTo>
                      <a:pt x="1206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20" name="Google Shape;420;p28"/>
              <p:cNvSpPr/>
              <p:nvPr/>
            </p:nvSpPr>
            <p:spPr>
              <a:xfrm>
                <a:off x="1432776" y="2571937"/>
                <a:ext cx="126259" cy="165219"/>
              </a:xfrm>
              <a:custGeom>
                <a:avLst/>
                <a:gdLst/>
                <a:ahLst/>
                <a:cxnLst/>
                <a:rect l="l" t="t" r="r" b="b"/>
                <a:pathLst>
                  <a:path w="10526" h="13774" extrusionOk="0">
                    <a:moveTo>
                      <a:pt x="4259" y="0"/>
                    </a:moveTo>
                    <a:lnTo>
                      <a:pt x="4031" y="16"/>
                    </a:lnTo>
                    <a:lnTo>
                      <a:pt x="3819" y="33"/>
                    </a:lnTo>
                    <a:lnTo>
                      <a:pt x="3590" y="65"/>
                    </a:lnTo>
                    <a:lnTo>
                      <a:pt x="3378" y="114"/>
                    </a:lnTo>
                    <a:lnTo>
                      <a:pt x="3166" y="180"/>
                    </a:lnTo>
                    <a:lnTo>
                      <a:pt x="2954" y="245"/>
                    </a:lnTo>
                    <a:lnTo>
                      <a:pt x="2758" y="327"/>
                    </a:lnTo>
                    <a:lnTo>
                      <a:pt x="2562" y="408"/>
                    </a:lnTo>
                    <a:lnTo>
                      <a:pt x="2366" y="522"/>
                    </a:lnTo>
                    <a:lnTo>
                      <a:pt x="2187" y="637"/>
                    </a:lnTo>
                    <a:lnTo>
                      <a:pt x="2007" y="751"/>
                    </a:lnTo>
                    <a:lnTo>
                      <a:pt x="1828" y="881"/>
                    </a:lnTo>
                    <a:lnTo>
                      <a:pt x="1665" y="1012"/>
                    </a:lnTo>
                    <a:lnTo>
                      <a:pt x="1518" y="1159"/>
                    </a:lnTo>
                    <a:lnTo>
                      <a:pt x="1355" y="1322"/>
                    </a:lnTo>
                    <a:lnTo>
                      <a:pt x="1208" y="1485"/>
                    </a:lnTo>
                    <a:lnTo>
                      <a:pt x="1077" y="1648"/>
                    </a:lnTo>
                    <a:lnTo>
                      <a:pt x="947" y="1828"/>
                    </a:lnTo>
                    <a:lnTo>
                      <a:pt x="816" y="2007"/>
                    </a:lnTo>
                    <a:lnTo>
                      <a:pt x="702" y="2203"/>
                    </a:lnTo>
                    <a:lnTo>
                      <a:pt x="506" y="2595"/>
                    </a:lnTo>
                    <a:lnTo>
                      <a:pt x="326" y="3003"/>
                    </a:lnTo>
                    <a:lnTo>
                      <a:pt x="261" y="3215"/>
                    </a:lnTo>
                    <a:lnTo>
                      <a:pt x="196" y="3443"/>
                    </a:lnTo>
                    <a:lnTo>
                      <a:pt x="131" y="3656"/>
                    </a:lnTo>
                    <a:lnTo>
                      <a:pt x="98" y="3884"/>
                    </a:lnTo>
                    <a:lnTo>
                      <a:pt x="49" y="4113"/>
                    </a:lnTo>
                    <a:lnTo>
                      <a:pt x="33" y="4341"/>
                    </a:lnTo>
                    <a:lnTo>
                      <a:pt x="16" y="4569"/>
                    </a:lnTo>
                    <a:lnTo>
                      <a:pt x="0" y="4798"/>
                    </a:lnTo>
                    <a:lnTo>
                      <a:pt x="0" y="13774"/>
                    </a:lnTo>
                    <a:lnTo>
                      <a:pt x="8812" y="13774"/>
                    </a:lnTo>
                    <a:lnTo>
                      <a:pt x="8812" y="9367"/>
                    </a:lnTo>
                    <a:lnTo>
                      <a:pt x="10526" y="9367"/>
                    </a:lnTo>
                    <a:lnTo>
                      <a:pt x="8731" y="4618"/>
                    </a:lnTo>
                    <a:lnTo>
                      <a:pt x="8715" y="4374"/>
                    </a:lnTo>
                    <a:lnTo>
                      <a:pt x="8698" y="4145"/>
                    </a:lnTo>
                    <a:lnTo>
                      <a:pt x="8666" y="3933"/>
                    </a:lnTo>
                    <a:lnTo>
                      <a:pt x="8633" y="3705"/>
                    </a:lnTo>
                    <a:lnTo>
                      <a:pt x="8584" y="3492"/>
                    </a:lnTo>
                    <a:lnTo>
                      <a:pt x="8519" y="3264"/>
                    </a:lnTo>
                    <a:lnTo>
                      <a:pt x="8453" y="3052"/>
                    </a:lnTo>
                    <a:lnTo>
                      <a:pt x="8372" y="2856"/>
                    </a:lnTo>
                    <a:lnTo>
                      <a:pt x="8290" y="2644"/>
                    </a:lnTo>
                    <a:lnTo>
                      <a:pt x="8192" y="2448"/>
                    </a:lnTo>
                    <a:lnTo>
                      <a:pt x="8078" y="2252"/>
                    </a:lnTo>
                    <a:lnTo>
                      <a:pt x="7964" y="2073"/>
                    </a:lnTo>
                    <a:lnTo>
                      <a:pt x="7833" y="1893"/>
                    </a:lnTo>
                    <a:lnTo>
                      <a:pt x="7703" y="1714"/>
                    </a:lnTo>
                    <a:lnTo>
                      <a:pt x="7572" y="1550"/>
                    </a:lnTo>
                    <a:lnTo>
                      <a:pt x="7425" y="1387"/>
                    </a:lnTo>
                    <a:lnTo>
                      <a:pt x="7262" y="1240"/>
                    </a:lnTo>
                    <a:lnTo>
                      <a:pt x="7099" y="1094"/>
                    </a:lnTo>
                    <a:lnTo>
                      <a:pt x="6936" y="947"/>
                    </a:lnTo>
                    <a:lnTo>
                      <a:pt x="6756" y="816"/>
                    </a:lnTo>
                    <a:lnTo>
                      <a:pt x="6577" y="702"/>
                    </a:lnTo>
                    <a:lnTo>
                      <a:pt x="6397" y="588"/>
                    </a:lnTo>
                    <a:lnTo>
                      <a:pt x="6201" y="473"/>
                    </a:lnTo>
                    <a:lnTo>
                      <a:pt x="6006" y="392"/>
                    </a:lnTo>
                    <a:lnTo>
                      <a:pt x="5793" y="294"/>
                    </a:lnTo>
                    <a:lnTo>
                      <a:pt x="5598" y="229"/>
                    </a:lnTo>
                    <a:lnTo>
                      <a:pt x="5385" y="163"/>
                    </a:lnTo>
                    <a:lnTo>
                      <a:pt x="5173" y="114"/>
                    </a:lnTo>
                    <a:lnTo>
                      <a:pt x="4945" y="65"/>
                    </a:lnTo>
                    <a:lnTo>
                      <a:pt x="4716" y="33"/>
                    </a:lnTo>
                    <a:lnTo>
                      <a:pt x="4504" y="16"/>
                    </a:lnTo>
                    <a:lnTo>
                      <a:pt x="4259"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21" name="Google Shape;421;p28"/>
              <p:cNvSpPr/>
              <p:nvPr/>
            </p:nvSpPr>
            <p:spPr>
              <a:xfrm>
                <a:off x="1483469" y="2571937"/>
                <a:ext cx="996" cy="12"/>
              </a:xfrm>
              <a:custGeom>
                <a:avLst/>
                <a:gdLst/>
                <a:ahLst/>
                <a:cxnLst/>
                <a:rect l="l" t="t" r="r" b="b"/>
                <a:pathLst>
                  <a:path w="83" h="1" fill="none" extrusionOk="0">
                    <a:moveTo>
                      <a:pt x="82" y="0"/>
                    </a:moveTo>
                    <a:lnTo>
                      <a:pt x="1" y="0"/>
                    </a:lnTo>
                    <a:lnTo>
                      <a:pt x="1"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22" name="Google Shape;422;p28"/>
              <p:cNvSpPr/>
              <p:nvPr/>
            </p:nvSpPr>
            <p:spPr>
              <a:xfrm>
                <a:off x="2913267" y="2077253"/>
                <a:ext cx="654603" cy="1103444"/>
              </a:xfrm>
              <a:custGeom>
                <a:avLst/>
                <a:gdLst/>
                <a:ahLst/>
                <a:cxnLst/>
                <a:rect l="l" t="t" r="r" b="b"/>
                <a:pathLst>
                  <a:path w="54573" h="91992" fill="none" extrusionOk="0">
                    <a:moveTo>
                      <a:pt x="54572" y="91992"/>
                    </a:moveTo>
                    <a:lnTo>
                      <a:pt x="27286" y="0"/>
                    </a:lnTo>
                    <a:lnTo>
                      <a:pt x="1" y="91992"/>
                    </a:lnTo>
                  </a:path>
                </a:pathLst>
              </a:custGeom>
              <a:noFill/>
              <a:ln w="159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23" name="Google Shape;423;p28"/>
              <p:cNvSpPr/>
              <p:nvPr/>
            </p:nvSpPr>
            <p:spPr>
              <a:xfrm>
                <a:off x="2908768" y="3179763"/>
                <a:ext cx="662820" cy="205354"/>
              </a:xfrm>
              <a:custGeom>
                <a:avLst/>
                <a:gdLst/>
                <a:ahLst/>
                <a:cxnLst/>
                <a:rect l="l" t="t" r="r" b="b"/>
                <a:pathLst>
                  <a:path w="55258" h="17120" extrusionOk="0">
                    <a:moveTo>
                      <a:pt x="0" y="0"/>
                    </a:moveTo>
                    <a:lnTo>
                      <a:pt x="16" y="441"/>
                    </a:lnTo>
                    <a:lnTo>
                      <a:pt x="49" y="865"/>
                    </a:lnTo>
                    <a:lnTo>
                      <a:pt x="82" y="1306"/>
                    </a:lnTo>
                    <a:lnTo>
                      <a:pt x="147" y="1730"/>
                    </a:lnTo>
                    <a:lnTo>
                      <a:pt x="229" y="2154"/>
                    </a:lnTo>
                    <a:lnTo>
                      <a:pt x="327" y="2579"/>
                    </a:lnTo>
                    <a:lnTo>
                      <a:pt x="441" y="3003"/>
                    </a:lnTo>
                    <a:lnTo>
                      <a:pt x="571" y="3427"/>
                    </a:lnTo>
                    <a:lnTo>
                      <a:pt x="718" y="3835"/>
                    </a:lnTo>
                    <a:lnTo>
                      <a:pt x="881" y="4243"/>
                    </a:lnTo>
                    <a:lnTo>
                      <a:pt x="1061" y="4651"/>
                    </a:lnTo>
                    <a:lnTo>
                      <a:pt x="1240" y="5059"/>
                    </a:lnTo>
                    <a:lnTo>
                      <a:pt x="1453" y="5451"/>
                    </a:lnTo>
                    <a:lnTo>
                      <a:pt x="1681" y="5843"/>
                    </a:lnTo>
                    <a:lnTo>
                      <a:pt x="1926" y="6234"/>
                    </a:lnTo>
                    <a:lnTo>
                      <a:pt x="2171" y="6626"/>
                    </a:lnTo>
                    <a:lnTo>
                      <a:pt x="2448" y="7001"/>
                    </a:lnTo>
                    <a:lnTo>
                      <a:pt x="2725" y="7377"/>
                    </a:lnTo>
                    <a:lnTo>
                      <a:pt x="3036" y="7752"/>
                    </a:lnTo>
                    <a:lnTo>
                      <a:pt x="3346" y="8111"/>
                    </a:lnTo>
                    <a:lnTo>
                      <a:pt x="3672" y="8470"/>
                    </a:lnTo>
                    <a:lnTo>
                      <a:pt x="3998" y="8829"/>
                    </a:lnTo>
                    <a:lnTo>
                      <a:pt x="4357" y="9188"/>
                    </a:lnTo>
                    <a:lnTo>
                      <a:pt x="4733" y="9531"/>
                    </a:lnTo>
                    <a:lnTo>
                      <a:pt x="5108" y="9873"/>
                    </a:lnTo>
                    <a:lnTo>
                      <a:pt x="5500" y="10200"/>
                    </a:lnTo>
                    <a:lnTo>
                      <a:pt x="5891" y="10526"/>
                    </a:lnTo>
                    <a:lnTo>
                      <a:pt x="6316" y="10853"/>
                    </a:lnTo>
                    <a:lnTo>
                      <a:pt x="6740" y="11163"/>
                    </a:lnTo>
                    <a:lnTo>
                      <a:pt x="7181" y="11473"/>
                    </a:lnTo>
                    <a:lnTo>
                      <a:pt x="7638" y="11766"/>
                    </a:lnTo>
                    <a:lnTo>
                      <a:pt x="8095" y="12060"/>
                    </a:lnTo>
                    <a:lnTo>
                      <a:pt x="8568" y="12354"/>
                    </a:lnTo>
                    <a:lnTo>
                      <a:pt x="9057" y="12631"/>
                    </a:lnTo>
                    <a:lnTo>
                      <a:pt x="9547" y="12909"/>
                    </a:lnTo>
                    <a:lnTo>
                      <a:pt x="10053" y="13170"/>
                    </a:lnTo>
                    <a:lnTo>
                      <a:pt x="10575" y="13431"/>
                    </a:lnTo>
                    <a:lnTo>
                      <a:pt x="11097" y="13692"/>
                    </a:lnTo>
                    <a:lnTo>
                      <a:pt x="11636" y="13937"/>
                    </a:lnTo>
                    <a:lnTo>
                      <a:pt x="12191" y="14165"/>
                    </a:lnTo>
                    <a:lnTo>
                      <a:pt x="12746" y="14394"/>
                    </a:lnTo>
                    <a:lnTo>
                      <a:pt x="13300" y="14622"/>
                    </a:lnTo>
                    <a:lnTo>
                      <a:pt x="13888" y="14834"/>
                    </a:lnTo>
                    <a:lnTo>
                      <a:pt x="14459" y="15030"/>
                    </a:lnTo>
                    <a:lnTo>
                      <a:pt x="15063" y="15226"/>
                    </a:lnTo>
                    <a:lnTo>
                      <a:pt x="15650" y="15406"/>
                    </a:lnTo>
                    <a:lnTo>
                      <a:pt x="16270" y="15585"/>
                    </a:lnTo>
                    <a:lnTo>
                      <a:pt x="16874" y="15748"/>
                    </a:lnTo>
                    <a:lnTo>
                      <a:pt x="17511" y="15911"/>
                    </a:lnTo>
                    <a:lnTo>
                      <a:pt x="18131" y="16058"/>
                    </a:lnTo>
                    <a:lnTo>
                      <a:pt x="18767" y="16205"/>
                    </a:lnTo>
                    <a:lnTo>
                      <a:pt x="19420" y="16336"/>
                    </a:lnTo>
                    <a:lnTo>
                      <a:pt x="20073" y="16450"/>
                    </a:lnTo>
                    <a:lnTo>
                      <a:pt x="20726" y="16564"/>
                    </a:lnTo>
                    <a:lnTo>
                      <a:pt x="21395" y="16678"/>
                    </a:lnTo>
                    <a:lnTo>
                      <a:pt x="22064" y="16760"/>
                    </a:lnTo>
                    <a:lnTo>
                      <a:pt x="22749" y="16842"/>
                    </a:lnTo>
                    <a:lnTo>
                      <a:pt x="23435" y="16907"/>
                    </a:lnTo>
                    <a:lnTo>
                      <a:pt x="24120" y="16972"/>
                    </a:lnTo>
                    <a:lnTo>
                      <a:pt x="24805" y="17021"/>
                    </a:lnTo>
                    <a:lnTo>
                      <a:pt x="25507" y="17070"/>
                    </a:lnTo>
                    <a:lnTo>
                      <a:pt x="26209" y="17086"/>
                    </a:lnTo>
                    <a:lnTo>
                      <a:pt x="26927" y="17103"/>
                    </a:lnTo>
                    <a:lnTo>
                      <a:pt x="27629" y="17119"/>
                    </a:lnTo>
                    <a:lnTo>
                      <a:pt x="28347" y="17103"/>
                    </a:lnTo>
                    <a:lnTo>
                      <a:pt x="29048" y="17086"/>
                    </a:lnTo>
                    <a:lnTo>
                      <a:pt x="29766" y="17070"/>
                    </a:lnTo>
                    <a:lnTo>
                      <a:pt x="30452" y="17021"/>
                    </a:lnTo>
                    <a:lnTo>
                      <a:pt x="31154" y="16972"/>
                    </a:lnTo>
                    <a:lnTo>
                      <a:pt x="31839" y="16907"/>
                    </a:lnTo>
                    <a:lnTo>
                      <a:pt x="32524" y="16842"/>
                    </a:lnTo>
                    <a:lnTo>
                      <a:pt x="33210" y="16760"/>
                    </a:lnTo>
                    <a:lnTo>
                      <a:pt x="33879" y="16678"/>
                    </a:lnTo>
                    <a:lnTo>
                      <a:pt x="34532" y="16564"/>
                    </a:lnTo>
                    <a:lnTo>
                      <a:pt x="35201" y="16450"/>
                    </a:lnTo>
                    <a:lnTo>
                      <a:pt x="35854" y="16336"/>
                    </a:lnTo>
                    <a:lnTo>
                      <a:pt x="36490" y="16205"/>
                    </a:lnTo>
                    <a:lnTo>
                      <a:pt x="37126" y="16058"/>
                    </a:lnTo>
                    <a:lnTo>
                      <a:pt x="37763" y="15911"/>
                    </a:lnTo>
                    <a:lnTo>
                      <a:pt x="38383" y="15748"/>
                    </a:lnTo>
                    <a:lnTo>
                      <a:pt x="39003" y="15585"/>
                    </a:lnTo>
                    <a:lnTo>
                      <a:pt x="39607" y="15406"/>
                    </a:lnTo>
                    <a:lnTo>
                      <a:pt x="40211" y="15226"/>
                    </a:lnTo>
                    <a:lnTo>
                      <a:pt x="40798" y="15030"/>
                    </a:lnTo>
                    <a:lnTo>
                      <a:pt x="41386" y="14834"/>
                    </a:lnTo>
                    <a:lnTo>
                      <a:pt x="41957" y="14622"/>
                    </a:lnTo>
                    <a:lnTo>
                      <a:pt x="42528" y="14394"/>
                    </a:lnTo>
                    <a:lnTo>
                      <a:pt x="43083" y="14165"/>
                    </a:lnTo>
                    <a:lnTo>
                      <a:pt x="43622" y="13937"/>
                    </a:lnTo>
                    <a:lnTo>
                      <a:pt x="44160" y="13692"/>
                    </a:lnTo>
                    <a:lnTo>
                      <a:pt x="44699" y="13431"/>
                    </a:lnTo>
                    <a:lnTo>
                      <a:pt x="45204" y="13170"/>
                    </a:lnTo>
                    <a:lnTo>
                      <a:pt x="45710" y="12909"/>
                    </a:lnTo>
                    <a:lnTo>
                      <a:pt x="46216" y="12631"/>
                    </a:lnTo>
                    <a:lnTo>
                      <a:pt x="46690" y="12354"/>
                    </a:lnTo>
                    <a:lnTo>
                      <a:pt x="47163" y="12060"/>
                    </a:lnTo>
                    <a:lnTo>
                      <a:pt x="47636" y="11766"/>
                    </a:lnTo>
                    <a:lnTo>
                      <a:pt x="48093" y="11473"/>
                    </a:lnTo>
                    <a:lnTo>
                      <a:pt x="48517" y="11163"/>
                    </a:lnTo>
                    <a:lnTo>
                      <a:pt x="48958" y="10853"/>
                    </a:lnTo>
                    <a:lnTo>
                      <a:pt x="49366" y="10526"/>
                    </a:lnTo>
                    <a:lnTo>
                      <a:pt x="49774" y="10200"/>
                    </a:lnTo>
                    <a:lnTo>
                      <a:pt x="50166" y="9873"/>
                    </a:lnTo>
                    <a:lnTo>
                      <a:pt x="50541" y="9531"/>
                    </a:lnTo>
                    <a:lnTo>
                      <a:pt x="50916" y="9188"/>
                    </a:lnTo>
                    <a:lnTo>
                      <a:pt x="51259" y="8829"/>
                    </a:lnTo>
                    <a:lnTo>
                      <a:pt x="51602" y="8470"/>
                    </a:lnTo>
                    <a:lnTo>
                      <a:pt x="51928" y="8111"/>
                    </a:lnTo>
                    <a:lnTo>
                      <a:pt x="52238" y="7752"/>
                    </a:lnTo>
                    <a:lnTo>
                      <a:pt x="52532" y="7377"/>
                    </a:lnTo>
                    <a:lnTo>
                      <a:pt x="52826" y="7001"/>
                    </a:lnTo>
                    <a:lnTo>
                      <a:pt x="53087" y="6626"/>
                    </a:lnTo>
                    <a:lnTo>
                      <a:pt x="53348" y="6234"/>
                    </a:lnTo>
                    <a:lnTo>
                      <a:pt x="53593" y="5843"/>
                    </a:lnTo>
                    <a:lnTo>
                      <a:pt x="53805" y="5451"/>
                    </a:lnTo>
                    <a:lnTo>
                      <a:pt x="54017" y="5059"/>
                    </a:lnTo>
                    <a:lnTo>
                      <a:pt x="54213" y="4651"/>
                    </a:lnTo>
                    <a:lnTo>
                      <a:pt x="54392" y="4243"/>
                    </a:lnTo>
                    <a:lnTo>
                      <a:pt x="54555" y="3835"/>
                    </a:lnTo>
                    <a:lnTo>
                      <a:pt x="54702" y="3427"/>
                    </a:lnTo>
                    <a:lnTo>
                      <a:pt x="54833" y="3003"/>
                    </a:lnTo>
                    <a:lnTo>
                      <a:pt x="54947" y="2579"/>
                    </a:lnTo>
                    <a:lnTo>
                      <a:pt x="55045" y="2154"/>
                    </a:lnTo>
                    <a:lnTo>
                      <a:pt x="55127" y="1730"/>
                    </a:lnTo>
                    <a:lnTo>
                      <a:pt x="55176" y="1306"/>
                    </a:lnTo>
                    <a:lnTo>
                      <a:pt x="55225" y="865"/>
                    </a:lnTo>
                    <a:lnTo>
                      <a:pt x="55257" y="441"/>
                    </a:lnTo>
                    <a:lnTo>
                      <a:pt x="55257"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24" name="Google Shape;424;p28"/>
              <p:cNvSpPr/>
              <p:nvPr/>
            </p:nvSpPr>
            <p:spPr>
              <a:xfrm>
                <a:off x="1166744" y="1715492"/>
                <a:ext cx="654591" cy="1103648"/>
              </a:xfrm>
              <a:custGeom>
                <a:avLst/>
                <a:gdLst/>
                <a:ahLst/>
                <a:cxnLst/>
                <a:rect l="l" t="t" r="r" b="b"/>
                <a:pathLst>
                  <a:path w="54572" h="92009" fill="none" extrusionOk="0">
                    <a:moveTo>
                      <a:pt x="0" y="92008"/>
                    </a:moveTo>
                    <a:lnTo>
                      <a:pt x="27286" y="1"/>
                    </a:lnTo>
                    <a:lnTo>
                      <a:pt x="54572" y="92008"/>
                    </a:lnTo>
                  </a:path>
                </a:pathLst>
              </a:custGeom>
              <a:noFill/>
              <a:ln w="159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25" name="Google Shape;425;p28"/>
              <p:cNvSpPr/>
              <p:nvPr/>
            </p:nvSpPr>
            <p:spPr>
              <a:xfrm>
                <a:off x="1163025" y="2818001"/>
                <a:ext cx="662616" cy="205354"/>
              </a:xfrm>
              <a:custGeom>
                <a:avLst/>
                <a:gdLst/>
                <a:ahLst/>
                <a:cxnLst/>
                <a:rect l="l" t="t" r="r" b="b"/>
                <a:pathLst>
                  <a:path w="55241" h="17120" extrusionOk="0">
                    <a:moveTo>
                      <a:pt x="0" y="0"/>
                    </a:moveTo>
                    <a:lnTo>
                      <a:pt x="0" y="441"/>
                    </a:lnTo>
                    <a:lnTo>
                      <a:pt x="33" y="882"/>
                    </a:lnTo>
                    <a:lnTo>
                      <a:pt x="65" y="1306"/>
                    </a:lnTo>
                    <a:lnTo>
                      <a:pt x="131" y="1730"/>
                    </a:lnTo>
                    <a:lnTo>
                      <a:pt x="212" y="2171"/>
                    </a:lnTo>
                    <a:lnTo>
                      <a:pt x="310" y="2595"/>
                    </a:lnTo>
                    <a:lnTo>
                      <a:pt x="424" y="3003"/>
                    </a:lnTo>
                    <a:lnTo>
                      <a:pt x="555" y="3427"/>
                    </a:lnTo>
                    <a:lnTo>
                      <a:pt x="702" y="3835"/>
                    </a:lnTo>
                    <a:lnTo>
                      <a:pt x="865" y="4243"/>
                    </a:lnTo>
                    <a:lnTo>
                      <a:pt x="1045" y="4651"/>
                    </a:lnTo>
                    <a:lnTo>
                      <a:pt x="1240" y="5059"/>
                    </a:lnTo>
                    <a:lnTo>
                      <a:pt x="1436" y="5451"/>
                    </a:lnTo>
                    <a:lnTo>
                      <a:pt x="1665" y="5859"/>
                    </a:lnTo>
                    <a:lnTo>
                      <a:pt x="1909" y="6234"/>
                    </a:lnTo>
                    <a:lnTo>
                      <a:pt x="2171" y="6626"/>
                    </a:lnTo>
                    <a:lnTo>
                      <a:pt x="2432" y="7001"/>
                    </a:lnTo>
                    <a:lnTo>
                      <a:pt x="2709" y="7377"/>
                    </a:lnTo>
                    <a:lnTo>
                      <a:pt x="3019" y="7752"/>
                    </a:lnTo>
                    <a:lnTo>
                      <a:pt x="3329" y="8127"/>
                    </a:lnTo>
                    <a:lnTo>
                      <a:pt x="3656" y="8486"/>
                    </a:lnTo>
                    <a:lnTo>
                      <a:pt x="3998" y="8845"/>
                    </a:lnTo>
                    <a:lnTo>
                      <a:pt x="4341" y="9188"/>
                    </a:lnTo>
                    <a:lnTo>
                      <a:pt x="4716" y="9531"/>
                    </a:lnTo>
                    <a:lnTo>
                      <a:pt x="5092" y="9873"/>
                    </a:lnTo>
                    <a:lnTo>
                      <a:pt x="5483" y="10200"/>
                    </a:lnTo>
                    <a:lnTo>
                      <a:pt x="5891" y="10526"/>
                    </a:lnTo>
                    <a:lnTo>
                      <a:pt x="6299" y="10853"/>
                    </a:lnTo>
                    <a:lnTo>
                      <a:pt x="6724" y="11163"/>
                    </a:lnTo>
                    <a:lnTo>
                      <a:pt x="7164" y="11473"/>
                    </a:lnTo>
                    <a:lnTo>
                      <a:pt x="7621" y="11783"/>
                    </a:lnTo>
                    <a:lnTo>
                      <a:pt x="8078" y="12077"/>
                    </a:lnTo>
                    <a:lnTo>
                      <a:pt x="8551" y="12354"/>
                    </a:lnTo>
                    <a:lnTo>
                      <a:pt x="9041" y="12648"/>
                    </a:lnTo>
                    <a:lnTo>
                      <a:pt x="9547" y="12909"/>
                    </a:lnTo>
                    <a:lnTo>
                      <a:pt x="10053" y="13186"/>
                    </a:lnTo>
                    <a:lnTo>
                      <a:pt x="10559" y="13447"/>
                    </a:lnTo>
                    <a:lnTo>
                      <a:pt x="11097" y="13692"/>
                    </a:lnTo>
                    <a:lnTo>
                      <a:pt x="11619" y="13937"/>
                    </a:lnTo>
                    <a:lnTo>
                      <a:pt x="12174" y="14165"/>
                    </a:lnTo>
                    <a:lnTo>
                      <a:pt x="12729" y="14394"/>
                    </a:lnTo>
                    <a:lnTo>
                      <a:pt x="13300" y="14622"/>
                    </a:lnTo>
                    <a:lnTo>
                      <a:pt x="13871" y="14835"/>
                    </a:lnTo>
                    <a:lnTo>
                      <a:pt x="14459" y="15030"/>
                    </a:lnTo>
                    <a:lnTo>
                      <a:pt x="15046" y="15226"/>
                    </a:lnTo>
                    <a:lnTo>
                      <a:pt x="15650" y="15422"/>
                    </a:lnTo>
                    <a:lnTo>
                      <a:pt x="16254" y="15602"/>
                    </a:lnTo>
                    <a:lnTo>
                      <a:pt x="16874" y="15765"/>
                    </a:lnTo>
                    <a:lnTo>
                      <a:pt x="17494" y="15928"/>
                    </a:lnTo>
                    <a:lnTo>
                      <a:pt x="18114" y="16075"/>
                    </a:lnTo>
                    <a:lnTo>
                      <a:pt x="18767" y="16205"/>
                    </a:lnTo>
                    <a:lnTo>
                      <a:pt x="19404" y="16336"/>
                    </a:lnTo>
                    <a:lnTo>
                      <a:pt x="20056" y="16466"/>
                    </a:lnTo>
                    <a:lnTo>
                      <a:pt x="20709" y="16581"/>
                    </a:lnTo>
                    <a:lnTo>
                      <a:pt x="21378" y="16679"/>
                    </a:lnTo>
                    <a:lnTo>
                      <a:pt x="22047" y="16777"/>
                    </a:lnTo>
                    <a:lnTo>
                      <a:pt x="22733" y="16858"/>
                    </a:lnTo>
                    <a:lnTo>
                      <a:pt x="23418" y="16923"/>
                    </a:lnTo>
                    <a:lnTo>
                      <a:pt x="24104" y="16989"/>
                    </a:lnTo>
                    <a:lnTo>
                      <a:pt x="24789" y="17038"/>
                    </a:lnTo>
                    <a:lnTo>
                      <a:pt x="25491" y="17070"/>
                    </a:lnTo>
                    <a:lnTo>
                      <a:pt x="26193" y="17103"/>
                    </a:lnTo>
                    <a:lnTo>
                      <a:pt x="26911" y="17119"/>
                    </a:lnTo>
                    <a:lnTo>
                      <a:pt x="28330" y="17119"/>
                    </a:lnTo>
                    <a:lnTo>
                      <a:pt x="29048" y="17103"/>
                    </a:lnTo>
                    <a:lnTo>
                      <a:pt x="29750" y="17070"/>
                    </a:lnTo>
                    <a:lnTo>
                      <a:pt x="30452" y="17038"/>
                    </a:lnTo>
                    <a:lnTo>
                      <a:pt x="31137" y="16989"/>
                    </a:lnTo>
                    <a:lnTo>
                      <a:pt x="31823" y="16923"/>
                    </a:lnTo>
                    <a:lnTo>
                      <a:pt x="32508" y="16858"/>
                    </a:lnTo>
                    <a:lnTo>
                      <a:pt x="33193" y="16777"/>
                    </a:lnTo>
                    <a:lnTo>
                      <a:pt x="33863" y="16679"/>
                    </a:lnTo>
                    <a:lnTo>
                      <a:pt x="34532" y="16581"/>
                    </a:lnTo>
                    <a:lnTo>
                      <a:pt x="35184" y="16466"/>
                    </a:lnTo>
                    <a:lnTo>
                      <a:pt x="35837" y="16336"/>
                    </a:lnTo>
                    <a:lnTo>
                      <a:pt x="36474" y="16205"/>
                    </a:lnTo>
                    <a:lnTo>
                      <a:pt x="37126" y="16075"/>
                    </a:lnTo>
                    <a:lnTo>
                      <a:pt x="37747" y="15928"/>
                    </a:lnTo>
                    <a:lnTo>
                      <a:pt x="38367" y="15765"/>
                    </a:lnTo>
                    <a:lnTo>
                      <a:pt x="38987" y="15602"/>
                    </a:lnTo>
                    <a:lnTo>
                      <a:pt x="39591" y="15422"/>
                    </a:lnTo>
                    <a:lnTo>
                      <a:pt x="40194" y="15226"/>
                    </a:lnTo>
                    <a:lnTo>
                      <a:pt x="40782" y="15030"/>
                    </a:lnTo>
                    <a:lnTo>
                      <a:pt x="41369" y="14835"/>
                    </a:lnTo>
                    <a:lnTo>
                      <a:pt x="41941" y="14622"/>
                    </a:lnTo>
                    <a:lnTo>
                      <a:pt x="42512" y="14394"/>
                    </a:lnTo>
                    <a:lnTo>
                      <a:pt x="43067" y="14165"/>
                    </a:lnTo>
                    <a:lnTo>
                      <a:pt x="43621" y="13937"/>
                    </a:lnTo>
                    <a:lnTo>
                      <a:pt x="44144" y="13692"/>
                    </a:lnTo>
                    <a:lnTo>
                      <a:pt x="44682" y="13447"/>
                    </a:lnTo>
                    <a:lnTo>
                      <a:pt x="45188" y="13186"/>
                    </a:lnTo>
                    <a:lnTo>
                      <a:pt x="45694" y="12909"/>
                    </a:lnTo>
                    <a:lnTo>
                      <a:pt x="46200" y="12648"/>
                    </a:lnTo>
                    <a:lnTo>
                      <a:pt x="46689" y="12354"/>
                    </a:lnTo>
                    <a:lnTo>
                      <a:pt x="47163" y="12077"/>
                    </a:lnTo>
                    <a:lnTo>
                      <a:pt x="47620" y="11783"/>
                    </a:lnTo>
                    <a:lnTo>
                      <a:pt x="48077" y="11473"/>
                    </a:lnTo>
                    <a:lnTo>
                      <a:pt x="48517" y="11163"/>
                    </a:lnTo>
                    <a:lnTo>
                      <a:pt x="48942" y="10853"/>
                    </a:lnTo>
                    <a:lnTo>
                      <a:pt x="49350" y="10526"/>
                    </a:lnTo>
                    <a:lnTo>
                      <a:pt x="49758" y="10200"/>
                    </a:lnTo>
                    <a:lnTo>
                      <a:pt x="50149" y="9873"/>
                    </a:lnTo>
                    <a:lnTo>
                      <a:pt x="50525" y="9531"/>
                    </a:lnTo>
                    <a:lnTo>
                      <a:pt x="50900" y="9188"/>
                    </a:lnTo>
                    <a:lnTo>
                      <a:pt x="51243" y="8845"/>
                    </a:lnTo>
                    <a:lnTo>
                      <a:pt x="51585" y="8486"/>
                    </a:lnTo>
                    <a:lnTo>
                      <a:pt x="51912" y="8127"/>
                    </a:lnTo>
                    <a:lnTo>
                      <a:pt x="52222" y="7752"/>
                    </a:lnTo>
                    <a:lnTo>
                      <a:pt x="52532" y="7377"/>
                    </a:lnTo>
                    <a:lnTo>
                      <a:pt x="52809" y="7001"/>
                    </a:lnTo>
                    <a:lnTo>
                      <a:pt x="53070" y="6626"/>
                    </a:lnTo>
                    <a:lnTo>
                      <a:pt x="53331" y="6234"/>
                    </a:lnTo>
                    <a:lnTo>
                      <a:pt x="53576" y="5859"/>
                    </a:lnTo>
                    <a:lnTo>
                      <a:pt x="53805" y="5451"/>
                    </a:lnTo>
                    <a:lnTo>
                      <a:pt x="54001" y="5059"/>
                    </a:lnTo>
                    <a:lnTo>
                      <a:pt x="54196" y="4651"/>
                    </a:lnTo>
                    <a:lnTo>
                      <a:pt x="54376" y="4243"/>
                    </a:lnTo>
                    <a:lnTo>
                      <a:pt x="54539" y="3835"/>
                    </a:lnTo>
                    <a:lnTo>
                      <a:pt x="54686" y="3427"/>
                    </a:lnTo>
                    <a:lnTo>
                      <a:pt x="54816" y="3003"/>
                    </a:lnTo>
                    <a:lnTo>
                      <a:pt x="54931" y="2595"/>
                    </a:lnTo>
                    <a:lnTo>
                      <a:pt x="55029" y="2171"/>
                    </a:lnTo>
                    <a:lnTo>
                      <a:pt x="55110" y="1730"/>
                    </a:lnTo>
                    <a:lnTo>
                      <a:pt x="55176" y="1306"/>
                    </a:lnTo>
                    <a:lnTo>
                      <a:pt x="55208" y="882"/>
                    </a:lnTo>
                    <a:lnTo>
                      <a:pt x="55241" y="441"/>
                    </a:lnTo>
                    <a:lnTo>
                      <a:pt x="5524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26" name="Google Shape;426;p28"/>
              <p:cNvSpPr/>
              <p:nvPr/>
            </p:nvSpPr>
            <p:spPr>
              <a:xfrm>
                <a:off x="2303099" y="1599411"/>
                <a:ext cx="128418" cy="2037951"/>
              </a:xfrm>
              <a:custGeom>
                <a:avLst/>
                <a:gdLst/>
                <a:ahLst/>
                <a:cxnLst/>
                <a:rect l="l" t="t" r="r" b="b"/>
                <a:pathLst>
                  <a:path w="10706" h="169900" extrusionOk="0">
                    <a:moveTo>
                      <a:pt x="1926" y="0"/>
                    </a:moveTo>
                    <a:lnTo>
                      <a:pt x="0" y="169900"/>
                    </a:lnTo>
                    <a:lnTo>
                      <a:pt x="10706" y="169900"/>
                    </a:lnTo>
                    <a:lnTo>
                      <a:pt x="878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27" name="Google Shape;427;p28"/>
              <p:cNvSpPr/>
              <p:nvPr/>
            </p:nvSpPr>
            <p:spPr>
              <a:xfrm>
                <a:off x="2303099" y="3480839"/>
                <a:ext cx="128418" cy="156607"/>
              </a:xfrm>
              <a:custGeom>
                <a:avLst/>
                <a:gdLst/>
                <a:ahLst/>
                <a:cxnLst/>
                <a:rect l="l" t="t" r="r" b="b"/>
                <a:pathLst>
                  <a:path w="10706" h="13056" extrusionOk="0">
                    <a:moveTo>
                      <a:pt x="147" y="0"/>
                    </a:moveTo>
                    <a:lnTo>
                      <a:pt x="0" y="13056"/>
                    </a:lnTo>
                    <a:lnTo>
                      <a:pt x="10706" y="13056"/>
                    </a:lnTo>
                    <a:lnTo>
                      <a:pt x="1055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28" name="Google Shape;428;p28"/>
              <p:cNvSpPr/>
              <p:nvPr/>
            </p:nvSpPr>
            <p:spPr>
              <a:xfrm>
                <a:off x="1610128" y="3545039"/>
                <a:ext cx="1514321" cy="128227"/>
              </a:xfrm>
              <a:custGeom>
                <a:avLst/>
                <a:gdLst/>
                <a:ahLst/>
                <a:cxnLst/>
                <a:rect l="l" t="t" r="r" b="b"/>
                <a:pathLst>
                  <a:path w="126246" h="10690" extrusionOk="0">
                    <a:moveTo>
                      <a:pt x="7001" y="1"/>
                    </a:moveTo>
                    <a:lnTo>
                      <a:pt x="6626" y="34"/>
                    </a:lnTo>
                    <a:lnTo>
                      <a:pt x="6251" y="82"/>
                    </a:lnTo>
                    <a:lnTo>
                      <a:pt x="5892" y="148"/>
                    </a:lnTo>
                    <a:lnTo>
                      <a:pt x="5533" y="229"/>
                    </a:lnTo>
                    <a:lnTo>
                      <a:pt x="5190" y="327"/>
                    </a:lnTo>
                    <a:lnTo>
                      <a:pt x="4847" y="442"/>
                    </a:lnTo>
                    <a:lnTo>
                      <a:pt x="4504" y="572"/>
                    </a:lnTo>
                    <a:lnTo>
                      <a:pt x="4178" y="719"/>
                    </a:lnTo>
                    <a:lnTo>
                      <a:pt x="3868" y="882"/>
                    </a:lnTo>
                    <a:lnTo>
                      <a:pt x="3558" y="1062"/>
                    </a:lnTo>
                    <a:lnTo>
                      <a:pt x="3248" y="1257"/>
                    </a:lnTo>
                    <a:lnTo>
                      <a:pt x="2970" y="1453"/>
                    </a:lnTo>
                    <a:lnTo>
                      <a:pt x="2693" y="1682"/>
                    </a:lnTo>
                    <a:lnTo>
                      <a:pt x="2416" y="1910"/>
                    </a:lnTo>
                    <a:lnTo>
                      <a:pt x="2171" y="2155"/>
                    </a:lnTo>
                    <a:lnTo>
                      <a:pt x="1926" y="2416"/>
                    </a:lnTo>
                    <a:lnTo>
                      <a:pt x="1681" y="2677"/>
                    </a:lnTo>
                    <a:lnTo>
                      <a:pt x="1469" y="2955"/>
                    </a:lnTo>
                    <a:lnTo>
                      <a:pt x="1257" y="3248"/>
                    </a:lnTo>
                    <a:lnTo>
                      <a:pt x="1077" y="3542"/>
                    </a:lnTo>
                    <a:lnTo>
                      <a:pt x="898" y="3852"/>
                    </a:lnTo>
                    <a:lnTo>
                      <a:pt x="735" y="4179"/>
                    </a:lnTo>
                    <a:lnTo>
                      <a:pt x="588" y="4505"/>
                    </a:lnTo>
                    <a:lnTo>
                      <a:pt x="457" y="4831"/>
                    </a:lnTo>
                    <a:lnTo>
                      <a:pt x="327" y="5174"/>
                    </a:lnTo>
                    <a:lnTo>
                      <a:pt x="229" y="5533"/>
                    </a:lnTo>
                    <a:lnTo>
                      <a:pt x="147" y="5892"/>
                    </a:lnTo>
                    <a:lnTo>
                      <a:pt x="82" y="6251"/>
                    </a:lnTo>
                    <a:lnTo>
                      <a:pt x="33" y="6610"/>
                    </a:lnTo>
                    <a:lnTo>
                      <a:pt x="17" y="6986"/>
                    </a:lnTo>
                    <a:lnTo>
                      <a:pt x="0" y="7377"/>
                    </a:lnTo>
                    <a:lnTo>
                      <a:pt x="0" y="10690"/>
                    </a:lnTo>
                    <a:lnTo>
                      <a:pt x="126246" y="10690"/>
                    </a:lnTo>
                    <a:lnTo>
                      <a:pt x="126246" y="7377"/>
                    </a:lnTo>
                    <a:lnTo>
                      <a:pt x="126230" y="6986"/>
                    </a:lnTo>
                    <a:lnTo>
                      <a:pt x="126197" y="6610"/>
                    </a:lnTo>
                    <a:lnTo>
                      <a:pt x="126148" y="6251"/>
                    </a:lnTo>
                    <a:lnTo>
                      <a:pt x="126099" y="5892"/>
                    </a:lnTo>
                    <a:lnTo>
                      <a:pt x="126001" y="5533"/>
                    </a:lnTo>
                    <a:lnTo>
                      <a:pt x="125903" y="5174"/>
                    </a:lnTo>
                    <a:lnTo>
                      <a:pt x="125789" y="4831"/>
                    </a:lnTo>
                    <a:lnTo>
                      <a:pt x="125658" y="4505"/>
                    </a:lnTo>
                    <a:lnTo>
                      <a:pt x="125512" y="4179"/>
                    </a:lnTo>
                    <a:lnTo>
                      <a:pt x="125348" y="3852"/>
                    </a:lnTo>
                    <a:lnTo>
                      <a:pt x="125169" y="3542"/>
                    </a:lnTo>
                    <a:lnTo>
                      <a:pt x="124989" y="3248"/>
                    </a:lnTo>
                    <a:lnTo>
                      <a:pt x="124777" y="2955"/>
                    </a:lnTo>
                    <a:lnTo>
                      <a:pt x="124565" y="2677"/>
                    </a:lnTo>
                    <a:lnTo>
                      <a:pt x="124320" y="2416"/>
                    </a:lnTo>
                    <a:lnTo>
                      <a:pt x="124076" y="2155"/>
                    </a:lnTo>
                    <a:lnTo>
                      <a:pt x="123831" y="1910"/>
                    </a:lnTo>
                    <a:lnTo>
                      <a:pt x="123553" y="1682"/>
                    </a:lnTo>
                    <a:lnTo>
                      <a:pt x="123276" y="1453"/>
                    </a:lnTo>
                    <a:lnTo>
                      <a:pt x="122982" y="1257"/>
                    </a:lnTo>
                    <a:lnTo>
                      <a:pt x="122688" y="1062"/>
                    </a:lnTo>
                    <a:lnTo>
                      <a:pt x="122378" y="882"/>
                    </a:lnTo>
                    <a:lnTo>
                      <a:pt x="122068" y="719"/>
                    </a:lnTo>
                    <a:lnTo>
                      <a:pt x="121742" y="572"/>
                    </a:lnTo>
                    <a:lnTo>
                      <a:pt x="121399" y="442"/>
                    </a:lnTo>
                    <a:lnTo>
                      <a:pt x="121056" y="327"/>
                    </a:lnTo>
                    <a:lnTo>
                      <a:pt x="120714" y="229"/>
                    </a:lnTo>
                    <a:lnTo>
                      <a:pt x="120355" y="148"/>
                    </a:lnTo>
                    <a:lnTo>
                      <a:pt x="119996" y="82"/>
                    </a:lnTo>
                    <a:lnTo>
                      <a:pt x="119620" y="34"/>
                    </a:lnTo>
                    <a:lnTo>
                      <a:pt x="119245"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29" name="Google Shape;429;p28"/>
              <p:cNvSpPr/>
              <p:nvPr/>
            </p:nvSpPr>
            <p:spPr>
              <a:xfrm>
                <a:off x="1562554" y="3663087"/>
                <a:ext cx="1609465" cy="51291"/>
              </a:xfrm>
              <a:custGeom>
                <a:avLst/>
                <a:gdLst/>
                <a:ahLst/>
                <a:cxnLst/>
                <a:rect l="l" t="t" r="r" b="b"/>
                <a:pathLst>
                  <a:path w="134178" h="4276" extrusionOk="0">
                    <a:moveTo>
                      <a:pt x="1" y="0"/>
                    </a:moveTo>
                    <a:lnTo>
                      <a:pt x="1" y="4276"/>
                    </a:lnTo>
                    <a:lnTo>
                      <a:pt x="134178" y="4276"/>
                    </a:lnTo>
                    <a:lnTo>
                      <a:pt x="13417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30" name="Google Shape;430;p28"/>
              <p:cNvSpPr/>
              <p:nvPr/>
            </p:nvSpPr>
            <p:spPr>
              <a:xfrm>
                <a:off x="2295458" y="1525027"/>
                <a:ext cx="143700" cy="143688"/>
              </a:xfrm>
              <a:custGeom>
                <a:avLst/>
                <a:gdLst/>
                <a:ahLst/>
                <a:cxnLst/>
                <a:rect l="l" t="t" r="r" b="b"/>
                <a:pathLst>
                  <a:path w="11980" h="11979" extrusionOk="0">
                    <a:moveTo>
                      <a:pt x="5990" y="0"/>
                    </a:moveTo>
                    <a:lnTo>
                      <a:pt x="5680" y="16"/>
                    </a:lnTo>
                    <a:lnTo>
                      <a:pt x="5370" y="33"/>
                    </a:lnTo>
                    <a:lnTo>
                      <a:pt x="5076" y="82"/>
                    </a:lnTo>
                    <a:lnTo>
                      <a:pt x="4783" y="131"/>
                    </a:lnTo>
                    <a:lnTo>
                      <a:pt x="4489" y="196"/>
                    </a:lnTo>
                    <a:lnTo>
                      <a:pt x="4211" y="277"/>
                    </a:lnTo>
                    <a:lnTo>
                      <a:pt x="3934" y="375"/>
                    </a:lnTo>
                    <a:lnTo>
                      <a:pt x="3656" y="473"/>
                    </a:lnTo>
                    <a:lnTo>
                      <a:pt x="3395" y="587"/>
                    </a:lnTo>
                    <a:lnTo>
                      <a:pt x="3134" y="734"/>
                    </a:lnTo>
                    <a:lnTo>
                      <a:pt x="2889" y="865"/>
                    </a:lnTo>
                    <a:lnTo>
                      <a:pt x="2645" y="1028"/>
                    </a:lnTo>
                    <a:lnTo>
                      <a:pt x="2400" y="1191"/>
                    </a:lnTo>
                    <a:lnTo>
                      <a:pt x="2171" y="1371"/>
                    </a:lnTo>
                    <a:lnTo>
                      <a:pt x="1959" y="1567"/>
                    </a:lnTo>
                    <a:lnTo>
                      <a:pt x="1747" y="1762"/>
                    </a:lnTo>
                    <a:lnTo>
                      <a:pt x="1551" y="1975"/>
                    </a:lnTo>
                    <a:lnTo>
                      <a:pt x="1372" y="2187"/>
                    </a:lnTo>
                    <a:lnTo>
                      <a:pt x="1192" y="2415"/>
                    </a:lnTo>
                    <a:lnTo>
                      <a:pt x="1029" y="2644"/>
                    </a:lnTo>
                    <a:lnTo>
                      <a:pt x="866" y="2889"/>
                    </a:lnTo>
                    <a:lnTo>
                      <a:pt x="719" y="3133"/>
                    </a:lnTo>
                    <a:lnTo>
                      <a:pt x="588" y="3394"/>
                    </a:lnTo>
                    <a:lnTo>
                      <a:pt x="474" y="3656"/>
                    </a:lnTo>
                    <a:lnTo>
                      <a:pt x="360" y="3933"/>
                    </a:lnTo>
                    <a:lnTo>
                      <a:pt x="262" y="4210"/>
                    </a:lnTo>
                    <a:lnTo>
                      <a:pt x="180" y="4504"/>
                    </a:lnTo>
                    <a:lnTo>
                      <a:pt x="115" y="4782"/>
                    </a:lnTo>
                    <a:lnTo>
                      <a:pt x="66" y="5075"/>
                    </a:lnTo>
                    <a:lnTo>
                      <a:pt x="34" y="5385"/>
                    </a:lnTo>
                    <a:lnTo>
                      <a:pt x="1" y="5679"/>
                    </a:lnTo>
                    <a:lnTo>
                      <a:pt x="1" y="5989"/>
                    </a:lnTo>
                    <a:lnTo>
                      <a:pt x="1" y="6299"/>
                    </a:lnTo>
                    <a:lnTo>
                      <a:pt x="34" y="6609"/>
                    </a:lnTo>
                    <a:lnTo>
                      <a:pt x="66" y="6903"/>
                    </a:lnTo>
                    <a:lnTo>
                      <a:pt x="115" y="7197"/>
                    </a:lnTo>
                    <a:lnTo>
                      <a:pt x="180" y="7491"/>
                    </a:lnTo>
                    <a:lnTo>
                      <a:pt x="262" y="7784"/>
                    </a:lnTo>
                    <a:lnTo>
                      <a:pt x="360" y="8062"/>
                    </a:lnTo>
                    <a:lnTo>
                      <a:pt x="474" y="8323"/>
                    </a:lnTo>
                    <a:lnTo>
                      <a:pt x="588" y="8600"/>
                    </a:lnTo>
                    <a:lnTo>
                      <a:pt x="719" y="8845"/>
                    </a:lnTo>
                    <a:lnTo>
                      <a:pt x="866" y="9106"/>
                    </a:lnTo>
                    <a:lnTo>
                      <a:pt x="1029" y="9351"/>
                    </a:lnTo>
                    <a:lnTo>
                      <a:pt x="1192" y="9579"/>
                    </a:lnTo>
                    <a:lnTo>
                      <a:pt x="1372" y="9808"/>
                    </a:lnTo>
                    <a:lnTo>
                      <a:pt x="1551" y="10020"/>
                    </a:lnTo>
                    <a:lnTo>
                      <a:pt x="1747" y="10232"/>
                    </a:lnTo>
                    <a:lnTo>
                      <a:pt x="1959" y="10428"/>
                    </a:lnTo>
                    <a:lnTo>
                      <a:pt x="2171" y="10624"/>
                    </a:lnTo>
                    <a:lnTo>
                      <a:pt x="2400" y="10803"/>
                    </a:lnTo>
                    <a:lnTo>
                      <a:pt x="2645" y="10967"/>
                    </a:lnTo>
                    <a:lnTo>
                      <a:pt x="2889" y="11113"/>
                    </a:lnTo>
                    <a:lnTo>
                      <a:pt x="3134" y="11260"/>
                    </a:lnTo>
                    <a:lnTo>
                      <a:pt x="3395" y="11391"/>
                    </a:lnTo>
                    <a:lnTo>
                      <a:pt x="3656" y="11521"/>
                    </a:lnTo>
                    <a:lnTo>
                      <a:pt x="3934" y="11619"/>
                    </a:lnTo>
                    <a:lnTo>
                      <a:pt x="4211" y="11717"/>
                    </a:lnTo>
                    <a:lnTo>
                      <a:pt x="4489" y="11799"/>
                    </a:lnTo>
                    <a:lnTo>
                      <a:pt x="4783" y="11864"/>
                    </a:lnTo>
                    <a:lnTo>
                      <a:pt x="5076" y="11913"/>
                    </a:lnTo>
                    <a:lnTo>
                      <a:pt x="5370" y="11962"/>
                    </a:lnTo>
                    <a:lnTo>
                      <a:pt x="5680" y="11978"/>
                    </a:lnTo>
                    <a:lnTo>
                      <a:pt x="6300" y="11978"/>
                    </a:lnTo>
                    <a:lnTo>
                      <a:pt x="6594" y="11962"/>
                    </a:lnTo>
                    <a:lnTo>
                      <a:pt x="6904" y="11913"/>
                    </a:lnTo>
                    <a:lnTo>
                      <a:pt x="7198" y="11864"/>
                    </a:lnTo>
                    <a:lnTo>
                      <a:pt x="7492" y="11799"/>
                    </a:lnTo>
                    <a:lnTo>
                      <a:pt x="7769" y="11717"/>
                    </a:lnTo>
                    <a:lnTo>
                      <a:pt x="8046" y="11619"/>
                    </a:lnTo>
                    <a:lnTo>
                      <a:pt x="8324" y="11521"/>
                    </a:lnTo>
                    <a:lnTo>
                      <a:pt x="8585" y="11391"/>
                    </a:lnTo>
                    <a:lnTo>
                      <a:pt x="8846" y="11260"/>
                    </a:lnTo>
                    <a:lnTo>
                      <a:pt x="9091" y="11113"/>
                    </a:lnTo>
                    <a:lnTo>
                      <a:pt x="9336" y="10967"/>
                    </a:lnTo>
                    <a:lnTo>
                      <a:pt x="9580" y="10803"/>
                    </a:lnTo>
                    <a:lnTo>
                      <a:pt x="9793" y="10624"/>
                    </a:lnTo>
                    <a:lnTo>
                      <a:pt x="10021" y="10428"/>
                    </a:lnTo>
                    <a:lnTo>
                      <a:pt x="10233" y="10232"/>
                    </a:lnTo>
                    <a:lnTo>
                      <a:pt x="10429" y="10020"/>
                    </a:lnTo>
                    <a:lnTo>
                      <a:pt x="10608" y="9808"/>
                    </a:lnTo>
                    <a:lnTo>
                      <a:pt x="10788" y="9579"/>
                    </a:lnTo>
                    <a:lnTo>
                      <a:pt x="10951" y="9351"/>
                    </a:lnTo>
                    <a:lnTo>
                      <a:pt x="11114" y="9106"/>
                    </a:lnTo>
                    <a:lnTo>
                      <a:pt x="11261" y="8845"/>
                    </a:lnTo>
                    <a:lnTo>
                      <a:pt x="11392" y="8600"/>
                    </a:lnTo>
                    <a:lnTo>
                      <a:pt x="11506" y="8323"/>
                    </a:lnTo>
                    <a:lnTo>
                      <a:pt x="11620" y="8062"/>
                    </a:lnTo>
                    <a:lnTo>
                      <a:pt x="11718" y="7784"/>
                    </a:lnTo>
                    <a:lnTo>
                      <a:pt x="11783" y="7491"/>
                    </a:lnTo>
                    <a:lnTo>
                      <a:pt x="11865" y="7197"/>
                    </a:lnTo>
                    <a:lnTo>
                      <a:pt x="11914" y="6903"/>
                    </a:lnTo>
                    <a:lnTo>
                      <a:pt x="11947" y="6609"/>
                    </a:lnTo>
                    <a:lnTo>
                      <a:pt x="11979" y="6299"/>
                    </a:lnTo>
                    <a:lnTo>
                      <a:pt x="11979" y="5989"/>
                    </a:lnTo>
                    <a:lnTo>
                      <a:pt x="11979" y="5679"/>
                    </a:lnTo>
                    <a:lnTo>
                      <a:pt x="11947" y="5385"/>
                    </a:lnTo>
                    <a:lnTo>
                      <a:pt x="11914" y="5075"/>
                    </a:lnTo>
                    <a:lnTo>
                      <a:pt x="11865" y="4782"/>
                    </a:lnTo>
                    <a:lnTo>
                      <a:pt x="11783" y="4504"/>
                    </a:lnTo>
                    <a:lnTo>
                      <a:pt x="11718" y="4210"/>
                    </a:lnTo>
                    <a:lnTo>
                      <a:pt x="11620" y="3933"/>
                    </a:lnTo>
                    <a:lnTo>
                      <a:pt x="11506" y="3656"/>
                    </a:lnTo>
                    <a:lnTo>
                      <a:pt x="11392" y="3394"/>
                    </a:lnTo>
                    <a:lnTo>
                      <a:pt x="11261" y="3133"/>
                    </a:lnTo>
                    <a:lnTo>
                      <a:pt x="11114" y="2889"/>
                    </a:lnTo>
                    <a:lnTo>
                      <a:pt x="10951" y="2644"/>
                    </a:lnTo>
                    <a:lnTo>
                      <a:pt x="10788" y="2415"/>
                    </a:lnTo>
                    <a:lnTo>
                      <a:pt x="10608" y="2187"/>
                    </a:lnTo>
                    <a:lnTo>
                      <a:pt x="10429" y="1975"/>
                    </a:lnTo>
                    <a:lnTo>
                      <a:pt x="10233" y="1762"/>
                    </a:lnTo>
                    <a:lnTo>
                      <a:pt x="10021" y="1567"/>
                    </a:lnTo>
                    <a:lnTo>
                      <a:pt x="9793" y="1371"/>
                    </a:lnTo>
                    <a:lnTo>
                      <a:pt x="9580" y="1191"/>
                    </a:lnTo>
                    <a:lnTo>
                      <a:pt x="9336" y="1028"/>
                    </a:lnTo>
                    <a:lnTo>
                      <a:pt x="9091" y="865"/>
                    </a:lnTo>
                    <a:lnTo>
                      <a:pt x="8846" y="734"/>
                    </a:lnTo>
                    <a:lnTo>
                      <a:pt x="8585" y="587"/>
                    </a:lnTo>
                    <a:lnTo>
                      <a:pt x="8324" y="473"/>
                    </a:lnTo>
                    <a:lnTo>
                      <a:pt x="8046" y="375"/>
                    </a:lnTo>
                    <a:lnTo>
                      <a:pt x="7769" y="277"/>
                    </a:lnTo>
                    <a:lnTo>
                      <a:pt x="7492" y="196"/>
                    </a:lnTo>
                    <a:lnTo>
                      <a:pt x="7198" y="131"/>
                    </a:lnTo>
                    <a:lnTo>
                      <a:pt x="6904" y="82"/>
                    </a:lnTo>
                    <a:lnTo>
                      <a:pt x="6594" y="33"/>
                    </a:lnTo>
                    <a:lnTo>
                      <a:pt x="6300" y="16"/>
                    </a:lnTo>
                    <a:lnTo>
                      <a:pt x="599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31" name="Google Shape;431;p28"/>
              <p:cNvSpPr/>
              <p:nvPr/>
            </p:nvSpPr>
            <p:spPr>
              <a:xfrm>
                <a:off x="1407514" y="1663420"/>
                <a:ext cx="1915230" cy="424599"/>
              </a:xfrm>
              <a:custGeom>
                <a:avLst/>
                <a:gdLst/>
                <a:ahLst/>
                <a:cxnLst/>
                <a:rect l="l" t="t" r="r" b="b"/>
                <a:pathLst>
                  <a:path w="159669" h="35398" extrusionOk="0">
                    <a:moveTo>
                      <a:pt x="2073" y="1"/>
                    </a:moveTo>
                    <a:lnTo>
                      <a:pt x="1861" y="33"/>
                    </a:lnTo>
                    <a:lnTo>
                      <a:pt x="1682" y="82"/>
                    </a:lnTo>
                    <a:lnTo>
                      <a:pt x="1486" y="148"/>
                    </a:lnTo>
                    <a:lnTo>
                      <a:pt x="1306" y="229"/>
                    </a:lnTo>
                    <a:lnTo>
                      <a:pt x="1143" y="327"/>
                    </a:lnTo>
                    <a:lnTo>
                      <a:pt x="980" y="458"/>
                    </a:lnTo>
                    <a:lnTo>
                      <a:pt x="849" y="572"/>
                    </a:lnTo>
                    <a:lnTo>
                      <a:pt x="703" y="719"/>
                    </a:lnTo>
                    <a:lnTo>
                      <a:pt x="588" y="882"/>
                    </a:lnTo>
                    <a:lnTo>
                      <a:pt x="490" y="1045"/>
                    </a:lnTo>
                    <a:lnTo>
                      <a:pt x="393" y="1241"/>
                    </a:lnTo>
                    <a:lnTo>
                      <a:pt x="327" y="1420"/>
                    </a:lnTo>
                    <a:lnTo>
                      <a:pt x="278" y="1633"/>
                    </a:lnTo>
                    <a:lnTo>
                      <a:pt x="1" y="2987"/>
                    </a:lnTo>
                    <a:lnTo>
                      <a:pt x="159342" y="35397"/>
                    </a:lnTo>
                    <a:lnTo>
                      <a:pt x="159619" y="34043"/>
                    </a:lnTo>
                    <a:lnTo>
                      <a:pt x="159652" y="33830"/>
                    </a:lnTo>
                    <a:lnTo>
                      <a:pt x="159668" y="33635"/>
                    </a:lnTo>
                    <a:lnTo>
                      <a:pt x="159652" y="33422"/>
                    </a:lnTo>
                    <a:lnTo>
                      <a:pt x="159619" y="33227"/>
                    </a:lnTo>
                    <a:lnTo>
                      <a:pt x="159570" y="33047"/>
                    </a:lnTo>
                    <a:lnTo>
                      <a:pt x="159505" y="32851"/>
                    </a:lnTo>
                    <a:lnTo>
                      <a:pt x="159424" y="32672"/>
                    </a:lnTo>
                    <a:lnTo>
                      <a:pt x="159326" y="32509"/>
                    </a:lnTo>
                    <a:lnTo>
                      <a:pt x="159211" y="32345"/>
                    </a:lnTo>
                    <a:lnTo>
                      <a:pt x="159081" y="32198"/>
                    </a:lnTo>
                    <a:lnTo>
                      <a:pt x="158934" y="32068"/>
                    </a:lnTo>
                    <a:lnTo>
                      <a:pt x="158771" y="31954"/>
                    </a:lnTo>
                    <a:lnTo>
                      <a:pt x="158608" y="31839"/>
                    </a:lnTo>
                    <a:lnTo>
                      <a:pt x="158428" y="31758"/>
                    </a:lnTo>
                    <a:lnTo>
                      <a:pt x="158232" y="31693"/>
                    </a:lnTo>
                    <a:lnTo>
                      <a:pt x="158036" y="31644"/>
                    </a:lnTo>
                    <a:lnTo>
                      <a:pt x="2677" y="33"/>
                    </a:lnTo>
                    <a:lnTo>
                      <a:pt x="246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cxnSp>
            <p:nvCxnSpPr>
              <p:cNvPr id="432" name="Google Shape;432;p28"/>
              <p:cNvCxnSpPr/>
              <p:nvPr/>
            </p:nvCxnSpPr>
            <p:spPr>
              <a:xfrm>
                <a:off x="1103250" y="3714375"/>
                <a:ext cx="2528100" cy="0"/>
              </a:xfrm>
              <a:prstGeom prst="straightConnector1">
                <a:avLst/>
              </a:prstGeom>
              <a:noFill/>
              <a:ln w="9525" cap="flat" cmpd="sng">
                <a:solidFill>
                  <a:schemeClr val="dk2"/>
                </a:solidFill>
                <a:prstDash val="solid"/>
                <a:round/>
                <a:headEnd type="none" w="sm" len="sm"/>
                <a:tailEnd type="none" w="sm" len="sm"/>
              </a:ln>
            </p:spPr>
          </p:cxnSp>
        </p:grpSp>
        <p:sp>
          <p:nvSpPr>
            <p:cNvPr id="433" name="Google Shape;433;p28"/>
            <p:cNvSpPr/>
            <p:nvPr/>
          </p:nvSpPr>
          <p:spPr>
            <a:xfrm>
              <a:off x="11226360" y="447489"/>
              <a:ext cx="322613" cy="221643"/>
            </a:xfrm>
            <a:custGeom>
              <a:avLst/>
              <a:gdLst/>
              <a:ahLst/>
              <a:cxnLst/>
              <a:rect l="l" t="t" r="r" b="b"/>
              <a:pathLst>
                <a:path w="151044" h="109477" extrusionOk="0">
                  <a:moveTo>
                    <a:pt x="47372" y="33679"/>
                  </a:moveTo>
                  <a:lnTo>
                    <a:pt x="48091" y="33695"/>
                  </a:lnTo>
                  <a:lnTo>
                    <a:pt x="48827" y="33725"/>
                  </a:lnTo>
                  <a:lnTo>
                    <a:pt x="49546" y="33771"/>
                  </a:lnTo>
                  <a:lnTo>
                    <a:pt x="50266" y="33832"/>
                  </a:lnTo>
                  <a:lnTo>
                    <a:pt x="50986" y="33909"/>
                  </a:lnTo>
                  <a:lnTo>
                    <a:pt x="51691" y="34016"/>
                  </a:lnTo>
                  <a:lnTo>
                    <a:pt x="52395" y="34123"/>
                  </a:lnTo>
                  <a:lnTo>
                    <a:pt x="53100" y="34261"/>
                  </a:lnTo>
                  <a:lnTo>
                    <a:pt x="53789" y="34414"/>
                  </a:lnTo>
                  <a:lnTo>
                    <a:pt x="54463" y="34583"/>
                  </a:lnTo>
                  <a:lnTo>
                    <a:pt x="55152" y="34767"/>
                  </a:lnTo>
                  <a:lnTo>
                    <a:pt x="55811" y="34966"/>
                  </a:lnTo>
                  <a:lnTo>
                    <a:pt x="56484" y="35180"/>
                  </a:lnTo>
                  <a:lnTo>
                    <a:pt x="57143" y="35410"/>
                  </a:lnTo>
                  <a:lnTo>
                    <a:pt x="57786" y="35655"/>
                  </a:lnTo>
                  <a:lnTo>
                    <a:pt x="58430" y="35915"/>
                  </a:lnTo>
                  <a:lnTo>
                    <a:pt x="59057" y="36191"/>
                  </a:lnTo>
                  <a:lnTo>
                    <a:pt x="59685" y="36482"/>
                  </a:lnTo>
                  <a:lnTo>
                    <a:pt x="60298" y="36788"/>
                  </a:lnTo>
                  <a:lnTo>
                    <a:pt x="60911" y="37110"/>
                  </a:lnTo>
                  <a:lnTo>
                    <a:pt x="61508" y="37447"/>
                  </a:lnTo>
                  <a:lnTo>
                    <a:pt x="62105" y="37799"/>
                  </a:lnTo>
                  <a:lnTo>
                    <a:pt x="62687" y="38167"/>
                  </a:lnTo>
                  <a:lnTo>
                    <a:pt x="63254" y="38534"/>
                  </a:lnTo>
                  <a:lnTo>
                    <a:pt x="63821" y="38933"/>
                  </a:lnTo>
                  <a:lnTo>
                    <a:pt x="64372" y="39331"/>
                  </a:lnTo>
                  <a:lnTo>
                    <a:pt x="64908" y="39744"/>
                  </a:lnTo>
                  <a:lnTo>
                    <a:pt x="65444" y="40173"/>
                  </a:lnTo>
                  <a:lnTo>
                    <a:pt x="65965" y="40617"/>
                  </a:lnTo>
                  <a:lnTo>
                    <a:pt x="66470" y="41062"/>
                  </a:lnTo>
                  <a:lnTo>
                    <a:pt x="66976" y="41536"/>
                  </a:lnTo>
                  <a:lnTo>
                    <a:pt x="67466" y="42011"/>
                  </a:lnTo>
                  <a:lnTo>
                    <a:pt x="67941" y="42501"/>
                  </a:lnTo>
                  <a:lnTo>
                    <a:pt x="68400" y="42991"/>
                  </a:lnTo>
                  <a:lnTo>
                    <a:pt x="68860" y="43512"/>
                  </a:lnTo>
                  <a:lnTo>
                    <a:pt x="69288" y="44033"/>
                  </a:lnTo>
                  <a:lnTo>
                    <a:pt x="69717" y="44553"/>
                  </a:lnTo>
                  <a:lnTo>
                    <a:pt x="70131" y="45105"/>
                  </a:lnTo>
                  <a:lnTo>
                    <a:pt x="70544" y="45656"/>
                  </a:lnTo>
                  <a:lnTo>
                    <a:pt x="70927" y="46208"/>
                  </a:lnTo>
                  <a:lnTo>
                    <a:pt x="71310" y="46790"/>
                  </a:lnTo>
                  <a:lnTo>
                    <a:pt x="71662" y="47372"/>
                  </a:lnTo>
                  <a:lnTo>
                    <a:pt x="72015" y="47954"/>
                  </a:lnTo>
                  <a:lnTo>
                    <a:pt x="72352" y="48551"/>
                  </a:lnTo>
                  <a:lnTo>
                    <a:pt x="72673" y="49164"/>
                  </a:lnTo>
                  <a:lnTo>
                    <a:pt x="72979" y="49776"/>
                  </a:lnTo>
                  <a:lnTo>
                    <a:pt x="73270" y="50404"/>
                  </a:lnTo>
                  <a:lnTo>
                    <a:pt x="73546" y="51047"/>
                  </a:lnTo>
                  <a:lnTo>
                    <a:pt x="73807" y="51691"/>
                  </a:lnTo>
                  <a:lnTo>
                    <a:pt x="74067" y="52334"/>
                  </a:lnTo>
                  <a:lnTo>
                    <a:pt x="74297" y="52992"/>
                  </a:lnTo>
                  <a:lnTo>
                    <a:pt x="74511" y="53651"/>
                  </a:lnTo>
                  <a:lnTo>
                    <a:pt x="74710" y="54325"/>
                  </a:lnTo>
                  <a:lnTo>
                    <a:pt x="74894" y="54999"/>
                  </a:lnTo>
                  <a:lnTo>
                    <a:pt x="75062" y="55688"/>
                  </a:lnTo>
                  <a:lnTo>
                    <a:pt x="75200" y="56377"/>
                  </a:lnTo>
                  <a:lnTo>
                    <a:pt x="75338" y="57066"/>
                  </a:lnTo>
                  <a:lnTo>
                    <a:pt x="75461" y="57771"/>
                  </a:lnTo>
                  <a:lnTo>
                    <a:pt x="75553" y="58491"/>
                  </a:lnTo>
                  <a:lnTo>
                    <a:pt x="75644" y="59195"/>
                  </a:lnTo>
                  <a:lnTo>
                    <a:pt x="75706" y="59915"/>
                  </a:lnTo>
                  <a:lnTo>
                    <a:pt x="75752" y="60635"/>
                  </a:lnTo>
                  <a:lnTo>
                    <a:pt x="75782" y="61370"/>
                  </a:lnTo>
                  <a:lnTo>
                    <a:pt x="75782" y="62105"/>
                  </a:lnTo>
                  <a:lnTo>
                    <a:pt x="75782" y="62840"/>
                  </a:lnTo>
                  <a:lnTo>
                    <a:pt x="75752" y="63560"/>
                  </a:lnTo>
                  <a:lnTo>
                    <a:pt x="75706" y="64295"/>
                  </a:lnTo>
                  <a:lnTo>
                    <a:pt x="75644" y="65015"/>
                  </a:lnTo>
                  <a:lnTo>
                    <a:pt x="75553" y="65720"/>
                  </a:lnTo>
                  <a:lnTo>
                    <a:pt x="75461" y="66440"/>
                  </a:lnTo>
                  <a:lnTo>
                    <a:pt x="75338" y="67129"/>
                  </a:lnTo>
                  <a:lnTo>
                    <a:pt x="75200" y="67833"/>
                  </a:lnTo>
                  <a:lnTo>
                    <a:pt x="75062" y="68523"/>
                  </a:lnTo>
                  <a:lnTo>
                    <a:pt x="74894" y="69212"/>
                  </a:lnTo>
                  <a:lnTo>
                    <a:pt x="74710" y="69886"/>
                  </a:lnTo>
                  <a:lnTo>
                    <a:pt x="74511" y="70560"/>
                  </a:lnTo>
                  <a:lnTo>
                    <a:pt x="74297" y="71218"/>
                  </a:lnTo>
                  <a:lnTo>
                    <a:pt x="74067" y="71877"/>
                  </a:lnTo>
                  <a:lnTo>
                    <a:pt x="73807" y="72520"/>
                  </a:lnTo>
                  <a:lnTo>
                    <a:pt x="73546" y="73163"/>
                  </a:lnTo>
                  <a:lnTo>
                    <a:pt x="73270" y="73807"/>
                  </a:lnTo>
                  <a:lnTo>
                    <a:pt x="72979" y="74419"/>
                  </a:lnTo>
                  <a:lnTo>
                    <a:pt x="72673" y="75047"/>
                  </a:lnTo>
                  <a:lnTo>
                    <a:pt x="72352" y="75644"/>
                  </a:lnTo>
                  <a:lnTo>
                    <a:pt x="72015" y="76257"/>
                  </a:lnTo>
                  <a:lnTo>
                    <a:pt x="71662" y="76839"/>
                  </a:lnTo>
                  <a:lnTo>
                    <a:pt x="71310" y="77421"/>
                  </a:lnTo>
                  <a:lnTo>
                    <a:pt x="70927" y="77988"/>
                  </a:lnTo>
                  <a:lnTo>
                    <a:pt x="70544" y="78554"/>
                  </a:lnTo>
                  <a:lnTo>
                    <a:pt x="70131" y="79106"/>
                  </a:lnTo>
                  <a:lnTo>
                    <a:pt x="69717" y="79657"/>
                  </a:lnTo>
                  <a:lnTo>
                    <a:pt x="69288" y="80178"/>
                  </a:lnTo>
                  <a:lnTo>
                    <a:pt x="68860" y="80699"/>
                  </a:lnTo>
                  <a:lnTo>
                    <a:pt x="68400" y="81219"/>
                  </a:lnTo>
                  <a:lnTo>
                    <a:pt x="67941" y="81709"/>
                  </a:lnTo>
                  <a:lnTo>
                    <a:pt x="67466" y="82200"/>
                  </a:lnTo>
                  <a:lnTo>
                    <a:pt x="66976" y="82674"/>
                  </a:lnTo>
                  <a:lnTo>
                    <a:pt x="66470" y="83134"/>
                  </a:lnTo>
                  <a:lnTo>
                    <a:pt x="65965" y="83593"/>
                  </a:lnTo>
                  <a:lnTo>
                    <a:pt x="65444" y="84037"/>
                  </a:lnTo>
                  <a:lnTo>
                    <a:pt x="64908" y="84466"/>
                  </a:lnTo>
                  <a:lnTo>
                    <a:pt x="64372" y="84880"/>
                  </a:lnTo>
                  <a:lnTo>
                    <a:pt x="63821" y="85278"/>
                  </a:lnTo>
                  <a:lnTo>
                    <a:pt x="63254" y="85676"/>
                  </a:lnTo>
                  <a:lnTo>
                    <a:pt x="62687" y="86044"/>
                  </a:lnTo>
                  <a:lnTo>
                    <a:pt x="62105" y="86411"/>
                  </a:lnTo>
                  <a:lnTo>
                    <a:pt x="61508" y="86764"/>
                  </a:lnTo>
                  <a:lnTo>
                    <a:pt x="60911" y="87101"/>
                  </a:lnTo>
                  <a:lnTo>
                    <a:pt x="60298" y="87422"/>
                  </a:lnTo>
                  <a:lnTo>
                    <a:pt x="59685" y="87729"/>
                  </a:lnTo>
                  <a:lnTo>
                    <a:pt x="59057" y="88020"/>
                  </a:lnTo>
                  <a:lnTo>
                    <a:pt x="58430" y="88295"/>
                  </a:lnTo>
                  <a:lnTo>
                    <a:pt x="57786" y="88556"/>
                  </a:lnTo>
                  <a:lnTo>
                    <a:pt x="57143" y="88801"/>
                  </a:lnTo>
                  <a:lnTo>
                    <a:pt x="56484" y="89030"/>
                  </a:lnTo>
                  <a:lnTo>
                    <a:pt x="55811" y="89245"/>
                  </a:lnTo>
                  <a:lnTo>
                    <a:pt x="55152" y="89444"/>
                  </a:lnTo>
                  <a:lnTo>
                    <a:pt x="54463" y="89628"/>
                  </a:lnTo>
                  <a:lnTo>
                    <a:pt x="53789" y="89796"/>
                  </a:lnTo>
                  <a:lnTo>
                    <a:pt x="53100" y="89949"/>
                  </a:lnTo>
                  <a:lnTo>
                    <a:pt x="52395" y="90087"/>
                  </a:lnTo>
                  <a:lnTo>
                    <a:pt x="51691" y="90194"/>
                  </a:lnTo>
                  <a:lnTo>
                    <a:pt x="50986" y="90302"/>
                  </a:lnTo>
                  <a:lnTo>
                    <a:pt x="50266" y="90378"/>
                  </a:lnTo>
                  <a:lnTo>
                    <a:pt x="49546" y="90439"/>
                  </a:lnTo>
                  <a:lnTo>
                    <a:pt x="48827" y="90485"/>
                  </a:lnTo>
                  <a:lnTo>
                    <a:pt x="48091" y="90516"/>
                  </a:lnTo>
                  <a:lnTo>
                    <a:pt x="47372" y="90531"/>
                  </a:lnTo>
                  <a:lnTo>
                    <a:pt x="46636" y="90516"/>
                  </a:lnTo>
                  <a:lnTo>
                    <a:pt x="45901" y="90485"/>
                  </a:lnTo>
                  <a:lnTo>
                    <a:pt x="45181" y="90439"/>
                  </a:lnTo>
                  <a:lnTo>
                    <a:pt x="44462" y="90378"/>
                  </a:lnTo>
                  <a:lnTo>
                    <a:pt x="43742" y="90302"/>
                  </a:lnTo>
                  <a:lnTo>
                    <a:pt x="43037" y="90194"/>
                  </a:lnTo>
                  <a:lnTo>
                    <a:pt x="42333" y="90087"/>
                  </a:lnTo>
                  <a:lnTo>
                    <a:pt x="41643" y="89949"/>
                  </a:lnTo>
                  <a:lnTo>
                    <a:pt x="40939" y="89796"/>
                  </a:lnTo>
                  <a:lnTo>
                    <a:pt x="40265" y="89628"/>
                  </a:lnTo>
                  <a:lnTo>
                    <a:pt x="39591" y="89444"/>
                  </a:lnTo>
                  <a:lnTo>
                    <a:pt x="38917" y="89245"/>
                  </a:lnTo>
                  <a:lnTo>
                    <a:pt x="38243" y="89030"/>
                  </a:lnTo>
                  <a:lnTo>
                    <a:pt x="37600" y="88801"/>
                  </a:lnTo>
                  <a:lnTo>
                    <a:pt x="36942" y="88556"/>
                  </a:lnTo>
                  <a:lnTo>
                    <a:pt x="36298" y="88295"/>
                  </a:lnTo>
                  <a:lnTo>
                    <a:pt x="35670" y="88020"/>
                  </a:lnTo>
                  <a:lnTo>
                    <a:pt x="35042" y="87729"/>
                  </a:lnTo>
                  <a:lnTo>
                    <a:pt x="34430" y="87422"/>
                  </a:lnTo>
                  <a:lnTo>
                    <a:pt x="33817" y="87101"/>
                  </a:lnTo>
                  <a:lnTo>
                    <a:pt x="33220" y="86764"/>
                  </a:lnTo>
                  <a:lnTo>
                    <a:pt x="32623" y="86411"/>
                  </a:lnTo>
                  <a:lnTo>
                    <a:pt x="32041" y="86044"/>
                  </a:lnTo>
                  <a:lnTo>
                    <a:pt x="31474" y="85676"/>
                  </a:lnTo>
                  <a:lnTo>
                    <a:pt x="30907" y="85278"/>
                  </a:lnTo>
                  <a:lnTo>
                    <a:pt x="30356" y="84880"/>
                  </a:lnTo>
                  <a:lnTo>
                    <a:pt x="29820" y="84466"/>
                  </a:lnTo>
                  <a:lnTo>
                    <a:pt x="29284" y="84037"/>
                  </a:lnTo>
                  <a:lnTo>
                    <a:pt x="28763" y="83593"/>
                  </a:lnTo>
                  <a:lnTo>
                    <a:pt x="28258" y="83134"/>
                  </a:lnTo>
                  <a:lnTo>
                    <a:pt x="27752" y="82674"/>
                  </a:lnTo>
                  <a:lnTo>
                    <a:pt x="27262" y="82200"/>
                  </a:lnTo>
                  <a:lnTo>
                    <a:pt x="26787" y="81709"/>
                  </a:lnTo>
                  <a:lnTo>
                    <a:pt x="26328" y="81219"/>
                  </a:lnTo>
                  <a:lnTo>
                    <a:pt x="25868" y="80699"/>
                  </a:lnTo>
                  <a:lnTo>
                    <a:pt x="25439" y="80178"/>
                  </a:lnTo>
                  <a:lnTo>
                    <a:pt x="25011" y="79657"/>
                  </a:lnTo>
                  <a:lnTo>
                    <a:pt x="24597" y="79106"/>
                  </a:lnTo>
                  <a:lnTo>
                    <a:pt x="24184" y="78554"/>
                  </a:lnTo>
                  <a:lnTo>
                    <a:pt x="23801" y="77988"/>
                  </a:lnTo>
                  <a:lnTo>
                    <a:pt x="23418" y="77421"/>
                  </a:lnTo>
                  <a:lnTo>
                    <a:pt x="23065" y="76839"/>
                  </a:lnTo>
                  <a:lnTo>
                    <a:pt x="22713" y="76257"/>
                  </a:lnTo>
                  <a:lnTo>
                    <a:pt x="22376" y="75644"/>
                  </a:lnTo>
                  <a:lnTo>
                    <a:pt x="22055" y="75047"/>
                  </a:lnTo>
                  <a:lnTo>
                    <a:pt x="21748" y="74419"/>
                  </a:lnTo>
                  <a:lnTo>
                    <a:pt x="21457" y="73807"/>
                  </a:lnTo>
                  <a:lnTo>
                    <a:pt x="21182" y="73163"/>
                  </a:lnTo>
                  <a:lnTo>
                    <a:pt x="20921" y="72520"/>
                  </a:lnTo>
                  <a:lnTo>
                    <a:pt x="20676" y="71877"/>
                  </a:lnTo>
                  <a:lnTo>
                    <a:pt x="20431" y="71218"/>
                  </a:lnTo>
                  <a:lnTo>
                    <a:pt x="20217" y="70560"/>
                  </a:lnTo>
                  <a:lnTo>
                    <a:pt x="20018" y="69886"/>
                  </a:lnTo>
                  <a:lnTo>
                    <a:pt x="19834" y="69212"/>
                  </a:lnTo>
                  <a:lnTo>
                    <a:pt x="19681" y="68523"/>
                  </a:lnTo>
                  <a:lnTo>
                    <a:pt x="19528" y="67833"/>
                  </a:lnTo>
                  <a:lnTo>
                    <a:pt x="19390" y="67129"/>
                  </a:lnTo>
                  <a:lnTo>
                    <a:pt x="19267" y="66440"/>
                  </a:lnTo>
                  <a:lnTo>
                    <a:pt x="19175" y="65720"/>
                  </a:lnTo>
                  <a:lnTo>
                    <a:pt x="19099" y="65015"/>
                  </a:lnTo>
                  <a:lnTo>
                    <a:pt x="19022" y="64295"/>
                  </a:lnTo>
                  <a:lnTo>
                    <a:pt x="18976" y="63560"/>
                  </a:lnTo>
                  <a:lnTo>
                    <a:pt x="18961" y="62840"/>
                  </a:lnTo>
                  <a:lnTo>
                    <a:pt x="18946" y="62105"/>
                  </a:lnTo>
                  <a:lnTo>
                    <a:pt x="18961" y="61370"/>
                  </a:lnTo>
                  <a:lnTo>
                    <a:pt x="18976" y="60635"/>
                  </a:lnTo>
                  <a:lnTo>
                    <a:pt x="19022" y="59915"/>
                  </a:lnTo>
                  <a:lnTo>
                    <a:pt x="19099" y="59195"/>
                  </a:lnTo>
                  <a:lnTo>
                    <a:pt x="19175" y="58491"/>
                  </a:lnTo>
                  <a:lnTo>
                    <a:pt x="19267" y="57771"/>
                  </a:lnTo>
                  <a:lnTo>
                    <a:pt x="19390" y="57066"/>
                  </a:lnTo>
                  <a:lnTo>
                    <a:pt x="19528" y="56377"/>
                  </a:lnTo>
                  <a:lnTo>
                    <a:pt x="19681" y="55688"/>
                  </a:lnTo>
                  <a:lnTo>
                    <a:pt x="19834" y="54999"/>
                  </a:lnTo>
                  <a:lnTo>
                    <a:pt x="20018" y="54325"/>
                  </a:lnTo>
                  <a:lnTo>
                    <a:pt x="20217" y="53651"/>
                  </a:lnTo>
                  <a:lnTo>
                    <a:pt x="20431" y="52992"/>
                  </a:lnTo>
                  <a:lnTo>
                    <a:pt x="20676" y="52334"/>
                  </a:lnTo>
                  <a:lnTo>
                    <a:pt x="20921" y="51691"/>
                  </a:lnTo>
                  <a:lnTo>
                    <a:pt x="21182" y="51047"/>
                  </a:lnTo>
                  <a:lnTo>
                    <a:pt x="21457" y="50404"/>
                  </a:lnTo>
                  <a:lnTo>
                    <a:pt x="21748" y="49776"/>
                  </a:lnTo>
                  <a:lnTo>
                    <a:pt x="22055" y="49164"/>
                  </a:lnTo>
                  <a:lnTo>
                    <a:pt x="22376" y="48551"/>
                  </a:lnTo>
                  <a:lnTo>
                    <a:pt x="22713" y="47954"/>
                  </a:lnTo>
                  <a:lnTo>
                    <a:pt x="23065" y="47372"/>
                  </a:lnTo>
                  <a:lnTo>
                    <a:pt x="23418" y="46790"/>
                  </a:lnTo>
                  <a:lnTo>
                    <a:pt x="23801" y="46208"/>
                  </a:lnTo>
                  <a:lnTo>
                    <a:pt x="24184" y="45656"/>
                  </a:lnTo>
                  <a:lnTo>
                    <a:pt x="24597" y="45105"/>
                  </a:lnTo>
                  <a:lnTo>
                    <a:pt x="25011" y="44553"/>
                  </a:lnTo>
                  <a:lnTo>
                    <a:pt x="25439" y="44033"/>
                  </a:lnTo>
                  <a:lnTo>
                    <a:pt x="25868" y="43512"/>
                  </a:lnTo>
                  <a:lnTo>
                    <a:pt x="26328" y="42991"/>
                  </a:lnTo>
                  <a:lnTo>
                    <a:pt x="26787" y="42501"/>
                  </a:lnTo>
                  <a:lnTo>
                    <a:pt x="27262" y="42011"/>
                  </a:lnTo>
                  <a:lnTo>
                    <a:pt x="27752" y="41536"/>
                  </a:lnTo>
                  <a:lnTo>
                    <a:pt x="28258" y="41062"/>
                  </a:lnTo>
                  <a:lnTo>
                    <a:pt x="28763" y="40617"/>
                  </a:lnTo>
                  <a:lnTo>
                    <a:pt x="29284" y="40173"/>
                  </a:lnTo>
                  <a:lnTo>
                    <a:pt x="29820" y="39744"/>
                  </a:lnTo>
                  <a:lnTo>
                    <a:pt x="30356" y="39331"/>
                  </a:lnTo>
                  <a:lnTo>
                    <a:pt x="30907" y="38933"/>
                  </a:lnTo>
                  <a:lnTo>
                    <a:pt x="31474" y="38534"/>
                  </a:lnTo>
                  <a:lnTo>
                    <a:pt x="32041" y="38167"/>
                  </a:lnTo>
                  <a:lnTo>
                    <a:pt x="32623" y="37799"/>
                  </a:lnTo>
                  <a:lnTo>
                    <a:pt x="33220" y="37447"/>
                  </a:lnTo>
                  <a:lnTo>
                    <a:pt x="33817" y="37110"/>
                  </a:lnTo>
                  <a:lnTo>
                    <a:pt x="34430" y="36788"/>
                  </a:lnTo>
                  <a:lnTo>
                    <a:pt x="35042" y="36482"/>
                  </a:lnTo>
                  <a:lnTo>
                    <a:pt x="35670" y="36191"/>
                  </a:lnTo>
                  <a:lnTo>
                    <a:pt x="36298" y="35915"/>
                  </a:lnTo>
                  <a:lnTo>
                    <a:pt x="36942" y="35655"/>
                  </a:lnTo>
                  <a:lnTo>
                    <a:pt x="37600" y="35410"/>
                  </a:lnTo>
                  <a:lnTo>
                    <a:pt x="38243" y="35180"/>
                  </a:lnTo>
                  <a:lnTo>
                    <a:pt x="38917" y="34966"/>
                  </a:lnTo>
                  <a:lnTo>
                    <a:pt x="39591" y="34767"/>
                  </a:lnTo>
                  <a:lnTo>
                    <a:pt x="40265" y="34583"/>
                  </a:lnTo>
                  <a:lnTo>
                    <a:pt x="40939" y="34414"/>
                  </a:lnTo>
                  <a:lnTo>
                    <a:pt x="41643" y="34261"/>
                  </a:lnTo>
                  <a:lnTo>
                    <a:pt x="42333" y="34123"/>
                  </a:lnTo>
                  <a:lnTo>
                    <a:pt x="43037" y="34016"/>
                  </a:lnTo>
                  <a:lnTo>
                    <a:pt x="43742" y="33909"/>
                  </a:lnTo>
                  <a:lnTo>
                    <a:pt x="44462" y="33832"/>
                  </a:lnTo>
                  <a:lnTo>
                    <a:pt x="45181" y="33771"/>
                  </a:lnTo>
                  <a:lnTo>
                    <a:pt x="45901" y="33725"/>
                  </a:lnTo>
                  <a:lnTo>
                    <a:pt x="46636" y="33695"/>
                  </a:lnTo>
                  <a:lnTo>
                    <a:pt x="47372" y="33679"/>
                  </a:lnTo>
                  <a:close/>
                  <a:moveTo>
                    <a:pt x="117073" y="0"/>
                  </a:moveTo>
                  <a:lnTo>
                    <a:pt x="116905" y="15"/>
                  </a:lnTo>
                  <a:lnTo>
                    <a:pt x="116752" y="31"/>
                  </a:lnTo>
                  <a:lnTo>
                    <a:pt x="116599" y="61"/>
                  </a:lnTo>
                  <a:lnTo>
                    <a:pt x="116461" y="107"/>
                  </a:lnTo>
                  <a:lnTo>
                    <a:pt x="116323" y="153"/>
                  </a:lnTo>
                  <a:lnTo>
                    <a:pt x="116200" y="214"/>
                  </a:lnTo>
                  <a:lnTo>
                    <a:pt x="116093" y="291"/>
                  </a:lnTo>
                  <a:lnTo>
                    <a:pt x="115986" y="368"/>
                  </a:lnTo>
                  <a:lnTo>
                    <a:pt x="115894" y="444"/>
                  </a:lnTo>
                  <a:lnTo>
                    <a:pt x="115818" y="536"/>
                  </a:lnTo>
                  <a:lnTo>
                    <a:pt x="115741" y="643"/>
                  </a:lnTo>
                  <a:lnTo>
                    <a:pt x="115680" y="750"/>
                  </a:lnTo>
                  <a:lnTo>
                    <a:pt x="115634" y="873"/>
                  </a:lnTo>
                  <a:lnTo>
                    <a:pt x="115588" y="996"/>
                  </a:lnTo>
                  <a:lnTo>
                    <a:pt x="115557" y="1118"/>
                  </a:lnTo>
                  <a:lnTo>
                    <a:pt x="115542" y="1256"/>
                  </a:lnTo>
                  <a:lnTo>
                    <a:pt x="115527" y="1409"/>
                  </a:lnTo>
                  <a:lnTo>
                    <a:pt x="115527" y="1562"/>
                  </a:lnTo>
                  <a:lnTo>
                    <a:pt x="115542" y="1715"/>
                  </a:lnTo>
                  <a:lnTo>
                    <a:pt x="115573" y="1884"/>
                  </a:lnTo>
                  <a:lnTo>
                    <a:pt x="115603" y="2052"/>
                  </a:lnTo>
                  <a:lnTo>
                    <a:pt x="115649" y="2236"/>
                  </a:lnTo>
                  <a:lnTo>
                    <a:pt x="115710" y="2420"/>
                  </a:lnTo>
                  <a:lnTo>
                    <a:pt x="115787" y="2604"/>
                  </a:lnTo>
                  <a:lnTo>
                    <a:pt x="115971" y="3002"/>
                  </a:lnTo>
                  <a:lnTo>
                    <a:pt x="121607" y="14106"/>
                  </a:lnTo>
                  <a:lnTo>
                    <a:pt x="84987" y="33342"/>
                  </a:lnTo>
                  <a:lnTo>
                    <a:pt x="84589" y="32822"/>
                  </a:lnTo>
                  <a:lnTo>
                    <a:pt x="84160" y="32301"/>
                  </a:lnTo>
                  <a:lnTo>
                    <a:pt x="83746" y="31780"/>
                  </a:lnTo>
                  <a:lnTo>
                    <a:pt x="83318" y="31275"/>
                  </a:lnTo>
                  <a:lnTo>
                    <a:pt x="82873" y="30769"/>
                  </a:lnTo>
                  <a:lnTo>
                    <a:pt x="82429" y="30279"/>
                  </a:lnTo>
                  <a:lnTo>
                    <a:pt x="81985" y="29789"/>
                  </a:lnTo>
                  <a:lnTo>
                    <a:pt x="81526" y="29299"/>
                  </a:lnTo>
                  <a:lnTo>
                    <a:pt x="81051" y="28824"/>
                  </a:lnTo>
                  <a:lnTo>
                    <a:pt x="80591" y="28349"/>
                  </a:lnTo>
                  <a:lnTo>
                    <a:pt x="80101" y="27890"/>
                  </a:lnTo>
                  <a:lnTo>
                    <a:pt x="79626" y="27430"/>
                  </a:lnTo>
                  <a:lnTo>
                    <a:pt x="79136" y="26986"/>
                  </a:lnTo>
                  <a:lnTo>
                    <a:pt x="78631" y="26542"/>
                  </a:lnTo>
                  <a:lnTo>
                    <a:pt x="78126" y="26098"/>
                  </a:lnTo>
                  <a:lnTo>
                    <a:pt x="77620" y="25669"/>
                  </a:lnTo>
                  <a:lnTo>
                    <a:pt x="77099" y="25240"/>
                  </a:lnTo>
                  <a:lnTo>
                    <a:pt x="76579" y="24827"/>
                  </a:lnTo>
                  <a:lnTo>
                    <a:pt x="76058" y="24429"/>
                  </a:lnTo>
                  <a:lnTo>
                    <a:pt x="75522" y="24015"/>
                  </a:lnTo>
                  <a:lnTo>
                    <a:pt x="74986" y="23632"/>
                  </a:lnTo>
                  <a:lnTo>
                    <a:pt x="74434" y="23234"/>
                  </a:lnTo>
                  <a:lnTo>
                    <a:pt x="73883" y="22866"/>
                  </a:lnTo>
                  <a:lnTo>
                    <a:pt x="73332" y="22484"/>
                  </a:lnTo>
                  <a:lnTo>
                    <a:pt x="72765" y="22131"/>
                  </a:lnTo>
                  <a:lnTo>
                    <a:pt x="72198" y="21764"/>
                  </a:lnTo>
                  <a:lnTo>
                    <a:pt x="71632" y="21427"/>
                  </a:lnTo>
                  <a:lnTo>
                    <a:pt x="71050" y="21074"/>
                  </a:lnTo>
                  <a:lnTo>
                    <a:pt x="70468" y="20753"/>
                  </a:lnTo>
                  <a:lnTo>
                    <a:pt x="69870" y="20431"/>
                  </a:lnTo>
                  <a:lnTo>
                    <a:pt x="69288" y="20110"/>
                  </a:lnTo>
                  <a:lnTo>
                    <a:pt x="68691" y="19803"/>
                  </a:lnTo>
                  <a:lnTo>
                    <a:pt x="68078" y="19497"/>
                  </a:lnTo>
                  <a:lnTo>
                    <a:pt x="67481" y="19206"/>
                  </a:lnTo>
                  <a:lnTo>
                    <a:pt x="66868" y="18930"/>
                  </a:lnTo>
                  <a:lnTo>
                    <a:pt x="66241" y="18655"/>
                  </a:lnTo>
                  <a:lnTo>
                    <a:pt x="65628" y="18394"/>
                  </a:lnTo>
                  <a:lnTo>
                    <a:pt x="65000" y="18134"/>
                  </a:lnTo>
                  <a:lnTo>
                    <a:pt x="64372" y="17889"/>
                  </a:lnTo>
                  <a:lnTo>
                    <a:pt x="63729" y="17644"/>
                  </a:lnTo>
                  <a:lnTo>
                    <a:pt x="63086" y="17414"/>
                  </a:lnTo>
                  <a:lnTo>
                    <a:pt x="62442" y="17200"/>
                  </a:lnTo>
                  <a:lnTo>
                    <a:pt x="61799" y="16985"/>
                  </a:lnTo>
                  <a:lnTo>
                    <a:pt x="61140" y="16771"/>
                  </a:lnTo>
                  <a:lnTo>
                    <a:pt x="60497" y="16587"/>
                  </a:lnTo>
                  <a:lnTo>
                    <a:pt x="59823" y="16403"/>
                  </a:lnTo>
                  <a:lnTo>
                    <a:pt x="59165" y="16219"/>
                  </a:lnTo>
                  <a:lnTo>
                    <a:pt x="58506" y="16051"/>
                  </a:lnTo>
                  <a:lnTo>
                    <a:pt x="57832" y="15898"/>
                  </a:lnTo>
                  <a:lnTo>
                    <a:pt x="57158" y="15745"/>
                  </a:lnTo>
                  <a:lnTo>
                    <a:pt x="56469" y="15607"/>
                  </a:lnTo>
                  <a:lnTo>
                    <a:pt x="55795" y="15484"/>
                  </a:lnTo>
                  <a:lnTo>
                    <a:pt x="55106" y="15362"/>
                  </a:lnTo>
                  <a:lnTo>
                    <a:pt x="54417" y="15254"/>
                  </a:lnTo>
                  <a:lnTo>
                    <a:pt x="53728" y="15163"/>
                  </a:lnTo>
                  <a:lnTo>
                    <a:pt x="53038" y="15071"/>
                  </a:lnTo>
                  <a:lnTo>
                    <a:pt x="52334" y="14994"/>
                  </a:lnTo>
                  <a:lnTo>
                    <a:pt x="51629" y="14933"/>
                  </a:lnTo>
                  <a:lnTo>
                    <a:pt x="50925" y="14872"/>
                  </a:lnTo>
                  <a:lnTo>
                    <a:pt x="50220" y="14826"/>
                  </a:lnTo>
                  <a:lnTo>
                    <a:pt x="49516" y="14780"/>
                  </a:lnTo>
                  <a:lnTo>
                    <a:pt x="48796" y="14764"/>
                  </a:lnTo>
                  <a:lnTo>
                    <a:pt x="48076" y="14749"/>
                  </a:lnTo>
                  <a:lnTo>
                    <a:pt x="47372" y="14734"/>
                  </a:lnTo>
                  <a:lnTo>
                    <a:pt x="46146" y="14749"/>
                  </a:lnTo>
                  <a:lnTo>
                    <a:pt x="44921" y="14795"/>
                  </a:lnTo>
                  <a:lnTo>
                    <a:pt x="43726" y="14872"/>
                  </a:lnTo>
                  <a:lnTo>
                    <a:pt x="42516" y="14979"/>
                  </a:lnTo>
                  <a:lnTo>
                    <a:pt x="41337" y="15117"/>
                  </a:lnTo>
                  <a:lnTo>
                    <a:pt x="40158" y="15285"/>
                  </a:lnTo>
                  <a:lnTo>
                    <a:pt x="38979" y="15484"/>
                  </a:lnTo>
                  <a:lnTo>
                    <a:pt x="37815" y="15699"/>
                  </a:lnTo>
                  <a:lnTo>
                    <a:pt x="36666" y="15944"/>
                  </a:lnTo>
                  <a:lnTo>
                    <a:pt x="35533" y="16235"/>
                  </a:lnTo>
                  <a:lnTo>
                    <a:pt x="34399" y="16541"/>
                  </a:lnTo>
                  <a:lnTo>
                    <a:pt x="33281" y="16863"/>
                  </a:lnTo>
                  <a:lnTo>
                    <a:pt x="32178" y="17230"/>
                  </a:lnTo>
                  <a:lnTo>
                    <a:pt x="31076" y="17613"/>
                  </a:lnTo>
                  <a:lnTo>
                    <a:pt x="30004" y="18027"/>
                  </a:lnTo>
                  <a:lnTo>
                    <a:pt x="28931" y="18455"/>
                  </a:lnTo>
                  <a:lnTo>
                    <a:pt x="27875" y="18915"/>
                  </a:lnTo>
                  <a:lnTo>
                    <a:pt x="26833" y="19405"/>
                  </a:lnTo>
                  <a:lnTo>
                    <a:pt x="25807" y="19926"/>
                  </a:lnTo>
                  <a:lnTo>
                    <a:pt x="24781" y="20462"/>
                  </a:lnTo>
                  <a:lnTo>
                    <a:pt x="23785" y="21013"/>
                  </a:lnTo>
                  <a:lnTo>
                    <a:pt x="22805" y="21595"/>
                  </a:lnTo>
                  <a:lnTo>
                    <a:pt x="21840" y="22208"/>
                  </a:lnTo>
                  <a:lnTo>
                    <a:pt x="20875" y="22820"/>
                  </a:lnTo>
                  <a:lnTo>
                    <a:pt x="19941" y="23479"/>
                  </a:lnTo>
                  <a:lnTo>
                    <a:pt x="19022" y="24153"/>
                  </a:lnTo>
                  <a:lnTo>
                    <a:pt x="18119" y="24842"/>
                  </a:lnTo>
                  <a:lnTo>
                    <a:pt x="17230" y="25562"/>
                  </a:lnTo>
                  <a:lnTo>
                    <a:pt x="16373" y="26282"/>
                  </a:lnTo>
                  <a:lnTo>
                    <a:pt x="15515" y="27048"/>
                  </a:lnTo>
                  <a:lnTo>
                    <a:pt x="14688" y="27813"/>
                  </a:lnTo>
                  <a:lnTo>
                    <a:pt x="13876" y="28610"/>
                  </a:lnTo>
                  <a:lnTo>
                    <a:pt x="13080" y="29422"/>
                  </a:lnTo>
                  <a:lnTo>
                    <a:pt x="12299" y="30264"/>
                  </a:lnTo>
                  <a:lnTo>
                    <a:pt x="11548" y="31106"/>
                  </a:lnTo>
                  <a:lnTo>
                    <a:pt x="10813" y="31979"/>
                  </a:lnTo>
                  <a:lnTo>
                    <a:pt x="10108" y="32868"/>
                  </a:lnTo>
                  <a:lnTo>
                    <a:pt x="9404" y="33771"/>
                  </a:lnTo>
                  <a:lnTo>
                    <a:pt x="8745" y="34690"/>
                  </a:lnTo>
                  <a:lnTo>
                    <a:pt x="8087" y="35624"/>
                  </a:lnTo>
                  <a:lnTo>
                    <a:pt x="7459" y="36574"/>
                  </a:lnTo>
                  <a:lnTo>
                    <a:pt x="6861" y="37539"/>
                  </a:lnTo>
                  <a:lnTo>
                    <a:pt x="6279" y="38534"/>
                  </a:lnTo>
                  <a:lnTo>
                    <a:pt x="5713" y="39530"/>
                  </a:lnTo>
                  <a:lnTo>
                    <a:pt x="5177" y="40541"/>
                  </a:lnTo>
                  <a:lnTo>
                    <a:pt x="4671" y="41567"/>
                  </a:lnTo>
                  <a:lnTo>
                    <a:pt x="4181" y="42608"/>
                  </a:lnTo>
                  <a:lnTo>
                    <a:pt x="3722" y="43665"/>
                  </a:lnTo>
                  <a:lnTo>
                    <a:pt x="3278" y="44737"/>
                  </a:lnTo>
                  <a:lnTo>
                    <a:pt x="2879" y="45825"/>
                  </a:lnTo>
                  <a:lnTo>
                    <a:pt x="2481" y="46912"/>
                  </a:lnTo>
                  <a:lnTo>
                    <a:pt x="2129" y="48015"/>
                  </a:lnTo>
                  <a:lnTo>
                    <a:pt x="1792" y="49133"/>
                  </a:lnTo>
                  <a:lnTo>
                    <a:pt x="1486" y="50266"/>
                  </a:lnTo>
                  <a:lnTo>
                    <a:pt x="1210" y="51400"/>
                  </a:lnTo>
                  <a:lnTo>
                    <a:pt x="965" y="52564"/>
                  </a:lnTo>
                  <a:lnTo>
                    <a:pt x="735" y="53712"/>
                  </a:lnTo>
                  <a:lnTo>
                    <a:pt x="551" y="54892"/>
                  </a:lnTo>
                  <a:lnTo>
                    <a:pt x="383" y="56071"/>
                  </a:lnTo>
                  <a:lnTo>
                    <a:pt x="245" y="57266"/>
                  </a:lnTo>
                  <a:lnTo>
                    <a:pt x="138" y="58460"/>
                  </a:lnTo>
                  <a:lnTo>
                    <a:pt x="61" y="59670"/>
                  </a:lnTo>
                  <a:lnTo>
                    <a:pt x="15" y="60880"/>
                  </a:lnTo>
                  <a:lnTo>
                    <a:pt x="0" y="62105"/>
                  </a:lnTo>
                  <a:lnTo>
                    <a:pt x="15" y="63331"/>
                  </a:lnTo>
                  <a:lnTo>
                    <a:pt x="61" y="64541"/>
                  </a:lnTo>
                  <a:lnTo>
                    <a:pt x="138" y="65750"/>
                  </a:lnTo>
                  <a:lnTo>
                    <a:pt x="245" y="66945"/>
                  </a:lnTo>
                  <a:lnTo>
                    <a:pt x="383" y="68140"/>
                  </a:lnTo>
                  <a:lnTo>
                    <a:pt x="551" y="69319"/>
                  </a:lnTo>
                  <a:lnTo>
                    <a:pt x="735" y="70483"/>
                  </a:lnTo>
                  <a:lnTo>
                    <a:pt x="965" y="71647"/>
                  </a:lnTo>
                  <a:lnTo>
                    <a:pt x="1210" y="72796"/>
                  </a:lnTo>
                  <a:lnTo>
                    <a:pt x="1486" y="73944"/>
                  </a:lnTo>
                  <a:lnTo>
                    <a:pt x="1792" y="75078"/>
                  </a:lnTo>
                  <a:lnTo>
                    <a:pt x="2129" y="76196"/>
                  </a:lnTo>
                  <a:lnTo>
                    <a:pt x="2481" y="77299"/>
                  </a:lnTo>
                  <a:lnTo>
                    <a:pt x="2879" y="78386"/>
                  </a:lnTo>
                  <a:lnTo>
                    <a:pt x="3278" y="79473"/>
                  </a:lnTo>
                  <a:lnTo>
                    <a:pt x="3722" y="80545"/>
                  </a:lnTo>
                  <a:lnTo>
                    <a:pt x="4181" y="81602"/>
                  </a:lnTo>
                  <a:lnTo>
                    <a:pt x="4671" y="82644"/>
                  </a:lnTo>
                  <a:lnTo>
                    <a:pt x="5177" y="83670"/>
                  </a:lnTo>
                  <a:lnTo>
                    <a:pt x="5713" y="84681"/>
                  </a:lnTo>
                  <a:lnTo>
                    <a:pt x="6279" y="85676"/>
                  </a:lnTo>
                  <a:lnTo>
                    <a:pt x="6861" y="86672"/>
                  </a:lnTo>
                  <a:lnTo>
                    <a:pt x="7459" y="87637"/>
                  </a:lnTo>
                  <a:lnTo>
                    <a:pt x="8087" y="88586"/>
                  </a:lnTo>
                  <a:lnTo>
                    <a:pt x="8745" y="89521"/>
                  </a:lnTo>
                  <a:lnTo>
                    <a:pt x="9404" y="90439"/>
                  </a:lnTo>
                  <a:lnTo>
                    <a:pt x="10108" y="91343"/>
                  </a:lnTo>
                  <a:lnTo>
                    <a:pt x="10813" y="92231"/>
                  </a:lnTo>
                  <a:lnTo>
                    <a:pt x="11548" y="93104"/>
                  </a:lnTo>
                  <a:lnTo>
                    <a:pt x="12299" y="93947"/>
                  </a:lnTo>
                  <a:lnTo>
                    <a:pt x="13080" y="94789"/>
                  </a:lnTo>
                  <a:lnTo>
                    <a:pt x="13876" y="95601"/>
                  </a:lnTo>
                  <a:lnTo>
                    <a:pt x="14688" y="96397"/>
                  </a:lnTo>
                  <a:lnTo>
                    <a:pt x="15515" y="97163"/>
                  </a:lnTo>
                  <a:lnTo>
                    <a:pt x="16373" y="97914"/>
                  </a:lnTo>
                  <a:lnTo>
                    <a:pt x="17230" y="98649"/>
                  </a:lnTo>
                  <a:lnTo>
                    <a:pt x="18119" y="99369"/>
                  </a:lnTo>
                  <a:lnTo>
                    <a:pt x="19022" y="100058"/>
                  </a:lnTo>
                  <a:lnTo>
                    <a:pt x="19941" y="100732"/>
                  </a:lnTo>
                  <a:lnTo>
                    <a:pt x="20875" y="101375"/>
                  </a:lnTo>
                  <a:lnTo>
                    <a:pt x="21840" y="102003"/>
                  </a:lnTo>
                  <a:lnTo>
                    <a:pt x="22805" y="102615"/>
                  </a:lnTo>
                  <a:lnTo>
                    <a:pt x="23785" y="103197"/>
                  </a:lnTo>
                  <a:lnTo>
                    <a:pt x="24781" y="103749"/>
                  </a:lnTo>
                  <a:lnTo>
                    <a:pt x="25807" y="104285"/>
                  </a:lnTo>
                  <a:lnTo>
                    <a:pt x="26833" y="104806"/>
                  </a:lnTo>
                  <a:lnTo>
                    <a:pt x="27875" y="105280"/>
                  </a:lnTo>
                  <a:lnTo>
                    <a:pt x="28931" y="105755"/>
                  </a:lnTo>
                  <a:lnTo>
                    <a:pt x="30004" y="106184"/>
                  </a:lnTo>
                  <a:lnTo>
                    <a:pt x="31076" y="106598"/>
                  </a:lnTo>
                  <a:lnTo>
                    <a:pt x="32178" y="106980"/>
                  </a:lnTo>
                  <a:lnTo>
                    <a:pt x="33281" y="107348"/>
                  </a:lnTo>
                  <a:lnTo>
                    <a:pt x="34399" y="107670"/>
                  </a:lnTo>
                  <a:lnTo>
                    <a:pt x="35533" y="107976"/>
                  </a:lnTo>
                  <a:lnTo>
                    <a:pt x="36666" y="108252"/>
                  </a:lnTo>
                  <a:lnTo>
                    <a:pt x="37815" y="108512"/>
                  </a:lnTo>
                  <a:lnTo>
                    <a:pt x="38979" y="108726"/>
                  </a:lnTo>
                  <a:lnTo>
                    <a:pt x="40158" y="108926"/>
                  </a:lnTo>
                  <a:lnTo>
                    <a:pt x="41337" y="109094"/>
                  </a:lnTo>
                  <a:lnTo>
                    <a:pt x="42516" y="109232"/>
                  </a:lnTo>
                  <a:lnTo>
                    <a:pt x="43726" y="109339"/>
                  </a:lnTo>
                  <a:lnTo>
                    <a:pt x="44921" y="109416"/>
                  </a:lnTo>
                  <a:lnTo>
                    <a:pt x="46146" y="109462"/>
                  </a:lnTo>
                  <a:lnTo>
                    <a:pt x="47372" y="109477"/>
                  </a:lnTo>
                  <a:lnTo>
                    <a:pt x="48582" y="109462"/>
                  </a:lnTo>
                  <a:lnTo>
                    <a:pt x="49807" y="109416"/>
                  </a:lnTo>
                  <a:lnTo>
                    <a:pt x="51017" y="109339"/>
                  </a:lnTo>
                  <a:lnTo>
                    <a:pt x="52211" y="109232"/>
                  </a:lnTo>
                  <a:lnTo>
                    <a:pt x="53391" y="109094"/>
                  </a:lnTo>
                  <a:lnTo>
                    <a:pt x="54585" y="108926"/>
                  </a:lnTo>
                  <a:lnTo>
                    <a:pt x="55749" y="108726"/>
                  </a:lnTo>
                  <a:lnTo>
                    <a:pt x="56913" y="108512"/>
                  </a:lnTo>
                  <a:lnTo>
                    <a:pt x="58062" y="108252"/>
                  </a:lnTo>
                  <a:lnTo>
                    <a:pt x="59195" y="107976"/>
                  </a:lnTo>
                  <a:lnTo>
                    <a:pt x="60329" y="107670"/>
                  </a:lnTo>
                  <a:lnTo>
                    <a:pt x="61447" y="107348"/>
                  </a:lnTo>
                  <a:lnTo>
                    <a:pt x="62549" y="106980"/>
                  </a:lnTo>
                  <a:lnTo>
                    <a:pt x="63652" y="106598"/>
                  </a:lnTo>
                  <a:lnTo>
                    <a:pt x="64740" y="106184"/>
                  </a:lnTo>
                  <a:lnTo>
                    <a:pt x="65796" y="105755"/>
                  </a:lnTo>
                  <a:lnTo>
                    <a:pt x="66853" y="105280"/>
                  </a:lnTo>
                  <a:lnTo>
                    <a:pt x="67895" y="104806"/>
                  </a:lnTo>
                  <a:lnTo>
                    <a:pt x="68921" y="104285"/>
                  </a:lnTo>
                  <a:lnTo>
                    <a:pt x="69947" y="103749"/>
                  </a:lnTo>
                  <a:lnTo>
                    <a:pt x="70942" y="103197"/>
                  </a:lnTo>
                  <a:lnTo>
                    <a:pt x="71923" y="102615"/>
                  </a:lnTo>
                  <a:lnTo>
                    <a:pt x="72888" y="102003"/>
                  </a:lnTo>
                  <a:lnTo>
                    <a:pt x="73852" y="101375"/>
                  </a:lnTo>
                  <a:lnTo>
                    <a:pt x="74787" y="100732"/>
                  </a:lnTo>
                  <a:lnTo>
                    <a:pt x="75706" y="100058"/>
                  </a:lnTo>
                  <a:lnTo>
                    <a:pt x="76609" y="99369"/>
                  </a:lnTo>
                  <a:lnTo>
                    <a:pt x="77498" y="98649"/>
                  </a:lnTo>
                  <a:lnTo>
                    <a:pt x="78355" y="97914"/>
                  </a:lnTo>
                  <a:lnTo>
                    <a:pt x="79213" y="97163"/>
                  </a:lnTo>
                  <a:lnTo>
                    <a:pt x="80040" y="96397"/>
                  </a:lnTo>
                  <a:lnTo>
                    <a:pt x="80852" y="95601"/>
                  </a:lnTo>
                  <a:lnTo>
                    <a:pt x="81648" y="94789"/>
                  </a:lnTo>
                  <a:lnTo>
                    <a:pt x="82429" y="93947"/>
                  </a:lnTo>
                  <a:lnTo>
                    <a:pt x="83180" y="93104"/>
                  </a:lnTo>
                  <a:lnTo>
                    <a:pt x="83915" y="92231"/>
                  </a:lnTo>
                  <a:lnTo>
                    <a:pt x="84635" y="91343"/>
                  </a:lnTo>
                  <a:lnTo>
                    <a:pt x="85324" y="90439"/>
                  </a:lnTo>
                  <a:lnTo>
                    <a:pt x="85998" y="89521"/>
                  </a:lnTo>
                  <a:lnTo>
                    <a:pt x="86641" y="88586"/>
                  </a:lnTo>
                  <a:lnTo>
                    <a:pt x="87269" y="87637"/>
                  </a:lnTo>
                  <a:lnTo>
                    <a:pt x="87866" y="86672"/>
                  </a:lnTo>
                  <a:lnTo>
                    <a:pt x="88448" y="85676"/>
                  </a:lnTo>
                  <a:lnTo>
                    <a:pt x="89015" y="84681"/>
                  </a:lnTo>
                  <a:lnTo>
                    <a:pt x="89551" y="83670"/>
                  </a:lnTo>
                  <a:lnTo>
                    <a:pt x="90057" y="82644"/>
                  </a:lnTo>
                  <a:lnTo>
                    <a:pt x="90547" y="81602"/>
                  </a:lnTo>
                  <a:lnTo>
                    <a:pt x="91006" y="80545"/>
                  </a:lnTo>
                  <a:lnTo>
                    <a:pt x="91450" y="79473"/>
                  </a:lnTo>
                  <a:lnTo>
                    <a:pt x="91864" y="78386"/>
                  </a:lnTo>
                  <a:lnTo>
                    <a:pt x="92247" y="77299"/>
                  </a:lnTo>
                  <a:lnTo>
                    <a:pt x="92599" y="76196"/>
                  </a:lnTo>
                  <a:lnTo>
                    <a:pt x="92936" y="75078"/>
                  </a:lnTo>
                  <a:lnTo>
                    <a:pt x="93242" y="73944"/>
                  </a:lnTo>
                  <a:lnTo>
                    <a:pt x="93518" y="72796"/>
                  </a:lnTo>
                  <a:lnTo>
                    <a:pt x="93763" y="71647"/>
                  </a:lnTo>
                  <a:lnTo>
                    <a:pt x="93993" y="70483"/>
                  </a:lnTo>
                  <a:lnTo>
                    <a:pt x="94192" y="69319"/>
                  </a:lnTo>
                  <a:lnTo>
                    <a:pt x="94345" y="68140"/>
                  </a:lnTo>
                  <a:lnTo>
                    <a:pt x="94483" y="66945"/>
                  </a:lnTo>
                  <a:lnTo>
                    <a:pt x="94590" y="65750"/>
                  </a:lnTo>
                  <a:lnTo>
                    <a:pt x="94667" y="64541"/>
                  </a:lnTo>
                  <a:lnTo>
                    <a:pt x="94712" y="63331"/>
                  </a:lnTo>
                  <a:lnTo>
                    <a:pt x="94728" y="62105"/>
                  </a:lnTo>
                  <a:lnTo>
                    <a:pt x="94728" y="61340"/>
                  </a:lnTo>
                  <a:lnTo>
                    <a:pt x="94712" y="60589"/>
                  </a:lnTo>
                  <a:lnTo>
                    <a:pt x="94682" y="59839"/>
                  </a:lnTo>
                  <a:lnTo>
                    <a:pt x="94636" y="59073"/>
                  </a:lnTo>
                  <a:lnTo>
                    <a:pt x="94575" y="58338"/>
                  </a:lnTo>
                  <a:lnTo>
                    <a:pt x="94513" y="57587"/>
                  </a:lnTo>
                  <a:lnTo>
                    <a:pt x="94437" y="56852"/>
                  </a:lnTo>
                  <a:lnTo>
                    <a:pt x="94360" y="56102"/>
                  </a:lnTo>
                  <a:lnTo>
                    <a:pt x="94253" y="55366"/>
                  </a:lnTo>
                  <a:lnTo>
                    <a:pt x="94146" y="54647"/>
                  </a:lnTo>
                  <a:lnTo>
                    <a:pt x="94023" y="53911"/>
                  </a:lnTo>
                  <a:lnTo>
                    <a:pt x="93885" y="53192"/>
                  </a:lnTo>
                  <a:lnTo>
                    <a:pt x="93748" y="52472"/>
                  </a:lnTo>
                  <a:lnTo>
                    <a:pt x="93594" y="51752"/>
                  </a:lnTo>
                  <a:lnTo>
                    <a:pt x="93426" y="51047"/>
                  </a:lnTo>
                  <a:lnTo>
                    <a:pt x="93257" y="50328"/>
                  </a:lnTo>
                  <a:lnTo>
                    <a:pt x="130168" y="30938"/>
                  </a:lnTo>
                  <a:lnTo>
                    <a:pt x="135881" y="42180"/>
                  </a:lnTo>
                  <a:lnTo>
                    <a:pt x="136096" y="42562"/>
                  </a:lnTo>
                  <a:lnTo>
                    <a:pt x="136203" y="42731"/>
                  </a:lnTo>
                  <a:lnTo>
                    <a:pt x="136310" y="42884"/>
                  </a:lnTo>
                  <a:lnTo>
                    <a:pt x="136433" y="43037"/>
                  </a:lnTo>
                  <a:lnTo>
                    <a:pt x="136555" y="43160"/>
                  </a:lnTo>
                  <a:lnTo>
                    <a:pt x="136662" y="43282"/>
                  </a:lnTo>
                  <a:lnTo>
                    <a:pt x="136785" y="43390"/>
                  </a:lnTo>
                  <a:lnTo>
                    <a:pt x="136907" y="43481"/>
                  </a:lnTo>
                  <a:lnTo>
                    <a:pt x="137030" y="43558"/>
                  </a:lnTo>
                  <a:lnTo>
                    <a:pt x="137152" y="43619"/>
                  </a:lnTo>
                  <a:lnTo>
                    <a:pt x="137275" y="43665"/>
                  </a:lnTo>
                  <a:lnTo>
                    <a:pt x="137397" y="43711"/>
                  </a:lnTo>
                  <a:lnTo>
                    <a:pt x="137520" y="43742"/>
                  </a:lnTo>
                  <a:lnTo>
                    <a:pt x="137642" y="43742"/>
                  </a:lnTo>
                  <a:lnTo>
                    <a:pt x="137765" y="43757"/>
                  </a:lnTo>
                  <a:lnTo>
                    <a:pt x="137888" y="43742"/>
                  </a:lnTo>
                  <a:lnTo>
                    <a:pt x="138010" y="43711"/>
                  </a:lnTo>
                  <a:lnTo>
                    <a:pt x="138133" y="43665"/>
                  </a:lnTo>
                  <a:lnTo>
                    <a:pt x="138240" y="43619"/>
                  </a:lnTo>
                  <a:lnTo>
                    <a:pt x="138362" y="43558"/>
                  </a:lnTo>
                  <a:lnTo>
                    <a:pt x="138470" y="43481"/>
                  </a:lnTo>
                  <a:lnTo>
                    <a:pt x="138592" y="43390"/>
                  </a:lnTo>
                  <a:lnTo>
                    <a:pt x="138699" y="43282"/>
                  </a:lnTo>
                  <a:lnTo>
                    <a:pt x="138806" y="43175"/>
                  </a:lnTo>
                  <a:lnTo>
                    <a:pt x="138914" y="43037"/>
                  </a:lnTo>
                  <a:lnTo>
                    <a:pt x="139021" y="42899"/>
                  </a:lnTo>
                  <a:lnTo>
                    <a:pt x="139113" y="42746"/>
                  </a:lnTo>
                  <a:lnTo>
                    <a:pt x="139205" y="42578"/>
                  </a:lnTo>
                  <a:lnTo>
                    <a:pt x="139312" y="42394"/>
                  </a:lnTo>
                  <a:lnTo>
                    <a:pt x="139480" y="41996"/>
                  </a:lnTo>
                  <a:lnTo>
                    <a:pt x="150753" y="12819"/>
                  </a:lnTo>
                  <a:lnTo>
                    <a:pt x="150829" y="12620"/>
                  </a:lnTo>
                  <a:lnTo>
                    <a:pt x="150906" y="12406"/>
                  </a:lnTo>
                  <a:lnTo>
                    <a:pt x="150952" y="12191"/>
                  </a:lnTo>
                  <a:lnTo>
                    <a:pt x="150998" y="11977"/>
                  </a:lnTo>
                  <a:lnTo>
                    <a:pt x="151013" y="11762"/>
                  </a:lnTo>
                  <a:lnTo>
                    <a:pt x="151044" y="11563"/>
                  </a:lnTo>
                  <a:lnTo>
                    <a:pt x="151044" y="11349"/>
                  </a:lnTo>
                  <a:lnTo>
                    <a:pt x="151044" y="11135"/>
                  </a:lnTo>
                  <a:lnTo>
                    <a:pt x="151028" y="10935"/>
                  </a:lnTo>
                  <a:lnTo>
                    <a:pt x="150998" y="10736"/>
                  </a:lnTo>
                  <a:lnTo>
                    <a:pt x="150967" y="10537"/>
                  </a:lnTo>
                  <a:lnTo>
                    <a:pt x="150921" y="10338"/>
                  </a:lnTo>
                  <a:lnTo>
                    <a:pt x="150860" y="10154"/>
                  </a:lnTo>
                  <a:lnTo>
                    <a:pt x="150783" y="9971"/>
                  </a:lnTo>
                  <a:lnTo>
                    <a:pt x="150707" y="9787"/>
                  </a:lnTo>
                  <a:lnTo>
                    <a:pt x="150630" y="9603"/>
                  </a:lnTo>
                  <a:lnTo>
                    <a:pt x="150523" y="9434"/>
                  </a:lnTo>
                  <a:lnTo>
                    <a:pt x="150431" y="9251"/>
                  </a:lnTo>
                  <a:lnTo>
                    <a:pt x="150309" y="9098"/>
                  </a:lnTo>
                  <a:lnTo>
                    <a:pt x="150186" y="8944"/>
                  </a:lnTo>
                  <a:lnTo>
                    <a:pt x="150048" y="8791"/>
                  </a:lnTo>
                  <a:lnTo>
                    <a:pt x="149910" y="8638"/>
                  </a:lnTo>
                  <a:lnTo>
                    <a:pt x="149757" y="8500"/>
                  </a:lnTo>
                  <a:lnTo>
                    <a:pt x="149604" y="8378"/>
                  </a:lnTo>
                  <a:lnTo>
                    <a:pt x="149436" y="8255"/>
                  </a:lnTo>
                  <a:lnTo>
                    <a:pt x="149267" y="8133"/>
                  </a:lnTo>
                  <a:lnTo>
                    <a:pt x="149083" y="8025"/>
                  </a:lnTo>
                  <a:lnTo>
                    <a:pt x="148900" y="7934"/>
                  </a:lnTo>
                  <a:lnTo>
                    <a:pt x="148700" y="7842"/>
                  </a:lnTo>
                  <a:lnTo>
                    <a:pt x="148501" y="7765"/>
                  </a:lnTo>
                  <a:lnTo>
                    <a:pt x="148287" y="7689"/>
                  </a:lnTo>
                  <a:lnTo>
                    <a:pt x="148073" y="7627"/>
                  </a:lnTo>
                  <a:lnTo>
                    <a:pt x="118253" y="138"/>
                  </a:lnTo>
                  <a:lnTo>
                    <a:pt x="117824" y="61"/>
                  </a:lnTo>
                  <a:lnTo>
                    <a:pt x="117625" y="31"/>
                  </a:lnTo>
                  <a:lnTo>
                    <a:pt x="117426" y="15"/>
                  </a:lnTo>
                  <a:lnTo>
                    <a:pt x="11724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34" name="Google Shape;434;p28"/>
            <p:cNvSpPr/>
            <p:nvPr/>
          </p:nvSpPr>
          <p:spPr>
            <a:xfrm>
              <a:off x="9982899" y="274495"/>
              <a:ext cx="322612" cy="210891"/>
            </a:xfrm>
            <a:custGeom>
              <a:avLst/>
              <a:gdLst/>
              <a:ahLst/>
              <a:cxnLst/>
              <a:rect l="l" t="t" r="r" b="b"/>
              <a:pathLst>
                <a:path w="150861" h="108865" extrusionOk="0">
                  <a:moveTo>
                    <a:pt x="103504" y="18946"/>
                  </a:moveTo>
                  <a:lnTo>
                    <a:pt x="104239" y="18961"/>
                  </a:lnTo>
                  <a:lnTo>
                    <a:pt x="104959" y="18977"/>
                  </a:lnTo>
                  <a:lnTo>
                    <a:pt x="105694" y="19023"/>
                  </a:lnTo>
                  <a:lnTo>
                    <a:pt x="106414" y="19099"/>
                  </a:lnTo>
                  <a:lnTo>
                    <a:pt x="107118" y="19176"/>
                  </a:lnTo>
                  <a:lnTo>
                    <a:pt x="107823" y="19268"/>
                  </a:lnTo>
                  <a:lnTo>
                    <a:pt x="108527" y="19390"/>
                  </a:lnTo>
                  <a:lnTo>
                    <a:pt x="109232" y="19528"/>
                  </a:lnTo>
                  <a:lnTo>
                    <a:pt x="109921" y="19666"/>
                  </a:lnTo>
                  <a:lnTo>
                    <a:pt x="110610" y="19834"/>
                  </a:lnTo>
                  <a:lnTo>
                    <a:pt x="111284" y="20018"/>
                  </a:lnTo>
                  <a:lnTo>
                    <a:pt x="111958" y="20217"/>
                  </a:lnTo>
                  <a:lnTo>
                    <a:pt x="112617" y="20432"/>
                  </a:lnTo>
                  <a:lnTo>
                    <a:pt x="113275" y="20677"/>
                  </a:lnTo>
                  <a:lnTo>
                    <a:pt x="113918" y="20922"/>
                  </a:lnTo>
                  <a:lnTo>
                    <a:pt x="114562" y="21182"/>
                  </a:lnTo>
                  <a:lnTo>
                    <a:pt x="115190" y="21458"/>
                  </a:lnTo>
                  <a:lnTo>
                    <a:pt x="115818" y="21749"/>
                  </a:lnTo>
                  <a:lnTo>
                    <a:pt x="116446" y="22055"/>
                  </a:lnTo>
                  <a:lnTo>
                    <a:pt x="117043" y="22377"/>
                  </a:lnTo>
                  <a:lnTo>
                    <a:pt x="117640" y="22714"/>
                  </a:lnTo>
                  <a:lnTo>
                    <a:pt x="118237" y="23066"/>
                  </a:lnTo>
                  <a:lnTo>
                    <a:pt x="118819" y="23418"/>
                  </a:lnTo>
                  <a:lnTo>
                    <a:pt x="119386" y="23801"/>
                  </a:lnTo>
                  <a:lnTo>
                    <a:pt x="119953" y="24184"/>
                  </a:lnTo>
                  <a:lnTo>
                    <a:pt x="120504" y="24597"/>
                  </a:lnTo>
                  <a:lnTo>
                    <a:pt x="121040" y="25011"/>
                  </a:lnTo>
                  <a:lnTo>
                    <a:pt x="121576" y="25440"/>
                  </a:lnTo>
                  <a:lnTo>
                    <a:pt x="122097" y="25869"/>
                  </a:lnTo>
                  <a:lnTo>
                    <a:pt x="122602" y="26328"/>
                  </a:lnTo>
                  <a:lnTo>
                    <a:pt x="123108" y="26788"/>
                  </a:lnTo>
                  <a:lnTo>
                    <a:pt x="123598" y="27262"/>
                  </a:lnTo>
                  <a:lnTo>
                    <a:pt x="124073" y="27753"/>
                  </a:lnTo>
                  <a:lnTo>
                    <a:pt x="124532" y="28258"/>
                  </a:lnTo>
                  <a:lnTo>
                    <a:pt x="124992" y="28763"/>
                  </a:lnTo>
                  <a:lnTo>
                    <a:pt x="125436" y="29284"/>
                  </a:lnTo>
                  <a:lnTo>
                    <a:pt x="125865" y="29820"/>
                  </a:lnTo>
                  <a:lnTo>
                    <a:pt x="126278" y="30356"/>
                  </a:lnTo>
                  <a:lnTo>
                    <a:pt x="126676" y="30908"/>
                  </a:lnTo>
                  <a:lnTo>
                    <a:pt x="127059" y="31474"/>
                  </a:lnTo>
                  <a:lnTo>
                    <a:pt x="127442" y="32041"/>
                  </a:lnTo>
                  <a:lnTo>
                    <a:pt x="127810" y="32623"/>
                  </a:lnTo>
                  <a:lnTo>
                    <a:pt x="128162" y="33220"/>
                  </a:lnTo>
                  <a:lnTo>
                    <a:pt x="128484" y="33818"/>
                  </a:lnTo>
                  <a:lnTo>
                    <a:pt x="128805" y="34430"/>
                  </a:lnTo>
                  <a:lnTo>
                    <a:pt x="129112" y="35043"/>
                  </a:lnTo>
                  <a:lnTo>
                    <a:pt x="129403" y="35671"/>
                  </a:lnTo>
                  <a:lnTo>
                    <a:pt x="129694" y="36299"/>
                  </a:lnTo>
                  <a:lnTo>
                    <a:pt x="129954" y="36942"/>
                  </a:lnTo>
                  <a:lnTo>
                    <a:pt x="130199" y="37585"/>
                  </a:lnTo>
                  <a:lnTo>
                    <a:pt x="130429" y="38244"/>
                  </a:lnTo>
                  <a:lnTo>
                    <a:pt x="130643" y="38918"/>
                  </a:lnTo>
                  <a:lnTo>
                    <a:pt x="130842" y="39576"/>
                  </a:lnTo>
                  <a:lnTo>
                    <a:pt x="131026" y="40265"/>
                  </a:lnTo>
                  <a:lnTo>
                    <a:pt x="131195" y="40939"/>
                  </a:lnTo>
                  <a:lnTo>
                    <a:pt x="131348" y="41644"/>
                  </a:lnTo>
                  <a:lnTo>
                    <a:pt x="131470" y="42333"/>
                  </a:lnTo>
                  <a:lnTo>
                    <a:pt x="131593" y="43038"/>
                  </a:lnTo>
                  <a:lnTo>
                    <a:pt x="131685" y="43742"/>
                  </a:lnTo>
                  <a:lnTo>
                    <a:pt x="131777" y="44462"/>
                  </a:lnTo>
                  <a:lnTo>
                    <a:pt x="131838" y="45182"/>
                  </a:lnTo>
                  <a:lnTo>
                    <a:pt x="131884" y="45902"/>
                  </a:lnTo>
                  <a:lnTo>
                    <a:pt x="131914" y="46637"/>
                  </a:lnTo>
                  <a:lnTo>
                    <a:pt x="131914" y="47357"/>
                  </a:lnTo>
                  <a:lnTo>
                    <a:pt x="131914" y="48092"/>
                  </a:lnTo>
                  <a:lnTo>
                    <a:pt x="131884" y="48827"/>
                  </a:lnTo>
                  <a:lnTo>
                    <a:pt x="131838" y="49547"/>
                  </a:lnTo>
                  <a:lnTo>
                    <a:pt x="131777" y="50267"/>
                  </a:lnTo>
                  <a:lnTo>
                    <a:pt x="131685" y="50986"/>
                  </a:lnTo>
                  <a:lnTo>
                    <a:pt x="131593" y="51691"/>
                  </a:lnTo>
                  <a:lnTo>
                    <a:pt x="131470" y="52396"/>
                  </a:lnTo>
                  <a:lnTo>
                    <a:pt x="131348" y="53085"/>
                  </a:lnTo>
                  <a:lnTo>
                    <a:pt x="131195" y="53774"/>
                  </a:lnTo>
                  <a:lnTo>
                    <a:pt x="131026" y="54463"/>
                  </a:lnTo>
                  <a:lnTo>
                    <a:pt x="130842" y="55137"/>
                  </a:lnTo>
                  <a:lnTo>
                    <a:pt x="130643" y="55811"/>
                  </a:lnTo>
                  <a:lnTo>
                    <a:pt x="130429" y="56485"/>
                  </a:lnTo>
                  <a:lnTo>
                    <a:pt x="130199" y="57128"/>
                  </a:lnTo>
                  <a:lnTo>
                    <a:pt x="129954" y="57787"/>
                  </a:lnTo>
                  <a:lnTo>
                    <a:pt x="129694" y="58430"/>
                  </a:lnTo>
                  <a:lnTo>
                    <a:pt x="129403" y="59058"/>
                  </a:lnTo>
                  <a:lnTo>
                    <a:pt x="129112" y="59686"/>
                  </a:lnTo>
                  <a:lnTo>
                    <a:pt x="128805" y="60298"/>
                  </a:lnTo>
                  <a:lnTo>
                    <a:pt x="128484" y="60911"/>
                  </a:lnTo>
                  <a:lnTo>
                    <a:pt x="128162" y="61508"/>
                  </a:lnTo>
                  <a:lnTo>
                    <a:pt x="127810" y="62106"/>
                  </a:lnTo>
                  <a:lnTo>
                    <a:pt x="127442" y="62688"/>
                  </a:lnTo>
                  <a:lnTo>
                    <a:pt x="127059" y="63254"/>
                  </a:lnTo>
                  <a:lnTo>
                    <a:pt x="126676" y="63821"/>
                  </a:lnTo>
                  <a:lnTo>
                    <a:pt x="126278" y="64372"/>
                  </a:lnTo>
                  <a:lnTo>
                    <a:pt x="125865" y="64909"/>
                  </a:lnTo>
                  <a:lnTo>
                    <a:pt x="125436" y="65445"/>
                  </a:lnTo>
                  <a:lnTo>
                    <a:pt x="124992" y="65965"/>
                  </a:lnTo>
                  <a:lnTo>
                    <a:pt x="124532" y="66471"/>
                  </a:lnTo>
                  <a:lnTo>
                    <a:pt x="124073" y="66976"/>
                  </a:lnTo>
                  <a:lnTo>
                    <a:pt x="123598" y="67451"/>
                  </a:lnTo>
                  <a:lnTo>
                    <a:pt x="123108" y="67941"/>
                  </a:lnTo>
                  <a:lnTo>
                    <a:pt x="122602" y="68400"/>
                  </a:lnTo>
                  <a:lnTo>
                    <a:pt x="122097" y="68845"/>
                  </a:lnTo>
                  <a:lnTo>
                    <a:pt x="121576" y="69289"/>
                  </a:lnTo>
                  <a:lnTo>
                    <a:pt x="121040" y="69718"/>
                  </a:lnTo>
                  <a:lnTo>
                    <a:pt x="120504" y="70131"/>
                  </a:lnTo>
                  <a:lnTo>
                    <a:pt x="119953" y="70545"/>
                  </a:lnTo>
                  <a:lnTo>
                    <a:pt x="119386" y="70928"/>
                  </a:lnTo>
                  <a:lnTo>
                    <a:pt x="118819" y="71310"/>
                  </a:lnTo>
                  <a:lnTo>
                    <a:pt x="118237" y="71663"/>
                  </a:lnTo>
                  <a:lnTo>
                    <a:pt x="117640" y="72015"/>
                  </a:lnTo>
                  <a:lnTo>
                    <a:pt x="117043" y="72352"/>
                  </a:lnTo>
                  <a:lnTo>
                    <a:pt x="116446" y="72674"/>
                  </a:lnTo>
                  <a:lnTo>
                    <a:pt x="115818" y="72980"/>
                  </a:lnTo>
                  <a:lnTo>
                    <a:pt x="115190" y="73271"/>
                  </a:lnTo>
                  <a:lnTo>
                    <a:pt x="114562" y="73547"/>
                  </a:lnTo>
                  <a:lnTo>
                    <a:pt x="113918" y="73807"/>
                  </a:lnTo>
                  <a:lnTo>
                    <a:pt x="113275" y="74052"/>
                  </a:lnTo>
                  <a:lnTo>
                    <a:pt x="112617" y="74282"/>
                  </a:lnTo>
                  <a:lnTo>
                    <a:pt x="111958" y="74511"/>
                  </a:lnTo>
                  <a:lnTo>
                    <a:pt x="111284" y="74711"/>
                  </a:lnTo>
                  <a:lnTo>
                    <a:pt x="110610" y="74894"/>
                  </a:lnTo>
                  <a:lnTo>
                    <a:pt x="109921" y="75048"/>
                  </a:lnTo>
                  <a:lnTo>
                    <a:pt x="109232" y="75201"/>
                  </a:lnTo>
                  <a:lnTo>
                    <a:pt x="108527" y="75339"/>
                  </a:lnTo>
                  <a:lnTo>
                    <a:pt x="107823" y="75461"/>
                  </a:lnTo>
                  <a:lnTo>
                    <a:pt x="107118" y="75553"/>
                  </a:lnTo>
                  <a:lnTo>
                    <a:pt x="106414" y="75630"/>
                  </a:lnTo>
                  <a:lnTo>
                    <a:pt x="105694" y="75706"/>
                  </a:lnTo>
                  <a:lnTo>
                    <a:pt x="104959" y="75752"/>
                  </a:lnTo>
                  <a:lnTo>
                    <a:pt x="104239" y="75767"/>
                  </a:lnTo>
                  <a:lnTo>
                    <a:pt x="103504" y="75783"/>
                  </a:lnTo>
                  <a:lnTo>
                    <a:pt x="102769" y="75767"/>
                  </a:lnTo>
                  <a:lnTo>
                    <a:pt x="102033" y="75752"/>
                  </a:lnTo>
                  <a:lnTo>
                    <a:pt x="101314" y="75706"/>
                  </a:lnTo>
                  <a:lnTo>
                    <a:pt x="100594" y="75630"/>
                  </a:lnTo>
                  <a:lnTo>
                    <a:pt x="99889" y="75553"/>
                  </a:lnTo>
                  <a:lnTo>
                    <a:pt x="99169" y="75461"/>
                  </a:lnTo>
                  <a:lnTo>
                    <a:pt x="98465" y="75339"/>
                  </a:lnTo>
                  <a:lnTo>
                    <a:pt x="97776" y="75201"/>
                  </a:lnTo>
                  <a:lnTo>
                    <a:pt x="97086" y="75048"/>
                  </a:lnTo>
                  <a:lnTo>
                    <a:pt x="96397" y="74894"/>
                  </a:lnTo>
                  <a:lnTo>
                    <a:pt x="95723" y="74711"/>
                  </a:lnTo>
                  <a:lnTo>
                    <a:pt x="95049" y="74511"/>
                  </a:lnTo>
                  <a:lnTo>
                    <a:pt x="94391" y="74282"/>
                  </a:lnTo>
                  <a:lnTo>
                    <a:pt x="93732" y="74052"/>
                  </a:lnTo>
                  <a:lnTo>
                    <a:pt x="93089" y="73807"/>
                  </a:lnTo>
                  <a:lnTo>
                    <a:pt x="92446" y="73547"/>
                  </a:lnTo>
                  <a:lnTo>
                    <a:pt x="91803" y="73271"/>
                  </a:lnTo>
                  <a:lnTo>
                    <a:pt x="91175" y="72980"/>
                  </a:lnTo>
                  <a:lnTo>
                    <a:pt x="90562" y="72674"/>
                  </a:lnTo>
                  <a:lnTo>
                    <a:pt x="89949" y="72352"/>
                  </a:lnTo>
                  <a:lnTo>
                    <a:pt x="89352" y="72015"/>
                  </a:lnTo>
                  <a:lnTo>
                    <a:pt x="88770" y="71663"/>
                  </a:lnTo>
                  <a:lnTo>
                    <a:pt x="88188" y="71310"/>
                  </a:lnTo>
                  <a:lnTo>
                    <a:pt x="87606" y="70928"/>
                  </a:lnTo>
                  <a:lnTo>
                    <a:pt x="87055" y="70545"/>
                  </a:lnTo>
                  <a:lnTo>
                    <a:pt x="86503" y="70131"/>
                  </a:lnTo>
                  <a:lnTo>
                    <a:pt x="85952" y="69718"/>
                  </a:lnTo>
                  <a:lnTo>
                    <a:pt x="85431" y="69289"/>
                  </a:lnTo>
                  <a:lnTo>
                    <a:pt x="84910" y="68845"/>
                  </a:lnTo>
                  <a:lnTo>
                    <a:pt x="84390" y="68400"/>
                  </a:lnTo>
                  <a:lnTo>
                    <a:pt x="83900" y="67941"/>
                  </a:lnTo>
                  <a:lnTo>
                    <a:pt x="83410" y="67451"/>
                  </a:lnTo>
                  <a:lnTo>
                    <a:pt x="82935" y="66976"/>
                  </a:lnTo>
                  <a:lnTo>
                    <a:pt x="82460" y="66471"/>
                  </a:lnTo>
                  <a:lnTo>
                    <a:pt x="82016" y="65965"/>
                  </a:lnTo>
                  <a:lnTo>
                    <a:pt x="81572" y="65445"/>
                  </a:lnTo>
                  <a:lnTo>
                    <a:pt x="81143" y="64909"/>
                  </a:lnTo>
                  <a:lnTo>
                    <a:pt x="80729" y="64372"/>
                  </a:lnTo>
                  <a:lnTo>
                    <a:pt x="80331" y="63821"/>
                  </a:lnTo>
                  <a:lnTo>
                    <a:pt x="79933" y="63254"/>
                  </a:lnTo>
                  <a:lnTo>
                    <a:pt x="79565" y="62688"/>
                  </a:lnTo>
                  <a:lnTo>
                    <a:pt x="79198" y="62106"/>
                  </a:lnTo>
                  <a:lnTo>
                    <a:pt x="78845" y="61508"/>
                  </a:lnTo>
                  <a:lnTo>
                    <a:pt x="78508" y="60911"/>
                  </a:lnTo>
                  <a:lnTo>
                    <a:pt x="78187" y="60298"/>
                  </a:lnTo>
                  <a:lnTo>
                    <a:pt x="77881" y="59686"/>
                  </a:lnTo>
                  <a:lnTo>
                    <a:pt x="77590" y="59058"/>
                  </a:lnTo>
                  <a:lnTo>
                    <a:pt x="77314" y="58430"/>
                  </a:lnTo>
                  <a:lnTo>
                    <a:pt x="77053" y="57787"/>
                  </a:lnTo>
                  <a:lnTo>
                    <a:pt x="76808" y="57128"/>
                  </a:lnTo>
                  <a:lnTo>
                    <a:pt x="76579" y="56485"/>
                  </a:lnTo>
                  <a:lnTo>
                    <a:pt x="76364" y="55811"/>
                  </a:lnTo>
                  <a:lnTo>
                    <a:pt x="76165" y="55137"/>
                  </a:lnTo>
                  <a:lnTo>
                    <a:pt x="75981" y="54463"/>
                  </a:lnTo>
                  <a:lnTo>
                    <a:pt x="75813" y="53774"/>
                  </a:lnTo>
                  <a:lnTo>
                    <a:pt x="75660" y="53085"/>
                  </a:lnTo>
                  <a:lnTo>
                    <a:pt x="75522" y="52396"/>
                  </a:lnTo>
                  <a:lnTo>
                    <a:pt x="75415" y="51691"/>
                  </a:lnTo>
                  <a:lnTo>
                    <a:pt x="75307" y="50986"/>
                  </a:lnTo>
                  <a:lnTo>
                    <a:pt x="75231" y="50267"/>
                  </a:lnTo>
                  <a:lnTo>
                    <a:pt x="75170" y="49547"/>
                  </a:lnTo>
                  <a:lnTo>
                    <a:pt x="75124" y="48827"/>
                  </a:lnTo>
                  <a:lnTo>
                    <a:pt x="75093" y="48092"/>
                  </a:lnTo>
                  <a:lnTo>
                    <a:pt x="75078" y="47357"/>
                  </a:lnTo>
                  <a:lnTo>
                    <a:pt x="75093" y="46637"/>
                  </a:lnTo>
                  <a:lnTo>
                    <a:pt x="75124" y="45902"/>
                  </a:lnTo>
                  <a:lnTo>
                    <a:pt x="75170" y="45182"/>
                  </a:lnTo>
                  <a:lnTo>
                    <a:pt x="75231" y="44462"/>
                  </a:lnTo>
                  <a:lnTo>
                    <a:pt x="75307" y="43742"/>
                  </a:lnTo>
                  <a:lnTo>
                    <a:pt x="75415" y="43038"/>
                  </a:lnTo>
                  <a:lnTo>
                    <a:pt x="75522" y="42333"/>
                  </a:lnTo>
                  <a:lnTo>
                    <a:pt x="75660" y="41644"/>
                  </a:lnTo>
                  <a:lnTo>
                    <a:pt x="75813" y="40939"/>
                  </a:lnTo>
                  <a:lnTo>
                    <a:pt x="75981" y="40265"/>
                  </a:lnTo>
                  <a:lnTo>
                    <a:pt x="76165" y="39576"/>
                  </a:lnTo>
                  <a:lnTo>
                    <a:pt x="76364" y="38918"/>
                  </a:lnTo>
                  <a:lnTo>
                    <a:pt x="76579" y="38244"/>
                  </a:lnTo>
                  <a:lnTo>
                    <a:pt x="76808" y="37585"/>
                  </a:lnTo>
                  <a:lnTo>
                    <a:pt x="77053" y="36942"/>
                  </a:lnTo>
                  <a:lnTo>
                    <a:pt x="77314" y="36299"/>
                  </a:lnTo>
                  <a:lnTo>
                    <a:pt x="77590" y="35671"/>
                  </a:lnTo>
                  <a:lnTo>
                    <a:pt x="77881" y="35043"/>
                  </a:lnTo>
                  <a:lnTo>
                    <a:pt x="78187" y="34430"/>
                  </a:lnTo>
                  <a:lnTo>
                    <a:pt x="78508" y="33818"/>
                  </a:lnTo>
                  <a:lnTo>
                    <a:pt x="78845" y="33220"/>
                  </a:lnTo>
                  <a:lnTo>
                    <a:pt x="79198" y="32623"/>
                  </a:lnTo>
                  <a:lnTo>
                    <a:pt x="79565" y="32041"/>
                  </a:lnTo>
                  <a:lnTo>
                    <a:pt x="79933" y="31474"/>
                  </a:lnTo>
                  <a:lnTo>
                    <a:pt x="80331" y="30908"/>
                  </a:lnTo>
                  <a:lnTo>
                    <a:pt x="80729" y="30356"/>
                  </a:lnTo>
                  <a:lnTo>
                    <a:pt x="81143" y="29820"/>
                  </a:lnTo>
                  <a:lnTo>
                    <a:pt x="81572" y="29284"/>
                  </a:lnTo>
                  <a:lnTo>
                    <a:pt x="82016" y="28763"/>
                  </a:lnTo>
                  <a:lnTo>
                    <a:pt x="82460" y="28258"/>
                  </a:lnTo>
                  <a:lnTo>
                    <a:pt x="82935" y="27753"/>
                  </a:lnTo>
                  <a:lnTo>
                    <a:pt x="83410" y="27262"/>
                  </a:lnTo>
                  <a:lnTo>
                    <a:pt x="83900" y="26788"/>
                  </a:lnTo>
                  <a:lnTo>
                    <a:pt x="84390" y="26328"/>
                  </a:lnTo>
                  <a:lnTo>
                    <a:pt x="84910" y="25869"/>
                  </a:lnTo>
                  <a:lnTo>
                    <a:pt x="85431" y="25440"/>
                  </a:lnTo>
                  <a:lnTo>
                    <a:pt x="85952" y="25011"/>
                  </a:lnTo>
                  <a:lnTo>
                    <a:pt x="86503" y="24597"/>
                  </a:lnTo>
                  <a:lnTo>
                    <a:pt x="87055" y="24184"/>
                  </a:lnTo>
                  <a:lnTo>
                    <a:pt x="87606" y="23801"/>
                  </a:lnTo>
                  <a:lnTo>
                    <a:pt x="88188" y="23418"/>
                  </a:lnTo>
                  <a:lnTo>
                    <a:pt x="88770" y="23066"/>
                  </a:lnTo>
                  <a:lnTo>
                    <a:pt x="89352" y="22714"/>
                  </a:lnTo>
                  <a:lnTo>
                    <a:pt x="89949" y="22377"/>
                  </a:lnTo>
                  <a:lnTo>
                    <a:pt x="90562" y="22055"/>
                  </a:lnTo>
                  <a:lnTo>
                    <a:pt x="91175" y="21749"/>
                  </a:lnTo>
                  <a:lnTo>
                    <a:pt x="91803" y="21458"/>
                  </a:lnTo>
                  <a:lnTo>
                    <a:pt x="92446" y="21182"/>
                  </a:lnTo>
                  <a:lnTo>
                    <a:pt x="93089" y="20922"/>
                  </a:lnTo>
                  <a:lnTo>
                    <a:pt x="93732" y="20677"/>
                  </a:lnTo>
                  <a:lnTo>
                    <a:pt x="94391" y="20432"/>
                  </a:lnTo>
                  <a:lnTo>
                    <a:pt x="95049" y="20217"/>
                  </a:lnTo>
                  <a:lnTo>
                    <a:pt x="95723" y="20018"/>
                  </a:lnTo>
                  <a:lnTo>
                    <a:pt x="96397" y="19834"/>
                  </a:lnTo>
                  <a:lnTo>
                    <a:pt x="97086" y="19666"/>
                  </a:lnTo>
                  <a:lnTo>
                    <a:pt x="97776" y="19528"/>
                  </a:lnTo>
                  <a:lnTo>
                    <a:pt x="98465" y="19390"/>
                  </a:lnTo>
                  <a:lnTo>
                    <a:pt x="99169" y="19268"/>
                  </a:lnTo>
                  <a:lnTo>
                    <a:pt x="99889" y="19176"/>
                  </a:lnTo>
                  <a:lnTo>
                    <a:pt x="100594" y="19099"/>
                  </a:lnTo>
                  <a:lnTo>
                    <a:pt x="101314" y="19023"/>
                  </a:lnTo>
                  <a:lnTo>
                    <a:pt x="102033" y="18977"/>
                  </a:lnTo>
                  <a:lnTo>
                    <a:pt x="102769" y="18961"/>
                  </a:lnTo>
                  <a:lnTo>
                    <a:pt x="103504" y="18946"/>
                  </a:lnTo>
                  <a:close/>
                  <a:moveTo>
                    <a:pt x="103504" y="0"/>
                  </a:moveTo>
                  <a:lnTo>
                    <a:pt x="102279" y="16"/>
                  </a:lnTo>
                  <a:lnTo>
                    <a:pt x="101069" y="62"/>
                  </a:lnTo>
                  <a:lnTo>
                    <a:pt x="99859" y="138"/>
                  </a:lnTo>
                  <a:lnTo>
                    <a:pt x="98664" y="245"/>
                  </a:lnTo>
                  <a:lnTo>
                    <a:pt x="97469" y="383"/>
                  </a:lnTo>
                  <a:lnTo>
                    <a:pt x="96290" y="552"/>
                  </a:lnTo>
                  <a:lnTo>
                    <a:pt x="95111" y="736"/>
                  </a:lnTo>
                  <a:lnTo>
                    <a:pt x="93962" y="965"/>
                  </a:lnTo>
                  <a:lnTo>
                    <a:pt x="92798" y="1210"/>
                  </a:lnTo>
                  <a:lnTo>
                    <a:pt x="91665" y="1486"/>
                  </a:lnTo>
                  <a:lnTo>
                    <a:pt x="90531" y="1792"/>
                  </a:lnTo>
                  <a:lnTo>
                    <a:pt x="89413" y="2129"/>
                  </a:lnTo>
                  <a:lnTo>
                    <a:pt x="88311" y="2482"/>
                  </a:lnTo>
                  <a:lnTo>
                    <a:pt x="87223" y="2880"/>
                  </a:lnTo>
                  <a:lnTo>
                    <a:pt x="86136" y="3278"/>
                  </a:lnTo>
                  <a:lnTo>
                    <a:pt x="85064" y="3722"/>
                  </a:lnTo>
                  <a:lnTo>
                    <a:pt x="84007" y="4182"/>
                  </a:lnTo>
                  <a:lnTo>
                    <a:pt x="82965" y="4672"/>
                  </a:lnTo>
                  <a:lnTo>
                    <a:pt x="81939" y="5177"/>
                  </a:lnTo>
                  <a:lnTo>
                    <a:pt x="80928" y="5713"/>
                  </a:lnTo>
                  <a:lnTo>
                    <a:pt x="79933" y="6280"/>
                  </a:lnTo>
                  <a:lnTo>
                    <a:pt x="78937" y="6862"/>
                  </a:lnTo>
                  <a:lnTo>
                    <a:pt x="77972" y="7459"/>
                  </a:lnTo>
                  <a:lnTo>
                    <a:pt x="77023" y="8087"/>
                  </a:lnTo>
                  <a:lnTo>
                    <a:pt x="76089" y="8746"/>
                  </a:lnTo>
                  <a:lnTo>
                    <a:pt x="75170" y="9404"/>
                  </a:lnTo>
                  <a:lnTo>
                    <a:pt x="74266" y="10109"/>
                  </a:lnTo>
                  <a:lnTo>
                    <a:pt x="73378" y="10813"/>
                  </a:lnTo>
                  <a:lnTo>
                    <a:pt x="72505" y="11548"/>
                  </a:lnTo>
                  <a:lnTo>
                    <a:pt x="71662" y="12299"/>
                  </a:lnTo>
                  <a:lnTo>
                    <a:pt x="70820" y="13080"/>
                  </a:lnTo>
                  <a:lnTo>
                    <a:pt x="70008" y="13876"/>
                  </a:lnTo>
                  <a:lnTo>
                    <a:pt x="69212" y="14688"/>
                  </a:lnTo>
                  <a:lnTo>
                    <a:pt x="68446" y="15515"/>
                  </a:lnTo>
                  <a:lnTo>
                    <a:pt x="67696" y="16373"/>
                  </a:lnTo>
                  <a:lnTo>
                    <a:pt x="66960" y="17231"/>
                  </a:lnTo>
                  <a:lnTo>
                    <a:pt x="66241" y="18119"/>
                  </a:lnTo>
                  <a:lnTo>
                    <a:pt x="65551" y="19023"/>
                  </a:lnTo>
                  <a:lnTo>
                    <a:pt x="64877" y="19941"/>
                  </a:lnTo>
                  <a:lnTo>
                    <a:pt x="64234" y="20876"/>
                  </a:lnTo>
                  <a:lnTo>
                    <a:pt x="63606" y="21841"/>
                  </a:lnTo>
                  <a:lnTo>
                    <a:pt x="62994" y="22806"/>
                  </a:lnTo>
                  <a:lnTo>
                    <a:pt x="62412" y="23786"/>
                  </a:lnTo>
                  <a:lnTo>
                    <a:pt x="61860" y="24781"/>
                  </a:lnTo>
                  <a:lnTo>
                    <a:pt x="61324" y="25807"/>
                  </a:lnTo>
                  <a:lnTo>
                    <a:pt x="60804" y="26834"/>
                  </a:lnTo>
                  <a:lnTo>
                    <a:pt x="60329" y="27875"/>
                  </a:lnTo>
                  <a:lnTo>
                    <a:pt x="59854" y="28932"/>
                  </a:lnTo>
                  <a:lnTo>
                    <a:pt x="59425" y="30004"/>
                  </a:lnTo>
                  <a:lnTo>
                    <a:pt x="59012" y="31076"/>
                  </a:lnTo>
                  <a:lnTo>
                    <a:pt x="58629" y="32179"/>
                  </a:lnTo>
                  <a:lnTo>
                    <a:pt x="58261" y="33281"/>
                  </a:lnTo>
                  <a:lnTo>
                    <a:pt x="57939" y="34400"/>
                  </a:lnTo>
                  <a:lnTo>
                    <a:pt x="57633" y="35533"/>
                  </a:lnTo>
                  <a:lnTo>
                    <a:pt x="57357" y="36666"/>
                  </a:lnTo>
                  <a:lnTo>
                    <a:pt x="57097" y="37815"/>
                  </a:lnTo>
                  <a:lnTo>
                    <a:pt x="56883" y="38979"/>
                  </a:lnTo>
                  <a:lnTo>
                    <a:pt x="56684" y="40158"/>
                  </a:lnTo>
                  <a:lnTo>
                    <a:pt x="56515" y="41338"/>
                  </a:lnTo>
                  <a:lnTo>
                    <a:pt x="56377" y="42517"/>
                  </a:lnTo>
                  <a:lnTo>
                    <a:pt x="56270" y="43727"/>
                  </a:lnTo>
                  <a:lnTo>
                    <a:pt x="56193" y="44921"/>
                  </a:lnTo>
                  <a:lnTo>
                    <a:pt x="56148" y="46147"/>
                  </a:lnTo>
                  <a:lnTo>
                    <a:pt x="56132" y="47357"/>
                  </a:lnTo>
                  <a:lnTo>
                    <a:pt x="56148" y="48122"/>
                  </a:lnTo>
                  <a:lnTo>
                    <a:pt x="56163" y="48873"/>
                  </a:lnTo>
                  <a:lnTo>
                    <a:pt x="56193" y="49608"/>
                  </a:lnTo>
                  <a:lnTo>
                    <a:pt x="56239" y="50359"/>
                  </a:lnTo>
                  <a:lnTo>
                    <a:pt x="56285" y="51094"/>
                  </a:lnTo>
                  <a:lnTo>
                    <a:pt x="56347" y="51844"/>
                  </a:lnTo>
                  <a:lnTo>
                    <a:pt x="56423" y="52579"/>
                  </a:lnTo>
                  <a:lnTo>
                    <a:pt x="56515" y="53299"/>
                  </a:lnTo>
                  <a:lnTo>
                    <a:pt x="56607" y="54034"/>
                  </a:lnTo>
                  <a:lnTo>
                    <a:pt x="56714" y="54754"/>
                  </a:lnTo>
                  <a:lnTo>
                    <a:pt x="56837" y="55474"/>
                  </a:lnTo>
                  <a:lnTo>
                    <a:pt x="56959" y="56194"/>
                  </a:lnTo>
                  <a:lnTo>
                    <a:pt x="57097" y="56914"/>
                  </a:lnTo>
                  <a:lnTo>
                    <a:pt x="57250" y="57618"/>
                  </a:lnTo>
                  <a:lnTo>
                    <a:pt x="57419" y="58323"/>
                  </a:lnTo>
                  <a:lnTo>
                    <a:pt x="57587" y="59027"/>
                  </a:lnTo>
                  <a:lnTo>
                    <a:pt x="36298" y="69855"/>
                  </a:lnTo>
                  <a:lnTo>
                    <a:pt x="30815" y="58706"/>
                  </a:lnTo>
                  <a:lnTo>
                    <a:pt x="30708" y="58507"/>
                  </a:lnTo>
                  <a:lnTo>
                    <a:pt x="30601" y="58307"/>
                  </a:lnTo>
                  <a:lnTo>
                    <a:pt x="30478" y="58124"/>
                  </a:lnTo>
                  <a:lnTo>
                    <a:pt x="30341" y="57940"/>
                  </a:lnTo>
                  <a:lnTo>
                    <a:pt x="30203" y="57771"/>
                  </a:lnTo>
                  <a:lnTo>
                    <a:pt x="30065" y="57618"/>
                  </a:lnTo>
                  <a:lnTo>
                    <a:pt x="29912" y="57465"/>
                  </a:lnTo>
                  <a:lnTo>
                    <a:pt x="29743" y="57312"/>
                  </a:lnTo>
                  <a:lnTo>
                    <a:pt x="29575" y="57189"/>
                  </a:lnTo>
                  <a:lnTo>
                    <a:pt x="29406" y="57052"/>
                  </a:lnTo>
                  <a:lnTo>
                    <a:pt x="29238" y="56944"/>
                  </a:lnTo>
                  <a:lnTo>
                    <a:pt x="29054" y="56837"/>
                  </a:lnTo>
                  <a:lnTo>
                    <a:pt x="28870" y="56730"/>
                  </a:lnTo>
                  <a:lnTo>
                    <a:pt x="28671" y="56638"/>
                  </a:lnTo>
                  <a:lnTo>
                    <a:pt x="28487" y="56561"/>
                  </a:lnTo>
                  <a:lnTo>
                    <a:pt x="28288" y="56485"/>
                  </a:lnTo>
                  <a:lnTo>
                    <a:pt x="28089" y="56424"/>
                  </a:lnTo>
                  <a:lnTo>
                    <a:pt x="27875" y="56378"/>
                  </a:lnTo>
                  <a:lnTo>
                    <a:pt x="27676" y="56332"/>
                  </a:lnTo>
                  <a:lnTo>
                    <a:pt x="27461" y="56301"/>
                  </a:lnTo>
                  <a:lnTo>
                    <a:pt x="27247" y="56286"/>
                  </a:lnTo>
                  <a:lnTo>
                    <a:pt x="27032" y="56270"/>
                  </a:lnTo>
                  <a:lnTo>
                    <a:pt x="26619" y="56270"/>
                  </a:lnTo>
                  <a:lnTo>
                    <a:pt x="26404" y="56301"/>
                  </a:lnTo>
                  <a:lnTo>
                    <a:pt x="26190" y="56332"/>
                  </a:lnTo>
                  <a:lnTo>
                    <a:pt x="25976" y="56362"/>
                  </a:lnTo>
                  <a:lnTo>
                    <a:pt x="25761" y="56424"/>
                  </a:lnTo>
                  <a:lnTo>
                    <a:pt x="25547" y="56485"/>
                  </a:lnTo>
                  <a:lnTo>
                    <a:pt x="25348" y="56561"/>
                  </a:lnTo>
                  <a:lnTo>
                    <a:pt x="25133" y="56638"/>
                  </a:lnTo>
                  <a:lnTo>
                    <a:pt x="24934" y="56745"/>
                  </a:lnTo>
                  <a:lnTo>
                    <a:pt x="16158" y="61202"/>
                  </a:lnTo>
                  <a:lnTo>
                    <a:pt x="15959" y="61309"/>
                  </a:lnTo>
                  <a:lnTo>
                    <a:pt x="15775" y="61432"/>
                  </a:lnTo>
                  <a:lnTo>
                    <a:pt x="15591" y="61554"/>
                  </a:lnTo>
                  <a:lnTo>
                    <a:pt x="15408" y="61692"/>
                  </a:lnTo>
                  <a:lnTo>
                    <a:pt x="15239" y="61830"/>
                  </a:lnTo>
                  <a:lnTo>
                    <a:pt x="15086" y="61983"/>
                  </a:lnTo>
                  <a:lnTo>
                    <a:pt x="14933" y="62136"/>
                  </a:lnTo>
                  <a:lnTo>
                    <a:pt x="14780" y="62290"/>
                  </a:lnTo>
                  <a:lnTo>
                    <a:pt x="14657" y="62458"/>
                  </a:lnTo>
                  <a:lnTo>
                    <a:pt x="14519" y="62642"/>
                  </a:lnTo>
                  <a:lnTo>
                    <a:pt x="14412" y="62826"/>
                  </a:lnTo>
                  <a:lnTo>
                    <a:pt x="14290" y="63009"/>
                  </a:lnTo>
                  <a:lnTo>
                    <a:pt x="14198" y="63193"/>
                  </a:lnTo>
                  <a:lnTo>
                    <a:pt x="14106" y="63392"/>
                  </a:lnTo>
                  <a:lnTo>
                    <a:pt x="14029" y="63591"/>
                  </a:lnTo>
                  <a:lnTo>
                    <a:pt x="13953" y="63790"/>
                  </a:lnTo>
                  <a:lnTo>
                    <a:pt x="13891" y="63990"/>
                  </a:lnTo>
                  <a:lnTo>
                    <a:pt x="13830" y="64204"/>
                  </a:lnTo>
                  <a:lnTo>
                    <a:pt x="13800" y="64403"/>
                  </a:lnTo>
                  <a:lnTo>
                    <a:pt x="13754" y="64618"/>
                  </a:lnTo>
                  <a:lnTo>
                    <a:pt x="13738" y="64832"/>
                  </a:lnTo>
                  <a:lnTo>
                    <a:pt x="13723" y="65046"/>
                  </a:lnTo>
                  <a:lnTo>
                    <a:pt x="13723" y="65261"/>
                  </a:lnTo>
                  <a:lnTo>
                    <a:pt x="13723" y="65475"/>
                  </a:lnTo>
                  <a:lnTo>
                    <a:pt x="13738" y="65690"/>
                  </a:lnTo>
                  <a:lnTo>
                    <a:pt x="13769" y="65904"/>
                  </a:lnTo>
                  <a:lnTo>
                    <a:pt x="13815" y="66118"/>
                  </a:lnTo>
                  <a:lnTo>
                    <a:pt x="13861" y="66333"/>
                  </a:lnTo>
                  <a:lnTo>
                    <a:pt x="13922" y="66547"/>
                  </a:lnTo>
                  <a:lnTo>
                    <a:pt x="13999" y="66762"/>
                  </a:lnTo>
                  <a:lnTo>
                    <a:pt x="14075" y="66961"/>
                  </a:lnTo>
                  <a:lnTo>
                    <a:pt x="14167" y="67175"/>
                  </a:lnTo>
                  <a:lnTo>
                    <a:pt x="19650" y="78325"/>
                  </a:lnTo>
                  <a:lnTo>
                    <a:pt x="2451" y="87086"/>
                  </a:lnTo>
                  <a:lnTo>
                    <a:pt x="2251" y="87193"/>
                  </a:lnTo>
                  <a:lnTo>
                    <a:pt x="2052" y="87300"/>
                  </a:lnTo>
                  <a:lnTo>
                    <a:pt x="1869" y="87438"/>
                  </a:lnTo>
                  <a:lnTo>
                    <a:pt x="1700" y="87560"/>
                  </a:lnTo>
                  <a:lnTo>
                    <a:pt x="1532" y="87714"/>
                  </a:lnTo>
                  <a:lnTo>
                    <a:pt x="1363" y="87851"/>
                  </a:lnTo>
                  <a:lnTo>
                    <a:pt x="1210" y="88005"/>
                  </a:lnTo>
                  <a:lnTo>
                    <a:pt x="1072" y="88173"/>
                  </a:lnTo>
                  <a:lnTo>
                    <a:pt x="934" y="88342"/>
                  </a:lnTo>
                  <a:lnTo>
                    <a:pt x="812" y="88510"/>
                  </a:lnTo>
                  <a:lnTo>
                    <a:pt x="689" y="88694"/>
                  </a:lnTo>
                  <a:lnTo>
                    <a:pt x="582" y="88878"/>
                  </a:lnTo>
                  <a:lnTo>
                    <a:pt x="490" y="89061"/>
                  </a:lnTo>
                  <a:lnTo>
                    <a:pt x="398" y="89261"/>
                  </a:lnTo>
                  <a:lnTo>
                    <a:pt x="306" y="89460"/>
                  </a:lnTo>
                  <a:lnTo>
                    <a:pt x="245" y="89659"/>
                  </a:lnTo>
                  <a:lnTo>
                    <a:pt x="184" y="89873"/>
                  </a:lnTo>
                  <a:lnTo>
                    <a:pt x="123" y="90072"/>
                  </a:lnTo>
                  <a:lnTo>
                    <a:pt x="77" y="90287"/>
                  </a:lnTo>
                  <a:lnTo>
                    <a:pt x="46" y="90501"/>
                  </a:lnTo>
                  <a:lnTo>
                    <a:pt x="15" y="90700"/>
                  </a:lnTo>
                  <a:lnTo>
                    <a:pt x="15" y="90915"/>
                  </a:lnTo>
                  <a:lnTo>
                    <a:pt x="0" y="91144"/>
                  </a:lnTo>
                  <a:lnTo>
                    <a:pt x="15" y="91359"/>
                  </a:lnTo>
                  <a:lnTo>
                    <a:pt x="31" y="91573"/>
                  </a:lnTo>
                  <a:lnTo>
                    <a:pt x="61" y="91788"/>
                  </a:lnTo>
                  <a:lnTo>
                    <a:pt x="92" y="92002"/>
                  </a:lnTo>
                  <a:lnTo>
                    <a:pt x="153" y="92216"/>
                  </a:lnTo>
                  <a:lnTo>
                    <a:pt x="214" y="92431"/>
                  </a:lnTo>
                  <a:lnTo>
                    <a:pt x="276" y="92630"/>
                  </a:lnTo>
                  <a:lnTo>
                    <a:pt x="368" y="92844"/>
                  </a:lnTo>
                  <a:lnTo>
                    <a:pt x="460" y="93044"/>
                  </a:lnTo>
                  <a:lnTo>
                    <a:pt x="4870" y="102065"/>
                  </a:lnTo>
                  <a:lnTo>
                    <a:pt x="4978" y="102264"/>
                  </a:lnTo>
                  <a:lnTo>
                    <a:pt x="5100" y="102463"/>
                  </a:lnTo>
                  <a:lnTo>
                    <a:pt x="5223" y="102647"/>
                  </a:lnTo>
                  <a:lnTo>
                    <a:pt x="5345" y="102830"/>
                  </a:lnTo>
                  <a:lnTo>
                    <a:pt x="5483" y="102999"/>
                  </a:lnTo>
                  <a:lnTo>
                    <a:pt x="5636" y="103152"/>
                  </a:lnTo>
                  <a:lnTo>
                    <a:pt x="5789" y="103305"/>
                  </a:lnTo>
                  <a:lnTo>
                    <a:pt x="5943" y="103458"/>
                  </a:lnTo>
                  <a:lnTo>
                    <a:pt x="6111" y="103581"/>
                  </a:lnTo>
                  <a:lnTo>
                    <a:pt x="6279" y="103719"/>
                  </a:lnTo>
                  <a:lnTo>
                    <a:pt x="6448" y="103826"/>
                  </a:lnTo>
                  <a:lnTo>
                    <a:pt x="6632" y="103933"/>
                  </a:lnTo>
                  <a:lnTo>
                    <a:pt x="6816" y="104040"/>
                  </a:lnTo>
                  <a:lnTo>
                    <a:pt x="7015" y="104132"/>
                  </a:lnTo>
                  <a:lnTo>
                    <a:pt x="7214" y="104209"/>
                  </a:lnTo>
                  <a:lnTo>
                    <a:pt x="7413" y="104285"/>
                  </a:lnTo>
                  <a:lnTo>
                    <a:pt x="7612" y="104347"/>
                  </a:lnTo>
                  <a:lnTo>
                    <a:pt x="7811" y="104392"/>
                  </a:lnTo>
                  <a:lnTo>
                    <a:pt x="8025" y="104438"/>
                  </a:lnTo>
                  <a:lnTo>
                    <a:pt x="8225" y="104469"/>
                  </a:lnTo>
                  <a:lnTo>
                    <a:pt x="8439" y="104484"/>
                  </a:lnTo>
                  <a:lnTo>
                    <a:pt x="8653" y="104500"/>
                  </a:lnTo>
                  <a:lnTo>
                    <a:pt x="9082" y="104500"/>
                  </a:lnTo>
                  <a:lnTo>
                    <a:pt x="9281" y="104469"/>
                  </a:lnTo>
                  <a:lnTo>
                    <a:pt x="9496" y="104454"/>
                  </a:lnTo>
                  <a:lnTo>
                    <a:pt x="9710" y="104408"/>
                  </a:lnTo>
                  <a:lnTo>
                    <a:pt x="9925" y="104347"/>
                  </a:lnTo>
                  <a:lnTo>
                    <a:pt x="10139" y="104285"/>
                  </a:lnTo>
                  <a:lnTo>
                    <a:pt x="10353" y="104209"/>
                  </a:lnTo>
                  <a:lnTo>
                    <a:pt x="10553" y="104132"/>
                  </a:lnTo>
                  <a:lnTo>
                    <a:pt x="10752" y="104025"/>
                  </a:lnTo>
                  <a:lnTo>
                    <a:pt x="27967" y="95264"/>
                  </a:lnTo>
                  <a:lnTo>
                    <a:pt x="33465" y="106445"/>
                  </a:lnTo>
                  <a:lnTo>
                    <a:pt x="33557" y="106644"/>
                  </a:lnTo>
                  <a:lnTo>
                    <a:pt x="33679" y="106828"/>
                  </a:lnTo>
                  <a:lnTo>
                    <a:pt x="33802" y="107011"/>
                  </a:lnTo>
                  <a:lnTo>
                    <a:pt x="33924" y="107195"/>
                  </a:lnTo>
                  <a:lnTo>
                    <a:pt x="34062" y="107364"/>
                  </a:lnTo>
                  <a:lnTo>
                    <a:pt x="34215" y="107517"/>
                  </a:lnTo>
                  <a:lnTo>
                    <a:pt x="34369" y="107670"/>
                  </a:lnTo>
                  <a:lnTo>
                    <a:pt x="34522" y="107823"/>
                  </a:lnTo>
                  <a:lnTo>
                    <a:pt x="34690" y="107961"/>
                  </a:lnTo>
                  <a:lnTo>
                    <a:pt x="34859" y="108084"/>
                  </a:lnTo>
                  <a:lnTo>
                    <a:pt x="35042" y="108191"/>
                  </a:lnTo>
                  <a:lnTo>
                    <a:pt x="35226" y="108313"/>
                  </a:lnTo>
                  <a:lnTo>
                    <a:pt x="35410" y="108405"/>
                  </a:lnTo>
                  <a:lnTo>
                    <a:pt x="35594" y="108497"/>
                  </a:lnTo>
                  <a:lnTo>
                    <a:pt x="35793" y="108574"/>
                  </a:lnTo>
                  <a:lnTo>
                    <a:pt x="35992" y="108650"/>
                  </a:lnTo>
                  <a:lnTo>
                    <a:pt x="36191" y="108712"/>
                  </a:lnTo>
                  <a:lnTo>
                    <a:pt x="36390" y="108757"/>
                  </a:lnTo>
                  <a:lnTo>
                    <a:pt x="36605" y="108803"/>
                  </a:lnTo>
                  <a:lnTo>
                    <a:pt x="36804" y="108834"/>
                  </a:lnTo>
                  <a:lnTo>
                    <a:pt x="37018" y="108865"/>
                  </a:lnTo>
                  <a:lnTo>
                    <a:pt x="37661" y="108865"/>
                  </a:lnTo>
                  <a:lnTo>
                    <a:pt x="37876" y="108849"/>
                  </a:lnTo>
                  <a:lnTo>
                    <a:pt x="38090" y="108819"/>
                  </a:lnTo>
                  <a:lnTo>
                    <a:pt x="38305" y="108773"/>
                  </a:lnTo>
                  <a:lnTo>
                    <a:pt x="38504" y="108712"/>
                  </a:lnTo>
                  <a:lnTo>
                    <a:pt x="38718" y="108650"/>
                  </a:lnTo>
                  <a:lnTo>
                    <a:pt x="38933" y="108574"/>
                  </a:lnTo>
                  <a:lnTo>
                    <a:pt x="39132" y="108497"/>
                  </a:lnTo>
                  <a:lnTo>
                    <a:pt x="39346" y="108390"/>
                  </a:lnTo>
                  <a:lnTo>
                    <a:pt x="48107" y="103933"/>
                  </a:lnTo>
                  <a:lnTo>
                    <a:pt x="48306" y="103826"/>
                  </a:lnTo>
                  <a:lnTo>
                    <a:pt x="48505" y="103703"/>
                  </a:lnTo>
                  <a:lnTo>
                    <a:pt x="48689" y="103581"/>
                  </a:lnTo>
                  <a:lnTo>
                    <a:pt x="48857" y="103443"/>
                  </a:lnTo>
                  <a:lnTo>
                    <a:pt x="49026" y="103305"/>
                  </a:lnTo>
                  <a:lnTo>
                    <a:pt x="49194" y="103152"/>
                  </a:lnTo>
                  <a:lnTo>
                    <a:pt x="49347" y="102999"/>
                  </a:lnTo>
                  <a:lnTo>
                    <a:pt x="49485" y="102846"/>
                  </a:lnTo>
                  <a:lnTo>
                    <a:pt x="49623" y="102677"/>
                  </a:lnTo>
                  <a:lnTo>
                    <a:pt x="49746" y="102493"/>
                  </a:lnTo>
                  <a:lnTo>
                    <a:pt x="49868" y="102325"/>
                  </a:lnTo>
                  <a:lnTo>
                    <a:pt x="49975" y="102126"/>
                  </a:lnTo>
                  <a:lnTo>
                    <a:pt x="50082" y="101942"/>
                  </a:lnTo>
                  <a:lnTo>
                    <a:pt x="50159" y="101743"/>
                  </a:lnTo>
                  <a:lnTo>
                    <a:pt x="50251" y="101559"/>
                  </a:lnTo>
                  <a:lnTo>
                    <a:pt x="50328" y="101345"/>
                  </a:lnTo>
                  <a:lnTo>
                    <a:pt x="50389" y="101146"/>
                  </a:lnTo>
                  <a:lnTo>
                    <a:pt x="50435" y="100946"/>
                  </a:lnTo>
                  <a:lnTo>
                    <a:pt x="50481" y="100732"/>
                  </a:lnTo>
                  <a:lnTo>
                    <a:pt x="50511" y="100518"/>
                  </a:lnTo>
                  <a:lnTo>
                    <a:pt x="50542" y="100303"/>
                  </a:lnTo>
                  <a:lnTo>
                    <a:pt x="50557" y="100089"/>
                  </a:lnTo>
                  <a:lnTo>
                    <a:pt x="50557" y="99874"/>
                  </a:lnTo>
                  <a:lnTo>
                    <a:pt x="50542" y="99660"/>
                  </a:lnTo>
                  <a:lnTo>
                    <a:pt x="50527" y="99446"/>
                  </a:lnTo>
                  <a:lnTo>
                    <a:pt x="50496" y="99231"/>
                  </a:lnTo>
                  <a:lnTo>
                    <a:pt x="50465" y="99017"/>
                  </a:lnTo>
                  <a:lnTo>
                    <a:pt x="50404" y="98802"/>
                  </a:lnTo>
                  <a:lnTo>
                    <a:pt x="50358" y="98588"/>
                  </a:lnTo>
                  <a:lnTo>
                    <a:pt x="50282" y="98373"/>
                  </a:lnTo>
                  <a:lnTo>
                    <a:pt x="50190" y="98174"/>
                  </a:lnTo>
                  <a:lnTo>
                    <a:pt x="50098" y="97960"/>
                  </a:lnTo>
                  <a:lnTo>
                    <a:pt x="44615" y="86795"/>
                  </a:lnTo>
                  <a:lnTo>
                    <a:pt x="65796" y="76028"/>
                  </a:lnTo>
                  <a:lnTo>
                    <a:pt x="66210" y="76548"/>
                  </a:lnTo>
                  <a:lnTo>
                    <a:pt x="66623" y="77069"/>
                  </a:lnTo>
                  <a:lnTo>
                    <a:pt x="67052" y="77590"/>
                  </a:lnTo>
                  <a:lnTo>
                    <a:pt x="67481" y="78111"/>
                  </a:lnTo>
                  <a:lnTo>
                    <a:pt x="67910" y="78616"/>
                  </a:lnTo>
                  <a:lnTo>
                    <a:pt x="68369" y="79106"/>
                  </a:lnTo>
                  <a:lnTo>
                    <a:pt x="68814" y="79596"/>
                  </a:lnTo>
                  <a:lnTo>
                    <a:pt x="69273" y="80086"/>
                  </a:lnTo>
                  <a:lnTo>
                    <a:pt x="69733" y="80561"/>
                  </a:lnTo>
                  <a:lnTo>
                    <a:pt x="70207" y="81036"/>
                  </a:lnTo>
                  <a:lnTo>
                    <a:pt x="70682" y="81511"/>
                  </a:lnTo>
                  <a:lnTo>
                    <a:pt x="71172" y="81970"/>
                  </a:lnTo>
                  <a:lnTo>
                    <a:pt x="71662" y="82414"/>
                  </a:lnTo>
                  <a:lnTo>
                    <a:pt x="72168" y="82874"/>
                  </a:lnTo>
                  <a:lnTo>
                    <a:pt x="72673" y="83303"/>
                  </a:lnTo>
                  <a:lnTo>
                    <a:pt x="73179" y="83732"/>
                  </a:lnTo>
                  <a:lnTo>
                    <a:pt x="73699" y="84160"/>
                  </a:lnTo>
                  <a:lnTo>
                    <a:pt x="74220" y="84589"/>
                  </a:lnTo>
                  <a:lnTo>
                    <a:pt x="74741" y="84987"/>
                  </a:lnTo>
                  <a:lnTo>
                    <a:pt x="75277" y="85401"/>
                  </a:lnTo>
                  <a:lnTo>
                    <a:pt x="75813" y="85799"/>
                  </a:lnTo>
                  <a:lnTo>
                    <a:pt x="76364" y="86182"/>
                  </a:lnTo>
                  <a:lnTo>
                    <a:pt x="76916" y="86565"/>
                  </a:lnTo>
                  <a:lnTo>
                    <a:pt x="77467" y="86933"/>
                  </a:lnTo>
                  <a:lnTo>
                    <a:pt x="78034" y="87300"/>
                  </a:lnTo>
                  <a:lnTo>
                    <a:pt x="78600" y="87652"/>
                  </a:lnTo>
                  <a:lnTo>
                    <a:pt x="79182" y="88005"/>
                  </a:lnTo>
                  <a:lnTo>
                    <a:pt x="79764" y="88357"/>
                  </a:lnTo>
                  <a:lnTo>
                    <a:pt x="80346" y="88679"/>
                  </a:lnTo>
                  <a:lnTo>
                    <a:pt x="80928" y="89015"/>
                  </a:lnTo>
                  <a:lnTo>
                    <a:pt x="81526" y="89322"/>
                  </a:lnTo>
                  <a:lnTo>
                    <a:pt x="82123" y="89643"/>
                  </a:lnTo>
                  <a:lnTo>
                    <a:pt x="82736" y="89934"/>
                  </a:lnTo>
                  <a:lnTo>
                    <a:pt x="83333" y="90225"/>
                  </a:lnTo>
                  <a:lnTo>
                    <a:pt x="83946" y="90516"/>
                  </a:lnTo>
                  <a:lnTo>
                    <a:pt x="84574" y="90792"/>
                  </a:lnTo>
                  <a:lnTo>
                    <a:pt x="85201" y="91052"/>
                  </a:lnTo>
                  <a:lnTo>
                    <a:pt x="85829" y="91313"/>
                  </a:lnTo>
                  <a:lnTo>
                    <a:pt x="86457" y="91558"/>
                  </a:lnTo>
                  <a:lnTo>
                    <a:pt x="87085" y="91803"/>
                  </a:lnTo>
                  <a:lnTo>
                    <a:pt x="87729" y="92033"/>
                  </a:lnTo>
                  <a:lnTo>
                    <a:pt x="88372" y="92262"/>
                  </a:lnTo>
                  <a:lnTo>
                    <a:pt x="89030" y="92477"/>
                  </a:lnTo>
                  <a:lnTo>
                    <a:pt x="89689" y="92676"/>
                  </a:lnTo>
                  <a:lnTo>
                    <a:pt x="90348" y="92875"/>
                  </a:lnTo>
                  <a:lnTo>
                    <a:pt x="91006" y="93059"/>
                  </a:lnTo>
                  <a:lnTo>
                    <a:pt x="91665" y="93243"/>
                  </a:lnTo>
                  <a:lnTo>
                    <a:pt x="92339" y="93396"/>
                  </a:lnTo>
                  <a:lnTo>
                    <a:pt x="93012" y="93564"/>
                  </a:lnTo>
                  <a:lnTo>
                    <a:pt x="93686" y="93702"/>
                  </a:lnTo>
                  <a:lnTo>
                    <a:pt x="94360" y="93840"/>
                  </a:lnTo>
                  <a:lnTo>
                    <a:pt x="95049" y="93978"/>
                  </a:lnTo>
                  <a:lnTo>
                    <a:pt x="95739" y="94100"/>
                  </a:lnTo>
                  <a:lnTo>
                    <a:pt x="96428" y="94208"/>
                  </a:lnTo>
                  <a:lnTo>
                    <a:pt x="97117" y="94299"/>
                  </a:lnTo>
                  <a:lnTo>
                    <a:pt x="97822" y="94391"/>
                  </a:lnTo>
                  <a:lnTo>
                    <a:pt x="98526" y="94468"/>
                  </a:lnTo>
                  <a:lnTo>
                    <a:pt x="99215" y="94529"/>
                  </a:lnTo>
                  <a:lnTo>
                    <a:pt x="99935" y="94590"/>
                  </a:lnTo>
                  <a:lnTo>
                    <a:pt x="100640" y="94636"/>
                  </a:lnTo>
                  <a:lnTo>
                    <a:pt x="101344" y="94682"/>
                  </a:lnTo>
                  <a:lnTo>
                    <a:pt x="102064" y="94713"/>
                  </a:lnTo>
                  <a:lnTo>
                    <a:pt x="102784" y="94728"/>
                  </a:lnTo>
                  <a:lnTo>
                    <a:pt x="103504" y="94728"/>
                  </a:lnTo>
                  <a:lnTo>
                    <a:pt x="104729" y="94713"/>
                  </a:lnTo>
                  <a:lnTo>
                    <a:pt x="105939" y="94667"/>
                  </a:lnTo>
                  <a:lnTo>
                    <a:pt x="107149" y="94590"/>
                  </a:lnTo>
                  <a:lnTo>
                    <a:pt x="108344" y="94483"/>
                  </a:lnTo>
                  <a:lnTo>
                    <a:pt x="109538" y="94345"/>
                  </a:lnTo>
                  <a:lnTo>
                    <a:pt x="110717" y="94177"/>
                  </a:lnTo>
                  <a:lnTo>
                    <a:pt x="111881" y="93993"/>
                  </a:lnTo>
                  <a:lnTo>
                    <a:pt x="113045" y="93763"/>
                  </a:lnTo>
                  <a:lnTo>
                    <a:pt x="114194" y="93518"/>
                  </a:lnTo>
                  <a:lnTo>
                    <a:pt x="115343" y="93243"/>
                  </a:lnTo>
                  <a:lnTo>
                    <a:pt x="116461" y="92936"/>
                  </a:lnTo>
                  <a:lnTo>
                    <a:pt x="117579" y="92599"/>
                  </a:lnTo>
                  <a:lnTo>
                    <a:pt x="118697" y="92232"/>
                  </a:lnTo>
                  <a:lnTo>
                    <a:pt x="119784" y="91849"/>
                  </a:lnTo>
                  <a:lnTo>
                    <a:pt x="120872" y="91435"/>
                  </a:lnTo>
                  <a:lnTo>
                    <a:pt x="121944" y="91007"/>
                  </a:lnTo>
                  <a:lnTo>
                    <a:pt x="123001" y="90547"/>
                  </a:lnTo>
                  <a:lnTo>
                    <a:pt x="124042" y="90057"/>
                  </a:lnTo>
                  <a:lnTo>
                    <a:pt x="125068" y="89552"/>
                  </a:lnTo>
                  <a:lnTo>
                    <a:pt x="126079" y="89015"/>
                  </a:lnTo>
                  <a:lnTo>
                    <a:pt x="127075" y="88449"/>
                  </a:lnTo>
                  <a:lnTo>
                    <a:pt x="128055" y="87867"/>
                  </a:lnTo>
                  <a:lnTo>
                    <a:pt x="129035" y="87269"/>
                  </a:lnTo>
                  <a:lnTo>
                    <a:pt x="129985" y="86642"/>
                  </a:lnTo>
                  <a:lnTo>
                    <a:pt x="130919" y="85983"/>
                  </a:lnTo>
                  <a:lnTo>
                    <a:pt x="131838" y="85324"/>
                  </a:lnTo>
                  <a:lnTo>
                    <a:pt x="132741" y="84620"/>
                  </a:lnTo>
                  <a:lnTo>
                    <a:pt x="133630" y="83915"/>
                  </a:lnTo>
                  <a:lnTo>
                    <a:pt x="134503" y="83180"/>
                  </a:lnTo>
                  <a:lnTo>
                    <a:pt x="135345" y="82430"/>
                  </a:lnTo>
                  <a:lnTo>
                    <a:pt x="136188" y="81649"/>
                  </a:lnTo>
                  <a:lnTo>
                    <a:pt x="136999" y="80852"/>
                  </a:lnTo>
                  <a:lnTo>
                    <a:pt x="137780" y="80040"/>
                  </a:lnTo>
                  <a:lnTo>
                    <a:pt x="138561" y="79213"/>
                  </a:lnTo>
                  <a:lnTo>
                    <a:pt x="139312" y="78356"/>
                  </a:lnTo>
                  <a:lnTo>
                    <a:pt x="140047" y="77498"/>
                  </a:lnTo>
                  <a:lnTo>
                    <a:pt x="140767" y="76610"/>
                  </a:lnTo>
                  <a:lnTo>
                    <a:pt x="141456" y="75706"/>
                  </a:lnTo>
                  <a:lnTo>
                    <a:pt x="142130" y="74787"/>
                  </a:lnTo>
                  <a:lnTo>
                    <a:pt x="142773" y="73838"/>
                  </a:lnTo>
                  <a:lnTo>
                    <a:pt x="143401" y="72888"/>
                  </a:lnTo>
                  <a:lnTo>
                    <a:pt x="144014" y="71923"/>
                  </a:lnTo>
                  <a:lnTo>
                    <a:pt x="144596" y="70943"/>
                  </a:lnTo>
                  <a:lnTo>
                    <a:pt x="145147" y="69947"/>
                  </a:lnTo>
                  <a:lnTo>
                    <a:pt x="145683" y="68921"/>
                  </a:lnTo>
                  <a:lnTo>
                    <a:pt x="146189" y="67895"/>
                  </a:lnTo>
                  <a:lnTo>
                    <a:pt x="146679" y="66854"/>
                  </a:lnTo>
                  <a:lnTo>
                    <a:pt x="147138" y="65797"/>
                  </a:lnTo>
                  <a:lnTo>
                    <a:pt x="147582" y="64725"/>
                  </a:lnTo>
                  <a:lnTo>
                    <a:pt x="147996" y="63653"/>
                  </a:lnTo>
                  <a:lnTo>
                    <a:pt x="148379" y="62550"/>
                  </a:lnTo>
                  <a:lnTo>
                    <a:pt x="148731" y="61447"/>
                  </a:lnTo>
                  <a:lnTo>
                    <a:pt x="149068" y="60329"/>
                  </a:lnTo>
                  <a:lnTo>
                    <a:pt x="149374" y="59196"/>
                  </a:lnTo>
                  <a:lnTo>
                    <a:pt x="149650" y="58062"/>
                  </a:lnTo>
                  <a:lnTo>
                    <a:pt x="149910" y="56914"/>
                  </a:lnTo>
                  <a:lnTo>
                    <a:pt x="150125" y="55750"/>
                  </a:lnTo>
                  <a:lnTo>
                    <a:pt x="150324" y="54570"/>
                  </a:lnTo>
                  <a:lnTo>
                    <a:pt x="150492" y="53391"/>
                  </a:lnTo>
                  <a:lnTo>
                    <a:pt x="150615" y="52212"/>
                  </a:lnTo>
                  <a:lnTo>
                    <a:pt x="150722" y="51002"/>
                  </a:lnTo>
                  <a:lnTo>
                    <a:pt x="150799" y="49807"/>
                  </a:lnTo>
                  <a:lnTo>
                    <a:pt x="150845" y="48582"/>
                  </a:lnTo>
                  <a:lnTo>
                    <a:pt x="150860" y="47357"/>
                  </a:lnTo>
                  <a:lnTo>
                    <a:pt x="150845" y="46147"/>
                  </a:lnTo>
                  <a:lnTo>
                    <a:pt x="150799" y="44921"/>
                  </a:lnTo>
                  <a:lnTo>
                    <a:pt x="150722" y="43727"/>
                  </a:lnTo>
                  <a:lnTo>
                    <a:pt x="150615" y="42517"/>
                  </a:lnTo>
                  <a:lnTo>
                    <a:pt x="150492" y="41338"/>
                  </a:lnTo>
                  <a:lnTo>
                    <a:pt x="150324" y="40158"/>
                  </a:lnTo>
                  <a:lnTo>
                    <a:pt x="150125" y="38979"/>
                  </a:lnTo>
                  <a:lnTo>
                    <a:pt x="149910" y="37815"/>
                  </a:lnTo>
                  <a:lnTo>
                    <a:pt x="149650" y="36666"/>
                  </a:lnTo>
                  <a:lnTo>
                    <a:pt x="149374" y="35533"/>
                  </a:lnTo>
                  <a:lnTo>
                    <a:pt x="149068" y="34400"/>
                  </a:lnTo>
                  <a:lnTo>
                    <a:pt x="148731" y="33281"/>
                  </a:lnTo>
                  <a:lnTo>
                    <a:pt x="148379" y="32179"/>
                  </a:lnTo>
                  <a:lnTo>
                    <a:pt x="147996" y="31076"/>
                  </a:lnTo>
                  <a:lnTo>
                    <a:pt x="147582" y="30004"/>
                  </a:lnTo>
                  <a:lnTo>
                    <a:pt x="147138" y="28932"/>
                  </a:lnTo>
                  <a:lnTo>
                    <a:pt x="146679" y="27875"/>
                  </a:lnTo>
                  <a:lnTo>
                    <a:pt x="146189" y="26834"/>
                  </a:lnTo>
                  <a:lnTo>
                    <a:pt x="145683" y="25807"/>
                  </a:lnTo>
                  <a:lnTo>
                    <a:pt x="145147" y="24781"/>
                  </a:lnTo>
                  <a:lnTo>
                    <a:pt x="144596" y="23786"/>
                  </a:lnTo>
                  <a:lnTo>
                    <a:pt x="144014" y="22806"/>
                  </a:lnTo>
                  <a:lnTo>
                    <a:pt x="143401" y="21841"/>
                  </a:lnTo>
                  <a:lnTo>
                    <a:pt x="142773" y="20876"/>
                  </a:lnTo>
                  <a:lnTo>
                    <a:pt x="142130" y="19941"/>
                  </a:lnTo>
                  <a:lnTo>
                    <a:pt x="141456" y="19023"/>
                  </a:lnTo>
                  <a:lnTo>
                    <a:pt x="140767" y="18119"/>
                  </a:lnTo>
                  <a:lnTo>
                    <a:pt x="140047" y="17231"/>
                  </a:lnTo>
                  <a:lnTo>
                    <a:pt x="139312" y="16373"/>
                  </a:lnTo>
                  <a:lnTo>
                    <a:pt x="138561" y="15515"/>
                  </a:lnTo>
                  <a:lnTo>
                    <a:pt x="137780" y="14688"/>
                  </a:lnTo>
                  <a:lnTo>
                    <a:pt x="136999" y="13876"/>
                  </a:lnTo>
                  <a:lnTo>
                    <a:pt x="136188" y="13080"/>
                  </a:lnTo>
                  <a:lnTo>
                    <a:pt x="135345" y="12299"/>
                  </a:lnTo>
                  <a:lnTo>
                    <a:pt x="134503" y="11548"/>
                  </a:lnTo>
                  <a:lnTo>
                    <a:pt x="133630" y="10813"/>
                  </a:lnTo>
                  <a:lnTo>
                    <a:pt x="132741" y="10109"/>
                  </a:lnTo>
                  <a:lnTo>
                    <a:pt x="131838" y="9404"/>
                  </a:lnTo>
                  <a:lnTo>
                    <a:pt x="130919" y="8746"/>
                  </a:lnTo>
                  <a:lnTo>
                    <a:pt x="129985" y="8087"/>
                  </a:lnTo>
                  <a:lnTo>
                    <a:pt x="129035" y="7459"/>
                  </a:lnTo>
                  <a:lnTo>
                    <a:pt x="128055" y="6862"/>
                  </a:lnTo>
                  <a:lnTo>
                    <a:pt x="127075" y="6280"/>
                  </a:lnTo>
                  <a:lnTo>
                    <a:pt x="126079" y="5713"/>
                  </a:lnTo>
                  <a:lnTo>
                    <a:pt x="125068" y="5177"/>
                  </a:lnTo>
                  <a:lnTo>
                    <a:pt x="124042" y="4672"/>
                  </a:lnTo>
                  <a:lnTo>
                    <a:pt x="123001" y="4182"/>
                  </a:lnTo>
                  <a:lnTo>
                    <a:pt x="121944" y="3722"/>
                  </a:lnTo>
                  <a:lnTo>
                    <a:pt x="120872" y="3278"/>
                  </a:lnTo>
                  <a:lnTo>
                    <a:pt x="119784" y="2880"/>
                  </a:lnTo>
                  <a:lnTo>
                    <a:pt x="118697" y="2482"/>
                  </a:lnTo>
                  <a:lnTo>
                    <a:pt x="117579" y="2129"/>
                  </a:lnTo>
                  <a:lnTo>
                    <a:pt x="116461" y="1792"/>
                  </a:lnTo>
                  <a:lnTo>
                    <a:pt x="115343" y="1486"/>
                  </a:lnTo>
                  <a:lnTo>
                    <a:pt x="114194" y="1210"/>
                  </a:lnTo>
                  <a:lnTo>
                    <a:pt x="113045" y="965"/>
                  </a:lnTo>
                  <a:lnTo>
                    <a:pt x="111881" y="736"/>
                  </a:lnTo>
                  <a:lnTo>
                    <a:pt x="110717" y="552"/>
                  </a:lnTo>
                  <a:lnTo>
                    <a:pt x="109538" y="383"/>
                  </a:lnTo>
                  <a:lnTo>
                    <a:pt x="108344" y="245"/>
                  </a:lnTo>
                  <a:lnTo>
                    <a:pt x="107149" y="138"/>
                  </a:lnTo>
                  <a:lnTo>
                    <a:pt x="105939" y="62"/>
                  </a:lnTo>
                  <a:lnTo>
                    <a:pt x="104729" y="16"/>
                  </a:lnTo>
                  <a:lnTo>
                    <a:pt x="103504" y="0"/>
                  </a:lnTo>
                  <a:close/>
                </a:path>
              </a:pathLst>
            </a:custGeom>
            <a:solidFill>
              <a:srgbClr val="F7CA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sp>
        <p:nvSpPr>
          <p:cNvPr id="436" name="Google Shape;436;p28"/>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de-DE" sz="3200" b="0" i="0" u="none" strike="noStrike" cap="none" dirty="0">
                <a:solidFill>
                  <a:schemeClr val="lt1"/>
                </a:solidFill>
                <a:latin typeface="Aptos Light" panose="020B0004020202020204" pitchFamily="34" charset="0"/>
                <a:ea typeface="Century Gothic"/>
                <a:cs typeface="Century Gothic"/>
                <a:sym typeface="Century Gothic"/>
              </a:rPr>
              <a:t>COMPREENDER AS TAXAS DE JURO E OS CUSTOS</a:t>
            </a:r>
            <a:endParaRPr sz="3200" b="0" i="0" u="none" strike="noStrike" cap="none" dirty="0">
              <a:solidFill>
                <a:schemeClr val="lt1"/>
              </a:solidFill>
              <a:latin typeface="Aptos Light" panose="020B0004020202020204" pitchFamily="34" charset="0"/>
              <a:ea typeface="Century Gothic"/>
              <a:cs typeface="Century Gothic"/>
              <a:sym typeface="Century Gothic"/>
            </a:endParaRPr>
          </a:p>
        </p:txBody>
      </p:sp>
      <p:sp>
        <p:nvSpPr>
          <p:cNvPr id="4" name="Google Shape;104;p2">
            <a:extLst>
              <a:ext uri="{FF2B5EF4-FFF2-40B4-BE49-F238E27FC236}">
                <a16:creationId xmlns:a16="http://schemas.microsoft.com/office/drawing/2014/main" id="{F9CA7F3A-537E-F126-73A0-7DDB4B496F0F}"/>
              </a:ext>
            </a:extLst>
          </p:cNvPr>
          <p:cNvSpPr txBox="1">
            <a:spLocks noGrp="1"/>
          </p:cNvSpPr>
          <p:nvPr>
            <p:ph type="ftr" idx="11"/>
          </p:nvPr>
        </p:nvSpPr>
        <p:spPr>
          <a:xfrm>
            <a:off x="441523" y="6123663"/>
            <a:ext cx="8819708" cy="365125"/>
          </a:xfrm>
          <a:prstGeom prst="rect">
            <a:avLst/>
          </a:prstGeom>
          <a:noFill/>
          <a:ln>
            <a:noFill/>
          </a:ln>
        </p:spPr>
        <p:txBody>
          <a:bodyPr spcFirstLastPara="1" wrap="square" lIns="91425" tIns="45700" rIns="91425" bIns="45700" anchor="ctr" anchorCtr="0">
            <a:normAutofit fontScale="25000" lnSpcReduction="20000"/>
          </a:bodyPr>
          <a:lstStyle/>
          <a:p>
            <a:pPr algn="just"/>
            <a:r>
              <a:rPr lang="pt-PT" sz="3200" dirty="0">
                <a:effectLst/>
                <a:latin typeface="Century Gothic" panose="020B0502020202020204" pitchFamily="34" charset="0"/>
                <a:ea typeface="Times New Roman" panose="02020603050405020304" pitchFamily="18" charset="0"/>
              </a:rPr>
              <a:t>Financiado pela União Europeia. Os pontos de vista e as opiniões expressas são as do(s) autor(</a:t>
            </a:r>
            <a:r>
              <a:rPr lang="pt-PT" sz="3200" dirty="0" err="1">
                <a:effectLst/>
                <a:latin typeface="Century Gothic" panose="020B0502020202020204" pitchFamily="34" charset="0"/>
                <a:ea typeface="Times New Roman" panose="02020603050405020304" pitchFamily="18" charset="0"/>
              </a:rPr>
              <a:t>es</a:t>
            </a:r>
            <a:r>
              <a:rPr lang="pt-PT" sz="3200" dirty="0">
                <a:effectLst/>
                <a:latin typeface="Century Gothic" panose="020B0502020202020204" pitchFamily="34" charset="0"/>
                <a:ea typeface="Times New Roman" panose="02020603050405020304" pitchFamily="18" charset="0"/>
              </a:rPr>
              <a:t>) e não refletem necessariamente a posição da União Europeia ou da Agência de Execução Europeia da Educação e da Cultura (EACEA). Nem a União Europeia nem a EACEA podem ser tidos como responsáveis por essas opiniões. Número do Projeto: 2022-1-AT01-KA220-ADU-000087985</a:t>
            </a:r>
            <a:endParaRPr lang="pt-PT" sz="3200" dirty="0">
              <a:effectLst/>
              <a:latin typeface="Times New Roman" panose="02020603050405020304" pitchFamily="18" charset="0"/>
              <a:ea typeface="Times New Roman" panose="02020603050405020304" pitchFamily="18" charset="0"/>
            </a:endParaRPr>
          </a:p>
          <a:p>
            <a:pPr marL="0" lvl="0" indent="0" algn="ctr" rtl="0">
              <a:lnSpc>
                <a:spcPct val="90000"/>
              </a:lnSpc>
              <a:spcBef>
                <a:spcPts val="600"/>
              </a:spcBef>
              <a:spcAft>
                <a:spcPts val="600"/>
              </a:spcAft>
              <a:buSzPts val="1400"/>
              <a:buNone/>
            </a:pPr>
            <a:endParaRPr sz="400" dirty="0">
              <a:solidFill>
                <a:srgbClr val="888888"/>
              </a:solidFill>
              <a:latin typeface="Arial"/>
              <a:ea typeface="Arial"/>
              <a:cs typeface="Arial"/>
              <a:sym typeface="Arial"/>
            </a:endParaRPr>
          </a:p>
        </p:txBody>
      </p:sp>
      <p:pic>
        <p:nvPicPr>
          <p:cNvPr id="5" name="Imagem 4" descr="Uma imagem com texto, Tipo de letra, Azul elétrico, Azul majorelle&#10;&#10;Descrição gerada automaticamente">
            <a:extLst>
              <a:ext uri="{FF2B5EF4-FFF2-40B4-BE49-F238E27FC236}">
                <a16:creationId xmlns:a16="http://schemas.microsoft.com/office/drawing/2014/main" id="{DEF1C5CA-6277-C539-AC63-8D7C09EEB600}"/>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956408" y="5984990"/>
            <a:ext cx="2470291" cy="441468"/>
          </a:xfrm>
          <a:prstGeom prst="rect">
            <a:avLst/>
          </a:prstGeom>
        </p:spPr>
      </p:pic>
    </p:spTree>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9E2EB6DC2567043A37FF8060E956B7B" ma:contentTypeVersion="22" ma:contentTypeDescription="Ustvari nov dokument." ma:contentTypeScope="" ma:versionID="84e9408f7989b88943c4f86caf4e064c">
  <xsd:schema xmlns:xsd="http://www.w3.org/2001/XMLSchema" xmlns:xs="http://www.w3.org/2001/XMLSchema" xmlns:p="http://schemas.microsoft.com/office/2006/metadata/properties" xmlns:ns2="c0074f12-bfdc-41d8-b838-b193552acce8" xmlns:ns3="86cb58b5-1153-41b1-b5f9-2f3fec42a658" targetNamespace="http://schemas.microsoft.com/office/2006/metadata/properties" ma:root="true" ma:fieldsID="ba19aba34ee54fb75957dab7a9c87fe0" ns2:_="" ns3:_="">
    <xsd:import namespace="c0074f12-bfdc-41d8-b838-b193552acce8"/>
    <xsd:import namespace="86cb58b5-1153-41b1-b5f9-2f3fec42a65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2:TaxCatchAll" minOccurs="0"/>
                <xsd:element ref="ns3:lcf76f155ced4ddcb4097134ff3c332f" minOccurs="0"/>
                <xsd:element ref="ns3:MediaServiceObjectDetectorVersions"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074f12-bfdc-41d8-b838-b193552acce8" elementFormDefault="qualified">
    <xsd:import namespace="http://schemas.microsoft.com/office/2006/documentManagement/types"/>
    <xsd:import namespace="http://schemas.microsoft.com/office/infopath/2007/PartnerControls"/>
    <xsd:element name="SharedWithUsers" ma:index="8"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V skupni rabi s podrobnostmi" ma:internalName="SharedWithDetails" ma:readOnly="true">
      <xsd:simpleType>
        <xsd:restriction base="dms:Note">
          <xsd:maxLength value="255"/>
        </xsd:restriction>
      </xsd:simpleType>
    </xsd:element>
    <xsd:element name="TaxCatchAll" ma:index="20" nillable="true" ma:displayName="Taxonomy Catch All Column" ma:hidden="true" ma:list="{0566e342-f856-4e42-963c-46776f865606}" ma:internalName="TaxCatchAll" ma:showField="CatchAllData" ma:web="c0074f12-bfdc-41d8-b838-b193552acce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6cb58b5-1153-41b1-b5f9-2f3fec42a65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Oznake slike" ma:readOnly="false" ma:fieldId="{5cf76f15-5ced-4ddc-b409-7134ff3c332f}" ma:taxonomyMulti="true" ma:sspId="3213ba4d-4ff2-410f-8850-8053d140204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6cb58b5-1153-41b1-b5f9-2f3fec42a658">
      <Terms xmlns="http://schemas.microsoft.com/office/infopath/2007/PartnerControls"/>
    </lcf76f155ced4ddcb4097134ff3c332f>
    <TaxCatchAll xmlns="c0074f12-bfdc-41d8-b838-b193552acce8" xsi:nil="true"/>
  </documentManagement>
</p:properties>
</file>

<file path=customXml/itemProps1.xml><?xml version="1.0" encoding="utf-8"?>
<ds:datastoreItem xmlns:ds="http://schemas.openxmlformats.org/officeDocument/2006/customXml" ds:itemID="{BCDCEA33-F7D8-4946-96A9-93872AECD3A2}"/>
</file>

<file path=customXml/itemProps2.xml><?xml version="1.0" encoding="utf-8"?>
<ds:datastoreItem xmlns:ds="http://schemas.openxmlformats.org/officeDocument/2006/customXml" ds:itemID="{CC23AD99-958C-4F24-93F0-2BC7E4FD08A6}"/>
</file>

<file path=customXml/itemProps3.xml><?xml version="1.0" encoding="utf-8"?>
<ds:datastoreItem xmlns:ds="http://schemas.openxmlformats.org/officeDocument/2006/customXml" ds:itemID="{E6069375-F989-4D7F-B525-51DD76409A5A}"/>
</file>

<file path=docProps/app.xml><?xml version="1.0" encoding="utf-8"?>
<Properties xmlns="http://schemas.openxmlformats.org/officeDocument/2006/extended-properties" xmlns:vt="http://schemas.openxmlformats.org/officeDocument/2006/docPropsVTypes">
  <TotalTime>0</TotalTime>
  <Words>14572</Words>
  <Application>Microsoft Office PowerPoint</Application>
  <PresentationFormat>Ecrã Panorâmico</PresentationFormat>
  <Paragraphs>618</Paragraphs>
  <Slides>33</Slides>
  <Notes>33</Notes>
  <HiddenSlides>0</HiddenSlides>
  <MMClips>0</MMClips>
  <ScaleCrop>false</ScaleCrop>
  <HeadingPairs>
    <vt:vector size="6" baseType="variant">
      <vt:variant>
        <vt:lpstr>Tipos de letra usados</vt:lpstr>
      </vt:variant>
      <vt:variant>
        <vt:i4>7</vt:i4>
      </vt:variant>
      <vt:variant>
        <vt:lpstr>Tema</vt:lpstr>
      </vt:variant>
      <vt:variant>
        <vt:i4>1</vt:i4>
      </vt:variant>
      <vt:variant>
        <vt:lpstr>Títulos dos diapositivos</vt:lpstr>
      </vt:variant>
      <vt:variant>
        <vt:i4>33</vt:i4>
      </vt:variant>
    </vt:vector>
  </HeadingPairs>
  <TitlesOfParts>
    <vt:vector size="41" baseType="lpstr">
      <vt:lpstr>Aptos Light</vt:lpstr>
      <vt:lpstr>Open Sans</vt:lpstr>
      <vt:lpstr>Times New Roman</vt:lpstr>
      <vt:lpstr>Noto Sans Symbols</vt:lpstr>
      <vt:lpstr>Arial</vt:lpstr>
      <vt:lpstr>Calibri</vt:lpstr>
      <vt:lpstr>Century Gothic</vt:lpstr>
      <vt:lpstr>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Macek Anita</dc:creator>
  <cp:keywords>, docId:8F0F4EC5AED8981E59FEE915D7EA4112</cp:keywords>
  <cp:lastModifiedBy>Diana Borges - RightChallenge</cp:lastModifiedBy>
  <cp:revision>2</cp:revision>
  <dcterms:created xsi:type="dcterms:W3CDTF">2022-11-21T10:01:51Z</dcterms:created>
  <dcterms:modified xsi:type="dcterms:W3CDTF">2024-08-07T15:52:49Z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0x01010029E2EB6DC2567043A37FF8060E956B7B</vt:lpwstr>
  </property>
  <property fmtid="{D5CDD505-2E9C-101B-9397-08002B2CF9AE}" pid="3" name="MediaServiceImageTags">
    <vt:lpwstr/>
  </property>
  <property fmtid="{D5CDD505-2E9C-101B-9397-08002B2CF9AE}" pid="4" name="SlidoAppVersion">
    <vt:lpwstr>1.6.1.4122</vt:lpwstr>
  </property>
</Properties>
</file>