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256" r:id="rId5"/>
    <p:sldId id="257" r:id="rId6"/>
    <p:sldId id="258" r:id="rId7"/>
    <p:sldId id="260" r:id="rId8"/>
    <p:sldId id="261" r:id="rId9"/>
    <p:sldId id="262" r:id="rId10"/>
    <p:sldId id="264" r:id="rId11"/>
    <p:sldId id="267" r:id="rId12"/>
    <p:sldId id="265" r:id="rId13"/>
    <p:sldId id="273" r:id="rId14"/>
    <p:sldId id="268" r:id="rId15"/>
    <p:sldId id="269" r:id="rId16"/>
    <p:sldId id="292" r:id="rId17"/>
    <p:sldId id="271" r:id="rId18"/>
    <p:sldId id="276" r:id="rId19"/>
    <p:sldId id="277" r:id="rId20"/>
    <p:sldId id="278" r:id="rId21"/>
    <p:sldId id="279" r:id="rId22"/>
    <p:sldId id="274" r:id="rId23"/>
    <p:sldId id="291" r:id="rId24"/>
    <p:sldId id="266" r:id="rId25"/>
    <p:sldId id="275" r:id="rId26"/>
    <p:sldId id="281" r:id="rId27"/>
    <p:sldId id="280" r:id="rId28"/>
    <p:sldId id="282" r:id="rId29"/>
    <p:sldId id="285" r:id="rId30"/>
    <p:sldId id="286" r:id="rId31"/>
    <p:sldId id="288" r:id="rId32"/>
    <p:sldId id="290" r:id="rId3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TPCFEWcQwPuer77x8x8YNKgCC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F4C6E5-C60C-80AC-E6B8-0604982752A6}" name="Macek Anita" initials="AM" userId="S::anita.macek@fh-joanneum.at::9970a0cd-72f2-447a-8ae3-55167c3bcd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69188" autoAdjust="0"/>
  </p:normalViewPr>
  <p:slideViewPr>
    <p:cSldViewPr snapToGrid="0">
      <p:cViewPr varScale="1">
        <p:scale>
          <a:sx n="50" d="100"/>
          <a:sy n="50" d="100"/>
        </p:scale>
        <p:origin x="102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06DB-7B73-47E6-A2F3-B02D17AD9BD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r>
            <a:rPr lang="de-DE" sz="2200" dirty="0">
              <a:latin typeface="Century Gothic" panose="020B0502020202020204" pitchFamily="34" charset="0"/>
            </a:rPr>
            <a:t>Determine o seu rendimento</a:t>
          </a:r>
          <a:endParaRPr lang="de-AT" sz="2200" dirty="0">
            <a:latin typeface="Century Gothic" panose="020B0502020202020204" pitchFamily="34" charset="0"/>
          </a:endParaRPr>
        </a:p>
      </dgm:t>
    </dgm:pt>
    <dgm:pt modelId="{D1667C93-73D0-4851-8732-16034DC70BAE}" type="parTrans" cxnId="{FAA34E07-2517-4726-A480-46F023EB043D}">
      <dgm:prSet/>
      <dgm:spPr/>
      <dgm:t>
        <a:bodyPr/>
        <a:lstStyle/>
        <a:p>
          <a:endParaRPr lang="de-AT" sz="220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200">
            <a:latin typeface="Century Gothic" panose="020B0502020202020204" pitchFamily="34" charset="0"/>
          </a:endParaRPr>
        </a:p>
      </dgm:t>
    </dgm:pt>
    <dgm:pt modelId="{4D8A9BCA-B473-402C-8A5F-7E33D0D7C678}">
      <dgm:prSet phldrT="[Text]" custT="1"/>
      <dgm:spPr/>
      <dgm:t>
        <a:bodyPr/>
        <a:lstStyle/>
        <a:p>
          <a:r>
            <a:rPr lang="de-DE" sz="2200" dirty="0">
              <a:latin typeface="Century Gothic" panose="020B0502020202020204" pitchFamily="34" charset="0"/>
            </a:rPr>
            <a:t>Anuncie as suas despesas</a:t>
          </a:r>
          <a:endParaRPr lang="de-AT" sz="2200" dirty="0">
            <a:latin typeface="Century Gothic" panose="020B0502020202020204" pitchFamily="34" charset="0"/>
          </a:endParaRPr>
        </a:p>
      </dgm:t>
    </dgm:pt>
    <dgm:pt modelId="{E9170F69-2203-4C07-9A9A-6047732D101D}" type="parTrans" cxnId="{345B6E13-8A2A-4D54-A3B0-F36C9325AA3A}">
      <dgm:prSet/>
      <dgm:spPr/>
      <dgm:t>
        <a:bodyPr/>
        <a:lstStyle/>
        <a:p>
          <a:endParaRPr lang="de-AT" sz="220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200">
            <a:latin typeface="Century Gothic" panose="020B0502020202020204" pitchFamily="34" charset="0"/>
          </a:endParaRPr>
        </a:p>
      </dgm:t>
    </dgm:pt>
    <dgm:pt modelId="{25F305BB-2D2A-42D1-9ACF-EB8525C785EF}">
      <dgm:prSet phldrT="[Text]" custT="1"/>
      <dgm:spPr/>
      <dgm:t>
        <a:bodyPr/>
        <a:lstStyle/>
        <a:p>
          <a:r>
            <a:rPr lang="pt-PT" sz="2200" dirty="0">
              <a:latin typeface="Century Gothic" panose="020B0502020202020204" pitchFamily="34" charset="0"/>
            </a:rPr>
            <a:t>Diferenciar entre despesas variáveis e despesas fixas</a:t>
          </a:r>
          <a:endParaRPr lang="de-AT" sz="2200" dirty="0">
            <a:latin typeface="Century Gothic" panose="020B0502020202020204" pitchFamily="34" charset="0"/>
          </a:endParaRPr>
        </a:p>
      </dgm:t>
    </dgm:pt>
    <dgm:pt modelId="{EEE74824-09E5-433B-B5BA-EE6234CCE92D}" type="parTrans" cxnId="{43DF8F68-655F-4225-AB65-CE810C58B24C}">
      <dgm:prSet/>
      <dgm:spPr/>
      <dgm:t>
        <a:bodyPr/>
        <a:lstStyle/>
        <a:p>
          <a:endParaRPr lang="de-AT" sz="220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200">
            <a:latin typeface="Century Gothic" panose="020B0502020202020204" pitchFamily="34" charset="0"/>
          </a:endParaRPr>
        </a:p>
      </dgm:t>
    </dgm:pt>
    <dgm:pt modelId="{90099371-6777-4050-9590-A0F10C204065}">
      <dgm:prSet phldrT="[Text]" custT="1"/>
      <dgm:spPr/>
      <dgm:t>
        <a:bodyPr/>
        <a:lstStyle/>
        <a:p>
          <a:r>
            <a:rPr lang="de-DE" sz="2200" dirty="0">
              <a:latin typeface="Century Gothic" panose="020B0502020202020204" pitchFamily="34" charset="0"/>
            </a:rPr>
            <a:t>Definir metas financeiras</a:t>
          </a:r>
          <a:endParaRPr lang="de-AT" sz="2200" dirty="0">
            <a:latin typeface="Century Gothic" panose="020B0502020202020204" pitchFamily="34" charset="0"/>
          </a:endParaRPr>
        </a:p>
      </dgm:t>
    </dgm:pt>
    <dgm:pt modelId="{60AE7126-C403-4D14-81D5-2FF3455A7CB4}" type="parTrans" cxnId="{BFFFF157-ABDE-43F0-8622-E6CA8B1719A1}">
      <dgm:prSet/>
      <dgm:spPr/>
      <dgm:t>
        <a:bodyPr/>
        <a:lstStyle/>
        <a:p>
          <a:endParaRPr lang="de-AT" sz="2200">
            <a:latin typeface="Century Gothic" panose="020B0502020202020204" pitchFamily="34" charset="0"/>
          </a:endParaRPr>
        </a:p>
      </dgm:t>
    </dgm:pt>
    <dgm:pt modelId="{D70CBB76-5BF6-4400-96B2-91AD3F9704FD}" type="sibTrans" cxnId="{BFFFF157-ABDE-43F0-8622-E6CA8B1719A1}">
      <dgm:prSet phldrT="4" custT="1"/>
      <dgm:spPr/>
      <dgm:t>
        <a:bodyPr/>
        <a:lstStyle/>
        <a:p>
          <a:endParaRPr lang="de-AT" sz="2200">
            <a:latin typeface="Century Gothic" panose="020B0502020202020204" pitchFamily="34" charset="0"/>
          </a:endParaRPr>
        </a:p>
      </dgm:t>
    </dgm:pt>
    <dgm:pt modelId="{2AEDD17C-EA49-49FF-A322-6EF973D6EFA7}">
      <dgm:prSet phldrT="[Text]" custT="1"/>
      <dgm:spPr/>
      <dgm:t>
        <a:bodyPr/>
        <a:lstStyle/>
        <a:p>
          <a:r>
            <a:rPr lang="de-DE" sz="2200" dirty="0">
              <a:latin typeface="Century Gothic" panose="020B0502020202020204" pitchFamily="34" charset="0"/>
            </a:rPr>
            <a:t>Atribuir fundos</a:t>
          </a:r>
          <a:endParaRPr lang="de-AT" sz="2200" dirty="0">
            <a:latin typeface="Century Gothic" panose="020B0502020202020204" pitchFamily="34" charset="0"/>
          </a:endParaRPr>
        </a:p>
      </dgm:t>
    </dgm:pt>
    <dgm:pt modelId="{0AC72927-A6A0-4250-9C1D-56387CE69D7A}" type="parTrans" cxnId="{0299B2B8-5E8D-449D-BAED-62432B795043}">
      <dgm:prSet/>
      <dgm:spPr/>
      <dgm:t>
        <a:bodyPr/>
        <a:lstStyle/>
        <a:p>
          <a:endParaRPr lang="de-AT" sz="220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200">
            <a:latin typeface="Century Gothic" panose="020B0502020202020204" pitchFamily="34" charset="0"/>
          </a:endParaRPr>
        </a:p>
      </dgm:t>
    </dgm:pt>
    <dgm:pt modelId="{7DE0C407-6733-408D-A547-649A4559553F}">
      <dgm:prSet phldrT="[Text]" custT="1"/>
      <dgm:spPr/>
      <dgm:t>
        <a:bodyPr/>
        <a:lstStyle/>
        <a:p>
          <a:r>
            <a:rPr lang="de-DE" sz="2200" dirty="0">
              <a:latin typeface="Century Gothic" panose="020B0502020202020204" pitchFamily="34" charset="0"/>
            </a:rPr>
            <a:t>Rastrear e ajustar</a:t>
          </a:r>
          <a:endParaRPr lang="de-AT" sz="2200" dirty="0">
            <a:latin typeface="Century Gothic" panose="020B0502020202020204" pitchFamily="34" charset="0"/>
          </a:endParaRPr>
        </a:p>
      </dgm:t>
    </dgm:pt>
    <dgm:pt modelId="{1AB28ABD-4D12-4D9C-A2B4-86EED9DB865A}" type="parTrans" cxnId="{6A7793E6-0B9A-4D46-B3C3-8EF4E983AA03}">
      <dgm:prSet/>
      <dgm:spPr/>
      <dgm:t>
        <a:bodyPr/>
        <a:lstStyle/>
        <a:p>
          <a:endParaRPr lang="de-AT" sz="2200">
            <a:latin typeface="Century Gothic" panose="020B0502020202020204" pitchFamily="34" charset="0"/>
          </a:endParaRPr>
        </a:p>
      </dgm:t>
    </dgm:pt>
    <dgm:pt modelId="{C41612C4-2564-45EB-8B31-8BFB964DEB81}" type="sibTrans" cxnId="{6A7793E6-0B9A-4D46-B3C3-8EF4E983AA03}">
      <dgm:prSet phldrT="6" custT="1"/>
      <dgm:spPr/>
      <dgm:t>
        <a:bodyPr/>
        <a:lstStyle/>
        <a:p>
          <a:endParaRPr lang="de-AT" sz="2200">
            <a:latin typeface="Century Gothic" panose="020B0502020202020204" pitchFamily="34" charset="0"/>
          </a:endParaRPr>
        </a:p>
      </dgm:t>
    </dgm:pt>
    <dgm:pt modelId="{6A95BB40-4400-4764-A73C-B3D9F446B9A8}" type="pres">
      <dgm:prSet presAssocID="{EBE306DB-7B73-47E6-A2F3-B02D17AD9BD0}" presName="Name0" presStyleCnt="0">
        <dgm:presLayoutVars>
          <dgm:dir/>
          <dgm:resizeHandles val="exact"/>
        </dgm:presLayoutVars>
      </dgm:prSet>
      <dgm:spPr/>
    </dgm:pt>
    <dgm:pt modelId="{0413680C-D7A4-4475-9E7A-EBA6C84F18BD}" type="pres">
      <dgm:prSet presAssocID="{51CF4D77-A7F4-4893-BF35-339F2A0B6682}" presName="node" presStyleLbl="node1" presStyleIdx="0" presStyleCnt="11">
        <dgm:presLayoutVars>
          <dgm:bulletEnabled val="1"/>
        </dgm:presLayoutVars>
      </dgm:prSet>
      <dgm:spPr/>
    </dgm:pt>
    <dgm:pt modelId="{D31F697F-C612-4098-9FCE-15D2707E5CB6}" type="pres">
      <dgm:prSet presAssocID="{9F66F138-E43C-44AE-9B9F-C8CE2DCD2249}" presName="sibTransSpacerBeforeConnector" presStyleCnt="0"/>
      <dgm:spPr/>
    </dgm:pt>
    <dgm:pt modelId="{F41BF542-56A1-460E-8456-CA957C2A15AA}" type="pres">
      <dgm:prSet presAssocID="{9F66F138-E43C-44AE-9B9F-C8CE2DCD2249}" presName="sibTrans" presStyleLbl="node1" presStyleIdx="1" presStyleCnt="11"/>
      <dgm:spPr/>
    </dgm:pt>
    <dgm:pt modelId="{279BEFF1-1FD5-470B-BBD8-97424A9749FB}" type="pres">
      <dgm:prSet presAssocID="{9F66F138-E43C-44AE-9B9F-C8CE2DCD2249}" presName="sibTransSpacerAfterConnector" presStyleCnt="0"/>
      <dgm:spPr/>
    </dgm:pt>
    <dgm:pt modelId="{851B2874-0122-468B-9194-29FF3182415C}" type="pres">
      <dgm:prSet presAssocID="{4D8A9BCA-B473-402C-8A5F-7E33D0D7C678}" presName="node" presStyleLbl="node1" presStyleIdx="2" presStyleCnt="11">
        <dgm:presLayoutVars>
          <dgm:bulletEnabled val="1"/>
        </dgm:presLayoutVars>
      </dgm:prSet>
      <dgm:spPr/>
    </dgm:pt>
    <dgm:pt modelId="{D5A03741-C21A-40D8-9BC1-B4D71970205D}" type="pres">
      <dgm:prSet presAssocID="{39756FBB-FF0F-4BD7-9DDA-13871B382EF5}" presName="sibTransSpacerBeforeConnector" presStyleCnt="0"/>
      <dgm:spPr/>
    </dgm:pt>
    <dgm:pt modelId="{86FE8CE0-2BFC-4F17-808E-21812DE42C49}" type="pres">
      <dgm:prSet presAssocID="{39756FBB-FF0F-4BD7-9DDA-13871B382EF5}" presName="sibTrans" presStyleLbl="node1" presStyleIdx="3" presStyleCnt="11"/>
      <dgm:spPr/>
    </dgm:pt>
    <dgm:pt modelId="{DF7C0C1F-CDB0-4EDE-B9FA-43C60EFBB63B}" type="pres">
      <dgm:prSet presAssocID="{39756FBB-FF0F-4BD7-9DDA-13871B382EF5}" presName="sibTransSpacerAfterConnector" presStyleCnt="0"/>
      <dgm:spPr/>
    </dgm:pt>
    <dgm:pt modelId="{2A7A9C6F-2BF9-4DD5-A7EE-E3268C319067}" type="pres">
      <dgm:prSet presAssocID="{25F305BB-2D2A-42D1-9ACF-EB8525C785EF}" presName="node" presStyleLbl="node1" presStyleIdx="4" presStyleCnt="11">
        <dgm:presLayoutVars>
          <dgm:bulletEnabled val="1"/>
        </dgm:presLayoutVars>
      </dgm:prSet>
      <dgm:spPr/>
    </dgm:pt>
    <dgm:pt modelId="{25FFAEE1-0001-4582-BD68-CE5514E47F36}" type="pres">
      <dgm:prSet presAssocID="{632AE339-9B8A-4878-A294-71333FA625E9}" presName="sibTransSpacerBeforeConnector" presStyleCnt="0"/>
      <dgm:spPr/>
    </dgm:pt>
    <dgm:pt modelId="{A27AB660-0114-4799-AB14-FB46D6A1E826}" type="pres">
      <dgm:prSet presAssocID="{632AE339-9B8A-4878-A294-71333FA625E9}" presName="sibTrans" presStyleLbl="node1" presStyleIdx="5" presStyleCnt="11"/>
      <dgm:spPr/>
    </dgm:pt>
    <dgm:pt modelId="{1008A213-B5A8-4AE8-B138-C763B74B3C92}" type="pres">
      <dgm:prSet presAssocID="{632AE339-9B8A-4878-A294-71333FA625E9}" presName="sibTransSpacerAfterConnector" presStyleCnt="0"/>
      <dgm:spPr/>
    </dgm:pt>
    <dgm:pt modelId="{290C1F47-3853-4F38-B00D-A54EBB3285DD}" type="pres">
      <dgm:prSet presAssocID="{90099371-6777-4050-9590-A0F10C204065}" presName="node" presStyleLbl="node1" presStyleIdx="6" presStyleCnt="11">
        <dgm:presLayoutVars>
          <dgm:bulletEnabled val="1"/>
        </dgm:presLayoutVars>
      </dgm:prSet>
      <dgm:spPr/>
    </dgm:pt>
    <dgm:pt modelId="{C84E91DD-A21F-409C-8E0E-DE310D9BBE68}" type="pres">
      <dgm:prSet presAssocID="{D70CBB76-5BF6-4400-96B2-91AD3F9704FD}" presName="sibTransSpacerBeforeConnector" presStyleCnt="0"/>
      <dgm:spPr/>
    </dgm:pt>
    <dgm:pt modelId="{0A90F5CA-D40F-4AD6-9865-E8130C13E9A7}" type="pres">
      <dgm:prSet presAssocID="{D70CBB76-5BF6-4400-96B2-91AD3F9704FD}" presName="sibTrans" presStyleLbl="node1" presStyleIdx="7" presStyleCnt="11"/>
      <dgm:spPr/>
    </dgm:pt>
    <dgm:pt modelId="{42DE4151-A3DB-4ACB-BAF5-3419DD35EBD8}" type="pres">
      <dgm:prSet presAssocID="{D70CBB76-5BF6-4400-96B2-91AD3F9704FD}" presName="sibTransSpacerAfterConnector" presStyleCnt="0"/>
      <dgm:spPr/>
    </dgm:pt>
    <dgm:pt modelId="{B098967B-5103-49FB-B222-85FECFD89211}" type="pres">
      <dgm:prSet presAssocID="{2AEDD17C-EA49-49FF-A322-6EF973D6EFA7}" presName="node" presStyleLbl="node1" presStyleIdx="8" presStyleCnt="11">
        <dgm:presLayoutVars>
          <dgm:bulletEnabled val="1"/>
        </dgm:presLayoutVars>
      </dgm:prSet>
      <dgm:spPr/>
    </dgm:pt>
    <dgm:pt modelId="{C34582AB-C0DA-4473-AE55-0DFA0A64AF71}" type="pres">
      <dgm:prSet presAssocID="{CE9BBCBD-9A1C-4A77-A0A7-BBD310923058}" presName="sibTransSpacerBeforeConnector" presStyleCnt="0"/>
      <dgm:spPr/>
    </dgm:pt>
    <dgm:pt modelId="{A39CE1C2-D22B-459E-BDA4-AAFE52009F28}" type="pres">
      <dgm:prSet presAssocID="{CE9BBCBD-9A1C-4A77-A0A7-BBD310923058}" presName="sibTrans" presStyleLbl="node1" presStyleIdx="9" presStyleCnt="11"/>
      <dgm:spPr/>
    </dgm:pt>
    <dgm:pt modelId="{28D9A5B7-4C38-4E4E-AE36-7D0458C2B7AC}" type="pres">
      <dgm:prSet presAssocID="{CE9BBCBD-9A1C-4A77-A0A7-BBD310923058}" presName="sibTransSpacerAfterConnector" presStyleCnt="0"/>
      <dgm:spPr/>
    </dgm:pt>
    <dgm:pt modelId="{44F51E71-FDAC-4AA4-984D-3471CBC9DD66}" type="pres">
      <dgm:prSet presAssocID="{7DE0C407-6733-408D-A547-649A4559553F}" presName="node" presStyleLbl="node1" presStyleIdx="10" presStyleCnt="11">
        <dgm:presLayoutVars>
          <dgm:bulletEnabled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E3589B09-96ED-45F7-B3E3-F6603C4E7906}" type="presOf" srcId="{D70CBB76-5BF6-4400-96B2-91AD3F9704FD}" destId="{0A90F5CA-D40F-4AD6-9865-E8130C13E9A7}" srcOrd="0" destOrd="0" presId="urn:microsoft.com/office/officeart/2016/7/layout/BasicProcessNew"/>
    <dgm:cxn modelId="{345B6E13-8A2A-4D54-A3B0-F36C9325AA3A}" srcId="{EBE306DB-7B73-47E6-A2F3-B02D17AD9BD0}" destId="{4D8A9BCA-B473-402C-8A5F-7E33D0D7C678}" srcOrd="1" destOrd="0" parTransId="{E9170F69-2203-4C07-9A9A-6047732D101D}" sibTransId="{39756FBB-FF0F-4BD7-9DDA-13871B382EF5}"/>
    <dgm:cxn modelId="{68536119-2E56-4C38-97B1-D2777BBA51CA}" type="presOf" srcId="{90099371-6777-4050-9590-A0F10C204065}" destId="{290C1F47-3853-4F38-B00D-A54EBB3285DD}" srcOrd="0" destOrd="0" presId="urn:microsoft.com/office/officeart/2016/7/layout/BasicProcessNew"/>
    <dgm:cxn modelId="{2BB2B82C-DE67-4B09-AA39-E1AA7E460B87}" type="presOf" srcId="{51CF4D77-A7F4-4893-BF35-339F2A0B6682}" destId="{0413680C-D7A4-4475-9E7A-EBA6C84F18BD}" srcOrd="0" destOrd="0" presId="urn:microsoft.com/office/officeart/2016/7/layout/BasicProcessNew"/>
    <dgm:cxn modelId="{494AB65E-EF06-4F95-B35A-DC5EFA7573CE}" type="presOf" srcId="{4D8A9BCA-B473-402C-8A5F-7E33D0D7C678}" destId="{851B2874-0122-468B-9194-29FF3182415C}" srcOrd="0" destOrd="0" presId="urn:microsoft.com/office/officeart/2016/7/layout/BasicProcessNew"/>
    <dgm:cxn modelId="{4D35A246-4152-42B2-ABFD-B4C5F1DB220B}" type="presOf" srcId="{7DE0C407-6733-408D-A547-649A4559553F}" destId="{44F51E71-FDAC-4AA4-984D-3471CBC9DD66}" srcOrd="0" destOrd="0" presId="urn:microsoft.com/office/officeart/2016/7/layout/BasicProcessNew"/>
    <dgm:cxn modelId="{43DF8F68-655F-4225-AB65-CE810C58B24C}" srcId="{EBE306DB-7B73-47E6-A2F3-B02D17AD9BD0}" destId="{25F305BB-2D2A-42D1-9ACF-EB8525C785EF}" srcOrd="2" destOrd="0" parTransId="{EEE74824-09E5-433B-B5BA-EE6234CCE92D}" sibTransId="{632AE339-9B8A-4878-A294-71333FA625E9}"/>
    <dgm:cxn modelId="{B2F90A4B-7A23-410A-8C26-44553F8F188C}" type="presOf" srcId="{CE9BBCBD-9A1C-4A77-A0A7-BBD310923058}" destId="{A39CE1C2-D22B-459E-BDA4-AAFE52009F28}" srcOrd="0" destOrd="0" presId="urn:microsoft.com/office/officeart/2016/7/layout/BasicProcessNew"/>
    <dgm:cxn modelId="{BFFFF157-ABDE-43F0-8622-E6CA8B1719A1}" srcId="{EBE306DB-7B73-47E6-A2F3-B02D17AD9BD0}" destId="{90099371-6777-4050-9590-A0F10C204065}" srcOrd="3" destOrd="0" parTransId="{60AE7126-C403-4D14-81D5-2FF3455A7CB4}" sibTransId="{D70CBB76-5BF6-4400-96B2-91AD3F9704FD}"/>
    <dgm:cxn modelId="{34360290-EEF2-4EF1-A6E7-2CA8A6A98228}" type="presOf" srcId="{632AE339-9B8A-4878-A294-71333FA625E9}" destId="{A27AB660-0114-4799-AB14-FB46D6A1E826}" srcOrd="0" destOrd="0" presId="urn:microsoft.com/office/officeart/2016/7/layout/BasicProcessNew"/>
    <dgm:cxn modelId="{42CB2591-949A-48B6-AE18-7ED1555F8226}" type="presOf" srcId="{39756FBB-FF0F-4BD7-9DDA-13871B382EF5}" destId="{86FE8CE0-2BFC-4F17-808E-21812DE42C49}" srcOrd="0" destOrd="0" presId="urn:microsoft.com/office/officeart/2016/7/layout/BasicProcessNew"/>
    <dgm:cxn modelId="{E5141994-7682-4062-B9B7-506291BF0432}" type="presOf" srcId="{9F66F138-E43C-44AE-9B9F-C8CE2DCD2249}" destId="{F41BF542-56A1-460E-8456-CA957C2A15AA}" srcOrd="0" destOrd="0" presId="urn:microsoft.com/office/officeart/2016/7/layout/BasicProcessNew"/>
    <dgm:cxn modelId="{6263FF9C-6798-4E5D-B653-738E70F7D437}" type="presOf" srcId="{25F305BB-2D2A-42D1-9ACF-EB8525C785EF}" destId="{2A7A9C6F-2BF9-4DD5-A7EE-E3268C319067}" srcOrd="0" destOrd="0" presId="urn:microsoft.com/office/officeart/2016/7/layout/BasicProcessNew"/>
    <dgm:cxn modelId="{0299B2B8-5E8D-449D-BAED-62432B795043}" srcId="{EBE306DB-7B73-47E6-A2F3-B02D17AD9BD0}" destId="{2AEDD17C-EA49-49FF-A322-6EF973D6EFA7}" srcOrd="4" destOrd="0" parTransId="{0AC72927-A6A0-4250-9C1D-56387CE69D7A}" sibTransId="{CE9BBCBD-9A1C-4A77-A0A7-BBD310923058}"/>
    <dgm:cxn modelId="{CAF49EE4-0EBF-4CDE-A2AD-E9832B56BFE5}" type="presOf" srcId="{EBE306DB-7B73-47E6-A2F3-B02D17AD9BD0}" destId="{6A95BB40-4400-4764-A73C-B3D9F446B9A8}" srcOrd="0" destOrd="0" presId="urn:microsoft.com/office/officeart/2016/7/layout/BasicProcessNew"/>
    <dgm:cxn modelId="{6A7793E6-0B9A-4D46-B3C3-8EF4E983AA03}" srcId="{EBE306DB-7B73-47E6-A2F3-B02D17AD9BD0}" destId="{7DE0C407-6733-408D-A547-649A4559553F}" srcOrd="5" destOrd="0" parTransId="{1AB28ABD-4D12-4D9C-A2B4-86EED9DB865A}" sibTransId="{C41612C4-2564-45EB-8B31-8BFB964DEB81}"/>
    <dgm:cxn modelId="{52A2FBF9-FAFF-4C17-A788-DAAB5EB2749A}" type="presOf" srcId="{2AEDD17C-EA49-49FF-A322-6EF973D6EFA7}" destId="{B098967B-5103-49FB-B222-85FECFD89211}" srcOrd="0" destOrd="0" presId="urn:microsoft.com/office/officeart/2016/7/layout/BasicProcessNew"/>
    <dgm:cxn modelId="{E57CCFFC-28E2-45CB-9C60-EC3838F7EBE3}" type="presParOf" srcId="{6A95BB40-4400-4764-A73C-B3D9F446B9A8}" destId="{0413680C-D7A4-4475-9E7A-EBA6C84F18BD}" srcOrd="0" destOrd="0" presId="urn:microsoft.com/office/officeart/2016/7/layout/BasicProcessNew"/>
    <dgm:cxn modelId="{6A6C55A9-77CF-4ACC-A8F8-A88BA39E252E}" type="presParOf" srcId="{6A95BB40-4400-4764-A73C-B3D9F446B9A8}" destId="{D31F697F-C612-4098-9FCE-15D2707E5CB6}" srcOrd="1" destOrd="0" presId="urn:microsoft.com/office/officeart/2016/7/layout/BasicProcessNew"/>
    <dgm:cxn modelId="{C7B387A9-1727-4FC5-9AD3-B5C58A7863AA}" type="presParOf" srcId="{6A95BB40-4400-4764-A73C-B3D9F446B9A8}" destId="{F41BF542-56A1-460E-8456-CA957C2A15AA}" srcOrd="2" destOrd="0" presId="urn:microsoft.com/office/officeart/2016/7/layout/BasicProcessNew"/>
    <dgm:cxn modelId="{E37EC36B-5EA8-4F43-892E-1EA8402E9A16}" type="presParOf" srcId="{6A95BB40-4400-4764-A73C-B3D9F446B9A8}" destId="{279BEFF1-1FD5-470B-BBD8-97424A9749FB}" srcOrd="3" destOrd="0" presId="urn:microsoft.com/office/officeart/2016/7/layout/BasicProcessNew"/>
    <dgm:cxn modelId="{F5F6F01B-9475-487A-839F-21B258388986}" type="presParOf" srcId="{6A95BB40-4400-4764-A73C-B3D9F446B9A8}" destId="{851B2874-0122-468B-9194-29FF3182415C}" srcOrd="4" destOrd="0" presId="urn:microsoft.com/office/officeart/2016/7/layout/BasicProcessNew"/>
    <dgm:cxn modelId="{81FC3B1C-CF39-443D-9217-35CEB9386417}" type="presParOf" srcId="{6A95BB40-4400-4764-A73C-B3D9F446B9A8}" destId="{D5A03741-C21A-40D8-9BC1-B4D71970205D}" srcOrd="5" destOrd="0" presId="urn:microsoft.com/office/officeart/2016/7/layout/BasicProcessNew"/>
    <dgm:cxn modelId="{BFDC2125-23F3-465A-9DC6-B0428F8C673C}" type="presParOf" srcId="{6A95BB40-4400-4764-A73C-B3D9F446B9A8}" destId="{86FE8CE0-2BFC-4F17-808E-21812DE42C49}" srcOrd="6" destOrd="0" presId="urn:microsoft.com/office/officeart/2016/7/layout/BasicProcessNew"/>
    <dgm:cxn modelId="{54A0BA2A-FAA6-4654-9719-25DF9F485A06}" type="presParOf" srcId="{6A95BB40-4400-4764-A73C-B3D9F446B9A8}" destId="{DF7C0C1F-CDB0-4EDE-B9FA-43C60EFBB63B}" srcOrd="7" destOrd="0" presId="urn:microsoft.com/office/officeart/2016/7/layout/BasicProcessNew"/>
    <dgm:cxn modelId="{11D8C924-024E-4835-AFC0-EE4D935437DF}" type="presParOf" srcId="{6A95BB40-4400-4764-A73C-B3D9F446B9A8}" destId="{2A7A9C6F-2BF9-4DD5-A7EE-E3268C319067}" srcOrd="8" destOrd="0" presId="urn:microsoft.com/office/officeart/2016/7/layout/BasicProcessNew"/>
    <dgm:cxn modelId="{909320C0-2457-4DEA-8A89-1070B755E655}" type="presParOf" srcId="{6A95BB40-4400-4764-A73C-B3D9F446B9A8}" destId="{25FFAEE1-0001-4582-BD68-CE5514E47F36}" srcOrd="9" destOrd="0" presId="urn:microsoft.com/office/officeart/2016/7/layout/BasicProcessNew"/>
    <dgm:cxn modelId="{0076CB3C-64A3-4D48-80C9-F4B251CD1ED3}" type="presParOf" srcId="{6A95BB40-4400-4764-A73C-B3D9F446B9A8}" destId="{A27AB660-0114-4799-AB14-FB46D6A1E826}" srcOrd="10" destOrd="0" presId="urn:microsoft.com/office/officeart/2016/7/layout/BasicProcessNew"/>
    <dgm:cxn modelId="{181BA407-7DD8-498D-829F-633D08A77332}" type="presParOf" srcId="{6A95BB40-4400-4764-A73C-B3D9F446B9A8}" destId="{1008A213-B5A8-4AE8-B138-C763B74B3C92}" srcOrd="11" destOrd="0" presId="urn:microsoft.com/office/officeart/2016/7/layout/BasicProcessNew"/>
    <dgm:cxn modelId="{29385B86-C193-4F9D-BA46-E96074EFB257}" type="presParOf" srcId="{6A95BB40-4400-4764-A73C-B3D9F446B9A8}" destId="{290C1F47-3853-4F38-B00D-A54EBB3285DD}" srcOrd="12" destOrd="0" presId="urn:microsoft.com/office/officeart/2016/7/layout/BasicProcessNew"/>
    <dgm:cxn modelId="{562A37B8-5BC9-4921-8D95-AFEE2FE854F5}" type="presParOf" srcId="{6A95BB40-4400-4764-A73C-B3D9F446B9A8}" destId="{C84E91DD-A21F-409C-8E0E-DE310D9BBE68}" srcOrd="13" destOrd="0" presId="urn:microsoft.com/office/officeart/2016/7/layout/BasicProcessNew"/>
    <dgm:cxn modelId="{8C8F0DEC-E41B-48A1-B9E1-8A3D32EE4CAD}" type="presParOf" srcId="{6A95BB40-4400-4764-A73C-B3D9F446B9A8}" destId="{0A90F5CA-D40F-4AD6-9865-E8130C13E9A7}" srcOrd="14" destOrd="0" presId="urn:microsoft.com/office/officeart/2016/7/layout/BasicProcessNew"/>
    <dgm:cxn modelId="{EBA025CC-35BD-4069-BB17-C817F88434F4}" type="presParOf" srcId="{6A95BB40-4400-4764-A73C-B3D9F446B9A8}" destId="{42DE4151-A3DB-4ACB-BAF5-3419DD35EBD8}" srcOrd="15" destOrd="0" presId="urn:microsoft.com/office/officeart/2016/7/layout/BasicProcessNew"/>
    <dgm:cxn modelId="{2E6DD6C7-37BE-4BF9-8725-F06DD4581320}" type="presParOf" srcId="{6A95BB40-4400-4764-A73C-B3D9F446B9A8}" destId="{B098967B-5103-49FB-B222-85FECFD89211}" srcOrd="16" destOrd="0" presId="urn:microsoft.com/office/officeart/2016/7/layout/BasicProcessNew"/>
    <dgm:cxn modelId="{5AB6BC89-05BF-4AF7-B8C6-2413B4626544}" type="presParOf" srcId="{6A95BB40-4400-4764-A73C-B3D9F446B9A8}" destId="{C34582AB-C0DA-4473-AE55-0DFA0A64AF71}" srcOrd="17" destOrd="0" presId="urn:microsoft.com/office/officeart/2016/7/layout/BasicProcessNew"/>
    <dgm:cxn modelId="{A7F27614-A4D7-4AE7-AAB8-DBE3607ACACB}" type="presParOf" srcId="{6A95BB40-4400-4764-A73C-B3D9F446B9A8}" destId="{A39CE1C2-D22B-459E-BDA4-AAFE52009F28}" srcOrd="18" destOrd="0" presId="urn:microsoft.com/office/officeart/2016/7/layout/BasicProcessNew"/>
    <dgm:cxn modelId="{AC438B06-2EDE-44DA-B4C2-C8714AA1558B}" type="presParOf" srcId="{6A95BB40-4400-4764-A73C-B3D9F446B9A8}" destId="{28D9A5B7-4C38-4E4E-AE36-7D0458C2B7AC}" srcOrd="19" destOrd="0" presId="urn:microsoft.com/office/officeart/2016/7/layout/BasicProcessNew"/>
    <dgm:cxn modelId="{B5892E6C-894A-4534-B1FD-131C3D4E3536}" type="presParOf" srcId="{6A95BB40-4400-4764-A73C-B3D9F446B9A8}" destId="{44F51E71-FDAC-4AA4-984D-3471CBC9DD66}" srcOrd="20"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58F9E-75C5-4994-939D-673909A707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B02171-963C-471A-BE54-89196BCB95FD}">
      <dgm:prSet custT="1"/>
      <dgm:spPr/>
      <dgm:t>
        <a:bodyPr/>
        <a:lstStyle/>
        <a:p>
          <a:r>
            <a:rPr lang="en-GB" sz="2400" dirty="0">
              <a:latin typeface="Century Gothic" panose="020B0502020202020204" pitchFamily="34" charset="0"/>
            </a:rPr>
            <a:t>1. </a:t>
          </a:r>
          <a:r>
            <a:rPr lang="en-GB" sz="2400" dirty="0" err="1">
              <a:latin typeface="Century Gothic" panose="020B0502020202020204" pitchFamily="34" charset="0"/>
            </a:rPr>
            <a:t>Acompanhe</a:t>
          </a:r>
          <a:r>
            <a:rPr lang="en-GB" sz="2400" dirty="0">
              <a:latin typeface="Century Gothic" panose="020B0502020202020204" pitchFamily="34" charset="0"/>
            </a:rPr>
            <a:t> as </a:t>
          </a:r>
          <a:r>
            <a:rPr lang="en-GB" sz="2400" dirty="0" err="1">
              <a:latin typeface="Century Gothic" panose="020B0502020202020204" pitchFamily="34" charset="0"/>
            </a:rPr>
            <a:t>despesas</a:t>
          </a:r>
          <a:endParaRPr lang="en-US" sz="2400" dirty="0">
            <a:latin typeface="Century Gothic" panose="020B0502020202020204" pitchFamily="34" charset="0"/>
          </a:endParaRPr>
        </a:p>
      </dgm:t>
    </dgm:pt>
    <dgm:pt modelId="{30BE9FEB-9565-40BE-8B4C-76F13C16F980}" type="parTrans" cxnId="{8F11075B-2798-4895-A06E-35CBCB23F1DD}">
      <dgm:prSet/>
      <dgm:spPr/>
      <dgm:t>
        <a:bodyPr/>
        <a:lstStyle/>
        <a:p>
          <a:endParaRPr lang="en-US" sz="2400">
            <a:latin typeface="Century Gothic" panose="020B0502020202020204" pitchFamily="34" charset="0"/>
          </a:endParaRPr>
        </a:p>
      </dgm:t>
    </dgm:pt>
    <dgm:pt modelId="{25B07F21-3AC2-4F67-9032-4D11D29717E3}" type="sibTrans" cxnId="{8F11075B-2798-4895-A06E-35CBCB23F1DD}">
      <dgm:prSet/>
      <dgm:spPr/>
      <dgm:t>
        <a:bodyPr/>
        <a:lstStyle/>
        <a:p>
          <a:endParaRPr lang="en-US" sz="2400">
            <a:latin typeface="Century Gothic" panose="020B0502020202020204" pitchFamily="34" charset="0"/>
          </a:endParaRPr>
        </a:p>
      </dgm:t>
    </dgm:pt>
    <dgm:pt modelId="{3E183DDC-B883-45EC-9519-5D50B5B9993F}">
      <dgm:prSet custT="1"/>
      <dgm:spPr/>
      <dgm:t>
        <a:bodyPr/>
        <a:lstStyle/>
        <a:p>
          <a:r>
            <a:rPr lang="pt-PT" sz="2400" dirty="0">
              <a:latin typeface="Century Gothic" panose="020B0502020202020204" pitchFamily="34" charset="0"/>
            </a:rPr>
            <a:t>2. Analise os extratos bancários</a:t>
          </a:r>
          <a:endParaRPr lang="en-US" sz="2400" dirty="0">
            <a:latin typeface="Century Gothic" panose="020B0502020202020204" pitchFamily="34" charset="0"/>
          </a:endParaRPr>
        </a:p>
      </dgm:t>
    </dgm:pt>
    <dgm:pt modelId="{E333AF3F-5463-44A3-BF11-0E194518F88E}" type="parTrans" cxnId="{9754CA1C-C8F3-46EE-9503-04F1519E4B9B}">
      <dgm:prSet/>
      <dgm:spPr/>
      <dgm:t>
        <a:bodyPr/>
        <a:lstStyle/>
        <a:p>
          <a:endParaRPr lang="en-US" sz="2400">
            <a:latin typeface="Century Gothic" panose="020B0502020202020204" pitchFamily="34" charset="0"/>
          </a:endParaRPr>
        </a:p>
      </dgm:t>
    </dgm:pt>
    <dgm:pt modelId="{2739C39E-9FEC-40FD-BCF3-A5862FE32F71}" type="sibTrans" cxnId="{9754CA1C-C8F3-46EE-9503-04F1519E4B9B}">
      <dgm:prSet/>
      <dgm:spPr/>
      <dgm:t>
        <a:bodyPr/>
        <a:lstStyle/>
        <a:p>
          <a:endParaRPr lang="en-US" sz="2400">
            <a:latin typeface="Century Gothic" panose="020B0502020202020204" pitchFamily="34" charset="0"/>
          </a:endParaRPr>
        </a:p>
      </dgm:t>
    </dgm:pt>
    <dgm:pt modelId="{8A6C61F9-861E-43AA-BB8B-F4776F22036F}">
      <dgm:prSet custT="1"/>
      <dgm:spPr/>
      <dgm:t>
        <a:bodyPr/>
        <a:lstStyle/>
        <a:p>
          <a:r>
            <a:rPr lang="pt-PT" sz="2400" dirty="0">
              <a:latin typeface="Century Gothic" panose="020B0502020202020204" pitchFamily="34" charset="0"/>
            </a:rPr>
            <a:t>3. Estabeleça limites de gastos</a:t>
          </a:r>
          <a:endParaRPr lang="en-US" sz="2400" dirty="0">
            <a:latin typeface="Century Gothic" panose="020B0502020202020204" pitchFamily="34" charset="0"/>
          </a:endParaRPr>
        </a:p>
      </dgm:t>
    </dgm:pt>
    <dgm:pt modelId="{E6C95AAE-D5E8-4359-AD29-AAA1E01A8075}" type="parTrans" cxnId="{3118DC60-A1C0-40A2-BB61-8960674C3CD2}">
      <dgm:prSet/>
      <dgm:spPr/>
      <dgm:t>
        <a:bodyPr/>
        <a:lstStyle/>
        <a:p>
          <a:endParaRPr lang="en-US" sz="2400">
            <a:latin typeface="Century Gothic" panose="020B0502020202020204" pitchFamily="34" charset="0"/>
          </a:endParaRPr>
        </a:p>
      </dgm:t>
    </dgm:pt>
    <dgm:pt modelId="{18714BCF-D538-4443-B579-6417171A48C4}" type="sibTrans" cxnId="{3118DC60-A1C0-40A2-BB61-8960674C3CD2}">
      <dgm:prSet/>
      <dgm:spPr/>
      <dgm:t>
        <a:bodyPr/>
        <a:lstStyle/>
        <a:p>
          <a:endParaRPr lang="en-US" sz="2400">
            <a:latin typeface="Century Gothic" panose="020B0502020202020204" pitchFamily="34" charset="0"/>
          </a:endParaRPr>
        </a:p>
      </dgm:t>
    </dgm:pt>
    <dgm:pt modelId="{6AB401FF-4EA7-490E-8F1D-C7A691D9014E}">
      <dgm:prSet custT="1"/>
      <dgm:spPr/>
      <dgm:t>
        <a:bodyPr/>
        <a:lstStyle/>
        <a:p>
          <a:r>
            <a:rPr lang="pt-PT" sz="2400" dirty="0">
              <a:latin typeface="Century Gothic" panose="020B0502020202020204" pitchFamily="34" charset="0"/>
            </a:rPr>
            <a:t>4. Use aplicativos de orçamento</a:t>
          </a:r>
          <a:endParaRPr lang="en-US" sz="2400" dirty="0">
            <a:latin typeface="Century Gothic" panose="020B0502020202020204" pitchFamily="34" charset="0"/>
          </a:endParaRPr>
        </a:p>
      </dgm:t>
    </dgm:pt>
    <dgm:pt modelId="{5B99FEB4-A065-4A3D-AC42-08DD94F7C0A1}" type="parTrans" cxnId="{A2E7DEB5-7B31-42FD-9711-A8E2A6E4E45B}">
      <dgm:prSet/>
      <dgm:spPr/>
      <dgm:t>
        <a:bodyPr/>
        <a:lstStyle/>
        <a:p>
          <a:endParaRPr lang="en-US" sz="2400">
            <a:latin typeface="Century Gothic" panose="020B0502020202020204" pitchFamily="34" charset="0"/>
          </a:endParaRPr>
        </a:p>
      </dgm:t>
    </dgm:pt>
    <dgm:pt modelId="{D5C3B3F2-6656-4732-9617-75065E81B35A}" type="sibTrans" cxnId="{A2E7DEB5-7B31-42FD-9711-A8E2A6E4E45B}">
      <dgm:prSet/>
      <dgm:spPr/>
      <dgm:t>
        <a:bodyPr/>
        <a:lstStyle/>
        <a:p>
          <a:endParaRPr lang="en-US" sz="2400">
            <a:latin typeface="Century Gothic" panose="020B0502020202020204" pitchFamily="34" charset="0"/>
          </a:endParaRPr>
        </a:p>
      </dgm:t>
    </dgm:pt>
    <dgm:pt modelId="{916C03F4-CF7C-463C-BD14-7A39965D0B67}">
      <dgm:prSet custT="1"/>
      <dgm:spPr/>
      <dgm:t>
        <a:bodyPr/>
        <a:lstStyle/>
        <a:p>
          <a:r>
            <a:rPr lang="en-GB" sz="2400" dirty="0">
              <a:latin typeface="Century Gothic" panose="020B0502020202020204" pitchFamily="34" charset="0"/>
            </a:rPr>
            <a:t>5. Check-in </a:t>
          </a:r>
          <a:r>
            <a:rPr lang="en-GB" sz="2400" dirty="0" err="1">
              <a:latin typeface="Century Gothic" panose="020B0502020202020204" pitchFamily="34" charset="0"/>
            </a:rPr>
            <a:t>Regularmente</a:t>
          </a:r>
          <a:endParaRPr lang="en-US" sz="2400" dirty="0">
            <a:latin typeface="Century Gothic" panose="020B0502020202020204" pitchFamily="34" charset="0"/>
          </a:endParaRPr>
        </a:p>
      </dgm:t>
    </dgm:pt>
    <dgm:pt modelId="{2A26CC56-9B3D-49B2-AF8D-0B49642CFF45}" type="parTrans" cxnId="{CED79362-DC96-47BB-8738-2788616CBC3E}">
      <dgm:prSet/>
      <dgm:spPr/>
      <dgm:t>
        <a:bodyPr/>
        <a:lstStyle/>
        <a:p>
          <a:endParaRPr lang="en-US" sz="2400">
            <a:latin typeface="Century Gothic" panose="020B0502020202020204" pitchFamily="34" charset="0"/>
          </a:endParaRPr>
        </a:p>
      </dgm:t>
    </dgm:pt>
    <dgm:pt modelId="{83092E2A-0856-4FEE-B648-AF46D4A15B21}" type="sibTrans" cxnId="{CED79362-DC96-47BB-8738-2788616CBC3E}">
      <dgm:prSet/>
      <dgm:spPr/>
      <dgm:t>
        <a:bodyPr/>
        <a:lstStyle/>
        <a:p>
          <a:endParaRPr lang="en-US" sz="2400">
            <a:latin typeface="Century Gothic" panose="020B0502020202020204" pitchFamily="34" charset="0"/>
          </a:endParaRPr>
        </a:p>
      </dgm:t>
    </dgm:pt>
    <dgm:pt modelId="{F30B1606-1028-489F-B100-EEAC05F045F3}">
      <dgm:prSet custT="1"/>
      <dgm:spPr/>
      <dgm:t>
        <a:bodyPr/>
        <a:lstStyle/>
        <a:p>
          <a:r>
            <a:rPr lang="en-GB" sz="2400" dirty="0">
              <a:latin typeface="Century Gothic" panose="020B0502020202020204" pitchFamily="34" charset="0"/>
            </a:rPr>
            <a:t>6. Pratique o Mindful Spending</a:t>
          </a:r>
          <a:endParaRPr lang="en-US" sz="2400" dirty="0">
            <a:latin typeface="Century Gothic" panose="020B0502020202020204" pitchFamily="34" charset="0"/>
          </a:endParaRPr>
        </a:p>
      </dgm:t>
    </dgm:pt>
    <dgm:pt modelId="{A4A69234-B1E0-4DA1-8ECD-E5DE516D0EA7}" type="parTrans" cxnId="{FA1ED498-4C70-4F84-9FD7-3B39166813D2}">
      <dgm:prSet/>
      <dgm:spPr/>
      <dgm:t>
        <a:bodyPr/>
        <a:lstStyle/>
        <a:p>
          <a:endParaRPr lang="en-US" sz="2400">
            <a:latin typeface="Century Gothic" panose="020B0502020202020204" pitchFamily="34" charset="0"/>
          </a:endParaRPr>
        </a:p>
      </dgm:t>
    </dgm:pt>
    <dgm:pt modelId="{0BC3515F-F58C-41CE-826C-A92E6304F542}" type="sibTrans" cxnId="{FA1ED498-4C70-4F84-9FD7-3B39166813D2}">
      <dgm:prSet/>
      <dgm:spPr/>
      <dgm:t>
        <a:bodyPr/>
        <a:lstStyle/>
        <a:p>
          <a:endParaRPr lang="en-US" sz="2400">
            <a:latin typeface="Century Gothic" panose="020B0502020202020204" pitchFamily="34" charset="0"/>
          </a:endParaRPr>
        </a:p>
      </dgm:t>
    </dgm:pt>
    <dgm:pt modelId="{344FDEBC-5D3E-4281-8A2C-D46FE6E1FE73}">
      <dgm:prSet custT="1"/>
      <dgm:spPr/>
      <dgm:t>
        <a:bodyPr/>
        <a:lstStyle/>
        <a:p>
          <a:r>
            <a:rPr lang="en-GB" sz="2400" dirty="0">
              <a:latin typeface="Century Gothic" panose="020B0502020202020204" pitchFamily="34" charset="0"/>
            </a:rPr>
            <a:t>7. </a:t>
          </a:r>
          <a:r>
            <a:rPr lang="en-GB" sz="2400" dirty="0" err="1">
              <a:latin typeface="Century Gothic" panose="020B0502020202020204" pitchFamily="34" charset="0"/>
            </a:rPr>
            <a:t>Identificar</a:t>
          </a:r>
          <a:r>
            <a:rPr lang="en-GB" sz="2400" dirty="0">
              <a:latin typeface="Century Gothic" panose="020B0502020202020204" pitchFamily="34" charset="0"/>
            </a:rPr>
            <a:t> </a:t>
          </a:r>
          <a:r>
            <a:rPr lang="en-GB" sz="2400" dirty="0" err="1">
              <a:latin typeface="Century Gothic" panose="020B0502020202020204" pitchFamily="34" charset="0"/>
            </a:rPr>
            <a:t>padrões</a:t>
          </a:r>
          <a:endParaRPr lang="en-US" sz="2400" dirty="0">
            <a:latin typeface="Century Gothic" panose="020B0502020202020204" pitchFamily="34" charset="0"/>
          </a:endParaRPr>
        </a:p>
      </dgm:t>
    </dgm:pt>
    <dgm:pt modelId="{5603B67F-C131-4708-AF09-0F9212500C58}" type="parTrans" cxnId="{A119FAF6-2EEE-4A2A-8CF2-2D5A0588745F}">
      <dgm:prSet/>
      <dgm:spPr/>
      <dgm:t>
        <a:bodyPr/>
        <a:lstStyle/>
        <a:p>
          <a:endParaRPr lang="en-US" sz="2400">
            <a:latin typeface="Century Gothic" panose="020B0502020202020204" pitchFamily="34" charset="0"/>
          </a:endParaRPr>
        </a:p>
      </dgm:t>
    </dgm:pt>
    <dgm:pt modelId="{D391E897-AD0A-48D2-B556-A7796A000669}" type="sibTrans" cxnId="{A119FAF6-2EEE-4A2A-8CF2-2D5A0588745F}">
      <dgm:prSet/>
      <dgm:spPr/>
      <dgm:t>
        <a:bodyPr/>
        <a:lstStyle/>
        <a:p>
          <a:endParaRPr lang="en-US" sz="2400">
            <a:latin typeface="Century Gothic" panose="020B0502020202020204" pitchFamily="34" charset="0"/>
          </a:endParaRPr>
        </a:p>
      </dgm:t>
    </dgm:pt>
    <dgm:pt modelId="{5617484C-C47E-4178-8462-14B649BB386E}" type="pres">
      <dgm:prSet presAssocID="{31D58F9E-75C5-4994-939D-673909A707B5}" presName="vert0" presStyleCnt="0">
        <dgm:presLayoutVars>
          <dgm:dir/>
          <dgm:animOne val="branch"/>
          <dgm:animLvl val="lvl"/>
        </dgm:presLayoutVars>
      </dgm:prSet>
      <dgm:spPr/>
    </dgm:pt>
    <dgm:pt modelId="{C18FD784-EE3D-44C1-8EEA-E3C1A9292D31}" type="pres">
      <dgm:prSet presAssocID="{A6B02171-963C-471A-BE54-89196BCB95FD}" presName="thickLine" presStyleLbl="alignNode1" presStyleIdx="0" presStyleCnt="7"/>
      <dgm:spPr/>
    </dgm:pt>
    <dgm:pt modelId="{B39558BF-4220-429E-9E2A-829CFFF23B96}" type="pres">
      <dgm:prSet presAssocID="{A6B02171-963C-471A-BE54-89196BCB95FD}" presName="horz1" presStyleCnt="0"/>
      <dgm:spPr/>
    </dgm:pt>
    <dgm:pt modelId="{D17CC16E-4B36-477F-A1E4-21A62F6E32FC}" type="pres">
      <dgm:prSet presAssocID="{A6B02171-963C-471A-BE54-89196BCB95FD}" presName="tx1" presStyleLbl="revTx" presStyleIdx="0" presStyleCnt="7"/>
      <dgm:spPr/>
    </dgm:pt>
    <dgm:pt modelId="{227E0FC9-15DD-4797-833C-DCA78649E0B3}" type="pres">
      <dgm:prSet presAssocID="{A6B02171-963C-471A-BE54-89196BCB95FD}" presName="vert1" presStyleCnt="0"/>
      <dgm:spPr/>
    </dgm:pt>
    <dgm:pt modelId="{DB9D7DE3-49A8-49DE-80D6-14B9ED1F1B32}" type="pres">
      <dgm:prSet presAssocID="{3E183DDC-B883-45EC-9519-5D50B5B9993F}" presName="thickLine" presStyleLbl="alignNode1" presStyleIdx="1" presStyleCnt="7"/>
      <dgm:spPr/>
    </dgm:pt>
    <dgm:pt modelId="{76FDC886-C62A-477D-B506-F07F4B6F47FF}" type="pres">
      <dgm:prSet presAssocID="{3E183DDC-B883-45EC-9519-5D50B5B9993F}" presName="horz1" presStyleCnt="0"/>
      <dgm:spPr/>
    </dgm:pt>
    <dgm:pt modelId="{7497298D-882A-43FD-B13A-5CD7AF49F346}" type="pres">
      <dgm:prSet presAssocID="{3E183DDC-B883-45EC-9519-5D50B5B9993F}" presName="tx1" presStyleLbl="revTx" presStyleIdx="1" presStyleCnt="7"/>
      <dgm:spPr/>
    </dgm:pt>
    <dgm:pt modelId="{EAD6977B-2039-4578-81FC-9D0C868C7485}" type="pres">
      <dgm:prSet presAssocID="{3E183DDC-B883-45EC-9519-5D50B5B9993F}" presName="vert1" presStyleCnt="0"/>
      <dgm:spPr/>
    </dgm:pt>
    <dgm:pt modelId="{986BEF8A-6E47-48D9-8D12-EE17FADA8DE7}" type="pres">
      <dgm:prSet presAssocID="{8A6C61F9-861E-43AA-BB8B-F4776F22036F}" presName="thickLine" presStyleLbl="alignNode1" presStyleIdx="2" presStyleCnt="7"/>
      <dgm:spPr/>
    </dgm:pt>
    <dgm:pt modelId="{8F3490C0-52C5-42B8-BD09-3D07F9390C4C}" type="pres">
      <dgm:prSet presAssocID="{8A6C61F9-861E-43AA-BB8B-F4776F22036F}" presName="horz1" presStyleCnt="0"/>
      <dgm:spPr/>
    </dgm:pt>
    <dgm:pt modelId="{9468CC31-6258-4084-BE07-3D6A038FEB51}" type="pres">
      <dgm:prSet presAssocID="{8A6C61F9-861E-43AA-BB8B-F4776F22036F}" presName="tx1" presStyleLbl="revTx" presStyleIdx="2" presStyleCnt="7"/>
      <dgm:spPr/>
    </dgm:pt>
    <dgm:pt modelId="{ACD07CB3-B635-43C0-9A56-349096955028}" type="pres">
      <dgm:prSet presAssocID="{8A6C61F9-861E-43AA-BB8B-F4776F22036F}" presName="vert1" presStyleCnt="0"/>
      <dgm:spPr/>
    </dgm:pt>
    <dgm:pt modelId="{AC0934E6-CA59-4476-B008-5089D894FC16}" type="pres">
      <dgm:prSet presAssocID="{6AB401FF-4EA7-490E-8F1D-C7A691D9014E}" presName="thickLine" presStyleLbl="alignNode1" presStyleIdx="3" presStyleCnt="7"/>
      <dgm:spPr/>
    </dgm:pt>
    <dgm:pt modelId="{B2028864-E86C-4BF5-B164-3FD69B0F1116}" type="pres">
      <dgm:prSet presAssocID="{6AB401FF-4EA7-490E-8F1D-C7A691D9014E}" presName="horz1" presStyleCnt="0"/>
      <dgm:spPr/>
    </dgm:pt>
    <dgm:pt modelId="{689F81BC-618A-400E-9F93-049854867A8F}" type="pres">
      <dgm:prSet presAssocID="{6AB401FF-4EA7-490E-8F1D-C7A691D9014E}" presName="tx1" presStyleLbl="revTx" presStyleIdx="3" presStyleCnt="7"/>
      <dgm:spPr/>
    </dgm:pt>
    <dgm:pt modelId="{45BBBD56-F645-4092-8609-46D092B7AB57}" type="pres">
      <dgm:prSet presAssocID="{6AB401FF-4EA7-490E-8F1D-C7A691D9014E}" presName="vert1" presStyleCnt="0"/>
      <dgm:spPr/>
    </dgm:pt>
    <dgm:pt modelId="{F1E6D067-0E1A-4472-8D6E-F2D529E3CB27}" type="pres">
      <dgm:prSet presAssocID="{916C03F4-CF7C-463C-BD14-7A39965D0B67}" presName="thickLine" presStyleLbl="alignNode1" presStyleIdx="4" presStyleCnt="7"/>
      <dgm:spPr/>
    </dgm:pt>
    <dgm:pt modelId="{16828B1F-E13F-420B-BF07-01DDCA77C4A6}" type="pres">
      <dgm:prSet presAssocID="{916C03F4-CF7C-463C-BD14-7A39965D0B67}" presName="horz1" presStyleCnt="0"/>
      <dgm:spPr/>
    </dgm:pt>
    <dgm:pt modelId="{D9041B65-9738-444E-86A6-82DB686122F0}" type="pres">
      <dgm:prSet presAssocID="{916C03F4-CF7C-463C-BD14-7A39965D0B67}" presName="tx1" presStyleLbl="revTx" presStyleIdx="4" presStyleCnt="7"/>
      <dgm:spPr/>
    </dgm:pt>
    <dgm:pt modelId="{514BAC5B-47C7-4355-ACBF-E94D61F6D80C}" type="pres">
      <dgm:prSet presAssocID="{916C03F4-CF7C-463C-BD14-7A39965D0B67}" presName="vert1" presStyleCnt="0"/>
      <dgm:spPr/>
    </dgm:pt>
    <dgm:pt modelId="{BE895BFB-4C47-4775-87B2-1B82E1161755}" type="pres">
      <dgm:prSet presAssocID="{F30B1606-1028-489F-B100-EEAC05F045F3}" presName="thickLine" presStyleLbl="alignNode1" presStyleIdx="5" presStyleCnt="7"/>
      <dgm:spPr/>
    </dgm:pt>
    <dgm:pt modelId="{F8FF8AF9-EEC8-4165-BF73-9591A01CA147}" type="pres">
      <dgm:prSet presAssocID="{F30B1606-1028-489F-B100-EEAC05F045F3}" presName="horz1" presStyleCnt="0"/>
      <dgm:spPr/>
    </dgm:pt>
    <dgm:pt modelId="{82873D56-B8D1-41C1-876E-8AD2F229840A}" type="pres">
      <dgm:prSet presAssocID="{F30B1606-1028-489F-B100-EEAC05F045F3}" presName="tx1" presStyleLbl="revTx" presStyleIdx="5" presStyleCnt="7"/>
      <dgm:spPr/>
    </dgm:pt>
    <dgm:pt modelId="{072A0B66-6869-4749-AFB3-468FB892CB9F}" type="pres">
      <dgm:prSet presAssocID="{F30B1606-1028-489F-B100-EEAC05F045F3}" presName="vert1" presStyleCnt="0"/>
      <dgm:spPr/>
    </dgm:pt>
    <dgm:pt modelId="{E615E7FC-BB3D-4861-904B-106DF8115347}" type="pres">
      <dgm:prSet presAssocID="{344FDEBC-5D3E-4281-8A2C-D46FE6E1FE73}" presName="thickLine" presStyleLbl="alignNode1" presStyleIdx="6" presStyleCnt="7"/>
      <dgm:spPr/>
    </dgm:pt>
    <dgm:pt modelId="{ED56E16E-C7DB-4919-8E98-FBD1DC867DD5}" type="pres">
      <dgm:prSet presAssocID="{344FDEBC-5D3E-4281-8A2C-D46FE6E1FE73}" presName="horz1" presStyleCnt="0"/>
      <dgm:spPr/>
    </dgm:pt>
    <dgm:pt modelId="{E0A234BE-4A85-4F21-803D-EF7D4A45A6A5}" type="pres">
      <dgm:prSet presAssocID="{344FDEBC-5D3E-4281-8A2C-D46FE6E1FE73}" presName="tx1" presStyleLbl="revTx" presStyleIdx="6" presStyleCnt="7"/>
      <dgm:spPr/>
    </dgm:pt>
    <dgm:pt modelId="{89D29B12-8DB4-4C76-A93E-A96652409F83}" type="pres">
      <dgm:prSet presAssocID="{344FDEBC-5D3E-4281-8A2C-D46FE6E1FE73}" presName="vert1" presStyleCnt="0"/>
      <dgm:spPr/>
    </dgm:pt>
  </dgm:ptLst>
  <dgm:cxnLst>
    <dgm:cxn modelId="{7DF0B71B-1705-4B67-92C3-3C2391EF5FBA}" type="presOf" srcId="{3E183DDC-B883-45EC-9519-5D50B5B9993F}" destId="{7497298D-882A-43FD-B13A-5CD7AF49F346}" srcOrd="0" destOrd="0" presId="urn:microsoft.com/office/officeart/2008/layout/LinedList"/>
    <dgm:cxn modelId="{9754CA1C-C8F3-46EE-9503-04F1519E4B9B}" srcId="{31D58F9E-75C5-4994-939D-673909A707B5}" destId="{3E183DDC-B883-45EC-9519-5D50B5B9993F}" srcOrd="1" destOrd="0" parTransId="{E333AF3F-5463-44A3-BF11-0E194518F88E}" sibTransId="{2739C39E-9FEC-40FD-BCF3-A5862FE32F71}"/>
    <dgm:cxn modelId="{8F11075B-2798-4895-A06E-35CBCB23F1DD}" srcId="{31D58F9E-75C5-4994-939D-673909A707B5}" destId="{A6B02171-963C-471A-BE54-89196BCB95FD}" srcOrd="0" destOrd="0" parTransId="{30BE9FEB-9565-40BE-8B4C-76F13C16F980}" sibTransId="{25B07F21-3AC2-4F67-9032-4D11D29717E3}"/>
    <dgm:cxn modelId="{3118DC60-A1C0-40A2-BB61-8960674C3CD2}" srcId="{31D58F9E-75C5-4994-939D-673909A707B5}" destId="{8A6C61F9-861E-43AA-BB8B-F4776F22036F}" srcOrd="2" destOrd="0" parTransId="{E6C95AAE-D5E8-4359-AD29-AAA1E01A8075}" sibTransId="{18714BCF-D538-4443-B579-6417171A48C4}"/>
    <dgm:cxn modelId="{CED79362-DC96-47BB-8738-2788616CBC3E}" srcId="{31D58F9E-75C5-4994-939D-673909A707B5}" destId="{916C03F4-CF7C-463C-BD14-7A39965D0B67}" srcOrd="4" destOrd="0" parTransId="{2A26CC56-9B3D-49B2-AF8D-0B49642CFF45}" sibTransId="{83092E2A-0856-4FEE-B648-AF46D4A15B21}"/>
    <dgm:cxn modelId="{B819BE4A-E737-40D7-8508-A6DCBE2198EA}" type="presOf" srcId="{A6B02171-963C-471A-BE54-89196BCB95FD}" destId="{D17CC16E-4B36-477F-A1E4-21A62F6E32FC}" srcOrd="0" destOrd="0" presId="urn:microsoft.com/office/officeart/2008/layout/LinedList"/>
    <dgm:cxn modelId="{2D59D272-5895-45DD-A6D1-7AAD9AD3B27C}" type="presOf" srcId="{F30B1606-1028-489F-B100-EEAC05F045F3}" destId="{82873D56-B8D1-41C1-876E-8AD2F229840A}" srcOrd="0" destOrd="0" presId="urn:microsoft.com/office/officeart/2008/layout/LinedList"/>
    <dgm:cxn modelId="{FA1ED498-4C70-4F84-9FD7-3B39166813D2}" srcId="{31D58F9E-75C5-4994-939D-673909A707B5}" destId="{F30B1606-1028-489F-B100-EEAC05F045F3}" srcOrd="5" destOrd="0" parTransId="{A4A69234-B1E0-4DA1-8ECD-E5DE516D0EA7}" sibTransId="{0BC3515F-F58C-41CE-826C-A92E6304F542}"/>
    <dgm:cxn modelId="{00F145A2-D943-42B5-9639-57420D47F505}" type="presOf" srcId="{8A6C61F9-861E-43AA-BB8B-F4776F22036F}" destId="{9468CC31-6258-4084-BE07-3D6A038FEB51}" srcOrd="0" destOrd="0" presId="urn:microsoft.com/office/officeart/2008/layout/LinedList"/>
    <dgm:cxn modelId="{C56C16AD-9B85-491C-964A-20F65D398518}" type="presOf" srcId="{6AB401FF-4EA7-490E-8F1D-C7A691D9014E}" destId="{689F81BC-618A-400E-9F93-049854867A8F}" srcOrd="0" destOrd="0" presId="urn:microsoft.com/office/officeart/2008/layout/LinedList"/>
    <dgm:cxn modelId="{5E6403AF-1097-414F-9076-485956118703}" type="presOf" srcId="{31D58F9E-75C5-4994-939D-673909A707B5}" destId="{5617484C-C47E-4178-8462-14B649BB386E}" srcOrd="0" destOrd="0" presId="urn:microsoft.com/office/officeart/2008/layout/LinedList"/>
    <dgm:cxn modelId="{A2E7DEB5-7B31-42FD-9711-A8E2A6E4E45B}" srcId="{31D58F9E-75C5-4994-939D-673909A707B5}" destId="{6AB401FF-4EA7-490E-8F1D-C7A691D9014E}" srcOrd="3" destOrd="0" parTransId="{5B99FEB4-A065-4A3D-AC42-08DD94F7C0A1}" sibTransId="{D5C3B3F2-6656-4732-9617-75065E81B35A}"/>
    <dgm:cxn modelId="{EA008FE4-185B-4DF7-A8A6-9074D362D403}" type="presOf" srcId="{344FDEBC-5D3E-4281-8A2C-D46FE6E1FE73}" destId="{E0A234BE-4A85-4F21-803D-EF7D4A45A6A5}" srcOrd="0" destOrd="0" presId="urn:microsoft.com/office/officeart/2008/layout/LinedList"/>
    <dgm:cxn modelId="{537E6BF2-094D-4E69-902A-407ECFC6E96B}" type="presOf" srcId="{916C03F4-CF7C-463C-BD14-7A39965D0B67}" destId="{D9041B65-9738-444E-86A6-82DB686122F0}" srcOrd="0" destOrd="0" presId="urn:microsoft.com/office/officeart/2008/layout/LinedList"/>
    <dgm:cxn modelId="{A119FAF6-2EEE-4A2A-8CF2-2D5A0588745F}" srcId="{31D58F9E-75C5-4994-939D-673909A707B5}" destId="{344FDEBC-5D3E-4281-8A2C-D46FE6E1FE73}" srcOrd="6" destOrd="0" parTransId="{5603B67F-C131-4708-AF09-0F9212500C58}" sibTransId="{D391E897-AD0A-48D2-B556-A7796A000669}"/>
    <dgm:cxn modelId="{7C184443-3C46-4F67-8955-1E12A9F1FAA8}" type="presParOf" srcId="{5617484C-C47E-4178-8462-14B649BB386E}" destId="{C18FD784-EE3D-44C1-8EEA-E3C1A9292D31}" srcOrd="0" destOrd="0" presId="urn:microsoft.com/office/officeart/2008/layout/LinedList"/>
    <dgm:cxn modelId="{916433E9-1165-4B6A-AA0B-56B566C91B59}" type="presParOf" srcId="{5617484C-C47E-4178-8462-14B649BB386E}" destId="{B39558BF-4220-429E-9E2A-829CFFF23B96}" srcOrd="1" destOrd="0" presId="urn:microsoft.com/office/officeart/2008/layout/LinedList"/>
    <dgm:cxn modelId="{2F14E406-841F-4ADB-8BE8-CC3D8B84ADE8}" type="presParOf" srcId="{B39558BF-4220-429E-9E2A-829CFFF23B96}" destId="{D17CC16E-4B36-477F-A1E4-21A62F6E32FC}" srcOrd="0" destOrd="0" presId="urn:microsoft.com/office/officeart/2008/layout/LinedList"/>
    <dgm:cxn modelId="{6AFE559C-F3FD-4A75-AE54-04391595A7CB}" type="presParOf" srcId="{B39558BF-4220-429E-9E2A-829CFFF23B96}" destId="{227E0FC9-15DD-4797-833C-DCA78649E0B3}" srcOrd="1" destOrd="0" presId="urn:microsoft.com/office/officeart/2008/layout/LinedList"/>
    <dgm:cxn modelId="{771DE9B6-C913-4FE5-A527-4EB922300FDF}" type="presParOf" srcId="{5617484C-C47E-4178-8462-14B649BB386E}" destId="{DB9D7DE3-49A8-49DE-80D6-14B9ED1F1B32}" srcOrd="2" destOrd="0" presId="urn:microsoft.com/office/officeart/2008/layout/LinedList"/>
    <dgm:cxn modelId="{CDF59D4E-8813-4E90-94D4-292267F22EF1}" type="presParOf" srcId="{5617484C-C47E-4178-8462-14B649BB386E}" destId="{76FDC886-C62A-477D-B506-F07F4B6F47FF}" srcOrd="3" destOrd="0" presId="urn:microsoft.com/office/officeart/2008/layout/LinedList"/>
    <dgm:cxn modelId="{875AEDCF-3824-425F-BA38-D4BB74695516}" type="presParOf" srcId="{76FDC886-C62A-477D-B506-F07F4B6F47FF}" destId="{7497298D-882A-43FD-B13A-5CD7AF49F346}" srcOrd="0" destOrd="0" presId="urn:microsoft.com/office/officeart/2008/layout/LinedList"/>
    <dgm:cxn modelId="{AC332947-2912-4CEA-8BD3-2BFB623E509A}" type="presParOf" srcId="{76FDC886-C62A-477D-B506-F07F4B6F47FF}" destId="{EAD6977B-2039-4578-81FC-9D0C868C7485}" srcOrd="1" destOrd="0" presId="urn:microsoft.com/office/officeart/2008/layout/LinedList"/>
    <dgm:cxn modelId="{8E429904-387C-42AD-99F2-1EC4D291AA95}" type="presParOf" srcId="{5617484C-C47E-4178-8462-14B649BB386E}" destId="{986BEF8A-6E47-48D9-8D12-EE17FADA8DE7}" srcOrd="4" destOrd="0" presId="urn:microsoft.com/office/officeart/2008/layout/LinedList"/>
    <dgm:cxn modelId="{8D64B121-1CCB-4D4E-89F3-0D14DA5A137D}" type="presParOf" srcId="{5617484C-C47E-4178-8462-14B649BB386E}" destId="{8F3490C0-52C5-42B8-BD09-3D07F9390C4C}" srcOrd="5" destOrd="0" presId="urn:microsoft.com/office/officeart/2008/layout/LinedList"/>
    <dgm:cxn modelId="{A0F70E8A-F54E-4689-8DF9-15AA5425F851}" type="presParOf" srcId="{8F3490C0-52C5-42B8-BD09-3D07F9390C4C}" destId="{9468CC31-6258-4084-BE07-3D6A038FEB51}" srcOrd="0" destOrd="0" presId="urn:microsoft.com/office/officeart/2008/layout/LinedList"/>
    <dgm:cxn modelId="{FA238475-B8D4-41D4-A5E9-AAD3DE47BFCE}" type="presParOf" srcId="{8F3490C0-52C5-42B8-BD09-3D07F9390C4C}" destId="{ACD07CB3-B635-43C0-9A56-349096955028}" srcOrd="1" destOrd="0" presId="urn:microsoft.com/office/officeart/2008/layout/LinedList"/>
    <dgm:cxn modelId="{217F88B9-50BA-444A-85ED-E5D9F5EC3AF6}" type="presParOf" srcId="{5617484C-C47E-4178-8462-14B649BB386E}" destId="{AC0934E6-CA59-4476-B008-5089D894FC16}" srcOrd="6" destOrd="0" presId="urn:microsoft.com/office/officeart/2008/layout/LinedList"/>
    <dgm:cxn modelId="{C431AA97-F491-4C13-A088-3079ECA75416}" type="presParOf" srcId="{5617484C-C47E-4178-8462-14B649BB386E}" destId="{B2028864-E86C-4BF5-B164-3FD69B0F1116}" srcOrd="7" destOrd="0" presId="urn:microsoft.com/office/officeart/2008/layout/LinedList"/>
    <dgm:cxn modelId="{90892DFD-E739-41E0-9B45-447CABE4E4A4}" type="presParOf" srcId="{B2028864-E86C-4BF5-B164-3FD69B0F1116}" destId="{689F81BC-618A-400E-9F93-049854867A8F}" srcOrd="0" destOrd="0" presId="urn:microsoft.com/office/officeart/2008/layout/LinedList"/>
    <dgm:cxn modelId="{3459809C-B25A-4C7A-9F48-9052FD9EE375}" type="presParOf" srcId="{B2028864-E86C-4BF5-B164-3FD69B0F1116}" destId="{45BBBD56-F645-4092-8609-46D092B7AB57}" srcOrd="1" destOrd="0" presId="urn:microsoft.com/office/officeart/2008/layout/LinedList"/>
    <dgm:cxn modelId="{898D3D3C-8BBB-4F2F-A6F2-66F28CCF5694}" type="presParOf" srcId="{5617484C-C47E-4178-8462-14B649BB386E}" destId="{F1E6D067-0E1A-4472-8D6E-F2D529E3CB27}" srcOrd="8" destOrd="0" presId="urn:microsoft.com/office/officeart/2008/layout/LinedList"/>
    <dgm:cxn modelId="{BBA4C4E6-E47B-4F14-B2A2-4A32316408E6}" type="presParOf" srcId="{5617484C-C47E-4178-8462-14B649BB386E}" destId="{16828B1F-E13F-420B-BF07-01DDCA77C4A6}" srcOrd="9" destOrd="0" presId="urn:microsoft.com/office/officeart/2008/layout/LinedList"/>
    <dgm:cxn modelId="{C3D89911-2AEA-407C-951E-E772341CEBD8}" type="presParOf" srcId="{16828B1F-E13F-420B-BF07-01DDCA77C4A6}" destId="{D9041B65-9738-444E-86A6-82DB686122F0}" srcOrd="0" destOrd="0" presId="urn:microsoft.com/office/officeart/2008/layout/LinedList"/>
    <dgm:cxn modelId="{9C0080F5-00B2-424B-BB4C-470352993634}" type="presParOf" srcId="{16828B1F-E13F-420B-BF07-01DDCA77C4A6}" destId="{514BAC5B-47C7-4355-ACBF-E94D61F6D80C}" srcOrd="1" destOrd="0" presId="urn:microsoft.com/office/officeart/2008/layout/LinedList"/>
    <dgm:cxn modelId="{B7944751-AE75-4020-A8A9-3E17D248870F}" type="presParOf" srcId="{5617484C-C47E-4178-8462-14B649BB386E}" destId="{BE895BFB-4C47-4775-87B2-1B82E1161755}" srcOrd="10" destOrd="0" presId="urn:microsoft.com/office/officeart/2008/layout/LinedList"/>
    <dgm:cxn modelId="{056B9EE7-AD5F-425C-9EE6-E26DC77BC0C6}" type="presParOf" srcId="{5617484C-C47E-4178-8462-14B649BB386E}" destId="{F8FF8AF9-EEC8-4165-BF73-9591A01CA147}" srcOrd="11" destOrd="0" presId="urn:microsoft.com/office/officeart/2008/layout/LinedList"/>
    <dgm:cxn modelId="{6E0A7459-E8C8-4353-BC81-03AF9B5FCD40}" type="presParOf" srcId="{F8FF8AF9-EEC8-4165-BF73-9591A01CA147}" destId="{82873D56-B8D1-41C1-876E-8AD2F229840A}" srcOrd="0" destOrd="0" presId="urn:microsoft.com/office/officeart/2008/layout/LinedList"/>
    <dgm:cxn modelId="{82CA233E-08FE-4B88-A6B1-A7B3BE7C030D}" type="presParOf" srcId="{F8FF8AF9-EEC8-4165-BF73-9591A01CA147}" destId="{072A0B66-6869-4749-AFB3-468FB892CB9F}" srcOrd="1" destOrd="0" presId="urn:microsoft.com/office/officeart/2008/layout/LinedList"/>
    <dgm:cxn modelId="{9D700924-FC8D-4F5B-801E-D73273D924D7}" type="presParOf" srcId="{5617484C-C47E-4178-8462-14B649BB386E}" destId="{E615E7FC-BB3D-4861-904B-106DF8115347}" srcOrd="12" destOrd="0" presId="urn:microsoft.com/office/officeart/2008/layout/LinedList"/>
    <dgm:cxn modelId="{81140EC0-B244-409D-AFF9-2B7D74D45741}" type="presParOf" srcId="{5617484C-C47E-4178-8462-14B649BB386E}" destId="{ED56E16E-C7DB-4919-8E98-FBD1DC867DD5}" srcOrd="13" destOrd="0" presId="urn:microsoft.com/office/officeart/2008/layout/LinedList"/>
    <dgm:cxn modelId="{EC639EC7-3C70-4C90-B8F1-45C904835558}" type="presParOf" srcId="{ED56E16E-C7DB-4919-8E98-FBD1DC867DD5}" destId="{E0A234BE-4A85-4F21-803D-EF7D4A45A6A5}" srcOrd="0" destOrd="0" presId="urn:microsoft.com/office/officeart/2008/layout/LinedList"/>
    <dgm:cxn modelId="{777B07EE-CADB-476D-B1E3-331E998E0971}" type="presParOf" srcId="{ED56E16E-C7DB-4919-8E98-FBD1DC867DD5}" destId="{89D29B12-8DB4-4C76-A93E-A96652409F8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2C76B-6CD6-45BC-AC84-80B417A53F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1EA5FA-6CB5-456F-86A9-FB929A5A97CF}">
      <dgm:prSet custT="1"/>
      <dgm:spPr/>
      <dgm:t>
        <a:bodyPr/>
        <a:lstStyle/>
        <a:p>
          <a:r>
            <a:rPr lang="pt-PT" sz="2400" dirty="0">
              <a:latin typeface="Century Gothic" panose="020B0502020202020204" pitchFamily="34" charset="0"/>
            </a:rPr>
            <a:t>Definir o seu orçamento total de férias.</a:t>
          </a:r>
          <a:endParaRPr lang="en-US" sz="2400" dirty="0">
            <a:latin typeface="Century Gothic" panose="020B0502020202020204" pitchFamily="34" charset="0"/>
          </a:endParaRPr>
        </a:p>
      </dgm:t>
    </dgm:pt>
    <dgm:pt modelId="{7DCCDBC2-E90B-4F31-86F8-92D828696DC2}" type="parTrans" cxnId="{63FD9F52-4C75-4311-AB87-7B621B612537}">
      <dgm:prSet/>
      <dgm:spPr/>
      <dgm:t>
        <a:bodyPr/>
        <a:lstStyle/>
        <a:p>
          <a:endParaRPr lang="en-US" sz="2400">
            <a:latin typeface="Century Gothic" panose="020B0502020202020204" pitchFamily="34" charset="0"/>
          </a:endParaRPr>
        </a:p>
      </dgm:t>
    </dgm:pt>
    <dgm:pt modelId="{BAFC83BC-632F-44C0-A09E-A274D2258254}" type="sibTrans" cxnId="{63FD9F52-4C75-4311-AB87-7B621B612537}">
      <dgm:prSet/>
      <dgm:spPr/>
      <dgm:t>
        <a:bodyPr/>
        <a:lstStyle/>
        <a:p>
          <a:endParaRPr lang="en-US" sz="2400">
            <a:latin typeface="Century Gothic" panose="020B0502020202020204" pitchFamily="34" charset="0"/>
          </a:endParaRPr>
        </a:p>
      </dgm:t>
    </dgm:pt>
    <dgm:pt modelId="{A2616894-FF5C-4AAC-9DC6-C3D715B1D279}">
      <dgm:prSet custT="1"/>
      <dgm:spPr/>
      <dgm:t>
        <a:bodyPr/>
        <a:lstStyle/>
        <a:p>
          <a:r>
            <a:rPr lang="en-US" sz="2400" b="0" i="0" dirty="0" err="1">
              <a:latin typeface="Century Gothic" panose="020B0502020202020204" pitchFamily="34" charset="0"/>
            </a:rPr>
            <a:t>Planear</a:t>
          </a:r>
          <a:r>
            <a:rPr lang="en-US" sz="2400" b="0" i="0" dirty="0">
              <a:latin typeface="Century Gothic" panose="020B0502020202020204" pitchFamily="34" charset="0"/>
            </a:rPr>
            <a:t> com </a:t>
          </a:r>
          <a:r>
            <a:rPr lang="en-US" sz="2400" b="0" i="0" dirty="0" err="1">
              <a:latin typeface="Century Gothic" panose="020B0502020202020204" pitchFamily="34" charset="0"/>
            </a:rPr>
            <a:t>antecedência</a:t>
          </a:r>
          <a:endParaRPr lang="en-US" sz="2400" dirty="0">
            <a:latin typeface="Century Gothic" panose="020B0502020202020204" pitchFamily="34" charset="0"/>
          </a:endParaRPr>
        </a:p>
      </dgm:t>
    </dgm:pt>
    <dgm:pt modelId="{E74E6FBC-E3B7-46F1-88F3-C46376D02C22}" type="parTrans" cxnId="{4763C184-D009-4E76-933D-F9137D888E79}">
      <dgm:prSet/>
      <dgm:spPr/>
      <dgm:t>
        <a:bodyPr/>
        <a:lstStyle/>
        <a:p>
          <a:endParaRPr lang="en-US" sz="2400">
            <a:latin typeface="Century Gothic" panose="020B0502020202020204" pitchFamily="34" charset="0"/>
          </a:endParaRPr>
        </a:p>
      </dgm:t>
    </dgm:pt>
    <dgm:pt modelId="{D69CC078-EE54-4F6C-AF59-20BDE51E8C98}" type="sibTrans" cxnId="{4763C184-D009-4E76-933D-F9137D888E79}">
      <dgm:prSet/>
      <dgm:spPr/>
      <dgm:t>
        <a:bodyPr/>
        <a:lstStyle/>
        <a:p>
          <a:endParaRPr lang="en-US" sz="2400">
            <a:latin typeface="Century Gothic" panose="020B0502020202020204" pitchFamily="34" charset="0"/>
          </a:endParaRPr>
        </a:p>
      </dgm:t>
    </dgm:pt>
    <dgm:pt modelId="{3B1E14D0-C40F-4D38-AC25-622CE66166FA}">
      <dgm:prSet custT="1"/>
      <dgm:spPr/>
      <dgm:t>
        <a:bodyPr/>
        <a:lstStyle/>
        <a:p>
          <a:r>
            <a:rPr lang="en-US" sz="2400" b="0" i="0" dirty="0" err="1">
              <a:latin typeface="Century Gothic" panose="020B0502020202020204" pitchFamily="34" charset="0"/>
            </a:rPr>
            <a:t>Adotando</a:t>
          </a:r>
          <a:r>
            <a:rPr lang="en-US" sz="2400" b="0" i="0" dirty="0">
              <a:latin typeface="Century Gothic" panose="020B0502020202020204" pitchFamily="34" charset="0"/>
            </a:rPr>
            <a:t> a </a:t>
          </a:r>
          <a:r>
            <a:rPr lang="en-US" sz="2400" b="0" i="0" dirty="0" err="1">
              <a:latin typeface="Century Gothic" panose="020B0502020202020204" pitchFamily="34" charset="0"/>
            </a:rPr>
            <a:t>flexibilidade</a:t>
          </a:r>
          <a:endParaRPr lang="en-US" sz="2400" dirty="0">
            <a:latin typeface="Century Gothic" panose="020B0502020202020204" pitchFamily="34" charset="0"/>
          </a:endParaRPr>
        </a:p>
      </dgm:t>
    </dgm:pt>
    <dgm:pt modelId="{DDC0F8BB-E13A-4967-A855-6822C657D7B5}" type="parTrans" cxnId="{5C1B18B0-DFE0-410B-9D30-6228FC25B30B}">
      <dgm:prSet/>
      <dgm:spPr/>
      <dgm:t>
        <a:bodyPr/>
        <a:lstStyle/>
        <a:p>
          <a:endParaRPr lang="en-US" sz="2400">
            <a:latin typeface="Century Gothic" panose="020B0502020202020204" pitchFamily="34" charset="0"/>
          </a:endParaRPr>
        </a:p>
      </dgm:t>
    </dgm:pt>
    <dgm:pt modelId="{35334775-3F51-47FA-BA32-9B1800019C1B}" type="sibTrans" cxnId="{5C1B18B0-DFE0-410B-9D30-6228FC25B30B}">
      <dgm:prSet/>
      <dgm:spPr/>
      <dgm:t>
        <a:bodyPr/>
        <a:lstStyle/>
        <a:p>
          <a:endParaRPr lang="en-US" sz="2400">
            <a:latin typeface="Century Gothic" panose="020B0502020202020204" pitchFamily="34" charset="0"/>
          </a:endParaRPr>
        </a:p>
      </dgm:t>
    </dgm:pt>
    <dgm:pt modelId="{39ABAF51-7C73-4769-9DAF-E65869B04947}">
      <dgm:prSet custT="1"/>
      <dgm:spPr/>
      <dgm:t>
        <a:bodyPr/>
        <a:lstStyle/>
        <a:p>
          <a:r>
            <a:rPr lang="en-US" sz="2400" b="0" i="0" dirty="0" err="1">
              <a:latin typeface="Century Gothic" panose="020B0502020202020204" pitchFamily="34" charset="0"/>
            </a:rPr>
            <a:t>Pesquisando</a:t>
          </a:r>
          <a:r>
            <a:rPr lang="en-US" sz="2400" b="0" i="0" dirty="0">
              <a:latin typeface="Century Gothic" panose="020B0502020202020204" pitchFamily="34" charset="0"/>
            </a:rPr>
            <a:t> o </a:t>
          </a:r>
          <a:r>
            <a:rPr lang="en-US" sz="2400" b="0" i="0" dirty="0" err="1">
              <a:latin typeface="Century Gothic" panose="020B0502020202020204" pitchFamily="34" charset="0"/>
            </a:rPr>
            <a:t>seu</a:t>
          </a:r>
          <a:r>
            <a:rPr lang="en-US" sz="2400" b="0" i="0" dirty="0">
              <a:latin typeface="Century Gothic" panose="020B0502020202020204" pitchFamily="34" charset="0"/>
            </a:rPr>
            <a:t> </a:t>
          </a:r>
          <a:r>
            <a:rPr lang="en-US" sz="2400" b="0" i="0" dirty="0" err="1">
              <a:latin typeface="Century Gothic" panose="020B0502020202020204" pitchFamily="34" charset="0"/>
            </a:rPr>
            <a:t>destino</a:t>
          </a:r>
          <a:endParaRPr lang="en-US" sz="2400" dirty="0">
            <a:latin typeface="Century Gothic" panose="020B0502020202020204" pitchFamily="34" charset="0"/>
          </a:endParaRPr>
        </a:p>
      </dgm:t>
    </dgm:pt>
    <dgm:pt modelId="{AD68B1FB-40E3-47E4-9BB9-4B6817EE2F36}" type="parTrans" cxnId="{CED24573-A93F-4395-9598-025DC584540F}">
      <dgm:prSet/>
      <dgm:spPr/>
      <dgm:t>
        <a:bodyPr/>
        <a:lstStyle/>
        <a:p>
          <a:endParaRPr lang="en-US" sz="2400">
            <a:latin typeface="Century Gothic" panose="020B0502020202020204" pitchFamily="34" charset="0"/>
          </a:endParaRPr>
        </a:p>
      </dgm:t>
    </dgm:pt>
    <dgm:pt modelId="{4221FC0D-C425-426E-A562-2CE32856DBB1}" type="sibTrans" cxnId="{CED24573-A93F-4395-9598-025DC584540F}">
      <dgm:prSet/>
      <dgm:spPr/>
      <dgm:t>
        <a:bodyPr/>
        <a:lstStyle/>
        <a:p>
          <a:endParaRPr lang="en-US" sz="2400">
            <a:latin typeface="Century Gothic" panose="020B0502020202020204" pitchFamily="34" charset="0"/>
          </a:endParaRPr>
        </a:p>
      </dgm:t>
    </dgm:pt>
    <dgm:pt modelId="{35F5D108-DF3D-4E40-8DB5-D8A4993E1994}">
      <dgm:prSet custT="1"/>
      <dgm:spPr/>
      <dgm:t>
        <a:bodyPr/>
        <a:lstStyle/>
        <a:p>
          <a:r>
            <a:rPr lang="en-US" sz="2400" b="0" i="0" dirty="0" err="1">
              <a:latin typeface="Century Gothic" panose="020B0502020202020204" pitchFamily="34" charset="0"/>
            </a:rPr>
            <a:t>Pré-Planear</a:t>
          </a:r>
          <a:r>
            <a:rPr lang="en-US" sz="2400" b="0" i="0" dirty="0">
              <a:latin typeface="Century Gothic" panose="020B0502020202020204" pitchFamily="34" charset="0"/>
            </a:rPr>
            <a:t> as </a:t>
          </a:r>
          <a:r>
            <a:rPr lang="en-US" sz="2400" b="0" i="0" dirty="0" err="1">
              <a:latin typeface="Century Gothic" panose="020B0502020202020204" pitchFamily="34" charset="0"/>
            </a:rPr>
            <a:t>suas</a:t>
          </a:r>
          <a:r>
            <a:rPr lang="en-US" sz="2400" b="0" i="0" dirty="0">
              <a:latin typeface="Century Gothic" panose="020B0502020202020204" pitchFamily="34" charset="0"/>
            </a:rPr>
            <a:t> </a:t>
          </a:r>
          <a:r>
            <a:rPr lang="en-US" sz="2400" b="0" i="0" dirty="0" err="1">
              <a:latin typeface="Century Gothic" panose="020B0502020202020204" pitchFamily="34" charset="0"/>
            </a:rPr>
            <a:t>atividades</a:t>
          </a:r>
          <a:endParaRPr lang="en-US" sz="2400" dirty="0">
            <a:latin typeface="Century Gothic" panose="020B0502020202020204" pitchFamily="34" charset="0"/>
          </a:endParaRPr>
        </a:p>
      </dgm:t>
    </dgm:pt>
    <dgm:pt modelId="{F2D7DAA6-0EBC-43FC-9E3D-46F3C0F7AD99}" type="parTrans" cxnId="{BEE597EF-B21C-40D6-ABAD-991F88CE1B5E}">
      <dgm:prSet/>
      <dgm:spPr/>
      <dgm:t>
        <a:bodyPr/>
        <a:lstStyle/>
        <a:p>
          <a:endParaRPr lang="en-US" sz="2400">
            <a:latin typeface="Century Gothic" panose="020B0502020202020204" pitchFamily="34" charset="0"/>
          </a:endParaRPr>
        </a:p>
      </dgm:t>
    </dgm:pt>
    <dgm:pt modelId="{959EAA6D-7C25-4D81-83AB-A20A20C68B4B}" type="sibTrans" cxnId="{BEE597EF-B21C-40D6-ABAD-991F88CE1B5E}">
      <dgm:prSet/>
      <dgm:spPr/>
      <dgm:t>
        <a:bodyPr/>
        <a:lstStyle/>
        <a:p>
          <a:endParaRPr lang="en-US" sz="2400">
            <a:latin typeface="Century Gothic" panose="020B0502020202020204" pitchFamily="34" charset="0"/>
          </a:endParaRPr>
        </a:p>
      </dgm:t>
    </dgm:pt>
    <dgm:pt modelId="{E45CBA59-6042-4D63-8BD2-C14219B612CE}">
      <dgm:prSet custT="1"/>
      <dgm:spPr/>
      <dgm:t>
        <a:bodyPr/>
        <a:lstStyle/>
        <a:p>
          <a:r>
            <a:rPr lang="pt-PT" sz="2400" b="0" i="0" dirty="0">
              <a:latin typeface="Century Gothic" panose="020B0502020202020204" pitchFamily="34" charset="0"/>
            </a:rPr>
            <a:t>Ao trocar o dinheiro, faça-o em quantidades maiores, para não pagar a taxa a mais (lembre-se: trocar demais levará a uma perda. )</a:t>
          </a:r>
          <a:endParaRPr lang="en-US" sz="2400" dirty="0">
            <a:latin typeface="Century Gothic" panose="020B0502020202020204" pitchFamily="34" charset="0"/>
          </a:endParaRPr>
        </a:p>
      </dgm:t>
    </dgm:pt>
    <dgm:pt modelId="{C02E686F-33F7-484B-9440-1F368BEF51C4}" type="parTrans" cxnId="{232F123D-8FE5-41D7-B6A6-940C27246454}">
      <dgm:prSet/>
      <dgm:spPr/>
      <dgm:t>
        <a:bodyPr/>
        <a:lstStyle/>
        <a:p>
          <a:endParaRPr lang="en-US" sz="2400">
            <a:latin typeface="Century Gothic" panose="020B0502020202020204" pitchFamily="34" charset="0"/>
          </a:endParaRPr>
        </a:p>
      </dgm:t>
    </dgm:pt>
    <dgm:pt modelId="{8DB22787-E91E-4F85-826A-6F92DEA31D9D}" type="sibTrans" cxnId="{232F123D-8FE5-41D7-B6A6-940C27246454}">
      <dgm:prSet/>
      <dgm:spPr/>
      <dgm:t>
        <a:bodyPr/>
        <a:lstStyle/>
        <a:p>
          <a:endParaRPr lang="en-US" sz="2400">
            <a:latin typeface="Century Gothic" panose="020B0502020202020204" pitchFamily="34" charset="0"/>
          </a:endParaRPr>
        </a:p>
      </dgm:t>
    </dgm:pt>
    <dgm:pt modelId="{1A8BC433-0FA9-4084-B144-A4F56D998D27}" type="pres">
      <dgm:prSet presAssocID="{5DE2C76B-6CD6-45BC-AC84-80B417A53F03}" presName="linear" presStyleCnt="0">
        <dgm:presLayoutVars>
          <dgm:animLvl val="lvl"/>
          <dgm:resizeHandles val="exact"/>
        </dgm:presLayoutVars>
      </dgm:prSet>
      <dgm:spPr/>
    </dgm:pt>
    <dgm:pt modelId="{27DAD7DE-0196-431F-907D-BCCF867F96EF}" type="pres">
      <dgm:prSet presAssocID="{551EA5FA-6CB5-456F-86A9-FB929A5A97CF}" presName="parentText" presStyleLbl="node1" presStyleIdx="0" presStyleCnt="6">
        <dgm:presLayoutVars>
          <dgm:chMax val="0"/>
          <dgm:bulletEnabled val="1"/>
        </dgm:presLayoutVars>
      </dgm:prSet>
      <dgm:spPr/>
    </dgm:pt>
    <dgm:pt modelId="{092E5615-95BB-459D-A47E-1933D1AE92BC}" type="pres">
      <dgm:prSet presAssocID="{BAFC83BC-632F-44C0-A09E-A274D2258254}" presName="spacer" presStyleCnt="0"/>
      <dgm:spPr/>
    </dgm:pt>
    <dgm:pt modelId="{B8D9CD80-B3FC-4FF4-BB45-00D84C5A327E}" type="pres">
      <dgm:prSet presAssocID="{A2616894-FF5C-4AAC-9DC6-C3D715B1D279}" presName="parentText" presStyleLbl="node1" presStyleIdx="1" presStyleCnt="6">
        <dgm:presLayoutVars>
          <dgm:chMax val="0"/>
          <dgm:bulletEnabled val="1"/>
        </dgm:presLayoutVars>
      </dgm:prSet>
      <dgm:spPr/>
    </dgm:pt>
    <dgm:pt modelId="{7BF83614-6E98-49A3-9B4E-AAF0CE89991A}" type="pres">
      <dgm:prSet presAssocID="{D69CC078-EE54-4F6C-AF59-20BDE51E8C98}" presName="spacer" presStyleCnt="0"/>
      <dgm:spPr/>
    </dgm:pt>
    <dgm:pt modelId="{C895A311-3F90-42B1-89DE-67DE53673A8B}" type="pres">
      <dgm:prSet presAssocID="{3B1E14D0-C40F-4D38-AC25-622CE66166FA}" presName="parentText" presStyleLbl="node1" presStyleIdx="2" presStyleCnt="6">
        <dgm:presLayoutVars>
          <dgm:chMax val="0"/>
          <dgm:bulletEnabled val="1"/>
        </dgm:presLayoutVars>
      </dgm:prSet>
      <dgm:spPr/>
    </dgm:pt>
    <dgm:pt modelId="{81F080BE-0BF7-4B11-A8C1-851BA09B00DE}" type="pres">
      <dgm:prSet presAssocID="{35334775-3F51-47FA-BA32-9B1800019C1B}" presName="spacer" presStyleCnt="0"/>
      <dgm:spPr/>
    </dgm:pt>
    <dgm:pt modelId="{4C16CC73-56D0-4EBA-A4EF-B0E229028546}" type="pres">
      <dgm:prSet presAssocID="{39ABAF51-7C73-4769-9DAF-E65869B04947}" presName="parentText" presStyleLbl="node1" presStyleIdx="3" presStyleCnt="6">
        <dgm:presLayoutVars>
          <dgm:chMax val="0"/>
          <dgm:bulletEnabled val="1"/>
        </dgm:presLayoutVars>
      </dgm:prSet>
      <dgm:spPr/>
    </dgm:pt>
    <dgm:pt modelId="{B7FD8E1B-0531-4F98-911C-80A2F6961536}" type="pres">
      <dgm:prSet presAssocID="{4221FC0D-C425-426E-A562-2CE32856DBB1}" presName="spacer" presStyleCnt="0"/>
      <dgm:spPr/>
    </dgm:pt>
    <dgm:pt modelId="{E3067A07-F184-4A20-8E69-B17522EF9A88}" type="pres">
      <dgm:prSet presAssocID="{35F5D108-DF3D-4E40-8DB5-D8A4993E1994}" presName="parentText" presStyleLbl="node1" presStyleIdx="4" presStyleCnt="6">
        <dgm:presLayoutVars>
          <dgm:chMax val="0"/>
          <dgm:bulletEnabled val="1"/>
        </dgm:presLayoutVars>
      </dgm:prSet>
      <dgm:spPr/>
    </dgm:pt>
    <dgm:pt modelId="{D110EDD2-A0D8-412C-8F7F-873146EB2FFA}" type="pres">
      <dgm:prSet presAssocID="{959EAA6D-7C25-4D81-83AB-A20A20C68B4B}" presName="spacer" presStyleCnt="0"/>
      <dgm:spPr/>
    </dgm:pt>
    <dgm:pt modelId="{6AFB711D-7253-4C51-8055-A0EB5639CB7E}" type="pres">
      <dgm:prSet presAssocID="{E45CBA59-6042-4D63-8BD2-C14219B612CE}" presName="parentText" presStyleLbl="node1" presStyleIdx="5" presStyleCnt="6">
        <dgm:presLayoutVars>
          <dgm:chMax val="0"/>
          <dgm:bulletEnabled val="1"/>
        </dgm:presLayoutVars>
      </dgm:prSet>
      <dgm:spPr/>
    </dgm:pt>
  </dgm:ptLst>
  <dgm:cxnLst>
    <dgm:cxn modelId="{2EA2E003-51A1-48CC-8C42-839877B56869}" type="presOf" srcId="{A2616894-FF5C-4AAC-9DC6-C3D715B1D279}" destId="{B8D9CD80-B3FC-4FF4-BB45-00D84C5A327E}" srcOrd="0" destOrd="0" presId="urn:microsoft.com/office/officeart/2005/8/layout/vList2"/>
    <dgm:cxn modelId="{F95ABD31-317B-4CF9-AF39-71AC0814FE10}" type="presOf" srcId="{3B1E14D0-C40F-4D38-AC25-622CE66166FA}" destId="{C895A311-3F90-42B1-89DE-67DE53673A8B}" srcOrd="0" destOrd="0" presId="urn:microsoft.com/office/officeart/2005/8/layout/vList2"/>
    <dgm:cxn modelId="{1FCD1036-77E0-45D7-8158-44217A40DBF7}" type="presOf" srcId="{551EA5FA-6CB5-456F-86A9-FB929A5A97CF}" destId="{27DAD7DE-0196-431F-907D-BCCF867F96EF}" srcOrd="0" destOrd="0" presId="urn:microsoft.com/office/officeart/2005/8/layout/vList2"/>
    <dgm:cxn modelId="{232F123D-8FE5-41D7-B6A6-940C27246454}" srcId="{5DE2C76B-6CD6-45BC-AC84-80B417A53F03}" destId="{E45CBA59-6042-4D63-8BD2-C14219B612CE}" srcOrd="5" destOrd="0" parTransId="{C02E686F-33F7-484B-9440-1F368BEF51C4}" sibTransId="{8DB22787-E91E-4F85-826A-6F92DEA31D9D}"/>
    <dgm:cxn modelId="{63FD9F52-4C75-4311-AB87-7B621B612537}" srcId="{5DE2C76B-6CD6-45BC-AC84-80B417A53F03}" destId="{551EA5FA-6CB5-456F-86A9-FB929A5A97CF}" srcOrd="0" destOrd="0" parTransId="{7DCCDBC2-E90B-4F31-86F8-92D828696DC2}" sibTransId="{BAFC83BC-632F-44C0-A09E-A274D2258254}"/>
    <dgm:cxn modelId="{CED24573-A93F-4395-9598-025DC584540F}" srcId="{5DE2C76B-6CD6-45BC-AC84-80B417A53F03}" destId="{39ABAF51-7C73-4769-9DAF-E65869B04947}" srcOrd="3" destOrd="0" parTransId="{AD68B1FB-40E3-47E4-9BB9-4B6817EE2F36}" sibTransId="{4221FC0D-C425-426E-A562-2CE32856DBB1}"/>
    <dgm:cxn modelId="{074ABA75-77B5-430D-89EF-C9A87225CBB4}" type="presOf" srcId="{E45CBA59-6042-4D63-8BD2-C14219B612CE}" destId="{6AFB711D-7253-4C51-8055-A0EB5639CB7E}" srcOrd="0" destOrd="0" presId="urn:microsoft.com/office/officeart/2005/8/layout/vList2"/>
    <dgm:cxn modelId="{4763C184-D009-4E76-933D-F9137D888E79}" srcId="{5DE2C76B-6CD6-45BC-AC84-80B417A53F03}" destId="{A2616894-FF5C-4AAC-9DC6-C3D715B1D279}" srcOrd="1" destOrd="0" parTransId="{E74E6FBC-E3B7-46F1-88F3-C46376D02C22}" sibTransId="{D69CC078-EE54-4F6C-AF59-20BDE51E8C98}"/>
    <dgm:cxn modelId="{45596C8C-4D17-438D-A02F-CBBA0F003042}" type="presOf" srcId="{5DE2C76B-6CD6-45BC-AC84-80B417A53F03}" destId="{1A8BC433-0FA9-4084-B144-A4F56D998D27}" srcOrd="0" destOrd="0" presId="urn:microsoft.com/office/officeart/2005/8/layout/vList2"/>
    <dgm:cxn modelId="{74AF5FA7-34B4-40E5-A4A3-7B72A5D4C507}" type="presOf" srcId="{35F5D108-DF3D-4E40-8DB5-D8A4993E1994}" destId="{E3067A07-F184-4A20-8E69-B17522EF9A88}" srcOrd="0" destOrd="0" presId="urn:microsoft.com/office/officeart/2005/8/layout/vList2"/>
    <dgm:cxn modelId="{5C1B18B0-DFE0-410B-9D30-6228FC25B30B}" srcId="{5DE2C76B-6CD6-45BC-AC84-80B417A53F03}" destId="{3B1E14D0-C40F-4D38-AC25-622CE66166FA}" srcOrd="2" destOrd="0" parTransId="{DDC0F8BB-E13A-4967-A855-6822C657D7B5}" sibTransId="{35334775-3F51-47FA-BA32-9B1800019C1B}"/>
    <dgm:cxn modelId="{55FF9CD1-2843-4614-A6BE-1A45D6C8A2EF}" type="presOf" srcId="{39ABAF51-7C73-4769-9DAF-E65869B04947}" destId="{4C16CC73-56D0-4EBA-A4EF-B0E229028546}" srcOrd="0" destOrd="0" presId="urn:microsoft.com/office/officeart/2005/8/layout/vList2"/>
    <dgm:cxn modelId="{BEE597EF-B21C-40D6-ABAD-991F88CE1B5E}" srcId="{5DE2C76B-6CD6-45BC-AC84-80B417A53F03}" destId="{35F5D108-DF3D-4E40-8DB5-D8A4993E1994}" srcOrd="4" destOrd="0" parTransId="{F2D7DAA6-0EBC-43FC-9E3D-46F3C0F7AD99}" sibTransId="{959EAA6D-7C25-4D81-83AB-A20A20C68B4B}"/>
    <dgm:cxn modelId="{58EB8AC4-4BBD-4FE7-BABD-35869C5F876E}" type="presParOf" srcId="{1A8BC433-0FA9-4084-B144-A4F56D998D27}" destId="{27DAD7DE-0196-431F-907D-BCCF867F96EF}" srcOrd="0" destOrd="0" presId="urn:microsoft.com/office/officeart/2005/8/layout/vList2"/>
    <dgm:cxn modelId="{1FFC6299-33B3-4772-A513-EE394B97E738}" type="presParOf" srcId="{1A8BC433-0FA9-4084-B144-A4F56D998D27}" destId="{092E5615-95BB-459D-A47E-1933D1AE92BC}" srcOrd="1" destOrd="0" presId="urn:microsoft.com/office/officeart/2005/8/layout/vList2"/>
    <dgm:cxn modelId="{427397C5-053B-49F5-9523-B78AF0C531BD}" type="presParOf" srcId="{1A8BC433-0FA9-4084-B144-A4F56D998D27}" destId="{B8D9CD80-B3FC-4FF4-BB45-00D84C5A327E}" srcOrd="2" destOrd="0" presId="urn:microsoft.com/office/officeart/2005/8/layout/vList2"/>
    <dgm:cxn modelId="{157C78F9-A10D-4D2F-83B5-3CE034E035A1}" type="presParOf" srcId="{1A8BC433-0FA9-4084-B144-A4F56D998D27}" destId="{7BF83614-6E98-49A3-9B4E-AAF0CE89991A}" srcOrd="3" destOrd="0" presId="urn:microsoft.com/office/officeart/2005/8/layout/vList2"/>
    <dgm:cxn modelId="{01CC7C2A-E15A-4023-AF17-3D5DD2B0FD02}" type="presParOf" srcId="{1A8BC433-0FA9-4084-B144-A4F56D998D27}" destId="{C895A311-3F90-42B1-89DE-67DE53673A8B}" srcOrd="4" destOrd="0" presId="urn:microsoft.com/office/officeart/2005/8/layout/vList2"/>
    <dgm:cxn modelId="{949D429C-6CE9-4EA9-A483-504A3368E580}" type="presParOf" srcId="{1A8BC433-0FA9-4084-B144-A4F56D998D27}" destId="{81F080BE-0BF7-4B11-A8C1-851BA09B00DE}" srcOrd="5" destOrd="0" presId="urn:microsoft.com/office/officeart/2005/8/layout/vList2"/>
    <dgm:cxn modelId="{5CAA519F-BDFB-44E5-83F6-BC8F62E55301}" type="presParOf" srcId="{1A8BC433-0FA9-4084-B144-A4F56D998D27}" destId="{4C16CC73-56D0-4EBA-A4EF-B0E229028546}" srcOrd="6" destOrd="0" presId="urn:microsoft.com/office/officeart/2005/8/layout/vList2"/>
    <dgm:cxn modelId="{D7B60642-AF84-4919-9931-213814384BFD}" type="presParOf" srcId="{1A8BC433-0FA9-4084-B144-A4F56D998D27}" destId="{B7FD8E1B-0531-4F98-911C-80A2F6961536}" srcOrd="7" destOrd="0" presId="urn:microsoft.com/office/officeart/2005/8/layout/vList2"/>
    <dgm:cxn modelId="{248AF4E1-C552-4846-BBC3-7E0A6D38C06B}" type="presParOf" srcId="{1A8BC433-0FA9-4084-B144-A4F56D998D27}" destId="{E3067A07-F184-4A20-8E69-B17522EF9A88}" srcOrd="8" destOrd="0" presId="urn:microsoft.com/office/officeart/2005/8/layout/vList2"/>
    <dgm:cxn modelId="{DF04494C-F4A8-4120-93E8-7200F7EAFE76}" type="presParOf" srcId="{1A8BC433-0FA9-4084-B144-A4F56D998D27}" destId="{D110EDD2-A0D8-412C-8F7F-873146EB2FFA}" srcOrd="9" destOrd="0" presId="urn:microsoft.com/office/officeart/2005/8/layout/vList2"/>
    <dgm:cxn modelId="{3A359024-5EE4-47EA-883D-537BFCB4685C}" type="presParOf" srcId="{1A8BC433-0FA9-4084-B144-A4F56D998D27}" destId="{6AFB711D-7253-4C51-8055-A0EB5639CB7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680C-D7A4-4475-9E7A-EBA6C84F18BD}">
      <dsp:nvSpPr>
        <dsp:cNvPr id="0" name=""/>
        <dsp:cNvSpPr/>
      </dsp:nvSpPr>
      <dsp:spPr>
        <a:xfrm>
          <a:off x="10061"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Determine o seu rendimento</a:t>
          </a:r>
          <a:endParaRPr lang="de-AT" sz="2200" kern="1200" dirty="0">
            <a:latin typeface="Century Gothic" panose="020B0502020202020204" pitchFamily="34" charset="0"/>
          </a:endParaRPr>
        </a:p>
      </dsp:txBody>
      <dsp:txXfrm>
        <a:off x="10061" y="2938371"/>
        <a:ext cx="2309076" cy="1904988"/>
      </dsp:txXfrm>
    </dsp:sp>
    <dsp:sp modelId="{F41BF542-56A1-460E-8456-CA957C2A15AA}">
      <dsp:nvSpPr>
        <dsp:cNvPr id="0" name=""/>
        <dsp:cNvSpPr/>
      </dsp:nvSpPr>
      <dsp:spPr>
        <a:xfrm>
          <a:off x="2342750"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B2874-0122-468B-9194-29FF3182415C}">
      <dsp:nvSpPr>
        <dsp:cNvPr id="0" name=""/>
        <dsp:cNvSpPr/>
      </dsp:nvSpPr>
      <dsp:spPr>
        <a:xfrm>
          <a:off x="2712723"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Anuncie as suas despesas</a:t>
          </a:r>
          <a:endParaRPr lang="de-AT" sz="2200" kern="1200" dirty="0">
            <a:latin typeface="Century Gothic" panose="020B0502020202020204" pitchFamily="34" charset="0"/>
          </a:endParaRPr>
        </a:p>
      </dsp:txBody>
      <dsp:txXfrm>
        <a:off x="2712723" y="2938371"/>
        <a:ext cx="2309076" cy="1904988"/>
      </dsp:txXfrm>
    </dsp:sp>
    <dsp:sp modelId="{86FE8CE0-2BFC-4F17-808E-21812DE42C49}">
      <dsp:nvSpPr>
        <dsp:cNvPr id="0" name=""/>
        <dsp:cNvSpPr/>
      </dsp:nvSpPr>
      <dsp:spPr>
        <a:xfrm>
          <a:off x="5045412"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A9C6F-2BF9-4DD5-A7EE-E3268C319067}">
      <dsp:nvSpPr>
        <dsp:cNvPr id="0" name=""/>
        <dsp:cNvSpPr/>
      </dsp:nvSpPr>
      <dsp:spPr>
        <a:xfrm>
          <a:off x="5415385"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pt-PT" sz="2200" kern="1200" dirty="0">
              <a:latin typeface="Century Gothic" panose="020B0502020202020204" pitchFamily="34" charset="0"/>
            </a:rPr>
            <a:t>Diferenciar entre despesas variáveis e despesas fixas</a:t>
          </a:r>
          <a:endParaRPr lang="de-AT" sz="2200" kern="1200" dirty="0">
            <a:latin typeface="Century Gothic" panose="020B0502020202020204" pitchFamily="34" charset="0"/>
          </a:endParaRPr>
        </a:p>
      </dsp:txBody>
      <dsp:txXfrm>
        <a:off x="5415385" y="2938371"/>
        <a:ext cx="2309076" cy="1904988"/>
      </dsp:txXfrm>
    </dsp:sp>
    <dsp:sp modelId="{A27AB660-0114-4799-AB14-FB46D6A1E826}">
      <dsp:nvSpPr>
        <dsp:cNvPr id="0" name=""/>
        <dsp:cNvSpPr/>
      </dsp:nvSpPr>
      <dsp:spPr>
        <a:xfrm>
          <a:off x="7748074"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C1F47-3853-4F38-B00D-A54EBB3285DD}">
      <dsp:nvSpPr>
        <dsp:cNvPr id="0" name=""/>
        <dsp:cNvSpPr/>
      </dsp:nvSpPr>
      <dsp:spPr>
        <a:xfrm>
          <a:off x="8118048"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Definir metas financeiras</a:t>
          </a:r>
          <a:endParaRPr lang="de-AT" sz="2200" kern="1200" dirty="0">
            <a:latin typeface="Century Gothic" panose="020B0502020202020204" pitchFamily="34" charset="0"/>
          </a:endParaRPr>
        </a:p>
      </dsp:txBody>
      <dsp:txXfrm>
        <a:off x="8118048" y="2938371"/>
        <a:ext cx="2309076" cy="1904988"/>
      </dsp:txXfrm>
    </dsp:sp>
    <dsp:sp modelId="{0A90F5CA-D40F-4AD6-9865-E8130C13E9A7}">
      <dsp:nvSpPr>
        <dsp:cNvPr id="0" name=""/>
        <dsp:cNvSpPr/>
      </dsp:nvSpPr>
      <dsp:spPr>
        <a:xfrm>
          <a:off x="10450736"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8967B-5103-49FB-B222-85FECFD89211}">
      <dsp:nvSpPr>
        <dsp:cNvPr id="0" name=""/>
        <dsp:cNvSpPr/>
      </dsp:nvSpPr>
      <dsp:spPr>
        <a:xfrm>
          <a:off x="10820710"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Atribuir fundos</a:t>
          </a:r>
          <a:endParaRPr lang="de-AT" sz="2200" kern="1200" dirty="0">
            <a:latin typeface="Century Gothic" panose="020B0502020202020204" pitchFamily="34" charset="0"/>
          </a:endParaRPr>
        </a:p>
      </dsp:txBody>
      <dsp:txXfrm>
        <a:off x="10820710" y="2938371"/>
        <a:ext cx="2309076" cy="1904988"/>
      </dsp:txXfrm>
    </dsp:sp>
    <dsp:sp modelId="{A39CE1C2-D22B-459E-BDA4-AAFE52009F28}">
      <dsp:nvSpPr>
        <dsp:cNvPr id="0" name=""/>
        <dsp:cNvSpPr/>
      </dsp:nvSpPr>
      <dsp:spPr>
        <a:xfrm>
          <a:off x="13153398"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51E71-FDAC-4AA4-984D-3471CBC9DD66}">
      <dsp:nvSpPr>
        <dsp:cNvPr id="0" name=""/>
        <dsp:cNvSpPr/>
      </dsp:nvSpPr>
      <dsp:spPr>
        <a:xfrm>
          <a:off x="13523372"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Rastrear e ajustar</a:t>
          </a:r>
          <a:endParaRPr lang="de-AT" sz="2200" kern="1200" dirty="0">
            <a:latin typeface="Century Gothic" panose="020B0502020202020204" pitchFamily="34" charset="0"/>
          </a:endParaRPr>
        </a:p>
      </dsp:txBody>
      <dsp:txXfrm>
        <a:off x="13523372" y="2938371"/>
        <a:ext cx="2309076" cy="190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D784-EE3D-44C1-8EEA-E3C1A9292D31}">
      <dsp:nvSpPr>
        <dsp:cNvPr id="0" name=""/>
        <dsp:cNvSpPr/>
      </dsp:nvSpPr>
      <dsp:spPr>
        <a:xfrm>
          <a:off x="0" y="704"/>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CC16E-4B36-477F-A1E4-21A62F6E32FC}">
      <dsp:nvSpPr>
        <dsp:cNvPr id="0" name=""/>
        <dsp:cNvSpPr/>
      </dsp:nvSpPr>
      <dsp:spPr>
        <a:xfrm>
          <a:off x="0" y="704"/>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1. </a:t>
          </a:r>
          <a:r>
            <a:rPr lang="en-GB" sz="2400" kern="1200" dirty="0" err="1">
              <a:latin typeface="Century Gothic" panose="020B0502020202020204" pitchFamily="34" charset="0"/>
            </a:rPr>
            <a:t>Acompanhe</a:t>
          </a:r>
          <a:r>
            <a:rPr lang="en-GB" sz="2400" kern="1200" dirty="0">
              <a:latin typeface="Century Gothic" panose="020B0502020202020204" pitchFamily="34" charset="0"/>
            </a:rPr>
            <a:t> as </a:t>
          </a:r>
          <a:r>
            <a:rPr lang="en-GB" sz="2400" kern="1200" dirty="0" err="1">
              <a:latin typeface="Century Gothic" panose="020B0502020202020204" pitchFamily="34" charset="0"/>
            </a:rPr>
            <a:t>despesas</a:t>
          </a:r>
          <a:endParaRPr lang="en-US" sz="2400" kern="1200" dirty="0">
            <a:latin typeface="Century Gothic" panose="020B0502020202020204" pitchFamily="34" charset="0"/>
          </a:endParaRPr>
        </a:p>
      </dsp:txBody>
      <dsp:txXfrm>
        <a:off x="0" y="704"/>
        <a:ext cx="16558200" cy="824319"/>
      </dsp:txXfrm>
    </dsp:sp>
    <dsp:sp modelId="{DB9D7DE3-49A8-49DE-80D6-14B9ED1F1B32}">
      <dsp:nvSpPr>
        <dsp:cNvPr id="0" name=""/>
        <dsp:cNvSpPr/>
      </dsp:nvSpPr>
      <dsp:spPr>
        <a:xfrm>
          <a:off x="0" y="825023"/>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7298D-882A-43FD-B13A-5CD7AF49F346}">
      <dsp:nvSpPr>
        <dsp:cNvPr id="0" name=""/>
        <dsp:cNvSpPr/>
      </dsp:nvSpPr>
      <dsp:spPr>
        <a:xfrm>
          <a:off x="0" y="825023"/>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PT" sz="2400" kern="1200" dirty="0">
              <a:latin typeface="Century Gothic" panose="020B0502020202020204" pitchFamily="34" charset="0"/>
            </a:rPr>
            <a:t>2. Analise os extratos bancários</a:t>
          </a:r>
          <a:endParaRPr lang="en-US" sz="2400" kern="1200" dirty="0">
            <a:latin typeface="Century Gothic" panose="020B0502020202020204" pitchFamily="34" charset="0"/>
          </a:endParaRPr>
        </a:p>
      </dsp:txBody>
      <dsp:txXfrm>
        <a:off x="0" y="825023"/>
        <a:ext cx="16558200" cy="824319"/>
      </dsp:txXfrm>
    </dsp:sp>
    <dsp:sp modelId="{986BEF8A-6E47-48D9-8D12-EE17FADA8DE7}">
      <dsp:nvSpPr>
        <dsp:cNvPr id="0" name=""/>
        <dsp:cNvSpPr/>
      </dsp:nvSpPr>
      <dsp:spPr>
        <a:xfrm>
          <a:off x="0" y="1649343"/>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8CC31-6258-4084-BE07-3D6A038FEB51}">
      <dsp:nvSpPr>
        <dsp:cNvPr id="0" name=""/>
        <dsp:cNvSpPr/>
      </dsp:nvSpPr>
      <dsp:spPr>
        <a:xfrm>
          <a:off x="0" y="1649343"/>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PT" sz="2400" kern="1200" dirty="0">
              <a:latin typeface="Century Gothic" panose="020B0502020202020204" pitchFamily="34" charset="0"/>
            </a:rPr>
            <a:t>3. Estabeleça limites de gastos</a:t>
          </a:r>
          <a:endParaRPr lang="en-US" sz="2400" kern="1200" dirty="0">
            <a:latin typeface="Century Gothic" panose="020B0502020202020204" pitchFamily="34" charset="0"/>
          </a:endParaRPr>
        </a:p>
      </dsp:txBody>
      <dsp:txXfrm>
        <a:off x="0" y="1649343"/>
        <a:ext cx="16558200" cy="824319"/>
      </dsp:txXfrm>
    </dsp:sp>
    <dsp:sp modelId="{AC0934E6-CA59-4476-B008-5089D894FC16}">
      <dsp:nvSpPr>
        <dsp:cNvPr id="0" name=""/>
        <dsp:cNvSpPr/>
      </dsp:nvSpPr>
      <dsp:spPr>
        <a:xfrm>
          <a:off x="0" y="2473662"/>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F81BC-618A-400E-9F93-049854867A8F}">
      <dsp:nvSpPr>
        <dsp:cNvPr id="0" name=""/>
        <dsp:cNvSpPr/>
      </dsp:nvSpPr>
      <dsp:spPr>
        <a:xfrm>
          <a:off x="0" y="2473662"/>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PT" sz="2400" kern="1200" dirty="0">
              <a:latin typeface="Century Gothic" panose="020B0502020202020204" pitchFamily="34" charset="0"/>
            </a:rPr>
            <a:t>4. Use aplicativos de orçamento</a:t>
          </a:r>
          <a:endParaRPr lang="en-US" sz="2400" kern="1200" dirty="0">
            <a:latin typeface="Century Gothic" panose="020B0502020202020204" pitchFamily="34" charset="0"/>
          </a:endParaRPr>
        </a:p>
      </dsp:txBody>
      <dsp:txXfrm>
        <a:off x="0" y="2473662"/>
        <a:ext cx="16558200" cy="824319"/>
      </dsp:txXfrm>
    </dsp:sp>
    <dsp:sp modelId="{F1E6D067-0E1A-4472-8D6E-F2D529E3CB27}">
      <dsp:nvSpPr>
        <dsp:cNvPr id="0" name=""/>
        <dsp:cNvSpPr/>
      </dsp:nvSpPr>
      <dsp:spPr>
        <a:xfrm>
          <a:off x="0" y="3297982"/>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41B65-9738-444E-86A6-82DB686122F0}">
      <dsp:nvSpPr>
        <dsp:cNvPr id="0" name=""/>
        <dsp:cNvSpPr/>
      </dsp:nvSpPr>
      <dsp:spPr>
        <a:xfrm>
          <a:off x="0" y="3297982"/>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5. Check-in </a:t>
          </a:r>
          <a:r>
            <a:rPr lang="en-GB" sz="2400" kern="1200" dirty="0" err="1">
              <a:latin typeface="Century Gothic" panose="020B0502020202020204" pitchFamily="34" charset="0"/>
            </a:rPr>
            <a:t>Regularmente</a:t>
          </a:r>
          <a:endParaRPr lang="en-US" sz="2400" kern="1200" dirty="0">
            <a:latin typeface="Century Gothic" panose="020B0502020202020204" pitchFamily="34" charset="0"/>
          </a:endParaRPr>
        </a:p>
      </dsp:txBody>
      <dsp:txXfrm>
        <a:off x="0" y="3297982"/>
        <a:ext cx="16558200" cy="824319"/>
      </dsp:txXfrm>
    </dsp:sp>
    <dsp:sp modelId="{BE895BFB-4C47-4775-87B2-1B82E1161755}">
      <dsp:nvSpPr>
        <dsp:cNvPr id="0" name=""/>
        <dsp:cNvSpPr/>
      </dsp:nvSpPr>
      <dsp:spPr>
        <a:xfrm>
          <a:off x="0" y="4122301"/>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73D56-B8D1-41C1-876E-8AD2F229840A}">
      <dsp:nvSpPr>
        <dsp:cNvPr id="0" name=""/>
        <dsp:cNvSpPr/>
      </dsp:nvSpPr>
      <dsp:spPr>
        <a:xfrm>
          <a:off x="0" y="4122301"/>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6. Pratique o Mindful Spending</a:t>
          </a:r>
          <a:endParaRPr lang="en-US" sz="2400" kern="1200" dirty="0">
            <a:latin typeface="Century Gothic" panose="020B0502020202020204" pitchFamily="34" charset="0"/>
          </a:endParaRPr>
        </a:p>
      </dsp:txBody>
      <dsp:txXfrm>
        <a:off x="0" y="4122301"/>
        <a:ext cx="16558200" cy="824319"/>
      </dsp:txXfrm>
    </dsp:sp>
    <dsp:sp modelId="{E615E7FC-BB3D-4861-904B-106DF8115347}">
      <dsp:nvSpPr>
        <dsp:cNvPr id="0" name=""/>
        <dsp:cNvSpPr/>
      </dsp:nvSpPr>
      <dsp:spPr>
        <a:xfrm>
          <a:off x="0" y="4946621"/>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234BE-4A85-4F21-803D-EF7D4A45A6A5}">
      <dsp:nvSpPr>
        <dsp:cNvPr id="0" name=""/>
        <dsp:cNvSpPr/>
      </dsp:nvSpPr>
      <dsp:spPr>
        <a:xfrm>
          <a:off x="0" y="4946621"/>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7. </a:t>
          </a:r>
          <a:r>
            <a:rPr lang="en-GB" sz="2400" kern="1200" dirty="0" err="1">
              <a:latin typeface="Century Gothic" panose="020B0502020202020204" pitchFamily="34" charset="0"/>
            </a:rPr>
            <a:t>Identificar</a:t>
          </a:r>
          <a:r>
            <a:rPr lang="en-GB" sz="2400" kern="1200" dirty="0">
              <a:latin typeface="Century Gothic" panose="020B0502020202020204" pitchFamily="34" charset="0"/>
            </a:rPr>
            <a:t> </a:t>
          </a:r>
          <a:r>
            <a:rPr lang="en-GB" sz="2400" kern="1200" dirty="0" err="1">
              <a:latin typeface="Century Gothic" panose="020B0502020202020204" pitchFamily="34" charset="0"/>
            </a:rPr>
            <a:t>padrões</a:t>
          </a:r>
          <a:endParaRPr lang="en-US" sz="2400" kern="1200" dirty="0">
            <a:latin typeface="Century Gothic" panose="020B0502020202020204" pitchFamily="34" charset="0"/>
          </a:endParaRPr>
        </a:p>
      </dsp:txBody>
      <dsp:txXfrm>
        <a:off x="0" y="4946621"/>
        <a:ext cx="16558200" cy="82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D7DE-0196-431F-907D-BCCF867F96EF}">
      <dsp:nvSpPr>
        <dsp:cNvPr id="0" name=""/>
        <dsp:cNvSpPr/>
      </dsp:nvSpPr>
      <dsp:spPr>
        <a:xfrm>
          <a:off x="0" y="1124"/>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PT" sz="2400" kern="1200" dirty="0">
              <a:latin typeface="Century Gothic" panose="020B0502020202020204" pitchFamily="34" charset="0"/>
            </a:rPr>
            <a:t>Definir o seu orçamento total de férias.</a:t>
          </a:r>
          <a:endParaRPr lang="en-US" sz="2400" kern="1200" dirty="0">
            <a:latin typeface="Century Gothic" panose="020B0502020202020204" pitchFamily="34" charset="0"/>
          </a:endParaRPr>
        </a:p>
      </dsp:txBody>
      <dsp:txXfrm>
        <a:off x="41829" y="42953"/>
        <a:ext cx="14194354" cy="773204"/>
      </dsp:txXfrm>
    </dsp:sp>
    <dsp:sp modelId="{B8D9CD80-B3FC-4FF4-BB45-00D84C5A327E}">
      <dsp:nvSpPr>
        <dsp:cNvPr id="0" name=""/>
        <dsp:cNvSpPr/>
      </dsp:nvSpPr>
      <dsp:spPr>
        <a:xfrm>
          <a:off x="0" y="870966"/>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Century Gothic" panose="020B0502020202020204" pitchFamily="34" charset="0"/>
            </a:rPr>
            <a:t>Planear</a:t>
          </a:r>
          <a:r>
            <a:rPr lang="en-US" sz="2400" b="0" i="0" kern="1200" dirty="0">
              <a:latin typeface="Century Gothic" panose="020B0502020202020204" pitchFamily="34" charset="0"/>
            </a:rPr>
            <a:t> com </a:t>
          </a:r>
          <a:r>
            <a:rPr lang="en-US" sz="2400" b="0" i="0" kern="1200" dirty="0" err="1">
              <a:latin typeface="Century Gothic" panose="020B0502020202020204" pitchFamily="34" charset="0"/>
            </a:rPr>
            <a:t>antecedência</a:t>
          </a:r>
          <a:endParaRPr lang="en-US" sz="2400" kern="1200" dirty="0">
            <a:latin typeface="Century Gothic" panose="020B0502020202020204" pitchFamily="34" charset="0"/>
          </a:endParaRPr>
        </a:p>
      </dsp:txBody>
      <dsp:txXfrm>
        <a:off x="41829" y="912795"/>
        <a:ext cx="14194354" cy="773204"/>
      </dsp:txXfrm>
    </dsp:sp>
    <dsp:sp modelId="{C895A311-3F90-42B1-89DE-67DE53673A8B}">
      <dsp:nvSpPr>
        <dsp:cNvPr id="0" name=""/>
        <dsp:cNvSpPr/>
      </dsp:nvSpPr>
      <dsp:spPr>
        <a:xfrm>
          <a:off x="0" y="1740808"/>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Century Gothic" panose="020B0502020202020204" pitchFamily="34" charset="0"/>
            </a:rPr>
            <a:t>Adotando</a:t>
          </a:r>
          <a:r>
            <a:rPr lang="en-US" sz="2400" b="0" i="0" kern="1200" dirty="0">
              <a:latin typeface="Century Gothic" panose="020B0502020202020204" pitchFamily="34" charset="0"/>
            </a:rPr>
            <a:t> a </a:t>
          </a:r>
          <a:r>
            <a:rPr lang="en-US" sz="2400" b="0" i="0" kern="1200" dirty="0" err="1">
              <a:latin typeface="Century Gothic" panose="020B0502020202020204" pitchFamily="34" charset="0"/>
            </a:rPr>
            <a:t>flexibilidade</a:t>
          </a:r>
          <a:endParaRPr lang="en-US" sz="2400" kern="1200" dirty="0">
            <a:latin typeface="Century Gothic" panose="020B0502020202020204" pitchFamily="34" charset="0"/>
          </a:endParaRPr>
        </a:p>
      </dsp:txBody>
      <dsp:txXfrm>
        <a:off x="41829" y="1782637"/>
        <a:ext cx="14194354" cy="773204"/>
      </dsp:txXfrm>
    </dsp:sp>
    <dsp:sp modelId="{4C16CC73-56D0-4EBA-A4EF-B0E229028546}">
      <dsp:nvSpPr>
        <dsp:cNvPr id="0" name=""/>
        <dsp:cNvSpPr/>
      </dsp:nvSpPr>
      <dsp:spPr>
        <a:xfrm>
          <a:off x="0" y="2610650"/>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Century Gothic" panose="020B0502020202020204" pitchFamily="34" charset="0"/>
            </a:rPr>
            <a:t>Pesquisando</a:t>
          </a:r>
          <a:r>
            <a:rPr lang="en-US" sz="2400" b="0" i="0" kern="1200" dirty="0">
              <a:latin typeface="Century Gothic" panose="020B0502020202020204" pitchFamily="34" charset="0"/>
            </a:rPr>
            <a:t> o </a:t>
          </a:r>
          <a:r>
            <a:rPr lang="en-US" sz="2400" b="0" i="0" kern="1200" dirty="0" err="1">
              <a:latin typeface="Century Gothic" panose="020B0502020202020204" pitchFamily="34" charset="0"/>
            </a:rPr>
            <a:t>seu</a:t>
          </a:r>
          <a:r>
            <a:rPr lang="en-US" sz="2400" b="0" i="0" kern="1200" dirty="0">
              <a:latin typeface="Century Gothic" panose="020B0502020202020204" pitchFamily="34" charset="0"/>
            </a:rPr>
            <a:t> </a:t>
          </a:r>
          <a:r>
            <a:rPr lang="en-US" sz="2400" b="0" i="0" kern="1200" dirty="0" err="1">
              <a:latin typeface="Century Gothic" panose="020B0502020202020204" pitchFamily="34" charset="0"/>
            </a:rPr>
            <a:t>destino</a:t>
          </a:r>
          <a:endParaRPr lang="en-US" sz="2400" kern="1200" dirty="0">
            <a:latin typeface="Century Gothic" panose="020B0502020202020204" pitchFamily="34" charset="0"/>
          </a:endParaRPr>
        </a:p>
      </dsp:txBody>
      <dsp:txXfrm>
        <a:off x="41829" y="2652479"/>
        <a:ext cx="14194354" cy="773204"/>
      </dsp:txXfrm>
    </dsp:sp>
    <dsp:sp modelId="{E3067A07-F184-4A20-8E69-B17522EF9A88}">
      <dsp:nvSpPr>
        <dsp:cNvPr id="0" name=""/>
        <dsp:cNvSpPr/>
      </dsp:nvSpPr>
      <dsp:spPr>
        <a:xfrm>
          <a:off x="0" y="3480492"/>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Century Gothic" panose="020B0502020202020204" pitchFamily="34" charset="0"/>
            </a:rPr>
            <a:t>Pré-Planear</a:t>
          </a:r>
          <a:r>
            <a:rPr lang="en-US" sz="2400" b="0" i="0" kern="1200" dirty="0">
              <a:latin typeface="Century Gothic" panose="020B0502020202020204" pitchFamily="34" charset="0"/>
            </a:rPr>
            <a:t> as </a:t>
          </a:r>
          <a:r>
            <a:rPr lang="en-US" sz="2400" b="0" i="0" kern="1200" dirty="0" err="1">
              <a:latin typeface="Century Gothic" panose="020B0502020202020204" pitchFamily="34" charset="0"/>
            </a:rPr>
            <a:t>suas</a:t>
          </a:r>
          <a:r>
            <a:rPr lang="en-US" sz="2400" b="0" i="0" kern="1200" dirty="0">
              <a:latin typeface="Century Gothic" panose="020B0502020202020204" pitchFamily="34" charset="0"/>
            </a:rPr>
            <a:t> </a:t>
          </a:r>
          <a:r>
            <a:rPr lang="en-US" sz="2400" b="0" i="0" kern="1200" dirty="0" err="1">
              <a:latin typeface="Century Gothic" panose="020B0502020202020204" pitchFamily="34" charset="0"/>
            </a:rPr>
            <a:t>atividades</a:t>
          </a:r>
          <a:endParaRPr lang="en-US" sz="2400" kern="1200" dirty="0">
            <a:latin typeface="Century Gothic" panose="020B0502020202020204" pitchFamily="34" charset="0"/>
          </a:endParaRPr>
        </a:p>
      </dsp:txBody>
      <dsp:txXfrm>
        <a:off x="41829" y="3522321"/>
        <a:ext cx="14194354" cy="773204"/>
      </dsp:txXfrm>
    </dsp:sp>
    <dsp:sp modelId="{6AFB711D-7253-4C51-8055-A0EB5639CB7E}">
      <dsp:nvSpPr>
        <dsp:cNvPr id="0" name=""/>
        <dsp:cNvSpPr/>
      </dsp:nvSpPr>
      <dsp:spPr>
        <a:xfrm>
          <a:off x="0" y="4350334"/>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PT" sz="2400" b="0" i="0" kern="1200" dirty="0">
              <a:latin typeface="Century Gothic" panose="020B0502020202020204" pitchFamily="34" charset="0"/>
            </a:rPr>
            <a:t>Ao trocar o dinheiro, faça-o em quantidades maiores, para não pagar a taxa a mais (lembre-se: trocar demais levará a uma perda. )</a:t>
          </a:r>
          <a:endParaRPr lang="en-US" sz="2400" kern="1200" dirty="0">
            <a:latin typeface="Century Gothic" panose="020B0502020202020204" pitchFamily="34" charset="0"/>
          </a:endParaRPr>
        </a:p>
      </dsp:txBody>
      <dsp:txXfrm>
        <a:off x="41829" y="4392163"/>
        <a:ext cx="14194354" cy="77320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KEQSdLM_hR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Para navegar no processo de orçamento de forma eficaz, os indivíduos podem empregar uma variedade de técnicas de orçamento, cada uma oferecendo vantagens e considerações únicas.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Orçamento proporcional: Uma dessas técnicas é o orçamento proporcional, que envolve a alocação de um percentual fixo da receita para diferentes categorias de despesas. Esta abordagem promove uma distribuição equilibrada dos fundos, assegurando que as prioridades são cumpridas sem despesas excessivas em qualquer domínio específico. Ao aderir a percentuais pré-determinados para despesas essenciais, poupança e discricionárias, os indivíduos podem manter a disciplina financeira enquanto ainda desfrutam de flexibilidade em seu orçamento.</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Sistema de envelopes: Para aqueles que procuram uma abordagem mais prática ao orçamento, o sistema de envelopes fornece uma solução tangível. Com este método, o numerário é dividido em envelopes destinados a categorias de despesas específicas. Quando um envelope estiver vazio, não são permitidas mais despesas nessa categoria até ao próximo período orçamental. Este sistema incentiva a disciplina das despesas e ajuda os indivíduos a manterem-se responsáveis pelos seus limites orçamentais.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Orçamento periódico: Com foco em prazos mais longos, o orçamento periódico é particularmente útil para gerenciar despesas maiores e pouco frequentes. Ao planejar e alocar fundos ao longo de meses ou até mesmo um ano, os indivíduos podem garantir que têm recursos adequados para cobrir despesas como assinaturas anuais ou férias. Esta abordagem também facilita um melhor planeamento financeiro a longo prazo e a definição de objetivos.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Regra 80/20: Derivada do Princípio de </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Pareto</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 regra 80/20 enfatiza a alocação da maior parte da receita em despesas fixas para otimizar os resultados financeiros. Ao priorizar despesas essenciais e alocar uma parcela menor da renda para despesas discricionárias, os indivíduos podem manter a estabilidade financeira enquanto ainda desfrutam de alguma flexibilidade em seu orçamento.</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Orçamento Base Zero: No orçamento Base Zero, cada euro de receita é alocado para despesas específicas ou objetivos de poupança, não deixando fundos por atribuir. Este método obriga os indivíduos a priorizar os seus gastos e garante que cada euro tem um propósito. Ao planejar e acompanhar meticulosamente as despesas, os indivíduos podem tomar decisões informadas sobre onde alocar seus recursos para obter o máximo impacto.</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Pague-se primeiro: priorizar a poupança é a pedra angular da abordagem "pague-se primeiro". Ao reservar uma parte da renda para a poupança antes de abordar outras despesas, os indivíduos priorizam seus objetivos financeiros de longo prazo. Esta técnica incute o hábito de poupar e garante que os indivíduos estão trabalhando ativamente para construir riqueza e segurança financeira.</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Solução de 60%: A solução de 60% sugere alocar 60% da receita para despesas fixas, fornecendo uma diretriz para prioridades orçamentárias. Ao aderir a esta regra, os indivíduos podem garantir que uma parte significativa dos seus rendimentos é alocada a despesas essenciais, deixando ainda espaço para despesas discricionárias e poupanças.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30/5/20 Orçamento: Outro método de orçamentação popular é a regra 50/30/20, que divide a renda em três categorias: 50% para necessidades, 30% para necessidades e 20% para poupança e pagamento de dívidas. Essa abordagem equilibrada garante que os indivíduos priorizem tanto as despesas essenciais quanto os objetivos financeiros de longo prazo, ao mesmo tempo em que permite alguma flexibilidade nos gastos discricionários.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Orçamento reverso: Por fim, o orçamento reverso inverte a abordagem orçamentária tradicional de cabeça para baixo, priorizando a poupança e os investimentos primeiro antes de alocar o restante para despesas de subsistência. Este método enfatiza a construção de riqueza como um objetivo principal e incentiva os indivíduos a ajustar seus hábitos de consumo para se alinhar com suas prioridades financeiras.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gn="just">
              <a:buFont typeface="Century Gothic" panose="020B0502020202020204" pitchFamily="34" charset="0"/>
              <a:buChar char="-"/>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Dominar as técnicas de orçamentação é essencial para uma gestão financeira eficaz. Ao compreender as vantagens e considerações de vários métodos de orçamentação, os indivíduos podem adaptar a sua abordagem para se adequar aos seus objetivos e circunstâncias financeiras únicas. Seja por meio do orçamento proporcional, do sistema de envelopes ou de outra técnica, a adoção de uma abordagem estruturada ao orçamento capacita os indivíduos a assumir o controle de suas finanças e trabalhar para um futuro financeiro mais seguro.</a:t>
            </a:r>
            <a:endParaRPr dirty="0"/>
          </a:p>
        </p:txBody>
      </p:sp>
      <p:sp>
        <p:nvSpPr>
          <p:cNvPr id="374" name="Google Shape;3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PT" sz="1200" b="0" i="0" u="sng" dirty="0">
                <a:solidFill>
                  <a:schemeClr val="dk1"/>
                </a:solidFill>
                <a:latin typeface="Calibri"/>
                <a:ea typeface="Calibri"/>
                <a:cs typeface="Calibri"/>
                <a:sym typeface="Calibri"/>
              </a:rPr>
              <a:t>O principal objetivo desta atividade é: identificação dos valores financeiros dos indivíduos. Ao selecionar uma categoria, ele auxilia na identificação de áreas onde a realocação de renda pode ser necessária, servindo a um propósito e guia para o orçamento pessoal.</a:t>
            </a:r>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pt-PT" dirty="0"/>
              <a:t>Instruções de como fazer a atividade:</a:t>
            </a:r>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Arial"/>
              <a:buChar char="•"/>
            </a:pPr>
            <a:r>
              <a:rPr lang="pt-PT" sz="1200" b="0" i="0" dirty="0">
                <a:solidFill>
                  <a:schemeClr val="dk1"/>
                </a:solidFill>
                <a:latin typeface="Calibri"/>
                <a:ea typeface="Calibri"/>
                <a:cs typeface="Calibri"/>
                <a:sym typeface="Calibri"/>
              </a:rPr>
              <a:t>Instrua os alunos a indicarem no Quadro n.º 1 se preferem afetar os seus rendimentos à Categoria A ou à Categoria B se tiverem mais 100 euros.
Depois de concluir isso para todos os 20 cenários, solicite que eles contabilizem o número de marcas de seleção para cada categoria.
Registar os resultados no Quadro n.º 2.
Incentive os alunos a refletir sobre as suas respostas. Concordam com a categoria que obteve a maioria das marcas de verificação? Trata-se de uma área nos seus orçamentos atuais em que atribuem montantes suficientes de receitas? Houve algum cenário em que tivessem dificuldade em decidir entre a categoria A e a categoria B? Como se sentem em relação aos resultados registados no Quadro n.º 2? Surpreendem-nos de alguma forma? 
Pergunte-lhes que conhecimentos ou lições adquiriram com este exercício que podem aplicar à sua futura tomada de decisões financeiras?</a:t>
            </a:r>
            <a:endParaRPr dirty="0"/>
          </a:p>
        </p:txBody>
      </p:sp>
      <p:sp>
        <p:nvSpPr>
          <p:cNvPr id="295" name="Google Shape;2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Table No.1</a:t>
            </a:r>
            <a:endParaRPr/>
          </a:p>
        </p:txBody>
      </p:sp>
      <p:sp>
        <p:nvSpPr>
          <p:cNvPr id="310" name="Google Shape;3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Table No.2 </a:t>
            </a:r>
            <a:endParaRPr dirty="0"/>
          </a:p>
        </p:txBody>
      </p:sp>
      <p:sp>
        <p:nvSpPr>
          <p:cNvPr id="318" name="Google Shape;3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791365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pt-PT" dirty="0"/>
              <a:t>ATIVIDADE: Definição de metas financeiras</a:t>
            </a:r>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pt-PT" i="0" u="sng" dirty="0">
                <a:solidFill>
                  <a:schemeClr val="dk1"/>
                </a:solidFill>
              </a:rPr>
              <a:t>O principal objetivo desta atividade é: definir metas financeiras pessoais para os alunos.</a:t>
            </a:r>
          </a:p>
          <a:p>
            <a:pPr marL="0" lvl="0" indent="0" algn="l" rtl="0">
              <a:lnSpc>
                <a:spcPct val="100000"/>
              </a:lnSpc>
              <a:spcBef>
                <a:spcPts val="0"/>
              </a:spcBef>
              <a:spcAft>
                <a:spcPts val="0"/>
              </a:spcAft>
              <a:buNone/>
            </a:pPr>
            <a:endParaRPr i="0" dirty="0">
              <a:solidFill>
                <a:schemeClr val="dk1"/>
              </a:solidFill>
            </a:endParaRPr>
          </a:p>
          <a:p>
            <a:pPr marL="0" lvl="0" indent="0" algn="l" rtl="0">
              <a:lnSpc>
                <a:spcPct val="100000"/>
              </a:lnSpc>
              <a:spcBef>
                <a:spcPts val="0"/>
              </a:spcBef>
              <a:spcAft>
                <a:spcPts val="0"/>
              </a:spcAft>
              <a:buNone/>
            </a:pPr>
            <a:r>
              <a:rPr lang="pt-PT" i="0" dirty="0">
                <a:solidFill>
                  <a:schemeClr val="dk1"/>
                </a:solidFill>
              </a:rPr>
              <a:t>Peça aos alunos que sigam estas instruções, para obter melhores resultados, faça-o em conjunto com o grupo. Explique cada passo e a importância deles.</a:t>
            </a:r>
          </a:p>
          <a:p>
            <a:pPr marL="0" lvl="0" indent="0" algn="l" rtl="0">
              <a:lnSpc>
                <a:spcPct val="100000"/>
              </a:lnSpc>
              <a:spcBef>
                <a:spcPts val="0"/>
              </a:spcBef>
              <a:spcAft>
                <a:spcPts val="0"/>
              </a:spcAft>
              <a:buNone/>
            </a:pPr>
            <a:endParaRPr i="0" dirty="0">
              <a:solidFill>
                <a:schemeClr val="dk1"/>
              </a:solidFill>
            </a:endParaRPr>
          </a:p>
          <a:p>
            <a:pPr marL="0" lvl="0" indent="0" algn="l" rtl="0">
              <a:lnSpc>
                <a:spcPct val="100000"/>
              </a:lnSpc>
              <a:spcBef>
                <a:spcPts val="0"/>
              </a:spcBef>
              <a:spcAft>
                <a:spcPts val="0"/>
              </a:spcAft>
              <a:buFont typeface="Arial" panose="020B0604020202020204" pitchFamily="34" charset="0"/>
              <a:buNone/>
            </a:pPr>
            <a:r>
              <a:rPr lang="pt-PT" b="1" dirty="0">
                <a:solidFill>
                  <a:srgbClr val="000000"/>
                </a:solidFill>
              </a:rPr>
              <a:t>Liste e priorize suas metas financeiras. Seja: específico, oportuno, orientado para a ação, REALISTA. (exemplos: poupar para a reforma, pagar dívidas, comprar casa, investir...)
</a:t>
            </a:r>
            <a:r>
              <a:rPr lang="pt-PT" b="0" dirty="0">
                <a:solidFill>
                  <a:srgbClr val="000000"/>
                </a:solidFill>
              </a:rPr>
              <a:t>Ao listar e priorizar metas financeiras, os alunos ganham clareza e se concentram no que querem alcançar financeiramente. Este processo ajuda-os a identificar os seus objetivos mais importantes, garantindo que alocam recursos e esforços de forma eficaz para os alcançar</a:t>
            </a:r>
          </a:p>
          <a:p>
            <a:pPr marL="0" lvl="0" indent="0" algn="l" rtl="0">
              <a:lnSpc>
                <a:spcPct val="100000"/>
              </a:lnSpc>
              <a:spcBef>
                <a:spcPts val="0"/>
              </a:spcBef>
              <a:spcAft>
                <a:spcPts val="0"/>
              </a:spcAft>
              <a:buFont typeface="Arial" panose="020B0604020202020204" pitchFamily="34" charset="0"/>
              <a:buNone/>
            </a:pPr>
            <a:endParaRPr b="0" dirty="0">
              <a:solidFill>
                <a:srgbClr val="000000"/>
              </a:solidFill>
            </a:endParaRPr>
          </a:p>
          <a:p>
            <a:pPr marL="0" lvl="0" indent="0" algn="l" rtl="0">
              <a:lnSpc>
                <a:spcPct val="100000"/>
              </a:lnSpc>
              <a:spcBef>
                <a:spcPts val="0"/>
              </a:spcBef>
              <a:spcAft>
                <a:spcPts val="0"/>
              </a:spcAft>
              <a:buClr>
                <a:srgbClr val="000000"/>
              </a:buClr>
              <a:buSzPts val="2731"/>
              <a:buFont typeface="Arial"/>
              <a:buNone/>
            </a:pPr>
            <a:r>
              <a:rPr lang="pt-PT" b="1" dirty="0">
                <a:solidFill>
                  <a:srgbClr val="000000"/>
                </a:solidFill>
              </a:rPr>
              <a:t>Especifique quanto pretende poupar até e até quando. 
</a:t>
            </a:r>
            <a:r>
              <a:rPr lang="pt-PT" b="0" dirty="0">
                <a:solidFill>
                  <a:srgbClr val="000000"/>
                </a:solidFill>
              </a:rPr>
              <a:t>Alunos com marcos concretos pelos quais se esforçar, aumentando a motivação e a responsabilidade. Ele permite um melhor acompanhamento do progresso e garante que os indivíduos permaneçam no caminho certo para alcançar seus objetivos dentro do prazo desejado.</a:t>
            </a:r>
          </a:p>
          <a:p>
            <a:pPr marL="0" lvl="0" indent="0" algn="l" rtl="0">
              <a:lnSpc>
                <a:spcPct val="100000"/>
              </a:lnSpc>
              <a:spcBef>
                <a:spcPts val="0"/>
              </a:spcBef>
              <a:spcAft>
                <a:spcPts val="0"/>
              </a:spcAft>
              <a:buClr>
                <a:srgbClr val="000000"/>
              </a:buClr>
              <a:buSzPts val="2731"/>
              <a:buFont typeface="Arial"/>
              <a:buNone/>
            </a:pPr>
            <a:endParaRPr dirty="0">
              <a:solidFill>
                <a:srgbClr val="000000"/>
              </a:solidFill>
            </a:endParaRPr>
          </a:p>
          <a:p>
            <a:pPr marL="0" lvl="0" indent="0" algn="l" rtl="0">
              <a:lnSpc>
                <a:spcPct val="100000"/>
              </a:lnSpc>
              <a:spcBef>
                <a:spcPts val="0"/>
              </a:spcBef>
              <a:spcAft>
                <a:spcPts val="0"/>
              </a:spcAft>
              <a:buClr>
                <a:srgbClr val="000000"/>
              </a:buClr>
              <a:buSzPts val="2731"/>
              <a:buFont typeface="Arial"/>
              <a:buNone/>
            </a:pPr>
            <a:r>
              <a:rPr lang="pt-PT" b="1" dirty="0">
                <a:solidFill>
                  <a:srgbClr val="000000"/>
                </a:solidFill>
              </a:rPr>
              <a:t>Especifique quanto você pode realocar e de onde atingir a meta estabelecida.
</a:t>
            </a:r>
            <a:r>
              <a:rPr lang="pt-PT" b="0" dirty="0">
                <a:solidFill>
                  <a:srgbClr val="000000"/>
                </a:solidFill>
              </a:rPr>
              <a:t>A identificação de fontes a partir das quais realocar fundos permite que os alunos tomem decisões informadas sobre como priorizar gastos e realocar recursos para seus objetivos financeiros. Esse processo garante que os indivíduos otimizem seus recursos financeiros e maximizem sua capacidade de alcançar seus objetivos.</a:t>
            </a:r>
          </a:p>
          <a:p>
            <a:pPr marL="0" lvl="0" indent="0" algn="l" rtl="0">
              <a:lnSpc>
                <a:spcPct val="100000"/>
              </a:lnSpc>
              <a:spcBef>
                <a:spcPts val="0"/>
              </a:spcBef>
              <a:spcAft>
                <a:spcPts val="0"/>
              </a:spcAft>
              <a:buClr>
                <a:srgbClr val="000000"/>
              </a:buClr>
              <a:buSzPts val="2731"/>
              <a:buFont typeface="Arial"/>
              <a:buNone/>
            </a:pPr>
            <a:endParaRPr b="0" dirty="0">
              <a:solidFill>
                <a:srgbClr val="000000"/>
              </a:solidFill>
            </a:endParaRPr>
          </a:p>
          <a:p>
            <a:pPr marL="0" lvl="0" indent="0" algn="just" rtl="0">
              <a:lnSpc>
                <a:spcPct val="100000"/>
              </a:lnSpc>
              <a:spcBef>
                <a:spcPts val="0"/>
              </a:spcBef>
              <a:spcAft>
                <a:spcPts val="0"/>
              </a:spcAft>
              <a:buClr>
                <a:srgbClr val="000000"/>
              </a:buClr>
              <a:buSzPts val="2731"/>
              <a:buFont typeface="Arial"/>
              <a:buNone/>
            </a:pPr>
            <a:r>
              <a:rPr lang="pt-PT" b="1" dirty="0">
                <a:solidFill>
                  <a:srgbClr val="000000"/>
                </a:solidFill>
              </a:rPr>
              <a:t>Revisite as metas financeiras regularmente. Faça alterações se as circunstâncias mudarem. 
</a:t>
            </a:r>
            <a:r>
              <a:rPr lang="pt-PT" b="0" dirty="0">
                <a:solidFill>
                  <a:srgbClr val="000000"/>
                </a:solidFill>
              </a:rPr>
              <a:t>Permite que os alunos refinem seu plano financeiro, identifiquem áreas para melhoria e façam ajustes estratégicos para aumentar sua probabilidade de sucesso.</a:t>
            </a:r>
          </a:p>
          <a:p>
            <a:pPr marL="0" lvl="0" indent="0" algn="just" rtl="0">
              <a:lnSpc>
                <a:spcPct val="100000"/>
              </a:lnSpc>
              <a:spcBef>
                <a:spcPts val="0"/>
              </a:spcBef>
              <a:spcAft>
                <a:spcPts val="0"/>
              </a:spcAft>
              <a:buClr>
                <a:srgbClr val="000000"/>
              </a:buClr>
              <a:buSzPts val="2731"/>
              <a:buFont typeface="Arial"/>
              <a:buNone/>
            </a:pPr>
            <a:endParaRPr dirty="0">
              <a:solidFill>
                <a:srgbClr val="000000"/>
              </a:solidFill>
            </a:endParaRPr>
          </a:p>
          <a:p>
            <a:pPr marL="0" lvl="0" indent="0" algn="just" rtl="0">
              <a:lnSpc>
                <a:spcPct val="100000"/>
              </a:lnSpc>
              <a:spcBef>
                <a:spcPts val="0"/>
              </a:spcBef>
              <a:spcAft>
                <a:spcPts val="0"/>
              </a:spcAft>
              <a:buClr>
                <a:srgbClr val="000000"/>
              </a:buClr>
              <a:buSzPts val="2731"/>
              <a:buFont typeface="Arial"/>
              <a:buNone/>
            </a:pPr>
            <a:r>
              <a:rPr lang="pt-PT" b="1" dirty="0">
                <a:solidFill>
                  <a:srgbClr val="000000"/>
                </a:solidFill>
              </a:rPr>
              <a:t>Evite gastos desnecessários, mantenha-se disciplinado e comprometido com o seu plano. 
</a:t>
            </a:r>
            <a:r>
              <a:rPr lang="pt-PT" b="0" dirty="0">
                <a:solidFill>
                  <a:srgbClr val="000000"/>
                </a:solidFill>
              </a:rPr>
              <a:t>Praticar disciplina e compromisso com o plano financeiro ajuda os alunos a evitar gastos desnecessários, manter o foco em seus objetivos e manter o progresso para alcançá-los. Cria hábitos financeiros positivos, reforça o autocontrolo e aumenta a probabilidade de sucesso financeiro a longo prazo.</a:t>
            </a:r>
            <a:endParaRPr b="0" i="0" dirty="0">
              <a:solidFill>
                <a:schemeClr val="dk1"/>
              </a:solidFill>
            </a:endParaRPr>
          </a:p>
          <a:p>
            <a:pPr marL="589637" lvl="1" indent="-218618" algn="just" rtl="0">
              <a:lnSpc>
                <a:spcPct val="100000"/>
              </a:lnSpc>
              <a:spcBef>
                <a:spcPts val="0"/>
              </a:spcBef>
              <a:spcAft>
                <a:spcPts val="0"/>
              </a:spcAft>
              <a:buClr>
                <a:schemeClr val="dk1"/>
              </a:buClr>
              <a:buSzPts val="1200"/>
              <a:buFont typeface="Arial"/>
              <a:buNone/>
            </a:pPr>
            <a:endParaRPr i="0" dirty="0">
              <a:solidFill>
                <a:schemeClr val="dk1"/>
              </a:solidFill>
            </a:endParaRPr>
          </a:p>
          <a:p>
            <a:pPr marL="0" marR="0" lvl="0" indent="0" algn="just" rtl="0">
              <a:lnSpc>
                <a:spcPct val="100000"/>
              </a:lnSpc>
              <a:spcBef>
                <a:spcPts val="0"/>
              </a:spcBef>
              <a:spcAft>
                <a:spcPts val="0"/>
              </a:spcAft>
              <a:buClr>
                <a:srgbClr val="000000"/>
              </a:buClr>
              <a:buSzPts val="2731"/>
              <a:buFont typeface="Arial"/>
              <a:buNone/>
            </a:pPr>
            <a:r>
              <a:rPr lang="pt-PT" dirty="0">
                <a:solidFill>
                  <a:srgbClr val="000000"/>
                </a:solidFill>
              </a:rPr>
              <a:t>Se necessário, assista a um vídeo do YouTube junto com os alunos</a:t>
            </a:r>
            <a:r>
              <a:rPr lang="en-US" dirty="0">
                <a:solidFill>
                  <a:srgbClr val="000000"/>
                </a:solidFill>
              </a:rPr>
              <a:t>: </a:t>
            </a:r>
            <a:r>
              <a:rPr lang="en-US" u="sng" dirty="0">
                <a:solidFill>
                  <a:srgbClr val="000000"/>
                </a:solidFill>
                <a:hlinkClick r:id="rId3">
                  <a:extLst>
                    <a:ext uri="{A12FA001-AC4F-418D-AE19-62706E023703}">
                      <ahyp:hlinkClr xmlns:ahyp="http://schemas.microsoft.com/office/drawing/2018/hyperlinkcolor" val="tx"/>
                    </a:ext>
                  </a:extLst>
                </a:hlinkClick>
              </a:rPr>
              <a:t>https://www.youtube.com/watch?v=KEQSdLM_hR4 </a:t>
            </a:r>
            <a:r>
              <a:rPr lang="en-US" u="none" dirty="0">
                <a:solidFill>
                  <a:srgbClr val="000000"/>
                </a:solidFill>
              </a:rPr>
              <a:t>  </a:t>
            </a:r>
            <a:r>
              <a:rPr lang="pt-PT" u="none" dirty="0">
                <a:solidFill>
                  <a:srgbClr val="000000"/>
                </a:solidFill>
              </a:rPr>
              <a:t>sobre a definição de metas financeiras.</a:t>
            </a:r>
            <a:endParaRPr u="none" dirty="0">
              <a:solidFill>
                <a:srgbClr val="000000"/>
              </a:solidFill>
            </a:endParaRPr>
          </a:p>
          <a:p>
            <a:pPr marL="0" marR="0" lvl="0" indent="0" algn="just" rtl="0">
              <a:lnSpc>
                <a:spcPct val="100000"/>
              </a:lnSpc>
              <a:spcBef>
                <a:spcPts val="0"/>
              </a:spcBef>
              <a:spcAft>
                <a:spcPts val="0"/>
              </a:spcAft>
              <a:buClr>
                <a:schemeClr val="dk1"/>
              </a:buClr>
              <a:buSzPts val="2731"/>
              <a:buFont typeface="Arial"/>
              <a:buNone/>
            </a:pPr>
            <a:endParaRPr u="none" dirty="0">
              <a:solidFill>
                <a:srgbClr val="000000"/>
              </a:solidFill>
            </a:endParaRPr>
          </a:p>
          <a:p>
            <a:pPr marL="0" marR="0" lvl="0" indent="0" algn="just" rtl="0">
              <a:lnSpc>
                <a:spcPct val="96997"/>
              </a:lnSpc>
              <a:spcBef>
                <a:spcPts val="0"/>
              </a:spcBef>
              <a:spcAft>
                <a:spcPts val="0"/>
              </a:spcAft>
              <a:buClr>
                <a:schemeClr val="dk1"/>
              </a:buClr>
              <a:buSzPts val="2731"/>
              <a:buFont typeface="Arial"/>
              <a:buNone/>
            </a:pPr>
            <a:endParaRPr sz="2731" u="none" dirty="0">
              <a:solidFill>
                <a:srgbClr val="000000"/>
              </a:solidFill>
              <a:latin typeface="Arial"/>
              <a:ea typeface="Arial"/>
              <a:cs typeface="Arial"/>
              <a:sym typeface="Arial"/>
            </a:endParaRPr>
          </a:p>
          <a:p>
            <a:pPr marL="0" marR="0" lvl="0" indent="0" algn="just" rtl="0">
              <a:lnSpc>
                <a:spcPct val="96997"/>
              </a:lnSpc>
              <a:spcBef>
                <a:spcPts val="0"/>
              </a:spcBef>
              <a:spcAft>
                <a:spcPts val="0"/>
              </a:spcAft>
              <a:buClr>
                <a:schemeClr val="dk1"/>
              </a:buClr>
              <a:buSzPts val="2731"/>
              <a:buFont typeface="Arial"/>
              <a:buNone/>
            </a:pPr>
            <a:endParaRPr sz="2731"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333" name="Google Shape;3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pt-PT" sz="1200" dirty="0">
                <a:solidFill>
                  <a:srgbClr val="000000"/>
                </a:solidFill>
              </a:rPr>
              <a:t>Aqui estão alguns aplicativos que podem ser usados para orçamento. Estão disponíveis em inglês e é aconselhável que sejam mostrados aos alunos.</a:t>
            </a:r>
          </a:p>
          <a:p>
            <a:pPr marL="0" lvl="0" indent="0" algn="l" rtl="0">
              <a:lnSpc>
                <a:spcPct val="100000"/>
              </a:lnSpc>
              <a:spcBef>
                <a:spcPts val="0"/>
              </a:spcBef>
              <a:spcAft>
                <a:spcPts val="0"/>
              </a:spcAft>
              <a:buNone/>
            </a:pPr>
            <a:endParaRPr sz="1200" dirty="0">
              <a:solidFill>
                <a:srgbClr val="000000"/>
              </a:solidFill>
            </a:endParaRPr>
          </a:p>
          <a:p>
            <a:pPr marL="0" lvl="0" indent="0" algn="l" rtl="0">
              <a:lnSpc>
                <a:spcPct val="100000"/>
              </a:lnSpc>
              <a:spcBef>
                <a:spcPts val="0"/>
              </a:spcBef>
              <a:spcAft>
                <a:spcPts val="0"/>
              </a:spcAft>
              <a:buNone/>
            </a:pPr>
            <a:r>
              <a:rPr lang="en-US" sz="1200" b="1" dirty="0">
                <a:solidFill>
                  <a:srgbClr val="000000"/>
                </a:solidFill>
              </a:rPr>
              <a:t>“Mint”- </a:t>
            </a:r>
            <a:r>
              <a:rPr lang="en-US" sz="1200" dirty="0">
                <a:solidFill>
                  <a:srgbClr val="000000"/>
                </a:solidFill>
              </a:rPr>
              <a:t>“</a:t>
            </a:r>
            <a:r>
              <a:rPr lang="pt-PT" sz="1200" dirty="0">
                <a:solidFill>
                  <a:srgbClr val="000000"/>
                </a:solidFill>
              </a:rPr>
              <a:t>gratuito, controla as suas despesas e coloca-as em categorias de orçamento. Pode personalizar estas categorias, que são ilimitadas. Você define limites para estas categorias, e a MINT informa </a:t>
            </a:r>
            <a:r>
              <a:rPr lang="pt-PT" sz="1200" dirty="0">
                <a:latin typeface="Century Gothic" panose="020B0502020202020204" pitchFamily="34" charset="0"/>
              </a:rPr>
              <a:t>se está a aproximar-se </a:t>
            </a:r>
            <a:r>
              <a:rPr lang="pt-PT" sz="1200" dirty="0">
                <a:solidFill>
                  <a:srgbClr val="000000"/>
                </a:solidFill>
              </a:rPr>
              <a:t>desses limites</a:t>
            </a:r>
            <a:r>
              <a:rPr lang="en-US" sz="1200" dirty="0">
                <a:solidFill>
                  <a:srgbClr val="000000"/>
                </a:solidFill>
              </a:rPr>
              <a:t>.”</a:t>
            </a:r>
          </a:p>
          <a:p>
            <a:pPr marL="0" lvl="0" indent="0" algn="l" rtl="0">
              <a:lnSpc>
                <a:spcPct val="100000"/>
              </a:lnSpc>
              <a:spcBef>
                <a:spcPts val="0"/>
              </a:spcBef>
              <a:spcAft>
                <a:spcPts val="0"/>
              </a:spcAft>
              <a:buNone/>
            </a:pPr>
            <a:endParaRPr sz="1200" dirty="0">
              <a:solidFill>
                <a:srgbClr val="000000"/>
              </a:solidFill>
            </a:endParaRPr>
          </a:p>
          <a:p>
            <a:pPr marL="0" lvl="0" indent="0" algn="l" rtl="0">
              <a:lnSpc>
                <a:spcPct val="100000"/>
              </a:lnSpc>
              <a:spcBef>
                <a:spcPts val="0"/>
              </a:spcBef>
              <a:spcAft>
                <a:spcPts val="0"/>
              </a:spcAft>
              <a:buNone/>
            </a:pPr>
            <a:r>
              <a:rPr lang="en-US" sz="1200" b="1" dirty="0">
                <a:solidFill>
                  <a:srgbClr val="000000"/>
                </a:solidFill>
              </a:rPr>
              <a:t>“</a:t>
            </a:r>
            <a:r>
              <a:rPr lang="en-US" sz="1200" b="1" dirty="0" err="1">
                <a:solidFill>
                  <a:srgbClr val="000000"/>
                </a:solidFill>
              </a:rPr>
              <a:t>Goodbudget</a:t>
            </a:r>
            <a:r>
              <a:rPr lang="en-US" sz="1200" b="1" dirty="0">
                <a:solidFill>
                  <a:srgbClr val="000000"/>
                </a:solidFill>
              </a:rPr>
              <a:t>”- </a:t>
            </a:r>
            <a:r>
              <a:rPr lang="pt-PT" sz="1200" dirty="0">
                <a:solidFill>
                  <a:srgbClr val="000000"/>
                </a:solidFill>
              </a:rPr>
              <a:t>Ótimo para planear com antecedência</a:t>
            </a:r>
            <a:r>
              <a:rPr lang="en-US" sz="1200" dirty="0">
                <a:solidFill>
                  <a:srgbClr val="000000"/>
                </a:solidFill>
              </a:rPr>
              <a:t>. </a:t>
            </a:r>
          </a:p>
          <a:p>
            <a:pPr marL="0" lvl="0" indent="0" algn="l" rtl="0">
              <a:lnSpc>
                <a:spcPct val="100000"/>
              </a:lnSpc>
              <a:spcBef>
                <a:spcPts val="0"/>
              </a:spcBef>
              <a:spcAft>
                <a:spcPts val="0"/>
              </a:spcAft>
              <a:buNone/>
            </a:pPr>
            <a:endParaRPr sz="1200" dirty="0">
              <a:solidFill>
                <a:srgbClr val="000000"/>
              </a:solidFill>
            </a:endParaRPr>
          </a:p>
          <a:p>
            <a:pPr marL="0" lvl="0" indent="0" algn="l" rtl="0">
              <a:lnSpc>
                <a:spcPct val="100000"/>
              </a:lnSpc>
              <a:spcBef>
                <a:spcPts val="0"/>
              </a:spcBef>
              <a:spcAft>
                <a:spcPts val="0"/>
              </a:spcAft>
              <a:buNone/>
            </a:pPr>
            <a:r>
              <a:rPr lang="en-US" sz="1200" b="1" dirty="0">
                <a:solidFill>
                  <a:srgbClr val="000000"/>
                </a:solidFill>
              </a:rPr>
              <a:t>“</a:t>
            </a:r>
            <a:r>
              <a:rPr lang="en-US" sz="1200" b="1" dirty="0" err="1">
                <a:solidFill>
                  <a:srgbClr val="000000"/>
                </a:solidFill>
              </a:rPr>
              <a:t>Honeydue</a:t>
            </a:r>
            <a:r>
              <a:rPr lang="en-US" sz="1200" b="1" dirty="0">
                <a:solidFill>
                  <a:srgbClr val="000000"/>
                </a:solidFill>
              </a:rPr>
              <a:t>”- </a:t>
            </a:r>
            <a:r>
              <a:rPr lang="pt-PT" sz="1200" dirty="0">
                <a:solidFill>
                  <a:srgbClr val="000000"/>
                </a:solidFill>
              </a:rPr>
              <a:t>para famílias com dupla renda.</a:t>
            </a:r>
            <a:endParaRPr dirty="0"/>
          </a:p>
        </p:txBody>
      </p:sp>
      <p:sp>
        <p:nvSpPr>
          <p:cNvPr id="410" name="Google Shape;41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0630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PT" dirty="0"/>
              <a:t>Aqui está um breve guia de como encontrar modelos já criados no seu computador para orçamento. Os alunos precisam escolher qual modelo funcionaria melhor para eles. Usar modelos já criados seria um ótimo começo na jornada de orçamento.</a:t>
            </a:r>
          </a:p>
          <a:p>
            <a:pPr marL="0" lvl="0" indent="0" algn="l" rtl="0">
              <a:spcBef>
                <a:spcPts val="0"/>
              </a:spcBef>
              <a:spcAft>
                <a:spcPts val="0"/>
              </a:spcAft>
              <a:buNone/>
            </a:pPr>
            <a:endParaRPr dirty="0"/>
          </a:p>
          <a:p>
            <a:pPr marL="0" lvl="0" indent="0" algn="l" rtl="0">
              <a:spcBef>
                <a:spcPts val="0"/>
              </a:spcBef>
              <a:spcAft>
                <a:spcPts val="0"/>
              </a:spcAft>
              <a:buNone/>
            </a:pPr>
            <a:r>
              <a:rPr lang="pt-PT" dirty="0"/>
              <a:t>1. Abra a aplicação "Excel" no computador. 
2. Na página de introdução encontre um motor de procura. 
3. Digite "Budgeting" em inglês ou tente digitar a mesma palavra no seu idioma nacional. 
4. Escolha o modelo mais adequado e comece a orçamentar.</a:t>
            </a:r>
            <a:endParaRPr dirty="0"/>
          </a:p>
        </p:txBody>
      </p:sp>
      <p:sp>
        <p:nvSpPr>
          <p:cNvPr id="425" name="Google Shape;4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311185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200" b="0" i="0" u="none" strike="noStrike" cap="none" dirty="0">
                <a:solidFill>
                  <a:schemeClr val="dk1"/>
                </a:solidFill>
                <a:latin typeface="Calibri"/>
                <a:ea typeface="Century Gothic" panose="020B0502020202020204" pitchFamily="34" charset="0"/>
                <a:cs typeface="Calibri"/>
                <a:sym typeface="Calibri"/>
              </a:rPr>
              <a:t>Aqui estão alguns modelos on-line em vários idiomas. Os alunos podem escolher aquele que é mais adequado para eles e usá-lo como uma ferramenta de orçamento:</a:t>
            </a:r>
          </a:p>
          <a:p>
            <a:pPr algn="just">
              <a:lnSpc>
                <a:spcPct val="107000"/>
              </a:lnSpc>
              <a:spcAft>
                <a:spcPts val="800"/>
              </a:spcAft>
            </a:pPr>
            <a:endParaRPr lang="pt-PT" sz="1200" b="0" i="0" u="none" strike="noStrike" cap="none" dirty="0">
              <a:solidFill>
                <a:schemeClr val="dk1"/>
              </a:solidFill>
              <a:latin typeface="Calibri"/>
              <a:cs typeface="Calibri"/>
              <a:sym typeface="Calibri"/>
            </a:endParaRPr>
          </a:p>
          <a:p>
            <a:pPr algn="just">
              <a:lnSpc>
                <a:spcPct val="107000"/>
              </a:lnSpc>
              <a:spcAft>
                <a:spcPts val="800"/>
              </a:spcAft>
            </a:pPr>
            <a:r>
              <a:rPr lang="en-US" sz="1200" dirty="0">
                <a:solidFill>
                  <a:srgbClr val="000000"/>
                </a:solidFill>
              </a:rPr>
              <a:t>https://create.microsoft.com/en-us/search?query=budget (</a:t>
            </a:r>
            <a:r>
              <a:rPr lang="en-US" sz="1200" dirty="0" err="1">
                <a:solidFill>
                  <a:srgbClr val="000000"/>
                </a:solidFill>
              </a:rPr>
              <a:t>en</a:t>
            </a:r>
            <a:r>
              <a:rPr lang="en-US" sz="1200" dirty="0">
                <a:solidFill>
                  <a:srgbClr val="000000"/>
                </a:solidFill>
              </a:rPr>
              <a:t>)</a:t>
            </a:r>
            <a:endParaRPr dirty="0"/>
          </a:p>
          <a:p>
            <a:pPr marL="0" lvl="0" indent="0" algn="l" rtl="0">
              <a:lnSpc>
                <a:spcPct val="100000"/>
              </a:lnSpc>
              <a:spcBef>
                <a:spcPts val="0"/>
              </a:spcBef>
              <a:spcAft>
                <a:spcPts val="0"/>
              </a:spcAft>
              <a:buNone/>
            </a:pPr>
            <a:r>
              <a:rPr lang="en-US" sz="1200" dirty="0">
                <a:solidFill>
                  <a:srgbClr val="000000"/>
                </a:solidFill>
              </a:rPr>
              <a:t>https://create.microsoft.com/lt-lt/templates/biud%C5%BEetus  (</a:t>
            </a:r>
            <a:r>
              <a:rPr lang="en-US" sz="1200" dirty="0" err="1">
                <a:solidFill>
                  <a:srgbClr val="000000"/>
                </a:solidFill>
              </a:rPr>
              <a:t>lt</a:t>
            </a:r>
            <a:r>
              <a:rPr lang="en-US" sz="1200" dirty="0">
                <a:solidFill>
                  <a:srgbClr val="000000"/>
                </a:solidFill>
              </a:rPr>
              <a:t>)</a:t>
            </a:r>
            <a:endParaRPr dirty="0"/>
          </a:p>
          <a:p>
            <a:pPr marL="0" lvl="0" indent="0" algn="l" rtl="0">
              <a:lnSpc>
                <a:spcPct val="100000"/>
              </a:lnSpc>
              <a:spcBef>
                <a:spcPts val="0"/>
              </a:spcBef>
              <a:spcAft>
                <a:spcPts val="0"/>
              </a:spcAft>
              <a:buNone/>
            </a:pPr>
            <a:r>
              <a:rPr lang="en-US" sz="1200" dirty="0">
                <a:solidFill>
                  <a:srgbClr val="000000"/>
                </a:solidFill>
              </a:rPr>
              <a:t>https://create.microsoft.com/it-it/search?query=bilancio (it)</a:t>
            </a:r>
            <a:endParaRPr dirty="0"/>
          </a:p>
          <a:p>
            <a:pPr marL="0" lvl="0" indent="0" algn="l" rtl="0">
              <a:lnSpc>
                <a:spcPct val="100000"/>
              </a:lnSpc>
              <a:spcBef>
                <a:spcPts val="0"/>
              </a:spcBef>
              <a:spcAft>
                <a:spcPts val="0"/>
              </a:spcAft>
              <a:buNone/>
            </a:pPr>
            <a:r>
              <a:rPr lang="en-US" sz="1200" dirty="0">
                <a:solidFill>
                  <a:srgbClr val="000000"/>
                </a:solidFill>
              </a:rPr>
              <a:t>https://create.microsoft.com/pt-br/search?query=or%C3%A7amento (pt)</a:t>
            </a:r>
            <a:endParaRPr dirty="0"/>
          </a:p>
          <a:p>
            <a:pPr marL="0" lvl="0" indent="0" algn="l" rtl="0">
              <a:lnSpc>
                <a:spcPct val="100000"/>
              </a:lnSpc>
              <a:spcBef>
                <a:spcPts val="0"/>
              </a:spcBef>
              <a:spcAft>
                <a:spcPts val="0"/>
              </a:spcAft>
              <a:buNone/>
            </a:pPr>
            <a:r>
              <a:rPr lang="en-US" sz="1200" dirty="0">
                <a:solidFill>
                  <a:srgbClr val="000000"/>
                </a:solidFill>
              </a:rPr>
              <a:t>https://create.microsoft.com/sl-si/search?query=prora%C4%8Dun (</a:t>
            </a:r>
            <a:r>
              <a:rPr lang="en-US" sz="1200" dirty="0" err="1">
                <a:solidFill>
                  <a:srgbClr val="000000"/>
                </a:solidFill>
              </a:rPr>
              <a:t>sl</a:t>
            </a:r>
            <a:r>
              <a:rPr lang="en-US" sz="1200" dirty="0">
                <a:solidFill>
                  <a:srgbClr val="000000"/>
                </a:solidFill>
              </a:rPr>
              <a:t>)</a:t>
            </a:r>
            <a:endParaRPr dirty="0"/>
          </a:p>
          <a:p>
            <a:pPr marL="0" lvl="0" indent="0" algn="l" rtl="0">
              <a:lnSpc>
                <a:spcPct val="100000"/>
              </a:lnSpc>
              <a:spcBef>
                <a:spcPts val="0"/>
              </a:spcBef>
              <a:spcAft>
                <a:spcPts val="0"/>
              </a:spcAft>
              <a:buNone/>
            </a:pPr>
            <a:r>
              <a:rPr lang="en-US" sz="1200" dirty="0">
                <a:solidFill>
                  <a:srgbClr val="000000"/>
                </a:solidFill>
              </a:rPr>
              <a:t>https://create.microsoft.com/de-de/search?query=budget (de)</a:t>
            </a:r>
          </a:p>
          <a:p>
            <a:pPr marL="0" lvl="0" indent="0" algn="l" rtl="0">
              <a:lnSpc>
                <a:spcPct val="100000"/>
              </a:lnSpc>
              <a:spcBef>
                <a:spcPts val="0"/>
              </a:spcBef>
              <a:spcAft>
                <a:spcPts val="0"/>
              </a:spcAft>
              <a:buNone/>
            </a:pPr>
            <a:endParaRPr dirty="0"/>
          </a:p>
          <a:p>
            <a:pPr marL="0" lvl="0" indent="0" algn="l" rtl="0">
              <a:spcBef>
                <a:spcPts val="0"/>
              </a:spcBef>
              <a:spcAft>
                <a:spcPts val="0"/>
              </a:spcAft>
              <a:buNone/>
            </a:pPr>
            <a:r>
              <a:rPr lang="pt-PT" dirty="0"/>
              <a:t>Estas ferramentas online oferecem uma forma conveniente e acessível de começar a orçamentar em vários idiomas. Os alunos podem explorar as opções disponíveis na sua língua preferida e selecionar o modelo que melhor se adapta às suas necessidades e preferências. Seja para gestão de finanças pessoais, orçamento doméstico ou despesas comerciais, esses modelos fornecem um ponto de partida útil para indivíduos que embarcam em sua jornada orçamentária.</a:t>
            </a:r>
            <a:endParaRPr dirty="0"/>
          </a:p>
        </p:txBody>
      </p:sp>
      <p:sp>
        <p:nvSpPr>
          <p:cNvPr id="447" name="Google Shape;4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10812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Além disso, existem algumas calculadoras de orçamento on-line, mas infelizmente a maioria delas está disponível apenas em inglês:</a:t>
            </a:r>
          </a:p>
          <a:p>
            <a:pPr marL="628650" marR="0" lvl="1" indent="-171450" algn="l" rtl="0">
              <a:lnSpc>
                <a:spcPct val="100000"/>
              </a:lnSpc>
              <a:spcBef>
                <a:spcPts val="0"/>
              </a:spcBef>
              <a:spcAft>
                <a:spcPts val="0"/>
              </a:spcAft>
              <a:buClr>
                <a:srgbClr val="000000"/>
              </a:buClr>
              <a:buSzPts val="1200"/>
              <a:buFont typeface="Arial" panose="020B0604020202020204" pitchFamily="34" charset="0"/>
              <a:buChar char="•"/>
            </a:pPr>
            <a:r>
              <a:rPr lang="en-US" dirty="0">
                <a:solidFill>
                  <a:srgbClr val="000000"/>
                </a:solidFill>
              </a:rPr>
              <a:t>https://www.moneyhelper.org.uk/en/everyday-money/budgeting/use-our-budget-planner</a:t>
            </a:r>
            <a:endParaRPr lang="en-US" dirty="0">
              <a:solidFill>
                <a:schemeClr val="dk1"/>
              </a:solidFill>
            </a:endParaRPr>
          </a:p>
          <a:p>
            <a:pPr marL="628650" marR="0" lvl="1" indent="-171450" algn="l" rtl="0">
              <a:lnSpc>
                <a:spcPct val="100000"/>
              </a:lnSpc>
              <a:spcBef>
                <a:spcPts val="0"/>
              </a:spcBef>
              <a:spcAft>
                <a:spcPts val="0"/>
              </a:spcAft>
              <a:buClr>
                <a:srgbClr val="000000"/>
              </a:buClr>
              <a:buSzPts val="1200"/>
              <a:buFont typeface="Arial" panose="020B0604020202020204" pitchFamily="34" charset="0"/>
              <a:buChar char="•"/>
            </a:pPr>
            <a:r>
              <a:rPr lang="en-US" dirty="0">
                <a:solidFill>
                  <a:srgbClr val="000000"/>
                </a:solidFill>
              </a:rPr>
              <a:t>https://www.voya.com/tool/budget-calculator</a:t>
            </a:r>
            <a:endParaRPr lang="en-US" dirty="0">
              <a:solidFill>
                <a:schemeClr val="dk1"/>
              </a:solidFill>
            </a:endParaRPr>
          </a:p>
          <a:p>
            <a:pPr marL="628650" marR="0" lvl="1" indent="-171450" algn="l" rtl="0">
              <a:lnSpc>
                <a:spcPct val="100000"/>
              </a:lnSpc>
              <a:spcBef>
                <a:spcPts val="0"/>
              </a:spcBef>
              <a:spcAft>
                <a:spcPts val="0"/>
              </a:spcAft>
              <a:buClr>
                <a:srgbClr val="000000"/>
              </a:buClr>
              <a:buSzPts val="1200"/>
              <a:buFont typeface="Arial" panose="020B0604020202020204" pitchFamily="34" charset="0"/>
              <a:buChar char="•"/>
            </a:pPr>
            <a:r>
              <a:rPr lang="en-US" dirty="0">
                <a:solidFill>
                  <a:srgbClr val="000000"/>
                </a:solidFill>
              </a:rPr>
              <a:t>https://www.quicken.com/resources/calculators/budget-calculator</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pt-PT" dirty="0"/>
              <a:t>Analise-os brevemente com os alunos. Mencione, que eles poderiam facilmente fazer isso em um pedaço de papel.</a:t>
            </a:r>
            <a:endParaRPr dirty="0"/>
          </a:p>
        </p:txBody>
      </p:sp>
      <p:sp>
        <p:nvSpPr>
          <p:cNvPr id="461" name="Google Shape;4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5241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Monitorizar regularmente os hábitos de consumo é uma pedra angular de uma gestão financeira eficaz, oferecendo inúmeros benefícios que contribuem para o bem-estar e sucesso financeiro global. Veja por que é crucial:</a:t>
            </a:r>
          </a:p>
          <a:p>
            <a:pPr algn="just">
              <a:lnSpc>
                <a:spcPct val="107000"/>
              </a:lnSpc>
              <a:spcAft>
                <a:spcPts val="800"/>
              </a:spcAft>
            </a:pPr>
            <a:endParaRPr lang="pt-P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b="1" dirty="0" err="1">
                <a:effectLst/>
                <a:latin typeface="Century Gothic" panose="020B0502020202020204" pitchFamily="34" charset="0"/>
                <a:ea typeface="Century Gothic" panose="020B0502020202020204" pitchFamily="34" charset="0"/>
                <a:cs typeface="Century Gothic" panose="020B0502020202020204" pitchFamily="34" charset="0"/>
              </a:rPr>
              <a:t>Permite</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err="1">
                <a:effectLst/>
                <a:latin typeface="Century Gothic" panose="020B0502020202020204" pitchFamily="34" charset="0"/>
                <a:ea typeface="Century Gothic" panose="020B0502020202020204" pitchFamily="34" charset="0"/>
                <a:cs typeface="Century Gothic" panose="020B0502020202020204" pitchFamily="34" charset="0"/>
              </a:rPr>
              <a:t>acompanhar</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err="1">
                <a:effectLst/>
                <a:latin typeface="Century Gothic" panose="020B0502020202020204" pitchFamily="34" charset="0"/>
                <a:ea typeface="Century Gothic" panose="020B0502020202020204" pitchFamily="34" charset="0"/>
                <a:cs typeface="Century Gothic" panose="020B0502020202020204" pitchFamily="34" charset="0"/>
              </a:rPr>
              <a:t>objetivos</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err="1">
                <a:effectLst/>
                <a:latin typeface="Century Gothic" panose="020B0502020202020204" pitchFamily="34" charset="0"/>
                <a:ea typeface="Century Gothic" panose="020B0502020202020204" pitchFamily="34" charset="0"/>
                <a:cs typeface="Century Gothic" panose="020B0502020202020204" pitchFamily="34" charset="0"/>
              </a:rPr>
              <a:t>financeiros</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O acompanhamento regular dos hábitos de consumo permite que os alunos acompanhem o seu progresso em direção aos objetivos financeiros. Ao comparar os gastos reais com os valores orçados, os indivíduos podem avaliar se estão no caminho certo para atingir seus objetivos. Essa perceção fornece feedback valioso e permite que ajustes sejam feitos conforme necessário para permanecer alinhado com os objetivos financeiros.</a:t>
            </a:r>
          </a:p>
          <a:p>
            <a:pPr algn="just">
              <a:lnSpc>
                <a:spcPct val="107000"/>
              </a:lnSpc>
              <a:spcAft>
                <a:spcPts val="800"/>
              </a:spcAft>
            </a:pPr>
            <a:endParaRPr lang="pt-P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Para com </a:t>
            </a:r>
            <a:r>
              <a:rPr lang="en-GB" sz="1800" b="1" dirty="0" err="1">
                <a:effectLst/>
                <a:latin typeface="Century Gothic" panose="020B0502020202020204" pitchFamily="34" charset="0"/>
                <a:ea typeface="Century Gothic" panose="020B0502020202020204" pitchFamily="34" charset="0"/>
                <a:cs typeface="Century Gothic" panose="020B0502020202020204" pitchFamily="34" charset="0"/>
              </a:rPr>
              <a:t>gastos</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err="1">
                <a:effectLst/>
                <a:latin typeface="Century Gothic" panose="020B0502020202020204" pitchFamily="34" charset="0"/>
                <a:ea typeface="Century Gothic" panose="020B0502020202020204" pitchFamily="34" charset="0"/>
                <a:cs typeface="Century Gothic" panose="020B0502020202020204" pitchFamily="34" charset="0"/>
              </a:rPr>
              <a:t>excessivos</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Acompanhar de perto as despesas ajuda os alunos a reconhecer padrões de gastos excessivos. Esta abordagem proactiva não só evita a tensão financeira, como também assegura que os recursos são afetados de forma eficaz a domínios prioritários. Ao conter os gastos excessivos, os indivíduos podem manter um melhor controle sobre suas finanças e trabalhar para alcançar uma posição financeira mais saudável.</a:t>
            </a:r>
          </a:p>
          <a:p>
            <a:pPr algn="just">
              <a:lnSpc>
                <a:spcPct val="107000"/>
              </a:lnSpc>
              <a:spcAft>
                <a:spcPts val="800"/>
              </a:spcAft>
            </a:pPr>
            <a:endParaRPr lang="pt-P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pt-PT" sz="1800" b="1" dirty="0">
                <a:effectLst/>
                <a:latin typeface="Century Gothic" panose="020B0502020202020204" pitchFamily="34" charset="0"/>
                <a:ea typeface="Century Gothic" panose="020B0502020202020204" pitchFamily="34" charset="0"/>
                <a:cs typeface="Century Gothic" panose="020B0502020202020204" pitchFamily="34" charset="0"/>
              </a:rPr>
              <a:t>A identificação das principais áreas de despesa conduz a um melhor planeamento:</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 monitorização regular dos hábitos de consumo permite aos alunos identificar as suas principais áreas ou categorias de despesas. Entender onde a maior parte de seu dinheiro está sendo alocada permite que os indivíduos tomem decisões mais informadas sobre orçamento e alocação de recursos. Esse conhecimento facilita um melhor planejamento e otimização dos gastos para alinhar com as metas e prioridades financeiras.</a:t>
            </a:r>
          </a:p>
          <a:p>
            <a:pPr algn="just">
              <a:lnSpc>
                <a:spcPct val="107000"/>
              </a:lnSpc>
              <a:spcAft>
                <a:spcPts val="800"/>
              </a:spcAft>
            </a:pPr>
            <a:endParaRPr lang="pt-P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pt-PT" sz="1800" b="1" dirty="0">
                <a:effectLst/>
                <a:latin typeface="Century Gothic" panose="020B0502020202020204" pitchFamily="34" charset="0"/>
                <a:ea typeface="Century Gothic" panose="020B0502020202020204" pitchFamily="34" charset="0"/>
                <a:cs typeface="Century Gothic" panose="020B0502020202020204" pitchFamily="34" charset="0"/>
              </a:rPr>
              <a:t>Redução de fraudes e erros: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 monitorização dos hábitos de consumo ajuda a detetar quaisquer transações não autorizadas ou fraudulentas nas contas financeiras. Ao analisar os registros de transações regularmente, os indivíduos podem identificar qualquer atividade suspeita e tomar medidas apropriadas para resolvê-la, como denunciar cobranças fraudulentas ou atualizar medidas de segurança. Esta abordagem proactiva reforça a segurança financeira e protege contra potenciais perdas.</a:t>
            </a:r>
          </a:p>
          <a:p>
            <a:pPr algn="just">
              <a:lnSpc>
                <a:spcPct val="107000"/>
              </a:lnSpc>
              <a:spcAft>
                <a:spcPts val="800"/>
              </a:spcAft>
            </a:pPr>
            <a:endParaRPr lang="pt-PT"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pt-PT" sz="1800" b="1" dirty="0">
                <a:effectLst/>
                <a:latin typeface="Century Gothic" panose="020B0502020202020204" pitchFamily="34" charset="0"/>
                <a:ea typeface="Century Gothic" panose="020B0502020202020204" pitchFamily="34" charset="0"/>
                <a:cs typeface="Century Gothic" panose="020B0502020202020204" pitchFamily="34" charset="0"/>
              </a:rPr>
              <a:t>Tomar melhores decisões de despesa:</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Ao rever regularmente os seus hábitos de consumo, os alunos adquirem uma melhor compreensão do seu comportamento e padrões financeiros. Esta consciência permite-lhes tomar melhores decisões de despesa com base nos seus valores, prioridades e objetivos a longo prazo. Os indivíduos podem identificar áreas onde os gastos podem ser otimizados ou reduzidos, levando a um uso mais intencional e consciente dos recursos financeiros.
Monitorar regularmente os hábitos de consumo é essencial para manter a saúde financeira e alcançar metas financeiras de longo prazo. Ao manterem-se vigilantes e proativos no acompanhamento das despesas, os indivíduos podem tomar decisões informadas, evitar gastos excessivos e trabalhar para um futuro financeiro mais seguro e próspero.</a:t>
            </a:r>
            <a:endParaRPr lang="de-AT" sz="1800" dirty="0">
              <a:effectLst/>
              <a:latin typeface="Calibri" panose="020F0502020204030204" pitchFamily="34" charset="0"/>
              <a:ea typeface="Calibri" panose="020F0502020204030204" pitchFamily="34" charset="0"/>
            </a:endParaRPr>
          </a:p>
        </p:txBody>
      </p:sp>
      <p:sp>
        <p:nvSpPr>
          <p:cNvPr id="389" name="Google Shape;3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t-PT" sz="1200" b="0" i="0" dirty="0">
                <a:solidFill>
                  <a:schemeClr val="dk1"/>
                </a:solidFill>
                <a:latin typeface="Calibri"/>
                <a:ea typeface="Calibri"/>
                <a:cs typeface="Calibri"/>
                <a:sym typeface="Calibri"/>
              </a:rPr>
              <a:t>O módulo de orçamento fornece as competências necessárias, que serão benéficas com a disciplina financeira, a utilização de recursos, a literacia financeira entre as mulheres, incentivando a tomada de decisões intencionais. Ao capacitar as mulheres para assumirem o controlo das suas finanças através da orçamentação, podem alcançar uma maior independência financeira, segurança e sucesso! O objetivo final é provar habilidades e conhecimentos práticos de gestão financeira.</a:t>
            </a:r>
            <a:endParaRPr dirty="0"/>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Monitorizar os hábitos de consumo é crucial para manter um estilo de vida financeiro saudável. Aqui estão algumas maneiras eficazes de fazê-lo:</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1. Acompanhe as despesas: registre todas as despesas, por menores que sejam, em um diário, planilha ou aplicativo de orçamento. Isso inclui transações em dinheiro e com cartão.
2. Revise os extratos bancários: revise regularmente seus extratos bancários e de cartão de crédito para identificar para onde seu dinheiro está indo. Procure por quaisquer despesas recorrentes ou áreas onde você pode estar gastando demais.
3. Estabeleça limites de gastos: estabeleça limites de gastos para diferentes categorias, como mantimentos, refeições fora, entretenimento, etc. Respeite esses limites tanto quanto possível para evitar gastos excessivos.
4. Use aplicativos de orçamento: utilize aplicativos de orçamento para rastrear automaticamente seus gastos e categorizar despesas. Esses aplicativos podem fornecer informações sobre seus hábitos de consumo e ajudá-lo a identificar áreas para melhorias.
5. Check-in regularmente: reserve tempo a cada semana ou mês para rever seus gastos e avaliar seu progresso em direção às suas metas financeiras. Faça ajustes no seu orçamento conforme necessário para se manter no caminho certo.
6. Pratique o </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Mindful</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Spending</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Antes de fazer uma compra, pergunte-se se ela está alinhada com seus objetivos e prioridades financeiras. Considere se é uma necessidade ou um desejo e se existem alternativas mais rentáveis disponíveis.
7. Identifique padrões: procure padrões em seus hábitos de consumo, como compras por impulso, assinaturas recorrentes ou picos sazonais de gastos. Identificar esses padrões pode ajudá-lo a tomar decisões mais informadas sobre onde alocar seu dinheiro.
Ao monitorar ativamente seus hábitos de consumo e fazer ajustes conforme necessário, os indivíduos podem controlar melhor suas finanças e trabalhar para alcançar seus objetivos financeiros.</a:t>
            </a:r>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Monitorar regularmente os hábitos de consumo está oferecendo inúmeros benefícios que contribuem para o bem-estar financeiro geral e sucesso. Veja por que é crucial:
Permite acompanhar objetivos financeiros: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O acompanhamento regular dos hábitos de consumo permite que os alunos acompanhem o seu progresso em direção aos objetivos financeiros. Ao comparar os gastos reais com os valores orçados, os indivíduos podem avaliar se estão no caminho certo para atingir seus objetivos. Essa perceção fornece feedback valioso e permite que ajustes sejam feitos conforme necessário para permanecer alinhado com os objetivos financeiros.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Para com gastos excessivos: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Acompanhar de perto as despesas ajuda os alunos a reconhecer padrões de gastos excessivos. Esta abordagem proactiva não só evita a tensão financeira, como também assegura que os recursos são afetados de forma eficaz a domínios prioritários. Ao conter os gastos excessivos, os indivíduos podem manter um melhor controle sobre suas finanças e trabalhar para alcançar uma posição financeira mais saudável.</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 identificação das principais áreas de despesa conduz a um melhor planeamento:</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 monitorização regular dos hábitos de consumo permite aos alunos identificar as suas principais áreas ou categorias de despesas. Entender onde a maior parte de seu dinheiro está sendo alocada permite que os indivíduos tomem decisões mais informadas sobre orçamento e alocação de recursos. Esse conhecimento facilita um melhor planejamento e otimização dos gastos para alinhar com as metas e prioridades financeiras.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Redução de fraudes e erros: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 monitorização dos hábitos de consumo ajuda a detetar quaisquer transações não autorizadas ou fraudulentas nas contas financeiras. Ao analisar os registros de transações regularmente, os indivíduos podem identificar qualquer atividade suspeita e tomar medidas apropriadas para resolvê-la, como denunciar cobranças fraudulentas ou atualizar medidas de segurança. Esta abordagem proactiva reforça a segurança financeira e protege contra potenciais perdas.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Tomar melhores decisões de despesa:</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Ao rever regularmente os seus hábitos de consumo, os alunos adquirem uma melhor compreensão do seu comportamento e padrões financeiros. Esta consciência permite-lhes tomar melhores decisões de despesa com base nos seus valores, prioridades e objetivos a longo prazo. Os indivíduos podem identificar áreas onde os gastos podem ser otimizados ou reduzidos, levando a um uso mais intencional e consciente dos recursos financeiros.</a:t>
            </a: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Monitorar regularmente os hábitos de consumo é essencial para manter a saúde financeira e alcançar metas financeiras de longo prazo. Ao manterem-se vigilantes e proativos no acompanhamento das despesas, os indivíduos podem tomar decisões informadas, evitar gastos excessivos e trabalhar para um futuro financeiro mais seguro e próspero.</a:t>
            </a:r>
            <a:endParaRPr lang="de-AT" sz="1800" dirty="0">
              <a:effectLst/>
              <a:latin typeface="Calibri" panose="020F0502020204030204" pitchFamily="34" charset="0"/>
              <a:ea typeface="Calibri" panose="020F0502020204030204" pitchFamily="34" charset="0"/>
            </a:endParaRPr>
          </a:p>
        </p:txBody>
      </p:sp>
      <p:sp>
        <p:nvSpPr>
          <p:cNvPr id="389" name="Google Shape;3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11185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100" dirty="0">
                <a:effectLst/>
                <a:latin typeface="Century Gothic" panose="020B0502020202020204" pitchFamily="34" charset="0"/>
                <a:ea typeface="Century Gothic" panose="020B0502020202020204" pitchFamily="34" charset="0"/>
                <a:cs typeface="Century Gothic" panose="020B0502020202020204" pitchFamily="34" charset="0"/>
              </a:rPr>
              <a:t>No intrincado cenário das finanças pessoais, um dos aspetos mais cruciais é entender e gerenciar despesas. Essas obrigações financeiras abrangem um espectro, desde compromissos fixos até indulgências discricionárias, cada uma desempenhando um papel único na formação de nossa jornada financeira.</a:t>
            </a:r>
          </a:p>
          <a:p>
            <a:pPr algn="just">
              <a:lnSpc>
                <a:spcPct val="107000"/>
              </a:lnSpc>
              <a:spcAft>
                <a:spcPts val="800"/>
              </a:spcAft>
            </a:pPr>
            <a:endParaRPr lang="pt-PT"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pt-PT" sz="1100" dirty="0">
                <a:effectLst/>
                <a:latin typeface="Century Gothic" panose="020B0502020202020204" pitchFamily="34" charset="0"/>
                <a:ea typeface="Century Gothic" panose="020B0502020202020204" pitchFamily="34" charset="0"/>
                <a:cs typeface="Century Gothic" panose="020B0502020202020204" pitchFamily="34" charset="0"/>
              </a:rPr>
              <a:t>Abaixo estão algumas dicas para um orçamento controlado:</a:t>
            </a:r>
          </a:p>
          <a:p>
            <a:pPr algn="just">
              <a:lnSpc>
                <a:spcPct val="107000"/>
              </a:lnSpc>
              <a:spcAft>
                <a:spcPts val="800"/>
              </a:spcAft>
            </a:pPr>
            <a:endParaRPr lang="pt-PT"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pt-PT" sz="1100" b="1" dirty="0">
                <a:effectLst/>
                <a:latin typeface="Century Gothic" panose="020B0502020202020204" pitchFamily="34" charset="0"/>
                <a:ea typeface="Century Gothic" panose="020B0502020202020204" pitchFamily="34" charset="0"/>
                <a:cs typeface="Century Gothic" panose="020B0502020202020204" pitchFamily="34" charset="0"/>
              </a:rPr>
              <a:t>Siga um plano de orçamento inflexível para evitar despesas excessivas</a:t>
            </a:r>
          </a:p>
          <a:p>
            <a:pPr algn="just">
              <a:lnSpc>
                <a:spcPct val="107000"/>
              </a:lnSpc>
              <a:spcAft>
                <a:spcPts val="800"/>
              </a:spcAft>
            </a:pPr>
            <a:r>
              <a:rPr lang="pt-PT" sz="1100" dirty="0">
                <a:effectLst/>
                <a:latin typeface="Century Gothic" panose="020B0502020202020204" pitchFamily="34" charset="0"/>
                <a:ea typeface="Century Gothic" panose="020B0502020202020204" pitchFamily="34" charset="0"/>
                <a:cs typeface="Century Gothic" panose="020B0502020202020204" pitchFamily="34" charset="0"/>
              </a:rPr>
              <a:t>Um plano orçamental inflexível pode ajudar a evitar gastos excessivos, impondo limites rigorosos a várias categorias de despesas. Ao definir alocações pré-determinadas, assumir toda a sua renda ensinará disciplina e responsabilidade na gestão financeira, reduzindo a probabilidade de compras desnecessárias ou compras por impulso.</a:t>
            </a: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r>
              <a:rPr lang="pt-PT" sz="1100" b="1" dirty="0">
                <a:effectLst/>
                <a:latin typeface="Century Gothic" panose="020B0502020202020204" pitchFamily="34" charset="0"/>
                <a:ea typeface="Century Gothic" panose="020B0502020202020204" pitchFamily="34" charset="0"/>
                <a:cs typeface="Century Gothic" panose="020B0502020202020204" pitchFamily="34" charset="0"/>
              </a:rPr>
              <a:t>Estabeleça limites de gastos sempre que fizer compras (ter dinheiro pode ajudar a não gastar demais)</a:t>
            </a:r>
          </a:p>
          <a:p>
            <a:pPr marL="457200" lvl="1" indent="0" algn="just">
              <a:buFont typeface="Century Gothic" panose="020B0502020202020204" pitchFamily="34" charset="0"/>
              <a:buNone/>
            </a:pPr>
            <a:r>
              <a:rPr lang="pt-PT" sz="1100" dirty="0">
                <a:effectLst/>
                <a:latin typeface="Century Gothic" panose="020B0502020202020204" pitchFamily="34" charset="0"/>
                <a:ea typeface="Century Gothic" panose="020B0502020202020204" pitchFamily="34" charset="0"/>
                <a:cs typeface="Century Gothic" panose="020B0502020202020204" pitchFamily="34" charset="0"/>
              </a:rPr>
              <a:t>Estabelecer limites de gastos antes de cada viagem de compras é essencial para se manter dentro do orçamento. Uma estratégia eficaz é usar dinheiro em vez de cartões de crédito ou débito, pois fornece um limite tangível de gastos e reduz a tentação de exceder os valores orçados. Ao alocar uma quantidade específica de dinheiro para cada excursão de compras, os alunos podem controlar melhor seus gastos e tomar decisões de compra mais conscientes.</a:t>
            </a: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457200" lvl="1" indent="0" algn="just">
              <a:buFont typeface="Century Gothic" panose="020B0502020202020204" pitchFamily="34" charset="0"/>
              <a:buNone/>
            </a:pPr>
            <a:endParaRPr lang="en-GB" sz="11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457200" lvl="1" indent="0" algn="just">
              <a:buFont typeface="Century Gothic" panose="020B0502020202020204" pitchFamily="34" charset="0"/>
              <a:buNone/>
            </a:pPr>
            <a:r>
              <a:rPr lang="pt-PT" sz="1100" b="1" dirty="0">
                <a:effectLst/>
                <a:latin typeface="Century Gothic" panose="020B0502020202020204" pitchFamily="34" charset="0"/>
                <a:ea typeface="Century Gothic" panose="020B0502020202020204" pitchFamily="34" charset="0"/>
                <a:cs typeface="Century Gothic" panose="020B0502020202020204" pitchFamily="34" charset="0"/>
              </a:rPr>
              <a:t>Remover detalhes do cartão de sites (preguiça pode parar a compra)</a:t>
            </a:r>
          </a:p>
          <a:p>
            <a:pPr marL="742950" lvl="1" indent="-285750" algn="just">
              <a:buFont typeface="Century Gothic" panose="020B0502020202020204" pitchFamily="34" charset="0"/>
              <a:buChar char="-"/>
            </a:pPr>
            <a:r>
              <a:rPr lang="pt-PT" sz="1100" dirty="0">
                <a:effectLst/>
                <a:latin typeface="Century Gothic" panose="020B0502020202020204" pitchFamily="34" charset="0"/>
                <a:ea typeface="Century Gothic" panose="020B0502020202020204" pitchFamily="34" charset="0"/>
                <a:cs typeface="Century Gothic" panose="020B0502020202020204" pitchFamily="34" charset="0"/>
              </a:rPr>
              <a:t>A remoção de detalhes armazenados do cartão de sites de compras on-line pode servir contra compras por impulso motivadas por conveniência ou preguiça. Ao exigir a introdução manual de informações de pagamento para cada transação, os indivíduos são forçados a pausar e reconsiderar as suas decisões de compra. Esta etapa extra oferece uma oportunidade para avaliar se a compra está alinhada com as prioridades orçamentárias e evitar compras desnecessárias ou por impulso.</a:t>
            </a:r>
            <a:r>
              <a:rPr lang="en-GB" sz="1100" b="1"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742950" lvl="1" indent="-285750" algn="just">
              <a:buFont typeface="Century Gothic" panose="020B0502020202020204" pitchFamily="34" charset="0"/>
              <a:buChar char="-"/>
            </a:pPr>
            <a:endParaRPr lang="de-AT" sz="1100" dirty="0">
              <a:effectLst/>
              <a:latin typeface="Calibri" panose="020F0502020204030204" pitchFamily="34" charset="0"/>
              <a:ea typeface="Calibri" panose="020F0502020204030204" pitchFamily="34" charset="0"/>
            </a:endParaRPr>
          </a:p>
          <a:p>
            <a:pPr marL="457200" lvl="1" indent="0" algn="just">
              <a:buFont typeface="Century Gothic" panose="020B0502020202020204" pitchFamily="34" charset="0"/>
              <a:buNone/>
            </a:pPr>
            <a:r>
              <a:rPr lang="pt-PT" sz="1100" b="1" dirty="0">
                <a:effectLst/>
                <a:latin typeface="Century Gothic" panose="020B0502020202020204" pitchFamily="34" charset="0"/>
                <a:ea typeface="Century Gothic" panose="020B0502020202020204" pitchFamily="34" charset="0"/>
                <a:cs typeface="Century Gothic" panose="020B0502020202020204" pitchFamily="34" charset="0"/>
              </a:rPr>
              <a:t>Cancelar a subscrição de materiais promocionais (newsletters)</a:t>
            </a:r>
          </a:p>
          <a:p>
            <a:pPr marL="742950" lvl="1" indent="-285750" algn="just">
              <a:buFont typeface="Century Gothic" panose="020B0502020202020204" pitchFamily="34" charset="0"/>
              <a:buChar char="-"/>
            </a:pPr>
            <a:r>
              <a:rPr lang="pt-PT" sz="1100" dirty="0">
                <a:effectLst/>
                <a:latin typeface="Century Gothic" panose="020B0502020202020204" pitchFamily="34" charset="0"/>
                <a:ea typeface="Century Gothic" panose="020B0502020202020204" pitchFamily="34" charset="0"/>
                <a:cs typeface="Century Gothic" panose="020B0502020202020204" pitchFamily="34" charset="0"/>
              </a:rPr>
              <a:t>Cancelar a assinatura de materiais promocionais, como boletins informativos ou anúncios por e-mail, pode ajudar a reduzir a tentação de fazer compras desnecessárias influenciadas por táticas de marketing.</a:t>
            </a:r>
            <a:r>
              <a:rPr lang="en-GB" sz="11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742950" lvl="1" indent="-285750" algn="just">
              <a:buFont typeface="Century Gothic" panose="020B0502020202020204" pitchFamily="34" charset="0"/>
              <a:buChar char="-"/>
            </a:pPr>
            <a:endParaRPr lang="de-AT" sz="1100" dirty="0">
              <a:effectLst/>
              <a:latin typeface="Calibri" panose="020F0502020204030204" pitchFamily="34" charset="0"/>
              <a:ea typeface="Calibri" panose="020F0502020204030204" pitchFamily="34" charset="0"/>
            </a:endParaRPr>
          </a:p>
          <a:p>
            <a:pPr marL="457200" lvl="1" indent="0" algn="just">
              <a:buFont typeface="Century Gothic" panose="020B0502020202020204" pitchFamily="34" charset="0"/>
              <a:buNone/>
            </a:pPr>
            <a:r>
              <a:rPr lang="pt-PT" sz="1100" b="1" dirty="0">
                <a:effectLst/>
                <a:latin typeface="Century Gothic" panose="020B0502020202020204" pitchFamily="34" charset="0"/>
                <a:ea typeface="Century Gothic" panose="020B0502020202020204" pitchFamily="34" charset="0"/>
                <a:cs typeface="Century Gothic" panose="020B0502020202020204" pitchFamily="34" charset="0"/>
              </a:rPr>
              <a:t>Quanto mais longo for o período de orçamentação, menos fiáveis são as estimativas</a:t>
            </a:r>
          </a:p>
          <a:p>
            <a:pPr marL="742950" lvl="1" indent="-285750" algn="just">
              <a:buFont typeface="Century Gothic" panose="020B0502020202020204" pitchFamily="34" charset="0"/>
              <a:buChar char="-"/>
            </a:pPr>
            <a:r>
              <a:rPr lang="pt-PT" sz="1100" dirty="0">
                <a:effectLst/>
                <a:latin typeface="Century Gothic" panose="020B0502020202020204" pitchFamily="34" charset="0"/>
                <a:ea typeface="Century Gothic" panose="020B0502020202020204" pitchFamily="34" charset="0"/>
                <a:cs typeface="Century Gothic" panose="020B0502020202020204" pitchFamily="34" charset="0"/>
              </a:rPr>
              <a:t>Enquanto períodos de orçamento mais curtos, como semanais ou mensais, podem oferecer estimativas mais precisas de receitas e despesas, períodos mais longos, como trimestrais ou anuais, podem ser menos precisos devido a fatores flutuantes, como mudanças de receita, despesas inesperadas ou prioridades financeiras em evolução. Por conseguinte, é essencial rever e ajustar regularmente os planos orçamentais para refletir a evolução das circunstâncias e assegurar a estabilidade financeira contínua.</a:t>
            </a:r>
            <a:endParaRPr lang="de-AT" sz="1100" dirty="0">
              <a:effectLst/>
              <a:latin typeface="Calibri" panose="020F0502020204030204" pitchFamily="34" charset="0"/>
              <a:ea typeface="Calibri" panose="020F0502020204030204" pitchFamily="34" charset="0"/>
            </a:endParaRPr>
          </a:p>
        </p:txBody>
      </p:sp>
      <p:sp>
        <p:nvSpPr>
          <p:cNvPr id="265" name="Google Shape;2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Below the template, as a tool for creating "My ideal budget," is prepared. For optimal results, provide printed versions to learners. This tool will require some calculations, but by the end of the activity, learners should have a personalized budgeting plan that suits them best.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Encourage learners to fill in the template, beginning with defining their income at the top of the form. The next step is for learners to consider how much they spend in each category and record the data in the form.</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In the subsequent step, learners should select a budgeting technique that best suits their situation based on the numbers. This could be any technique learned previously, such as the 80/20 rule, 60/30/10 rule, zero-based budgeting, etc.</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effectLst/>
                <a:latin typeface="Century Gothic" panose="020B0502020202020204" pitchFamily="34" charset="0"/>
                <a:ea typeface="Calibri" panose="020F0502020204030204" pitchFamily="34" charset="0"/>
              </a:rPr>
              <a:t>Choosing the appropriate budgeting technique may present a significant challenge. However, doing so allows learners to identify the technique they are currently using and understand how to maximize its effectiveness.</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04" name="Google Shape;40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pt-PT" dirty="0"/>
              <a:t>DICAS que ajudarão a planear umas férias com um orçamento:</a:t>
            </a:r>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Clr>
                <a:srgbClr val="000000"/>
              </a:buClr>
              <a:buSzPts val="3300"/>
              <a:buFont typeface="Arial"/>
              <a:buNone/>
            </a:pPr>
            <a:r>
              <a:rPr lang="pt-PT" b="1" dirty="0">
                <a:solidFill>
                  <a:srgbClr val="000000"/>
                </a:solidFill>
              </a:rPr>
              <a:t>Definir o seu orçamento total de </a:t>
            </a:r>
            <a:r>
              <a:rPr lang="pt-PT" b="1" dirty="0" err="1">
                <a:solidFill>
                  <a:srgbClr val="000000"/>
                </a:solidFill>
              </a:rPr>
              <a:t>férias.</a:t>
            </a:r>
            <a:r>
              <a:rPr lang="pt-PT" i="0" dirty="0" err="1">
                <a:solidFill>
                  <a:schemeClr val="dk1"/>
                </a:solidFill>
              </a:rPr>
              <a:t>Antes</a:t>
            </a:r>
            <a:r>
              <a:rPr lang="pt-PT" i="0" dirty="0">
                <a:solidFill>
                  <a:schemeClr val="dk1"/>
                </a:solidFill>
              </a:rPr>
              <a:t> de embarcar na sua viagem, é crucial estabelecer um orçamento total de férias. Isso inclui contabilizar despesas como transporte, acomodação, refeições, atividades, lembranças e quaisquer custos inesperados. Definir um orçamento claro fornece uma estrutura para o planejamento e ajuda a garantir que as despesas permaneçam dentro de suas possibilidades financeiras.</a:t>
            </a:r>
          </a:p>
          <a:p>
            <a:pPr marL="0" lvl="0" indent="0" algn="l" rtl="0">
              <a:lnSpc>
                <a:spcPct val="100000"/>
              </a:lnSpc>
              <a:spcBef>
                <a:spcPts val="0"/>
              </a:spcBef>
              <a:spcAft>
                <a:spcPts val="0"/>
              </a:spcAft>
              <a:buClr>
                <a:srgbClr val="000000"/>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err="1">
                <a:solidFill>
                  <a:srgbClr val="000000"/>
                </a:solidFill>
              </a:rPr>
              <a:t>Planear</a:t>
            </a:r>
            <a:r>
              <a:rPr lang="en-US" b="1" dirty="0">
                <a:solidFill>
                  <a:srgbClr val="000000"/>
                </a:solidFill>
              </a:rPr>
              <a:t> com </a:t>
            </a:r>
            <a:r>
              <a:rPr lang="en-US" b="1" dirty="0" err="1">
                <a:solidFill>
                  <a:srgbClr val="000000"/>
                </a:solidFill>
              </a:rPr>
              <a:t>antecedência</a:t>
            </a:r>
            <a:endParaRPr lang="en-US"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pt-PT" i="0" dirty="0">
                <a:solidFill>
                  <a:schemeClr val="dk1"/>
                </a:solidFill>
              </a:rPr>
              <a:t>Planear as suas férias com antecedência permite-lhe pesquisar e reservar alojamentos, transporte e atividades aos melhores preços possíveis. O planeamento antecipado também lhe dá tempo para tirar partido de descontos, ofertas e promoções, maximizando o seu orçamento e reduzindo as despesas de última hora.</a:t>
            </a:r>
          </a:p>
          <a:p>
            <a:pPr marL="0" lvl="0" indent="0" algn="l" rtl="0">
              <a:lnSpc>
                <a:spcPct val="100000"/>
              </a:lnSpc>
              <a:spcBef>
                <a:spcPts val="0"/>
              </a:spcBef>
              <a:spcAft>
                <a:spcPts val="0"/>
              </a:spcAft>
              <a:buClr>
                <a:srgbClr val="000000"/>
              </a:buClr>
              <a:buSzPts val="3300"/>
              <a:buFont typeface="Arial"/>
              <a:buNone/>
            </a:pPr>
            <a:endParaRPr b="1" i="0"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err="1">
                <a:solidFill>
                  <a:srgbClr val="000000"/>
                </a:solidFill>
              </a:rPr>
              <a:t>Adotando</a:t>
            </a:r>
            <a:r>
              <a:rPr lang="en-US" b="1" dirty="0">
                <a:solidFill>
                  <a:srgbClr val="000000"/>
                </a:solidFill>
              </a:rPr>
              <a:t> a </a:t>
            </a:r>
            <a:r>
              <a:rPr lang="en-US" b="1" dirty="0" err="1">
                <a:solidFill>
                  <a:srgbClr val="000000"/>
                </a:solidFill>
              </a:rPr>
              <a:t>flexibilidade</a:t>
            </a:r>
            <a:endParaRPr lang="en-US"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pt-PT" i="0" dirty="0">
                <a:solidFill>
                  <a:schemeClr val="dk1"/>
                </a:solidFill>
              </a:rPr>
              <a:t>Embora seja essencial ter um plano em vigor, ser flexível com seu itinerário pode ajudar a economizar dinheiro e reduzir o estresse. Abraçar a flexibilidade permite que você aproveite oportunidades espontâneas, ajuste planos com base em circunstâncias ou condições climáticas variáveis e explore alternativas econômicas para atividades ou opções gastronômicas.</a:t>
            </a:r>
          </a:p>
          <a:p>
            <a:pPr marL="0" lvl="0" indent="0" algn="l" rtl="0">
              <a:lnSpc>
                <a:spcPct val="100000"/>
              </a:lnSpc>
              <a:spcBef>
                <a:spcPts val="0"/>
              </a:spcBef>
              <a:spcAft>
                <a:spcPts val="0"/>
              </a:spcAft>
              <a:buClr>
                <a:srgbClr val="000000"/>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err="1">
                <a:solidFill>
                  <a:srgbClr val="000000"/>
                </a:solidFill>
              </a:rPr>
              <a:t>Pesquisando</a:t>
            </a:r>
            <a:r>
              <a:rPr lang="en-US" b="1" dirty="0">
                <a:solidFill>
                  <a:srgbClr val="000000"/>
                </a:solidFill>
              </a:rPr>
              <a:t> o </a:t>
            </a:r>
            <a:r>
              <a:rPr lang="en-US" b="1" dirty="0" err="1">
                <a:solidFill>
                  <a:srgbClr val="000000"/>
                </a:solidFill>
              </a:rPr>
              <a:t>seu</a:t>
            </a:r>
            <a:r>
              <a:rPr lang="en-US" b="1" dirty="0">
                <a:solidFill>
                  <a:srgbClr val="000000"/>
                </a:solidFill>
              </a:rPr>
              <a:t> </a:t>
            </a:r>
            <a:r>
              <a:rPr lang="en-US" b="1" dirty="0" err="1">
                <a:solidFill>
                  <a:srgbClr val="000000"/>
                </a:solidFill>
              </a:rPr>
              <a:t>destino</a:t>
            </a:r>
            <a:endParaRPr lang="en-US"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pt-PT" i="0" dirty="0">
                <a:solidFill>
                  <a:schemeClr val="dk1"/>
                </a:solidFill>
              </a:rPr>
              <a:t>A realização de uma pesquisa completa sobre o seu destino ajuda-o a obter informações sobre o custo de vida local, as taxas de câmbio e as despesas típicas. Compreender estes fatores permite-lhe orçamentar com mais precisão e evitar surpresas financeiras inesperadas durante a sua viagem. Além disso, pesquisar atrações e opções gastronômicas gratuitas ou de baixo custo pode ajudar a esticar ainda mais seu orçamento de férias.</a:t>
            </a:r>
          </a:p>
          <a:p>
            <a:pPr marL="0" lvl="0" indent="0" algn="l" rtl="0">
              <a:lnSpc>
                <a:spcPct val="100000"/>
              </a:lnSpc>
              <a:spcBef>
                <a:spcPts val="0"/>
              </a:spcBef>
              <a:spcAft>
                <a:spcPts val="0"/>
              </a:spcAft>
              <a:buClr>
                <a:srgbClr val="000000"/>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en-US" b="1" dirty="0" err="1">
                <a:solidFill>
                  <a:srgbClr val="000000"/>
                </a:solidFill>
              </a:rPr>
              <a:t>Pré-Planear</a:t>
            </a:r>
            <a:r>
              <a:rPr lang="en-US" b="1" dirty="0">
                <a:solidFill>
                  <a:srgbClr val="000000"/>
                </a:solidFill>
              </a:rPr>
              <a:t> as </a:t>
            </a:r>
            <a:r>
              <a:rPr lang="en-US" b="1" dirty="0" err="1">
                <a:solidFill>
                  <a:srgbClr val="000000"/>
                </a:solidFill>
              </a:rPr>
              <a:t>suas</a:t>
            </a:r>
            <a:r>
              <a:rPr lang="en-US" b="1" dirty="0">
                <a:solidFill>
                  <a:srgbClr val="000000"/>
                </a:solidFill>
              </a:rPr>
              <a:t> </a:t>
            </a:r>
            <a:r>
              <a:rPr lang="en-US" b="1" dirty="0" err="1">
                <a:solidFill>
                  <a:srgbClr val="000000"/>
                </a:solidFill>
              </a:rPr>
              <a:t>atividades</a:t>
            </a:r>
            <a:endParaRPr lang="en-US"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pt-PT" i="0" dirty="0">
                <a:solidFill>
                  <a:schemeClr val="dk1"/>
                </a:solidFill>
              </a:rPr>
              <a:t>O pré-planejamento de suas atividades permite que você aloque fundos estrategicamente e priorize experiências que se alinhem com seus interesses e orçamento. Considere criar uma lista de atrações imperdíveis e estimar seus custos com antecedência. Isso permite que você faça um orçamento adequado e evite gastos excessivos em atividades por impulso, garantindo que você não perca experiências-chave.</a:t>
            </a:r>
          </a:p>
          <a:p>
            <a:pPr marL="0" lvl="0" indent="0" algn="l" rtl="0">
              <a:lnSpc>
                <a:spcPct val="100000"/>
              </a:lnSpc>
              <a:spcBef>
                <a:spcPts val="0"/>
              </a:spcBef>
              <a:spcAft>
                <a:spcPts val="0"/>
              </a:spcAft>
              <a:buClr>
                <a:srgbClr val="000000"/>
              </a:buClr>
              <a:buSzPts val="3300"/>
              <a:buFont typeface="Arial"/>
              <a:buNone/>
            </a:pPr>
            <a:endParaRPr b="1" dirty="0">
              <a:solidFill>
                <a:srgbClr val="000000"/>
              </a:solidFill>
            </a:endParaRPr>
          </a:p>
          <a:p>
            <a:pPr marL="0" lvl="0" indent="0" algn="l" rtl="0">
              <a:lnSpc>
                <a:spcPct val="100000"/>
              </a:lnSpc>
              <a:spcBef>
                <a:spcPts val="0"/>
              </a:spcBef>
              <a:spcAft>
                <a:spcPts val="0"/>
              </a:spcAft>
              <a:buClr>
                <a:srgbClr val="000000"/>
              </a:buClr>
              <a:buSzPts val="3300"/>
              <a:buFont typeface="Arial"/>
              <a:buNone/>
            </a:pPr>
            <a:r>
              <a:rPr lang="pt-PT" b="1" dirty="0">
                <a:solidFill>
                  <a:srgbClr val="000000"/>
                </a:solidFill>
              </a:rPr>
              <a:t>Ao trocar o dinheiro, faça-o em quantidades maiores, para não pagar a taxa a mais (lembre-se: trocar demais levará a uma perda. )</a:t>
            </a:r>
          </a:p>
          <a:p>
            <a:pPr marL="0" lvl="0" indent="0" algn="l" rtl="0">
              <a:lnSpc>
                <a:spcPct val="100000"/>
              </a:lnSpc>
              <a:spcBef>
                <a:spcPts val="0"/>
              </a:spcBef>
              <a:spcAft>
                <a:spcPts val="0"/>
              </a:spcAft>
              <a:buClr>
                <a:srgbClr val="000000"/>
              </a:buClr>
              <a:buSzPts val="3300"/>
              <a:buFont typeface="Arial"/>
              <a:buNone/>
            </a:pPr>
            <a:r>
              <a:rPr lang="pt-PT" i="0" dirty="0">
                <a:solidFill>
                  <a:schemeClr val="dk1"/>
                </a:solidFill>
              </a:rPr>
              <a:t>Ao trocar moeda para sua viagem, considere trocar quantias maiores de uma só vez para minimizar as taxas de câmbio e obter uma taxa favorável. No entanto, é essencial encontrar um equilíbrio e evitar trocar mais dinheiro do que você precisa, pois trocar demais pode resultar em perdas desnecessárias devido às taxas de câmbio flutuantes. Além disso, considere o uso de uma combinação de dinheiro e cartões de crédito/débito para maximizar a conveniência e a segurança, ao mesmo tempo em que </a:t>
            </a:r>
            <a:r>
              <a:rPr lang="pt-PT" i="0" dirty="0" err="1">
                <a:solidFill>
                  <a:schemeClr val="dk1"/>
                </a:solidFill>
              </a:rPr>
              <a:t>gerencia</a:t>
            </a:r>
            <a:r>
              <a:rPr lang="pt-PT" i="0" dirty="0">
                <a:solidFill>
                  <a:schemeClr val="dk1"/>
                </a:solidFill>
              </a:rPr>
              <a:t> as despesas de forma eficaz.</a:t>
            </a:r>
            <a:endParaRPr dirty="0"/>
          </a:p>
        </p:txBody>
      </p:sp>
      <p:sp>
        <p:nvSpPr>
          <p:cNvPr id="493" name="Google Shape;49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pt-PT" sz="1800" u="sng" dirty="0">
                <a:effectLst/>
                <a:latin typeface="Century Gothic" panose="020B0502020202020204" pitchFamily="34" charset="0"/>
                <a:ea typeface="Century Gothic" panose="020B0502020202020204" pitchFamily="34" charset="0"/>
                <a:cs typeface="Century Gothic" panose="020B0502020202020204" pitchFamily="34" charset="0"/>
              </a:rPr>
              <a:t>O principal objetivo desta atividade é orientar os alunos na preparação para compras significativas, como férias, desenvolvendo habilidades de orçamento e planejamento.
Instruções:
1. Preparando o cenário: Comece pedindo aos alunos que imaginem planejar as férias dos sonhos. Incentive-os a escolher um destino que sempre quiseram visitar.
2. Noções básicas de orçamento: Fornecer aos alunos uma renda mensal hipotética. Esta renda representa os seus recursos financeiros para as férias. Enfatize a importância de manter um orçamento fixo e gerenciar as despesas com sabedoria.
3. Acompanhamento de despesas: Peça aos alunos que criem uma lista de possíveis despesas para suas férias, incluindo acomodação, transporte, refeições, atividades e quaisquer custos adicionais. Incentive-os a pesquisar e estimar os custos com precisão.
4. Aumentar a renda: Estimule os alunos a considerar maneiras de aumentar sua renda, se necessário, para cobrir as despesas de suas férias dos sonhos. Isto pode envolver explorar oportunidades de emprego a tempo parcial, vender artigos não utilizados ou encontrar formas criativas de gerar rendimento adicional.
5. Otimização do orçamento: incentive os alunos a rever a sua lista de despesas e identificar áreas onde podem reduzir para poupar dinheiro ou áreas onde possam precisar de alocar mais fundos. Isso pode envolver priorizar despesas, encontrar alternativas econômicas ou eliminar compras não essenciais.
6. Apresentação do Plano de Férias: Peça aos alunos que apresentem seu plano de férias, detalhando o destino escolhido, as despesas estimadas e as estratégias para financiar a viagem dentro do seu orçamento. Incentivar o debate sobre a viabilidade e eficácia do seu plano.
7. Reflexão e Aplicação no Mundo Real: Conclua a atividade facilitando uma discussão sobre os desafios e lições aprendidas com o planeamento das férias de sonho. Incentive os alunos a refletir sobre como podem aplicar as competências de orçamentação e planeamento a cenários da vida real e objetivos financeiros futuros.
Ao se envolver nesta atividade, os alunos desenvolverão habilidades práticas de orçamento, aprenderão a priorizar despesas e obterão uma compreensão mais profunda da importância do planejamento financeiro ao fazer compras significativas, como férias.</a:t>
            </a:r>
            <a:endParaRPr dirty="0">
              <a:solidFill>
                <a:srgbClr val="000000"/>
              </a:solidFill>
            </a:endParaRPr>
          </a:p>
        </p:txBody>
      </p:sp>
      <p:sp>
        <p:nvSpPr>
          <p:cNvPr id="477" name="Google Shape;4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20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O orçamento também é uma habilidade fundamental que capacita as famílias a assumir o controle de suas finanças, alcançar seus objetivos e construir um futuro seguro. Ao compreender os rendimentos, as despesas e as prioridades financeiras, as famílias podem tomar decisões informadas que apoiam o seu bem-estar e prosperidade a longo prazo.
Entendendo Receitas e Despesas:
As famílias são compostas por diversas fontes de renda, que vão desde salários e salários até bônus, subsídios e outros fluxos financeiros. É crucial identificar e entender esses fluxos de renda para criar um orçamento abrangente.
Do lado das despesas, as famílias devem considerar tanto os custos fixos, como pagamento de aluguel ou hipoteca, serviços públicos, mantimentos e transporte, quanto despesas variáveis, como entretenimento, refeições fora e gastos discricionários. Entender essas despesas ajuda as famílias a priorizar seus compromissos financeiros e alocar recursos de forma eficaz.
Criando um orçamento doméstico:
O orçamento doméstico serve como um roteiro para a gestão das finanças familiares. Ao alinhar a renda com as despesas e objetivos financeiros, as famílias podem garantir que cada dólar seja alocado propositalmente. Um orçamento bem concebido inclui provisões para necessidades essenciais, poupanças, reembolso da dívida e despesas discricionárias.
Definir metas orçamentárias realistas e cumpri-las é fundamental. As famílias podem precisar fazer compensações e ajustes ao longo do caminho, mas ter um plano claro em vigor fornece estabilidade e direção.</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20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Acompanhamento de gastos:
Controlar os gastos é essencial para manter a disciplina financeira e permanecer dentro do orçamento. As famílias podem utilizar várias ferramentas e métodos, como aplicativos de orçamento, planilhas ou sistemas simples de papel e caneta, para monitorar suas despesas regularmente.
Ao rever os hábitos de consumo regularmente, as famílias podem identificar áreas onde podem ser necessários ajustes e tomar decisões informadas sobre as suas prioridades financeiras.</a:t>
            </a:r>
          </a:p>
          <a:p>
            <a:pPr marL="342900" lvl="0" indent="-342900">
              <a:lnSpc>
                <a:spcPct val="120000"/>
              </a:lnSpc>
              <a:buFont typeface="Symbol" panose="05050102010706020507" pitchFamily="18" charset="2"/>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Gestão da Dívida:
Muitas famílias lidam com dívidas, sejam elas dívidas de cartão de crédito, empréstimos ou hipotecas. Estratégias eficazes de gestão da dívida são cruciais para reduzir a tensão financeira e alcançar a estabilidade financeira a longo prazo.
As famílias podem empregar táticas como a bola de neve da dívida ou métodos de avalanche de dívidas para pagar a dívida sistematicamente. Além disso, negociar taxas de juros mais baixas e evitar novas dívidas pode acelerar o caminho para se tornar livre de dívidas.
Poupança de Emergência:
A criação de um fundo de emergência é uma pedra angular da resiliência financeira das famílias. Ter uma almofada de poupança para cobrir despesas inesperadas ou emergências financeiras proporciona tranquilidade e evita a necessidade de recorrer a dívidas com juros elevados em tempos de crise.
As famílias devem procurar reservar uma parte da sua renda todos os meses até atingirem a meta de poupança emergencial desejada, normalmente equivalente a três a seis meses de despesas de subsistência.
Definição de Metas Financeiras:
Definir metas financeiras claras dá às famílias algo pelo qual se esforçar e ajuda-as a manterem-se motivadas na sua jornada financeira. Quer se trate de poupar para um adiantamento de uma casa, financiar a educação de uma criança ou planear a reforma, os objetivos SMART (</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Specific</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Measurable</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Achievable</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Relevant</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Time-</a:t>
            </a:r>
            <a:r>
              <a:rPr lang="pt-PT" sz="1800" dirty="0" err="1">
                <a:effectLst/>
                <a:latin typeface="Century Gothic" panose="020B0502020202020204" pitchFamily="34" charset="0"/>
                <a:ea typeface="Century Gothic" panose="020B0502020202020204" pitchFamily="34" charset="0"/>
                <a:cs typeface="Century Gothic" panose="020B0502020202020204" pitchFamily="34" charset="0"/>
              </a:rPr>
              <a:t>bound</a:t>
            </a: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 fornecem um roteiro para o sucesso.
Ao dividir metas maiores em etapas menores e acionáveis, as famílias podem progredir ao longo do tempo e celebrar suas conquistas ao longo do caminho.
Comunicação e Colaboração:
Uma comunicação aberta e honesta sobre finanças é essencial dentro das famílias. Discussões regulares sobre orçamento, metas financeiras e decisões de gastos promovem transparência e unidade.
Envolver todos os membros da família nas discussões e decisões financeiras, incluindo as crianças de forma adequada à idade, promove um sentido de responsabilidade partilhada e trabalho em equipa na gestão das finanças familiares.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342900" lvl="0" indent="-342900">
              <a:lnSpc>
                <a:spcPct val="120000"/>
              </a:lnSpc>
              <a:buFont typeface="Symbol" panose="05050102010706020507" pitchFamily="18" charset="2"/>
              <a:buChar char=""/>
            </a:pPr>
            <a:endParaRPr lang="de-AT" sz="1800" dirty="0">
              <a:effectLst/>
              <a:latin typeface="Calibri" panose="020F0502020204030204" pitchFamily="34" charset="0"/>
              <a:ea typeface="Calibri" panose="020F0502020204030204" pitchFamily="34" charset="0"/>
            </a:endParaRPr>
          </a:p>
          <a:p>
            <a:pPr marL="342900" lvl="0" indent="-342900">
              <a:lnSpc>
                <a:spcPct val="120000"/>
              </a:lnSpc>
              <a:buFont typeface="Symbol" panose="05050102010706020507" pitchFamily="18" charset="2"/>
              <a:buChar char=""/>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Adaptação às Mudanças de Vida:
A vida está cheia de reviravoltas inesperadas, e as famílias devem estar preparadas para adaptar as suas estratégias orçamentais em conformidade. Seja acolhendo um novo membro da família, navegando em uma perda de emprego ou enfrentando despesas imprevistas, flexibilidade e resiliência são fundamentais.
Ao reavaliar regularmente a sua situação financeira e ajustar as suas prioridades orçamentais conforme necessário, as famílias podem enfrentar os desafios da vida com confiança e continuar a trabalhar para os seus objetivos financeiros a longo prazo.
Um orçamento eficaz é uma pedra angular do bem-estar financeiro das famílias. Entendendo suas receitas e despesas, criando um orçamento realista, rastreando gastos, gerenciando dívidas, construindo poupanças emergenciais, estabelecendo metas financeiras, promovendo a comunicação e a colaboração e adaptando-se às mudanças de vida, as famílias podem alcançar estabilidade financeira e construir um futuro melhor juntos.</a:t>
            </a:r>
            <a:endParaRPr dirty="0"/>
          </a:p>
        </p:txBody>
      </p:sp>
      <p:sp>
        <p:nvSpPr>
          <p:cNvPr id="507" name="Google Shape;50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800" u="sng" dirty="0">
                <a:effectLst/>
                <a:latin typeface="Century Gothic" panose="020B0502020202020204" pitchFamily="34" charset="0"/>
                <a:ea typeface="Century Gothic" panose="020B0502020202020204" pitchFamily="34" charset="0"/>
                <a:cs typeface="Century Gothic" panose="020B0502020202020204" pitchFamily="34" charset="0"/>
              </a:rPr>
              <a:t>O objetivo desta atividade é: aprender a criar um orçamento familiar e refletir sobre as necessidades dos membros da família. 
</a:t>
            </a:r>
            <a:r>
              <a:rPr lang="pt-PT" sz="1800" u="none" dirty="0">
                <a:effectLst/>
                <a:latin typeface="Century Gothic" panose="020B0502020202020204" pitchFamily="34" charset="0"/>
                <a:ea typeface="Century Gothic" panose="020B0502020202020204" pitchFamily="34" charset="0"/>
                <a:cs typeface="Century Gothic" panose="020B0502020202020204" pitchFamily="34" charset="0"/>
              </a:rPr>
              <a:t>Orientações para a representação de papéis
 - Separar os alunos em equipas, atribuir-lhes papéis diferentes (mãe, pai, filhos, avó, etc.) a cada membro do grupo. 
Identificação dos rendimentos
- Peça-lhes que criem e anotem todas as fontes de rendimento da "sua família". É importante conhecer os seus ganhos mensais (considere salários, pensões, investimentos etc.). Incentive-os a serem minuciosos na documentação dos ganhos de sua família.
Categorização de despesas 
- Todos os membros devem identificar as despesas de que necessitam. Organize-os em categorias: Contas de serviços públicos; alimentos; social- entretenimento, presentes, comer fora.; transporte; cuidados de saúde; educação.</a:t>
            </a:r>
            <a:endParaRPr u="none" dirty="0"/>
          </a:p>
        </p:txBody>
      </p:sp>
      <p:sp>
        <p:nvSpPr>
          <p:cNvPr id="553" name="Google Shape;55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pt-PT" sz="1200" i="0" dirty="0">
                <a:effectLst/>
                <a:latin typeface="Century Gothic" panose="020B0502020202020204" pitchFamily="34" charset="0"/>
                <a:ea typeface="Century Gothic" panose="020B0502020202020204" pitchFamily="34" charset="0"/>
                <a:cs typeface="Century Gothic" panose="020B0502020202020204" pitchFamily="34" charset="0"/>
              </a:rPr>
              <a:t>Dotação orçamental </a:t>
            </a:r>
          </a:p>
          <a:p>
            <a:pPr algn="just">
              <a:lnSpc>
                <a:spcPct val="107000"/>
              </a:lnSpc>
              <a:spcAft>
                <a:spcPts val="800"/>
              </a:spcAft>
            </a:pPr>
            <a:r>
              <a:rPr lang="pt-PT" sz="1200" i="0" dirty="0">
                <a:effectLst/>
                <a:latin typeface="Century Gothic" panose="020B0502020202020204" pitchFamily="34" charset="0"/>
                <a:ea typeface="Century Gothic" panose="020B0502020202020204" pitchFamily="34" charset="0"/>
                <a:cs typeface="Century Gothic" panose="020B0502020202020204" pitchFamily="34" charset="0"/>
              </a:rPr>
              <a:t>
- Incentive os participantes a priorizar despesas essenciais, como moradia, alimentação e saúde, considerando também gastos discricionários para atividades de entretenimento e lazer.</a:t>
            </a:r>
          </a:p>
          <a:p>
            <a:pPr algn="just">
              <a:lnSpc>
                <a:spcPct val="107000"/>
              </a:lnSpc>
              <a:spcAft>
                <a:spcPts val="800"/>
              </a:spcAft>
            </a:pPr>
            <a:r>
              <a:rPr lang="pt-PT" sz="1200" i="0" dirty="0">
                <a:effectLst/>
                <a:latin typeface="Century Gothic" panose="020B0502020202020204" pitchFamily="34" charset="0"/>
                <a:ea typeface="Century Gothic" panose="020B0502020202020204" pitchFamily="34" charset="0"/>
                <a:cs typeface="Century Gothic" panose="020B0502020202020204" pitchFamily="34" charset="0"/>
              </a:rPr>
              <a:t>
Simulação de emergência 
- Introduzir emergências inesperadas ou desafios financeiros para testar a resiliência dos orçamentos familiares. Incentive os participantes a debater soluções criativas e adaptações para lidar com esses cenários. (Emergências que podem fazer parte da simulação: funerais, aniversários, viagens escolares caras, empregos perdidos, telefones quebrados (ou outros eletrodomésticos), etc.)</a:t>
            </a:r>
          </a:p>
          <a:p>
            <a:pPr algn="just">
              <a:lnSpc>
                <a:spcPct val="107000"/>
              </a:lnSpc>
              <a:spcAft>
                <a:spcPts val="800"/>
              </a:spcAft>
            </a:pPr>
            <a:r>
              <a:rPr lang="pt-PT" sz="1200" i="0" dirty="0">
                <a:effectLst/>
                <a:latin typeface="Century Gothic" panose="020B0502020202020204" pitchFamily="34" charset="0"/>
                <a:ea typeface="Century Gothic" panose="020B0502020202020204" pitchFamily="34" charset="0"/>
                <a:cs typeface="Century Gothic" panose="020B0502020202020204" pitchFamily="34" charset="0"/>
              </a:rPr>
              <a:t>
Questões de reflexão
- Após a criação dos orçamentos familiares. Faça uma reflexão. Faça algumas perguntas:</a:t>
            </a:r>
            <a:r>
              <a:rPr lang="pt-PT" sz="1200" i="1" dirty="0">
                <a:effectLst/>
                <a:latin typeface="Century Gothic" panose="020B0502020202020204" pitchFamily="34" charset="0"/>
                <a:ea typeface="Century Gothic" panose="020B0502020202020204" pitchFamily="34" charset="0"/>
                <a:cs typeface="Century Gothic" panose="020B0502020202020204" pitchFamily="34" charset="0"/>
              </a:rPr>
              <a:t>
1. Que estratégia orçamental utilizou? 
2. Quais foram os desafios na atribuição dos fundos?
3. Foi dinheiro suficiente?
4. Eles têm dinheiro sobrando? 
5. A situação seria a mesma na sua própria família?
6. Foi fácil alocar as despesas? </a:t>
            </a:r>
          </a:p>
          <a:p>
            <a:pPr algn="just">
              <a:lnSpc>
                <a:spcPct val="107000"/>
              </a:lnSpc>
              <a:spcAft>
                <a:spcPts val="800"/>
              </a:spcAft>
            </a:pPr>
            <a:r>
              <a:rPr lang="pt-PT" sz="1200" i="1" dirty="0">
                <a:effectLst/>
                <a:latin typeface="Century Gothic" panose="020B0502020202020204" pitchFamily="34" charset="0"/>
                <a:ea typeface="Century Gothic" panose="020B0502020202020204" pitchFamily="34" charset="0"/>
                <a:cs typeface="Century Gothic" panose="020B0502020202020204" pitchFamily="34" charset="0"/>
              </a:rPr>
              <a:t>
</a:t>
            </a:r>
            <a:r>
              <a:rPr lang="pt-PT" sz="1200" i="0" dirty="0">
                <a:effectLst/>
                <a:latin typeface="Century Gothic" panose="020B0502020202020204" pitchFamily="34" charset="0"/>
                <a:ea typeface="Century Gothic" panose="020B0502020202020204" pitchFamily="34" charset="0"/>
                <a:cs typeface="Century Gothic" panose="020B0502020202020204" pitchFamily="34" charset="0"/>
              </a:rPr>
              <a:t>Conclusão
- Resumir as principais conclusões da atividade, destacando estratégias de orçamento bem-sucedidas, desafios comuns e áreas para melhoria.</a:t>
            </a:r>
            <a:endParaRPr i="0" dirty="0"/>
          </a:p>
        </p:txBody>
      </p:sp>
      <p:sp>
        <p:nvSpPr>
          <p:cNvPr id="568" name="Google Shape;5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PT" sz="1200" b="0" i="0" dirty="0">
                <a:solidFill>
                  <a:schemeClr val="dk1"/>
                </a:solidFill>
                <a:latin typeface="Calibri"/>
                <a:ea typeface="Calibri"/>
                <a:cs typeface="Calibri"/>
                <a:sym typeface="Calibri"/>
              </a:rPr>
              <a:t>Neste módulo, abordamos os fundamentos do orçamento, desde a compreensão de seus princípios até etapas práticas, como criar orçamentos e categorizar despesas. Também nos aprofundamos na identificação de nossos valores financeiros e no uso de várias ferramentas para elaborar orçamentos eficazes. Além disso, exploramos a importância do orçamento para famílias e ocasiões especiais, equipando-nos com informações valiosas para gerenciar finanças em diversas situações.</a:t>
            </a:r>
            <a:endParaRPr dirty="0"/>
          </a:p>
        </p:txBody>
      </p:sp>
      <p:sp>
        <p:nvSpPr>
          <p:cNvPr id="614" name="Google Shape;61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0" name="Google Shape;64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Font typeface="Arial" panose="020B0604020202020204" pitchFamily="34" charset="0"/>
              <a:buNone/>
            </a:pPr>
            <a:r>
              <a:rPr lang="pt-PT" dirty="0">
                <a:solidFill>
                  <a:srgbClr val="000000"/>
                </a:solidFill>
              </a:rPr>
              <a:t>Os resultados de aprendizagem do módulo são:
</a:t>
            </a:r>
          </a:p>
          <a:p>
            <a:pPr marL="628650" lvl="1" indent="-171450" algn="l" rtl="0">
              <a:lnSpc>
                <a:spcPct val="100000"/>
              </a:lnSpc>
              <a:spcBef>
                <a:spcPts val="0"/>
              </a:spcBef>
              <a:spcAft>
                <a:spcPts val="0"/>
              </a:spcAft>
              <a:buFont typeface="Arial" panose="020B0604020202020204" pitchFamily="34" charset="0"/>
              <a:buChar char="•"/>
            </a:pPr>
            <a:r>
              <a:rPr lang="pt-PT" dirty="0">
                <a:solidFill>
                  <a:srgbClr val="000000"/>
                </a:solidFill>
              </a:rPr>
              <a:t>Compreender os princípios básicos da orçamentação e ser capaz de definir e atingir objetivos financeiros.
Capacidade de categorizar as despesas e alocar as receitas.
Compreender a estabilidade financeira e os contras dos gastos excessivos.
Alocação de despesas para grandes investimentos.
Orçamento para famílias.</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pt-PT" dirty="0"/>
              <a:t>Nos módulos serão discutidos os seguintes tópicos:</a:t>
            </a:r>
          </a:p>
          <a:p>
            <a:pPr marL="0" lvl="0" indent="0" algn="l" rtl="0">
              <a:lnSpc>
                <a:spcPct val="100000"/>
              </a:lnSpc>
              <a:spcBef>
                <a:spcPts val="0"/>
              </a:spcBef>
              <a:spcAft>
                <a:spcPts val="0"/>
              </a:spcAft>
              <a:buNone/>
            </a:pPr>
            <a:endParaRPr lang="pt-PT" dirty="0">
              <a:solidFill>
                <a:srgbClr val="000000"/>
              </a:solidFill>
            </a:endParaRPr>
          </a:p>
          <a:p>
            <a:pPr marL="628650" lvl="1" indent="-171450" algn="l" rtl="0">
              <a:lnSpc>
                <a:spcPct val="100000"/>
              </a:lnSpc>
              <a:spcBef>
                <a:spcPts val="0"/>
              </a:spcBef>
              <a:spcAft>
                <a:spcPts val="0"/>
              </a:spcAft>
              <a:buFont typeface="Arial" panose="020B0604020202020204" pitchFamily="34" charset="0"/>
              <a:buChar char="•"/>
            </a:pPr>
            <a:r>
              <a:rPr lang="pt-PT" dirty="0">
                <a:solidFill>
                  <a:srgbClr val="000000"/>
                </a:solidFill>
              </a:rPr>
              <a:t>Noções básicas de orçamento
Definição de metas financeiras
Acompanhamento e alocação de despesas
Como orçar usando tecnologia?
Orçamento para uma ocasião especial 
Orçamento para famílias</a:t>
            </a: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pt-PT" dirty="0">
                <a:solidFill>
                  <a:srgbClr val="000000"/>
                </a:solidFill>
              </a:rPr>
              <a:t>Orçar significa alocar sua renda em diferentes aspetos de sua vida.</a:t>
            </a:r>
          </a:p>
          <a:p>
            <a:pPr marL="0" lvl="0" indent="0" algn="just" rtl="0">
              <a:lnSpc>
                <a:spcPct val="100000"/>
              </a:lnSpc>
              <a:spcBef>
                <a:spcPts val="0"/>
              </a:spcBef>
              <a:spcAft>
                <a:spcPts val="0"/>
              </a:spcAft>
              <a:buNone/>
            </a:pPr>
            <a:r>
              <a:rPr lang="pt-PT" dirty="0">
                <a:solidFill>
                  <a:srgbClr val="000000"/>
                </a:solidFill>
              </a:rPr>
              <a:t>
Em termos técnicos, o dinheiro que «entra» é referido por termos como receitas, receitas, receitas, etc., e o dinheiro que «sai» é referido como despesas, despesas, despesas, etc.</a:t>
            </a:r>
          </a:p>
          <a:p>
            <a:pPr marL="0" lvl="0" indent="0" algn="just"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r>
              <a:rPr lang="en-US" dirty="0">
                <a:solidFill>
                  <a:srgbClr val="000000"/>
                </a:solidFill>
              </a:rPr>
              <a:t>O </a:t>
            </a:r>
            <a:r>
              <a:rPr lang="en-US" dirty="0" err="1">
                <a:solidFill>
                  <a:srgbClr val="000000"/>
                </a:solidFill>
              </a:rPr>
              <a:t>orçamento</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ter</a:t>
            </a:r>
            <a:r>
              <a:rPr lang="en-US" dirty="0">
                <a:solidFill>
                  <a:srgbClr val="000000"/>
                </a:solidFill>
              </a:rPr>
              <a:t>:</a:t>
            </a:r>
          </a:p>
          <a:p>
            <a:pPr marL="628650" lvl="1" indent="-171450" algn="l" rtl="0">
              <a:lnSpc>
                <a:spcPct val="100000"/>
              </a:lnSpc>
              <a:spcBef>
                <a:spcPts val="0"/>
              </a:spcBef>
              <a:spcAft>
                <a:spcPts val="0"/>
              </a:spcAft>
              <a:buFont typeface="Arial" panose="020B0604020202020204" pitchFamily="34" charset="0"/>
              <a:buChar char="•"/>
            </a:pPr>
            <a:r>
              <a:rPr lang="pt-PT" i="0" dirty="0">
                <a:solidFill>
                  <a:schemeClr val="dk1"/>
                </a:solidFill>
              </a:rPr>
              <a:t>Um propósito claramente definido, seja para gerir as finanças familiares, poupar para umas férias, planear a reforma ou qualquer outro objetivo financeiro. A definição do objetivo do orçamento proporciona clareza e orientação, orientando as decisões e prioridades financeiras.
Seja anualmente, mensalmente, semanalmente ou até mesmo diariamente, definir um período de tempo específico ajuda os indivíduos a acompanhar seu progresso financeiro e fazer ajustes oportunos, conforme necessário. Diferentes prazos podem ser apropriados, dependendo da natureza do objetivo financeiro e da frequência de receitas e despesas.
O rastreamento de fontes de receita e valores fornece informações sobre os fundos disponíveis, enquanto o monitoramento de despesas ajuda a garantir que os gastos permaneçam dentro dos limites orçamentários. Esse mecanismo de rastreamento permite que os indivíduos identifiquem áreas de gastos excessivos, tomem decisões financeiras informadas e, finalmente, atinjam seus objetivos financeiros.</a:t>
            </a:r>
            <a:endParaRPr dirty="0"/>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pt-PT" sz="1200" dirty="0">
                <a:solidFill>
                  <a:srgbClr val="000000"/>
                </a:solidFill>
              </a:rPr>
              <a:t>O que é um objetivo financeiro?</a:t>
            </a:r>
          </a:p>
          <a:p>
            <a:pPr marL="0" lvl="0" indent="0" algn="just" rtl="0">
              <a:lnSpc>
                <a:spcPct val="100000"/>
              </a:lnSpc>
              <a:spcBef>
                <a:spcPts val="0"/>
              </a:spcBef>
              <a:spcAft>
                <a:spcPts val="0"/>
              </a:spcAft>
              <a:buNone/>
            </a:pPr>
            <a:r>
              <a:rPr lang="pt-PT" sz="1200" dirty="0">
                <a:solidFill>
                  <a:srgbClr val="000000"/>
                </a:solidFill>
              </a:rPr>
              <a:t>
Uma meta financeira é um objetivo específico e mensurável que os indivíduos se propõem alcançar dentro de um período definido. Os objetivos financeiros podem variar muito, dependendo das prioridades pessoais. Exemplos de objetivos financeiros incluem poupar para a reforma, comprar uma casa, pagar dívidas, construir um fundo de emergência, financiar a educação ou tirar férias de sonho. Definir metas financeiras claras ajuda a fornecer direção, motivação e foco na gestão das finanças de forma eficaz.</a:t>
            </a:r>
            <a:endParaRPr lang="en-US" sz="1200" dirty="0">
              <a:solidFill>
                <a:srgbClr val="000000"/>
              </a:solidFill>
            </a:endParaRPr>
          </a:p>
          <a:p>
            <a:pPr marL="0" lvl="0" indent="0" algn="l" rtl="0">
              <a:lnSpc>
                <a:spcPct val="100000"/>
              </a:lnSpc>
              <a:spcBef>
                <a:spcPts val="0"/>
              </a:spcBef>
              <a:spcAft>
                <a:spcPts val="0"/>
              </a:spcAft>
              <a:buNone/>
            </a:pPr>
            <a:r>
              <a:rPr lang="en-US" sz="1200" dirty="0">
                <a:solidFill>
                  <a:srgbClr val="000000"/>
                </a:solidFill>
              </a:rPr>
              <a:t>What is debt?</a:t>
            </a:r>
          </a:p>
          <a:p>
            <a:pPr marL="0" lvl="0" indent="0" algn="l" rtl="0">
              <a:lnSpc>
                <a:spcPct val="100000"/>
              </a:lnSpc>
              <a:spcBef>
                <a:spcPts val="0"/>
              </a:spcBef>
              <a:spcAft>
                <a:spcPts val="0"/>
              </a:spcAft>
              <a:buNone/>
            </a:pPr>
            <a:endParaRPr lang="en-US" sz="1200" i="0" dirty="0">
              <a:solidFill>
                <a:srgbClr val="000000"/>
              </a:solidFill>
            </a:endParaRPr>
          </a:p>
          <a:p>
            <a:pPr marL="0" lvl="0" indent="0" algn="l" rtl="0">
              <a:lnSpc>
                <a:spcPct val="100000"/>
              </a:lnSpc>
              <a:spcBef>
                <a:spcPts val="0"/>
              </a:spcBef>
              <a:spcAft>
                <a:spcPts val="0"/>
              </a:spcAft>
              <a:buNone/>
            </a:pPr>
            <a:r>
              <a:rPr lang="pt-PT" sz="1200" i="0" dirty="0">
                <a:solidFill>
                  <a:schemeClr val="dk1"/>
                </a:solidFill>
              </a:rPr>
              <a:t>A dívida pode assumir várias formas, incluindo hipotecas, empréstimos de carro, empréstimos estudantis, saldos de cartões de crédito, empréstimos pessoais e empréstimos comerciais. Embora a dívida possa ser uma ferramenta útil para financiar grandes compras ou investimentos, a dívida excessiva ou mal gerida pode levar a tensão financeira, custos de juros elevados e potencial instabilidade financeira. Portanto, é essencial gerir a dívida de forma responsável e esforçar-se para manter um equilíbrio saudável entre empréstimos e reembolso para alcançar o bem-estar financeiro a longo prazo.</a:t>
            </a:r>
            <a:br>
              <a:rPr lang="en-US" sz="1200" b="0" i="0" dirty="0">
                <a:solidFill>
                  <a:schemeClr val="dk1"/>
                </a:solidFill>
                <a:latin typeface="Calibri"/>
                <a:ea typeface="Calibri"/>
                <a:cs typeface="Calibri"/>
                <a:sym typeface="Calibri"/>
              </a:rPr>
            </a:b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err="1"/>
              <a:t>Porquê</a:t>
            </a:r>
            <a:r>
              <a:rPr lang="en-US" dirty="0"/>
              <a:t> </a:t>
            </a:r>
            <a:r>
              <a:rPr lang="en-US" dirty="0" err="1"/>
              <a:t>orçamentar</a:t>
            </a:r>
            <a:r>
              <a:rPr lang="en-US" dirty="0"/>
              <a:t>?</a:t>
            </a:r>
          </a:p>
          <a:p>
            <a:pPr marL="0" lvl="0" indent="0" algn="l" rtl="0">
              <a:lnSpc>
                <a:spcPct val="100000"/>
              </a:lnSpc>
              <a:spcBef>
                <a:spcPts val="0"/>
              </a:spcBef>
              <a:spcAft>
                <a:spcPts val="0"/>
              </a:spcAft>
              <a:buNone/>
            </a:pPr>
            <a:endParaRPr dirty="0"/>
          </a:p>
          <a:p>
            <a:pPr marL="712470" lvl="1" indent="-222884" algn="l" rtl="0">
              <a:lnSpc>
                <a:spcPct val="100000"/>
              </a:lnSpc>
              <a:spcBef>
                <a:spcPts val="0"/>
              </a:spcBef>
              <a:spcAft>
                <a:spcPts val="0"/>
              </a:spcAft>
              <a:buClr>
                <a:srgbClr val="000000"/>
              </a:buClr>
              <a:buSzPts val="1200"/>
              <a:buFont typeface="Arial"/>
              <a:buChar char="•"/>
            </a:pPr>
            <a:r>
              <a:rPr lang="pt-PT" b="1" u="sng" dirty="0">
                <a:solidFill>
                  <a:srgbClr val="000000"/>
                </a:solidFill>
              </a:rPr>
              <a:t>Ajuda a controlar receitas e despesas, corrigir maus hábitos de consumo - </a:t>
            </a:r>
            <a:r>
              <a:rPr lang="pt-PT" b="0" u="none" dirty="0">
                <a:solidFill>
                  <a:srgbClr val="000000"/>
                </a:solidFill>
              </a:rPr>
              <a:t>Ao manter um registo abrangente de receitas e despesas, os alunos podem avaliar a sua estabilidade financeira, identificar áreas de gastos excessivos e tomar decisões informadas para otimizar as suas finanças. Ter um orçamento, define limites de gastos e incentiva as pessoas a avaliar seus padrões de gastos, identificar compras desnecessárias ou impulsivas e fazer escolhas conscientes sobre dinheiro. Ao aderir a um orçamento, os indivíduos podem conter gastos excessivos, reduzir dívidas, construir poupanças e alcançar maior estabilidade financeira e sucesso.</a:t>
            </a:r>
          </a:p>
          <a:p>
            <a:pPr marL="712470" lvl="1" indent="-222884" algn="l" rtl="0">
              <a:lnSpc>
                <a:spcPct val="100000"/>
              </a:lnSpc>
              <a:spcBef>
                <a:spcPts val="0"/>
              </a:spcBef>
              <a:spcAft>
                <a:spcPts val="0"/>
              </a:spcAft>
              <a:buClr>
                <a:srgbClr val="000000"/>
              </a:buClr>
              <a:buSzPts val="1200"/>
              <a:buFont typeface="Arial"/>
              <a:buChar char="•"/>
            </a:pPr>
            <a:endParaRPr dirty="0">
              <a:solidFill>
                <a:srgbClr val="000000"/>
              </a:solidFill>
            </a:endParaRPr>
          </a:p>
          <a:p>
            <a:pPr marL="712470" lvl="1" indent="-222884" algn="l" rtl="0">
              <a:lnSpc>
                <a:spcPct val="100000"/>
              </a:lnSpc>
              <a:spcBef>
                <a:spcPts val="0"/>
              </a:spcBef>
              <a:spcAft>
                <a:spcPts val="0"/>
              </a:spcAft>
              <a:buClr>
                <a:srgbClr val="000000"/>
              </a:buClr>
              <a:buSzPts val="1200"/>
              <a:buFont typeface="Arial"/>
              <a:buChar char="•"/>
            </a:pPr>
            <a:r>
              <a:rPr lang="pt-PT" b="1" u="sng" dirty="0">
                <a:solidFill>
                  <a:srgbClr val="000000"/>
                </a:solidFill>
              </a:rPr>
              <a:t>Permite uma melhor tomada de decisões financeiras - </a:t>
            </a:r>
            <a:r>
              <a:rPr lang="pt-PT" b="0" u="none" dirty="0">
                <a:solidFill>
                  <a:srgbClr val="000000"/>
                </a:solidFill>
              </a:rPr>
              <a:t>Ao alinhar os gastos com prioridades e objetivos, os alunos podem tomar decisões informadas sobre poupança, investimento, gestão da dívida e gastos discricionários. Através do acompanhamento regular e do ajustamento do seu orçamento, os indivíduos podem adaptar-se às circunstâncias em mudança, aproveitar as oportunidades e enfrentar os desafios financeiros com confiança.</a:t>
            </a:r>
          </a:p>
          <a:p>
            <a:pPr marL="712470" lvl="1" indent="-222884" algn="l" rtl="0">
              <a:lnSpc>
                <a:spcPct val="100000"/>
              </a:lnSpc>
              <a:spcBef>
                <a:spcPts val="0"/>
              </a:spcBef>
              <a:spcAft>
                <a:spcPts val="0"/>
              </a:spcAft>
              <a:buClr>
                <a:srgbClr val="000000"/>
              </a:buClr>
              <a:buSzPts val="1200"/>
              <a:buFont typeface="Arial"/>
              <a:buChar char="•"/>
            </a:pPr>
            <a:endParaRPr dirty="0">
              <a:solidFill>
                <a:srgbClr val="000000"/>
              </a:solidFill>
            </a:endParaRPr>
          </a:p>
          <a:p>
            <a:pPr marL="712470" lvl="1" indent="-222884" algn="l" rtl="0">
              <a:lnSpc>
                <a:spcPct val="100000"/>
              </a:lnSpc>
              <a:spcBef>
                <a:spcPts val="0"/>
              </a:spcBef>
              <a:spcAft>
                <a:spcPts val="0"/>
              </a:spcAft>
              <a:buClr>
                <a:srgbClr val="000000"/>
              </a:buClr>
              <a:buSzPts val="1200"/>
              <a:buFont typeface="Arial"/>
              <a:buChar char="•"/>
            </a:pPr>
            <a:r>
              <a:rPr lang="pt-PT" b="1" u="sng" dirty="0">
                <a:solidFill>
                  <a:srgbClr val="000000"/>
                </a:solidFill>
              </a:rPr>
              <a:t>Permite definir e atingir metas/metas financeiras - </a:t>
            </a:r>
            <a:r>
              <a:rPr lang="pt-PT" b="0" u="none" dirty="0">
                <a:solidFill>
                  <a:srgbClr val="000000"/>
                </a:solidFill>
              </a:rPr>
              <a:t>Identificar metas específicas, dividi-las em etapas gerenciáveis e alocar recursos de acordo ajuda a atingir as metas definidas. Ao monitorizar o progresso e fazer os ajustes necessários, os alunos podem manter-se no caminho certo para alcançar os seus objetivos financeiros ao longo do tempo. O orçamento permite que os indivíduos assumam o controle de suas finanças, priorizem o que é mais importante para eles e trabalhem em direção às metas estabelecidas.</a:t>
            </a:r>
            <a:endParaRPr b="0" u="none" dirty="0"/>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No âmbito das finanças pessoais, existe uma gama diversificada de despesas que os indivíduos navegam diariamente. Estas despesas, que vão desde as essenciais às discricionárias, constituem a pedra angular da gestão financeira e desempenham um papel fulcral na definição da saúde financeira de cada um.</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As despesas fixas são pagamentos regulares que os indivíduos precisam fazer de forma consistente. Permanecem constantes ou quase constantes de mês para mês. Os exemplos incluem pagamentos de rendas ou hipotecas, reembolsos de empréstimos, prémios de seguro e serviços de subscrição.</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As despesas variáveis são custos que flutuam, o que significa que não gasta sempre o mesmo montante. Essas despesas podem variar com base em fatores como uso ou consumo. Os exemplos incluem custos de transporte (como tarifas de gás ou transporte público), mantimentos, serviços públicos (que podem variar com o uso) e compras de roupas.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As despesas intermitentes são custos raros, mas significativos, que ocorrem de forma irregular. Essas despesas normalmente não acontecem todos os meses, mas podem ter um impacto substancial nas finanças quando ocorrem. Os exemplos incluem propinas, grandes reparações ou renovações, despesas médicas não cobertas por seguros e impostos.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As despesas caprichosas são despesas opcionais que não são necessárias para a sobrevivência ou manutenção de um padrão de vida básico. Os indivíduos têm mais controlo sobre estas despesas e podem optar por incorrer ou não nelas. Exemplos incluem jantar fora, entretenimento (como filmes, shows ou férias), presentes para outras pessoas, hobbies e doações de caridade.</a:t>
            </a:r>
            <a:endParaRPr dirty="0"/>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800" i="0" u="sng" dirty="0">
                <a:effectLst/>
                <a:latin typeface="Century Gothic" panose="020B0502020202020204" pitchFamily="34" charset="0"/>
                <a:ea typeface="Century Gothic" panose="020B0502020202020204" pitchFamily="34" charset="0"/>
                <a:cs typeface="Century Gothic" panose="020B0502020202020204" pitchFamily="34" charset="0"/>
              </a:rPr>
              <a:t>O principal objetivo desta atividade é: </a:t>
            </a:r>
            <a:r>
              <a:rPr lang="pt-PT" sz="1800" i="0" u="none" dirty="0">
                <a:effectLst/>
                <a:latin typeface="Century Gothic" panose="020B0502020202020204" pitchFamily="34" charset="0"/>
                <a:ea typeface="Century Gothic" panose="020B0502020202020204" pitchFamily="34" charset="0"/>
                <a:cs typeface="Century Gothic" panose="020B0502020202020204" pitchFamily="34" charset="0"/>
              </a:rPr>
              <a:t>envolver-se em discussões sobre consciência de gastos para promover consciência, hábitos responsáveis e empoderamento na gestão das finanças pessoais.</a:t>
            </a:r>
            <a:r>
              <a:rPr lang="en-GB" sz="1800" i="0" u="none"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u="none"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i="0" dirty="0">
                <a:effectLst/>
                <a:latin typeface="Century Gothic" panose="020B0502020202020204" pitchFamily="34" charset="0"/>
                <a:ea typeface="Century Gothic" panose="020B0502020202020204" pitchFamily="34" charset="0"/>
                <a:cs typeface="Century Gothic" panose="020B0502020202020204" pitchFamily="34" charset="0"/>
              </a:rPr>
              <a:t>Converse com os alunos sobre como tomar decisões para compras significativas.</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i="0" dirty="0">
                <a:effectLst/>
                <a:latin typeface="Century Gothic" panose="020B0502020202020204" pitchFamily="34" charset="0"/>
                <a:ea typeface="Century Gothic" panose="020B0502020202020204" pitchFamily="34" charset="0"/>
                <a:cs typeface="Century Gothic" panose="020B0502020202020204" pitchFamily="34" charset="0"/>
              </a:rPr>
              <a:t>Aqui estão algumas das perguntas para facilitar a discussão:</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dirty="0">
              <a:effectLst/>
              <a:latin typeface="Calibri" panose="020F0502020204030204" pitchFamily="34" charset="0"/>
              <a:ea typeface="Calibri" panose="020F0502020204030204" pitchFamily="34" charset="0"/>
            </a:endParaRPr>
          </a:p>
          <a:p>
            <a:pPr marL="571500" indent="-342900" algn="just">
              <a:lnSpc>
                <a:spcPct val="107000"/>
              </a:lnSpc>
              <a:spcAft>
                <a:spcPts val="800"/>
              </a:spcAft>
              <a:buAutoNum type="arabicPeriod"/>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Que fatores normalmente influenciam as suas decisões de compra? </a:t>
            </a:r>
          </a:p>
          <a:p>
            <a:pPr marL="228600" indent="0" algn="just">
              <a:lnSpc>
                <a:spcPct val="107000"/>
              </a:lnSpc>
              <a:spcAft>
                <a:spcPts val="800"/>
              </a:spcAft>
              <a:buNone/>
            </a:pPr>
            <a:r>
              <a:rPr lang="pt-PT" sz="1800" b="0" i="0" dirty="0">
                <a:effectLst/>
                <a:latin typeface="Century Gothic" panose="020B0502020202020204" pitchFamily="34" charset="0"/>
                <a:ea typeface="Century Gothic" panose="020B0502020202020204" pitchFamily="34" charset="0"/>
                <a:cs typeface="Century Gothic" panose="020B0502020202020204" pitchFamily="34" charset="0"/>
              </a:rPr>
              <a:t>Esta pergunta incentiva os indivíduos a refletir sobre os seus hábitos de consumo, gatilhos e influências, promovendo a autoconsciência e a perceção dos seus comportamentos financeiros.</a:t>
            </a:r>
            <a:r>
              <a:rPr lang="en-GB" sz="1800" b="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571500" indent="-342900" algn="just">
              <a:lnSpc>
                <a:spcPct val="107000"/>
              </a:lnSpc>
              <a:spcAft>
                <a:spcPts val="800"/>
              </a:spcAft>
              <a:buAutoNum type="arabicPeriod"/>
            </a:pPr>
            <a:endParaRPr lang="de-AT" sz="1800" b="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2. Lembra-se de uma compra recente que fez impulsivamente? O que desencadeou esse impulso?
</a:t>
            </a:r>
            <a:r>
              <a:rPr lang="pt-PT" sz="1800" b="0" i="0" dirty="0">
                <a:effectLst/>
                <a:latin typeface="Century Gothic" panose="020B0502020202020204" pitchFamily="34" charset="0"/>
                <a:ea typeface="Century Gothic" panose="020B0502020202020204" pitchFamily="34" charset="0"/>
                <a:cs typeface="Century Gothic" panose="020B0502020202020204" pitchFamily="34" charset="0"/>
              </a:rPr>
              <a:t>Esta pergunta ajuda a identificar padrões ou tendências recorrentes no comportamento de consumo, tais como compras por impulso ou gastos excessivos em determinadas categorias.</a:t>
            </a:r>
            <a:r>
              <a:rPr lang="en-GB" sz="1800" b="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b="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3. Alguma vez se arrependeu de uma compra devido ao seu impacto a longo prazo nas suas finanças?</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4. Como determinar se uma compra é essencial ou caprichosa?
</a:t>
            </a:r>
            <a:r>
              <a:rPr lang="pt-PT" sz="1800" b="0" i="0" dirty="0">
                <a:effectLst/>
                <a:latin typeface="Century Gothic" panose="020B0502020202020204" pitchFamily="34" charset="0"/>
                <a:ea typeface="Century Gothic" panose="020B0502020202020204" pitchFamily="34" charset="0"/>
                <a:cs typeface="Century Gothic" panose="020B0502020202020204" pitchFamily="34" charset="0"/>
              </a:rPr>
              <a:t>Esta pergunta incentiva a consideração das consequências a longo prazo das decisões de despesa, ajudando os indivíduos a avaliar se as compras contribuem para o seu bem-estar financeiro global.</a:t>
            </a:r>
            <a:r>
              <a:rPr lang="en-GB" sz="1800" b="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b="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5. Considera difícil resistir às pressões sociais ou à publicidade ao tomar decisões de compra?
</a:t>
            </a:r>
            <a:r>
              <a:rPr lang="pt-PT" sz="1800" b="0" i="0" dirty="0">
                <a:effectLst/>
                <a:latin typeface="Century Gothic" panose="020B0502020202020204" pitchFamily="34" charset="0"/>
                <a:ea typeface="Century Gothic" panose="020B0502020202020204" pitchFamily="34" charset="0"/>
                <a:cs typeface="Century Gothic" panose="020B0502020202020204" pitchFamily="34" charset="0"/>
              </a:rPr>
              <a:t>Esta pergunta explora o papel de fatores externos, como pressões sociais ou publicidade, na formação de hábitos de consumo, capacitando os indivíduos a fazer escolhas mais conscientes.</a:t>
            </a:r>
            <a:r>
              <a:rPr lang="en-GB" sz="1800" b="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b="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6. Que estratégias utiliza para garantir que os seus gastos estão alinhados com os seus objetivos financeiros?
</a:t>
            </a:r>
            <a:r>
              <a:rPr lang="pt-PT" sz="1800" b="0" i="0" dirty="0">
                <a:effectLst/>
                <a:latin typeface="Century Gothic" panose="020B0502020202020204" pitchFamily="34" charset="0"/>
                <a:ea typeface="Century Gothic" panose="020B0502020202020204" pitchFamily="34" charset="0"/>
                <a:cs typeface="Century Gothic" panose="020B0502020202020204" pitchFamily="34" charset="0"/>
              </a:rPr>
              <a:t>Esta pergunta fomenta a discussão sobre como as decisões de gastos impactam o progresso em direção às metas financeiras, promovendo o alinhamento entre os hábitos de consumo e as aspirações de longo prazo.</a:t>
            </a:r>
            <a:r>
              <a:rPr lang="en-GB" sz="1800" b="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b="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7. Há alguma área do seu orçamento em que tenda a gastar mais?</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8. Como diferenciar necessidades e desejos ao considerar uma compra?</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9. Pode partilhar um exemplo de uma compra que fez recentemente em que ponderou conscientemente o seu impacto nos seus objetivos financeiros a longo prazo?
</a:t>
            </a:r>
            <a:r>
              <a:rPr lang="pt-PT" sz="1800" b="0" i="0" dirty="0">
                <a:effectLst/>
                <a:latin typeface="Century Gothic" panose="020B0502020202020204" pitchFamily="34" charset="0"/>
                <a:ea typeface="Century Gothic" panose="020B0502020202020204" pitchFamily="34" charset="0"/>
                <a:cs typeface="Century Gothic" panose="020B0502020202020204" pitchFamily="34" charset="0"/>
              </a:rPr>
              <a:t>Estas perguntas incentivam os indivíduos a apropriarem-se do seu comportamento de consumo e a identificarem estratégias para melhorar os hábitos financeiros ou abordar áreas de preocupação.
Continue a discussão pensando em fazer compras significativas.</a:t>
            </a:r>
            <a:r>
              <a:rPr lang="en-GB" sz="1800" b="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b="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b="1" i="0" dirty="0">
                <a:effectLst/>
                <a:latin typeface="Century Gothic" panose="020B0502020202020204" pitchFamily="34" charset="0"/>
                <a:ea typeface="Century Gothic" panose="020B0502020202020204" pitchFamily="34" charset="0"/>
                <a:cs typeface="Century Gothic" panose="020B0502020202020204" pitchFamily="34" charset="0"/>
              </a:rPr>
              <a:t>As perguntas a seguir são essenciais antes de fazer compras significativas.</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i="0" dirty="0">
                <a:effectLst/>
                <a:latin typeface="Century Gothic" panose="020B0502020202020204" pitchFamily="34" charset="0"/>
                <a:ea typeface="Century Gothic" panose="020B0502020202020204" pitchFamily="34" charset="0"/>
                <a:cs typeface="Century Gothic" panose="020B0502020202020204" pitchFamily="34" charset="0"/>
              </a:rPr>
              <a:t>Os alunos devem tê-los em mente ao comprar coisas significativas.</a:t>
            </a:r>
            <a:r>
              <a:rPr lang="en-GB" sz="1800" i="0" dirty="0">
                <a:effectLst/>
                <a:latin typeface="Century Gothic" panose="020B0502020202020204" pitchFamily="34" charset="0"/>
                <a:ea typeface="Century Gothic" panose="020B0502020202020204" pitchFamily="34" charset="0"/>
                <a:cs typeface="Century Gothic" panose="020B0502020202020204" pitchFamily="34" charset="0"/>
              </a:rPr>
              <a:t> </a:t>
            </a:r>
          </a:p>
          <a:p>
            <a:pPr algn="just">
              <a:lnSpc>
                <a:spcPct val="107000"/>
              </a:lnSpc>
              <a:spcAft>
                <a:spcPts val="800"/>
              </a:spcAft>
            </a:pPr>
            <a:endParaRPr lang="de-AT" sz="1800" i="0" dirty="0">
              <a:effectLst/>
              <a:latin typeface="Calibri" panose="020F0502020204030204" pitchFamily="34" charset="0"/>
              <a:ea typeface="Calibri" panose="020F0502020204030204" pitchFamily="34" charset="0"/>
            </a:endParaRPr>
          </a:p>
          <a:p>
            <a:pPr algn="just">
              <a:lnSpc>
                <a:spcPct val="107000"/>
              </a:lnSpc>
              <a:spcAft>
                <a:spcPts val="800"/>
              </a:spcAft>
            </a:pPr>
            <a:r>
              <a:rPr lang="pt-PT" sz="1800" i="0" dirty="0">
                <a:effectLst/>
                <a:latin typeface="Century Gothic" panose="020B0502020202020204" pitchFamily="34" charset="0"/>
                <a:ea typeface="Century Gothic" panose="020B0502020202020204" pitchFamily="34" charset="0"/>
                <a:cs typeface="Century Gothic" panose="020B0502020202020204" pitchFamily="34" charset="0"/>
              </a:rPr>
              <a:t>- Se vir o artigo, deve comprá-lo imediatamente? Se sim, o que a desencadeou (emoções, sociedade, curiosidade)? 
- Cabe no seu orçamento? Se não, o que sacrificou? 
- Terá um impacto a longo prazo?  
- Poderia ter usado o dinheiro noutra coisa que é essencial?
- Já definiu metas financeiras? A compra interfere com eles?</a:t>
            </a:r>
            <a:endParaRPr i="0" dirty="0"/>
          </a:p>
        </p:txBody>
      </p:sp>
      <p:sp>
        <p:nvSpPr>
          <p:cNvPr id="280" name="Google Shape;2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Embarcar na jornada do orçamento pode ser assustador, mas é um passo crucial para o empoderamento financeiro. Seguindo os seis passos simples, todos podem obter controle sobre as próprias finanças e trabalhar para alcançar metas financeiras.</a:t>
            </a:r>
          </a:p>
          <a:p>
            <a:pPr algn="just">
              <a:lnSpc>
                <a:spcPct val="107000"/>
              </a:lnSpc>
              <a:spcAft>
                <a:spcPts val="800"/>
              </a:spcAft>
            </a:pPr>
            <a:endParaRPr lang="pt-PT"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Aqui está um guia simples sobre como criar um orçamento em seis etapas:</a:t>
            </a:r>
          </a:p>
          <a:p>
            <a:pPr algn="just">
              <a:lnSpc>
                <a:spcPct val="107000"/>
              </a:lnSpc>
              <a:spcAft>
                <a:spcPts val="800"/>
              </a:spcAft>
            </a:pPr>
            <a:endParaRPr lang="pt-PT"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pt-PT" sz="1800" dirty="0">
                <a:effectLst/>
                <a:latin typeface="Century Gothic" panose="020B0502020202020204" pitchFamily="34" charset="0"/>
                <a:ea typeface="Century Gothic" panose="020B0502020202020204" pitchFamily="34" charset="0"/>
                <a:cs typeface="Century Gothic" panose="020B0502020202020204" pitchFamily="34" charset="0"/>
              </a:rPr>
              <a:t>1. Determine sua renda: comece calculando sua renda mensal total. Isto inclui o seu salário, quaisquer ganhos de freelancer ou de trabalho paralelo, bem como quaisquer outras fontes de rendimento que possa ter.
2. Liste suas despesas: Faça uma lista abrangente de todas as suas despesas mensais. Isso deve incluir itens essenciais como pagamentos de aluguel ou hipoteca, serviços públicos, mantimentos, transporte, seguro e qualquer pagamento de dívida.
3. Diferencie entre despesas fixas e variáveis: Classifique suas despesas em categorias fixas e variáveis. As despesas fixas permanecem relativamente constantes a cada mês, como pagamentos de aluguel ou empréstimos, enquanto as despesas variáveis flutuam, como jantar fora ou entretenimento.
4. Estabeleça metas financeiras: determine suas metas financeiras de curto e longo prazo. Estes podem incluir pagar dívidas, poupar para férias, comprar uma casa ou investir para a reforma. Atribua um período de tempo e um valor monetário a cada objetivo.
5. Aloque fundos: aloque uma parte da sua receita para cada categoria de despesa com base na prioridade e necessidade. Comece cobrindo suas despesas fixas, depois aloque fundos para seus objetivos financeiros e, finalmente, aloque gastos discricionários para despesas variáveis.
6. Acompanhe e ajuste: acompanhe regularmente seus gastos em relação ao seu orçamento para garantir que você esteja no caminho certo. Reveja o seu orçamento mensalmente e ajuste-o conforme necessário para acomodar quaisquer alterações nas receitas, despesas ou objetivos financeiros.
Seguindo estes passos, pode criar um orçamento que o ajude a gerir eficazmente as suas finanças, alcançar os seus objetivos financeiros e manter a estabilidade financeira.</a:t>
            </a:r>
            <a:endParaRPr lang="de-AT" sz="1800" dirty="0">
              <a:effectLst/>
              <a:latin typeface="Calibri" panose="020F0502020204030204" pitchFamily="34" charset="0"/>
              <a:ea typeface="Calibri" panose="020F0502020204030204" pitchFamily="34"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png"/><Relationship Id="rId7" Type="http://schemas.openxmlformats.org/officeDocument/2006/relationships/hyperlink" Target="https://creativecommons.org/licenses/by/3.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foto.wuestenigel.com/wait-text-on-blackboard/" TargetMode="External"/><Relationship Id="rId5" Type="http://schemas.openxmlformats.org/officeDocument/2006/relationships/image" Target="../media/image15.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png"/><Relationship Id="rId7" Type="http://schemas.openxmlformats.org/officeDocument/2006/relationships/hyperlink" Target="https://creativecommons.org/licenses/by/3.0/"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foto.wuestenigel.com/wait-text-on-blackboard/" TargetMode="External"/><Relationship Id="rId5" Type="http://schemas.openxmlformats.org/officeDocument/2006/relationships/image" Target="../media/image15.jpeg"/><Relationship Id="rId4" Type="http://schemas.openxmlformats.org/officeDocument/2006/relationships/hyperlink" Target="https://www.youtube.com/watch?v=KEQSdLM_hR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jpg"/><Relationship Id="rId4" Type="http://schemas.openxmlformats.org/officeDocument/2006/relationships/image" Target="../media/image20.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2.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hyperlink" Target="https://foto.wuestenigel.com/wait-text-on-blackboard/" TargetMode="External"/><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pixabay.com/fr/vectors/bulle-discours-discussion-mots-157916/" TargetMode="External"/><Relationship Id="rId4" Type="http://schemas.openxmlformats.org/officeDocument/2006/relationships/image" Target="../media/image14.png"/><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27709"/>
            <a:ext cx="18283612" cy="10349541"/>
          </a:xfrm>
          <a:custGeom>
            <a:avLst/>
            <a:gdLst/>
            <a:ahLst/>
            <a:cxnLst/>
            <a:rect l="l" t="t" r="r" b="b"/>
            <a:pathLst>
              <a:path w="18283612" h="10349541" extrusionOk="0">
                <a:moveTo>
                  <a:pt x="0" y="0"/>
                </a:moveTo>
                <a:lnTo>
                  <a:pt x="18283612" y="0"/>
                </a:lnTo>
                <a:lnTo>
                  <a:pt x="18283612" y="10349541"/>
                </a:lnTo>
                <a:lnTo>
                  <a:pt x="0" y="10349541"/>
                </a:lnTo>
                <a:lnTo>
                  <a:pt x="0" y="0"/>
                </a:lnTo>
                <a:close/>
              </a:path>
            </a:pathLst>
          </a:custGeom>
          <a:blipFill rotWithShape="1">
            <a:blip r:embed="rId3">
              <a:alphaModFix/>
            </a:blip>
            <a:stretch>
              <a:fillRect b="-12948"/>
            </a:stretch>
          </a:blipFill>
          <a:ln>
            <a:noFill/>
          </a:ln>
        </p:spPr>
        <p:txBody>
          <a:bodyPr/>
          <a:lstStyle/>
          <a:p>
            <a:endParaRPr lang="de-AT"/>
          </a:p>
        </p:txBody>
      </p:sp>
      <p:sp>
        <p:nvSpPr>
          <p:cNvPr id="89" name="Google Shape;89;p1"/>
          <p:cNvSpPr/>
          <p:nvPr/>
        </p:nvSpPr>
        <p:spPr>
          <a:xfrm>
            <a:off x="0" y="6613677"/>
            <a:ext cx="18288000" cy="3673316"/>
          </a:xfrm>
          <a:custGeom>
            <a:avLst/>
            <a:gdLst/>
            <a:ahLst/>
            <a:cxnLst/>
            <a:rect l="l" t="t" r="r" b="b"/>
            <a:pathLst>
              <a:path w="24384000" h="4897755" extrusionOk="0">
                <a:moveTo>
                  <a:pt x="0" y="0"/>
                </a:moveTo>
                <a:lnTo>
                  <a:pt x="24384000" y="0"/>
                </a:lnTo>
                <a:lnTo>
                  <a:pt x="24384000" y="4897755"/>
                </a:lnTo>
                <a:lnTo>
                  <a:pt x="0" y="4897755"/>
                </a:lnTo>
                <a:close/>
              </a:path>
            </a:pathLst>
          </a:custGeom>
          <a:solidFill>
            <a:srgbClr val="AEABAB">
              <a:alpha val="60000"/>
            </a:srgbClr>
          </a:solidFill>
          <a:ln>
            <a:noFill/>
          </a:ln>
        </p:spPr>
        <p:txBody>
          <a:bodyPr/>
          <a:lstStyle/>
          <a:p>
            <a:endParaRPr lang="de-AT"/>
          </a:p>
        </p:txBody>
      </p:sp>
      <p:sp>
        <p:nvSpPr>
          <p:cNvPr id="90" name="Google Shape;90;p1"/>
          <p:cNvSpPr/>
          <p:nvPr/>
        </p:nvSpPr>
        <p:spPr>
          <a:xfrm>
            <a:off x="15139413" y="133350"/>
            <a:ext cx="2517778" cy="2781300"/>
          </a:xfrm>
          <a:custGeom>
            <a:avLst/>
            <a:gdLst/>
            <a:ahLst/>
            <a:cxnLst/>
            <a:rect l="l" t="t" r="r" b="b"/>
            <a:pathLst>
              <a:path w="2517778" h="2781300" extrusionOk="0">
                <a:moveTo>
                  <a:pt x="0" y="0"/>
                </a:moveTo>
                <a:lnTo>
                  <a:pt x="2517779" y="0"/>
                </a:lnTo>
                <a:lnTo>
                  <a:pt x="2517779" y="2781300"/>
                </a:lnTo>
                <a:lnTo>
                  <a:pt x="0" y="2781300"/>
                </a:lnTo>
                <a:lnTo>
                  <a:pt x="0" y="0"/>
                </a:lnTo>
                <a:close/>
              </a:path>
            </a:pathLst>
          </a:custGeom>
          <a:blipFill rotWithShape="1">
            <a:blip r:embed="rId4">
              <a:alphaModFix/>
            </a:blip>
            <a:stretch>
              <a:fillRect/>
            </a:stretch>
          </a:blipFill>
          <a:ln>
            <a:noFill/>
          </a:ln>
        </p:spPr>
        <p:txBody>
          <a:bodyPr/>
          <a:lstStyle/>
          <a:p>
            <a:endParaRPr lang="de-AT"/>
          </a:p>
        </p:txBody>
      </p:sp>
      <p:sp>
        <p:nvSpPr>
          <p:cNvPr id="91" name="Google Shape;91;p1"/>
          <p:cNvSpPr txBox="1"/>
          <p:nvPr/>
        </p:nvSpPr>
        <p:spPr>
          <a:xfrm>
            <a:off x="4686803" y="6654469"/>
            <a:ext cx="8909850" cy="997196"/>
          </a:xfrm>
          <a:prstGeom prst="rect">
            <a:avLst/>
          </a:prstGeom>
          <a:noFill/>
          <a:ln>
            <a:noFill/>
          </a:ln>
        </p:spPr>
        <p:txBody>
          <a:bodyPr spcFirstLastPara="1" wrap="square" lIns="0" tIns="0" rIns="0" bIns="0" anchor="t" anchorCtr="0">
            <a:spAutoFit/>
          </a:bodyPr>
          <a:lstStyle/>
          <a:p>
            <a:pPr lvl="0" algn="ctr">
              <a:lnSpc>
                <a:spcPct val="120000"/>
              </a:lnSpc>
            </a:pPr>
            <a:r>
              <a:rPr lang="en-US" sz="5400" dirty="0"/>
              <a:t>ORÇAMENTO/DESPESAS</a:t>
            </a:r>
            <a:endParaRPr dirty="0"/>
          </a:p>
        </p:txBody>
      </p:sp>
      <p:cxnSp>
        <p:nvCxnSpPr>
          <p:cNvPr id="92" name="Google Shape;92;p1"/>
          <p:cNvCxnSpPr/>
          <p:nvPr/>
        </p:nvCxnSpPr>
        <p:spPr>
          <a:xfrm rot="8202">
            <a:off x="6147612" y="7863840"/>
            <a:ext cx="5988385" cy="0"/>
          </a:xfrm>
          <a:prstGeom prst="straightConnector1">
            <a:avLst/>
          </a:prstGeom>
          <a:noFill/>
          <a:ln w="9525" cap="rnd" cmpd="sng">
            <a:solidFill>
              <a:srgbClr val="3E6EC2"/>
            </a:solidFill>
            <a:prstDash val="solid"/>
            <a:round/>
            <a:headEnd type="none" w="sm" len="sm"/>
            <a:tailEnd type="none" w="sm" len="sm"/>
          </a:ln>
        </p:spPr>
      </p:cxnSp>
      <p:sp>
        <p:nvSpPr>
          <p:cNvPr id="93" name="Google Shape;93;p1"/>
          <p:cNvSpPr txBox="1"/>
          <p:nvPr/>
        </p:nvSpPr>
        <p:spPr>
          <a:xfrm>
            <a:off x="6598905" y="8204815"/>
            <a:ext cx="5074950" cy="495300"/>
          </a:xfrm>
          <a:prstGeom prst="rect">
            <a:avLst/>
          </a:prstGeom>
          <a:noFill/>
          <a:ln>
            <a:noFill/>
          </a:ln>
        </p:spPr>
        <p:txBody>
          <a:bodyPr spcFirstLastPara="1" wrap="square" lIns="0" tIns="0" rIns="0" bIns="0" anchor="t" anchorCtr="0">
            <a:spAutoFit/>
          </a:bodyPr>
          <a:lstStyle/>
          <a:p>
            <a:pPr lvl="0" algn="ctr">
              <a:lnSpc>
                <a:spcPct val="120000"/>
              </a:lnSpc>
            </a:pPr>
            <a:r>
              <a:rPr lang="en-US" sz="2700" dirty="0"/>
              <a:t>Autor</a:t>
            </a:r>
            <a:r>
              <a:rPr lang="en-US" sz="2700" b="0" i="0" u="none" strike="noStrike" cap="none" dirty="0">
                <a:solidFill>
                  <a:srgbClr val="000000"/>
                </a:solidFill>
                <a:latin typeface="Arial"/>
                <a:ea typeface="Arial"/>
                <a:cs typeface="Arial"/>
                <a:sym typeface="Arial"/>
              </a:rPr>
              <a:t>: Knowledge Code</a:t>
            </a:r>
            <a:endParaRPr dirty="0"/>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475F9359-C855-1BDC-D036-C8AD428EDC8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2328" y="9296393"/>
            <a:ext cx="4414475" cy="7889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8"/>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78" name="Google Shape;378;p18"/>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379" name="Google Shape;379;p18"/>
          <p:cNvGrpSpPr/>
          <p:nvPr/>
        </p:nvGrpSpPr>
        <p:grpSpPr>
          <a:xfrm>
            <a:off x="-408249" y="-67969"/>
            <a:ext cx="10819067" cy="2186273"/>
            <a:chOff x="0" y="-9525"/>
            <a:chExt cx="14425423" cy="2915031"/>
          </a:xfrm>
        </p:grpSpPr>
        <p:sp>
          <p:nvSpPr>
            <p:cNvPr id="380" name="Google Shape;380;p18"/>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TÉCNICAS DE ORÇAMENTAÇÃO</a:t>
              </a:r>
              <a:endParaRPr dirty="0"/>
            </a:p>
          </p:txBody>
        </p:sp>
      </p:grpSp>
      <p:sp>
        <p:nvSpPr>
          <p:cNvPr id="383" name="Google Shape;383;p18"/>
          <p:cNvSpPr txBox="1"/>
          <p:nvPr/>
        </p:nvSpPr>
        <p:spPr>
          <a:xfrm>
            <a:off x="488854" y="2640306"/>
            <a:ext cx="14852233" cy="5281446"/>
          </a:xfrm>
          <a:prstGeom prst="rect">
            <a:avLst/>
          </a:prstGeom>
          <a:noFill/>
          <a:ln>
            <a:noFill/>
          </a:ln>
        </p:spPr>
        <p:txBody>
          <a:bodyPr spcFirstLastPara="1" wrap="square" lIns="0" tIns="0" rIns="0" bIns="0" anchor="t" anchorCtr="0">
            <a:spAutoFit/>
          </a:bodyPr>
          <a:lstStyle/>
          <a:p>
            <a:pPr lvl="0" algn="just">
              <a:lnSpc>
                <a:spcPct val="120000"/>
              </a:lnSpc>
            </a:pPr>
            <a:r>
              <a:rPr lang="pt-PT" sz="2600" dirty="0">
                <a:latin typeface="Century Gothic" panose="020B0502020202020204" pitchFamily="34" charset="0"/>
              </a:rPr>
              <a:t>As técnicas de orçamentação podem ser: </a:t>
            </a:r>
          </a:p>
          <a:p>
            <a:pPr lvl="0" algn="just">
              <a:lnSpc>
                <a:spcPct val="120000"/>
              </a:lnSpc>
            </a:pPr>
            <a:r>
              <a:rPr lang="pt-PT" sz="2600" dirty="0">
                <a:latin typeface="Century Gothic" panose="020B0502020202020204" pitchFamily="34" charset="0"/>
              </a:rPr>
              <a:t>
Orçamento proporcional, 
Sistema de envelope, 
Orçamentação periódica, 
Regra 80/20, 
Orçamentação de base zero, 
Pague-se primeiro, 
60% solução, 
Orçamentação 50/30/20 (ou quaisquer outras medições) 
Orçamento reverso.</a:t>
            </a:r>
            <a:endParaRPr sz="2600" b="0" i="0" u="none" strike="noStrike" cap="none" dirty="0">
              <a:solidFill>
                <a:srgbClr val="000000"/>
              </a:solidFill>
              <a:latin typeface="Century Gothic" panose="020B0502020202020204" pitchFamily="34" charset="0"/>
              <a:sym typeface="Arial"/>
            </a:endParaRPr>
          </a:p>
        </p:txBody>
      </p:sp>
      <p:sp>
        <p:nvSpPr>
          <p:cNvPr id="384" name="Google Shape;384;p18"/>
          <p:cNvSpPr/>
          <p:nvPr/>
        </p:nvSpPr>
        <p:spPr>
          <a:xfrm>
            <a:off x="11909627" y="2556918"/>
            <a:ext cx="5280805" cy="4594300"/>
          </a:xfrm>
          <a:custGeom>
            <a:avLst/>
            <a:gdLst/>
            <a:ahLst/>
            <a:cxnLst/>
            <a:rect l="l" t="t" r="r" b="b"/>
            <a:pathLst>
              <a:path w="5280805" h="4594300" extrusionOk="0">
                <a:moveTo>
                  <a:pt x="0" y="0"/>
                </a:moveTo>
                <a:lnTo>
                  <a:pt x="5280805" y="0"/>
                </a:lnTo>
                <a:lnTo>
                  <a:pt x="5280805" y="4594300"/>
                </a:lnTo>
                <a:lnTo>
                  <a:pt x="0" y="4594300"/>
                </a:lnTo>
                <a:lnTo>
                  <a:pt x="0" y="0"/>
                </a:lnTo>
                <a:close/>
              </a:path>
            </a:pathLst>
          </a:custGeom>
          <a:blipFill rotWithShape="1">
            <a:blip r:embed="rId4">
              <a:alphaModFix/>
            </a:blip>
            <a:stretch>
              <a:fillRect/>
            </a:stretch>
          </a:blipFill>
          <a:ln>
            <a:noFill/>
          </a:ln>
        </p:spPr>
        <p:txBody>
          <a:bodyPr/>
          <a:lstStyle/>
          <a:p>
            <a:endParaRPr lang="de-AT"/>
          </a:p>
        </p:txBody>
      </p:sp>
      <p:sp>
        <p:nvSpPr>
          <p:cNvPr id="385" name="Google Shape;385;p18"/>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5007ECC7-4F72-C30A-C9C2-5F2DB96A56C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13"/>
          <p:cNvGrpSpPr/>
          <p:nvPr/>
        </p:nvGrpSpPr>
        <p:grpSpPr>
          <a:xfrm>
            <a:off x="-408249" y="-67969"/>
            <a:ext cx="10819067" cy="2186273"/>
            <a:chOff x="0" y="-9525"/>
            <a:chExt cx="14425423" cy="2915031"/>
          </a:xfrm>
        </p:grpSpPr>
        <p:sp>
          <p:nvSpPr>
            <p:cNvPr id="298" name="Google Shape;298;p1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ENCONTRAR VALORES FINANCEIROS</a:t>
              </a:r>
              <a:endParaRPr dirty="0"/>
            </a:p>
          </p:txBody>
        </p:sp>
      </p:grpSp>
      <p:sp>
        <p:nvSpPr>
          <p:cNvPr id="301" name="Google Shape;301;p13"/>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03" name="Google Shape;303;p1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304" name="Google Shape;304;p13"/>
          <p:cNvSpPr/>
          <p:nvPr/>
        </p:nvSpPr>
        <p:spPr>
          <a:xfrm>
            <a:off x="12977979" y="3507600"/>
            <a:ext cx="9608687" cy="4729991"/>
          </a:xfrm>
          <a:custGeom>
            <a:avLst/>
            <a:gdLst/>
            <a:ahLst/>
            <a:cxnLst/>
            <a:rect l="l" t="t" r="r" b="b"/>
            <a:pathLst>
              <a:path w="9608687" h="4729991" extrusionOk="0">
                <a:moveTo>
                  <a:pt x="0" y="0"/>
                </a:moveTo>
                <a:lnTo>
                  <a:pt x="9608687" y="0"/>
                </a:lnTo>
                <a:lnTo>
                  <a:pt x="9608687"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
        <p:nvSpPr>
          <p:cNvPr id="305" name="Google Shape;305;p13"/>
          <p:cNvSpPr txBox="1"/>
          <p:nvPr/>
        </p:nvSpPr>
        <p:spPr>
          <a:xfrm>
            <a:off x="737419" y="3380162"/>
            <a:ext cx="14630337" cy="3360920"/>
          </a:xfrm>
          <a:prstGeom prst="rect">
            <a:avLst/>
          </a:prstGeom>
          <a:noFill/>
          <a:ln>
            <a:noFill/>
          </a:ln>
        </p:spPr>
        <p:txBody>
          <a:bodyPr spcFirstLastPara="1" wrap="square" lIns="0" tIns="0" rIns="0" bIns="0" anchor="t" anchorCtr="0">
            <a:spAutoFit/>
          </a:bodyPr>
          <a:lstStyle/>
          <a:p>
            <a:pPr lvl="0" algn="just">
              <a:lnSpc>
                <a:spcPct val="120000"/>
              </a:lnSpc>
            </a:pPr>
            <a:r>
              <a:rPr lang="pt-PT" sz="2800" dirty="0">
                <a:latin typeface="Century Gothic" panose="020B0502020202020204" pitchFamily="34" charset="0"/>
              </a:rPr>
              <a:t>Se tivesse mais 100 euros, como gastaria?</a:t>
            </a:r>
          </a:p>
          <a:p>
            <a:pPr lvl="0" algn="just">
              <a:lnSpc>
                <a:spcPct val="120000"/>
              </a:lnSpc>
            </a:pPr>
            <a:endParaRPr lang="en-US" sz="2800" dirty="0">
              <a:latin typeface="Century Gothic" panose="020B0502020202020204" pitchFamily="34" charset="0"/>
            </a:endParaRPr>
          </a:p>
          <a:p>
            <a:pPr lvl="0" algn="just">
              <a:lnSpc>
                <a:spcPct val="120000"/>
              </a:lnSpc>
            </a:pPr>
            <a:r>
              <a:rPr lang="pt-PT" sz="2800" dirty="0">
                <a:latin typeface="Century Gothic" panose="020B0502020202020204" pitchFamily="34" charset="0"/>
              </a:rPr>
              <a:t>Na lista, escolha suas prioridades.</a:t>
            </a:r>
          </a:p>
          <a:p>
            <a:pPr lvl="0" algn="just">
              <a:lnSpc>
                <a:spcPct val="120000"/>
              </a:lnSpc>
            </a:pPr>
            <a:endParaRPr lang="en-US" sz="2800" dirty="0">
              <a:latin typeface="Century Gothic" panose="020B0502020202020204" pitchFamily="34" charset="0"/>
            </a:endParaRPr>
          </a:p>
          <a:p>
            <a:pPr lvl="0" algn="just">
              <a:lnSpc>
                <a:spcPct val="120000"/>
              </a:lnSpc>
            </a:pPr>
            <a:r>
              <a:rPr lang="pt-PT" sz="2800" dirty="0">
                <a:latin typeface="Century Gothic" panose="020B0502020202020204" pitchFamily="34" charset="0"/>
              </a:rPr>
              <a:t>Conte quantas vezes cada tópico foi escolhido.</a:t>
            </a:r>
            <a:endParaRPr sz="2800" b="0" i="0" u="none" strike="noStrike" cap="none" dirty="0">
              <a:solidFill>
                <a:srgbClr val="000000"/>
              </a:solidFill>
              <a:latin typeface="Century Gothic" panose="020B0502020202020204" pitchFamily="34" charset="0"/>
              <a:sym typeface="Arial"/>
            </a:endParaRPr>
          </a:p>
          <a:p>
            <a:pPr marL="0" marR="0" lvl="0" indent="0" algn="just" rtl="0">
              <a:lnSpc>
                <a:spcPct val="180000"/>
              </a:lnSpc>
              <a:spcBef>
                <a:spcPts val="0"/>
              </a:spcBef>
              <a:spcAft>
                <a:spcPts val="0"/>
              </a:spcAft>
              <a:buNone/>
            </a:pPr>
            <a:endParaRPr sz="2800" b="0" i="0" u="none" strike="noStrike" cap="none" dirty="0">
              <a:solidFill>
                <a:srgbClr val="000000"/>
              </a:solidFill>
              <a:latin typeface="Century Gothic" panose="020B0502020202020204" pitchFamily="34" charset="0"/>
              <a:sym typeface="Arial"/>
            </a:endParaRPr>
          </a:p>
        </p:txBody>
      </p:sp>
      <p:pic>
        <p:nvPicPr>
          <p:cNvPr id="3" name="Grafik 2" descr="Ein Bild, das Handschrift, Text, Schrift, Schreibwaren enthält.&#10;&#10;Automatisch generierte Beschreibung">
            <a:extLst>
              <a:ext uri="{FF2B5EF4-FFF2-40B4-BE49-F238E27FC236}">
                <a16:creationId xmlns:a16="http://schemas.microsoft.com/office/drawing/2014/main" id="{E69063EE-D025-F1AC-BE1C-3B6BADBA640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893080" y="2724216"/>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feld 3">
            <a:extLst>
              <a:ext uri="{FF2B5EF4-FFF2-40B4-BE49-F238E27FC236}">
                <a16:creationId xmlns:a16="http://schemas.microsoft.com/office/drawing/2014/main" id="{CB1C3234-C2AF-F24E-8E57-1AF74064D4EF}"/>
              </a:ext>
            </a:extLst>
          </p:cNvPr>
          <p:cNvSpPr txBox="1"/>
          <p:nvPr/>
        </p:nvSpPr>
        <p:spPr>
          <a:xfrm>
            <a:off x="12177489" y="5366690"/>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E96DA3E0-E67A-3094-BFBF-E8599A664D0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4467969" y="8801619"/>
            <a:ext cx="4414475" cy="788915"/>
          </a:xfrm>
          <a:prstGeom prst="rect">
            <a:avLst/>
          </a:prstGeom>
        </p:spPr>
      </p:pic>
      <p:sp>
        <p:nvSpPr>
          <p:cNvPr id="5" name="Google Shape;385;p18">
            <a:extLst>
              <a:ext uri="{FF2B5EF4-FFF2-40B4-BE49-F238E27FC236}">
                <a16:creationId xmlns:a16="http://schemas.microsoft.com/office/drawing/2014/main" id="{CFEABFCF-3980-4C6D-97C5-216B126A535A}"/>
              </a:ext>
            </a:extLst>
          </p:cNvPr>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p:nvPr/>
        </p:nvSpPr>
        <p:spPr>
          <a:xfrm>
            <a:off x="2438562" y="256512"/>
            <a:ext cx="14387779" cy="9773977"/>
          </a:xfrm>
          <a:custGeom>
            <a:avLst/>
            <a:gdLst/>
            <a:ahLst/>
            <a:cxnLst/>
            <a:rect l="l" t="t" r="r" b="b"/>
            <a:pathLst>
              <a:path w="14387779" h="9773977" extrusionOk="0">
                <a:moveTo>
                  <a:pt x="0" y="0"/>
                </a:moveTo>
                <a:lnTo>
                  <a:pt x="14387779" y="0"/>
                </a:lnTo>
                <a:lnTo>
                  <a:pt x="14387779" y="9773976"/>
                </a:lnTo>
                <a:lnTo>
                  <a:pt x="0" y="9773976"/>
                </a:lnTo>
                <a:lnTo>
                  <a:pt x="0" y="0"/>
                </a:lnTo>
                <a:close/>
              </a:path>
            </a:pathLst>
          </a:custGeom>
          <a:blipFill rotWithShape="1">
            <a:blip r:embed="rId3">
              <a:alphaModFix/>
            </a:blip>
            <a:stretch>
              <a:fillRect/>
            </a:stretch>
          </a:blipFill>
          <a:ln>
            <a:noFill/>
          </a:ln>
        </p:spPr>
        <p:txBody>
          <a:bodyPr/>
          <a:lstStyle/>
          <a:p>
            <a:endParaRPr lang="de-AT"/>
          </a:p>
        </p:txBody>
      </p:sp>
      <p:sp>
        <p:nvSpPr>
          <p:cNvPr id="313" name="Google Shape;313;p14"/>
          <p:cNvSpPr/>
          <p:nvPr/>
        </p:nvSpPr>
        <p:spPr>
          <a:xfrm>
            <a:off x="14431531" y="6518545"/>
            <a:ext cx="9608687" cy="4729991"/>
          </a:xfrm>
          <a:custGeom>
            <a:avLst/>
            <a:gdLst/>
            <a:ahLst/>
            <a:cxnLst/>
            <a:rect l="l" t="t" r="r" b="b"/>
            <a:pathLst>
              <a:path w="9608687" h="4729991" extrusionOk="0">
                <a:moveTo>
                  <a:pt x="0" y="0"/>
                </a:moveTo>
                <a:lnTo>
                  <a:pt x="9608688" y="0"/>
                </a:lnTo>
                <a:lnTo>
                  <a:pt x="9608688"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
        <p:nvSpPr>
          <p:cNvPr id="314" name="Google Shape;314;p14"/>
          <p:cNvSpPr/>
          <p:nvPr/>
        </p:nvSpPr>
        <p:spPr>
          <a:xfrm rot="7469815">
            <a:off x="-3775644" y="-589398"/>
            <a:ext cx="9608687" cy="4729991"/>
          </a:xfrm>
          <a:custGeom>
            <a:avLst/>
            <a:gdLst/>
            <a:ahLst/>
            <a:cxnLst/>
            <a:rect l="l" t="t" r="r" b="b"/>
            <a:pathLst>
              <a:path w="9608687" h="4729991" extrusionOk="0">
                <a:moveTo>
                  <a:pt x="0" y="0"/>
                </a:moveTo>
                <a:lnTo>
                  <a:pt x="9608688" y="0"/>
                </a:lnTo>
                <a:lnTo>
                  <a:pt x="9608688"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Google Shape;320;p15"/>
          <p:cNvGrpSpPr/>
          <p:nvPr/>
        </p:nvGrpSpPr>
        <p:grpSpPr>
          <a:xfrm>
            <a:off x="-408249" y="-67969"/>
            <a:ext cx="10819067" cy="2186273"/>
            <a:chOff x="0" y="-9525"/>
            <a:chExt cx="14425423" cy="2915031"/>
          </a:xfrm>
        </p:grpSpPr>
        <p:sp>
          <p:nvSpPr>
            <p:cNvPr id="321" name="Google Shape;321;p1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FINDING FINANCIAL VALUES</a:t>
              </a:r>
              <a:endParaRPr lang="en-US" sz="5400" dirty="0"/>
            </a:p>
          </p:txBody>
        </p:sp>
      </p:grpSp>
      <p:sp>
        <p:nvSpPr>
          <p:cNvPr id="324" name="Google Shape;324;p15"/>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26" name="Google Shape;326;p1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327" name="Google Shape;327;p15"/>
          <p:cNvSpPr/>
          <p:nvPr/>
        </p:nvSpPr>
        <p:spPr>
          <a:xfrm>
            <a:off x="12977979" y="3507600"/>
            <a:ext cx="9608687" cy="4729991"/>
          </a:xfrm>
          <a:custGeom>
            <a:avLst/>
            <a:gdLst/>
            <a:ahLst/>
            <a:cxnLst/>
            <a:rect l="l" t="t" r="r" b="b"/>
            <a:pathLst>
              <a:path w="9608687" h="4729991" extrusionOk="0">
                <a:moveTo>
                  <a:pt x="0" y="0"/>
                </a:moveTo>
                <a:lnTo>
                  <a:pt x="9608687" y="0"/>
                </a:lnTo>
                <a:lnTo>
                  <a:pt x="9608687"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
        <p:nvSpPr>
          <p:cNvPr id="329" name="Google Shape;329;p15"/>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4535CCA7-87AC-895D-FBE4-E4063EEE5E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graphicFrame>
        <p:nvGraphicFramePr>
          <p:cNvPr id="3" name="Tabela 2">
            <a:extLst>
              <a:ext uri="{FF2B5EF4-FFF2-40B4-BE49-F238E27FC236}">
                <a16:creationId xmlns:a16="http://schemas.microsoft.com/office/drawing/2014/main" id="{FE303152-095C-A9FF-CABD-FB306FC97197}"/>
              </a:ext>
            </a:extLst>
          </p:cNvPr>
          <p:cNvGraphicFramePr>
            <a:graphicFrameLocks noGrp="1"/>
          </p:cNvGraphicFramePr>
          <p:nvPr>
            <p:extLst>
              <p:ext uri="{D42A27DB-BD31-4B8C-83A1-F6EECF244321}">
                <p14:modId xmlns:p14="http://schemas.microsoft.com/office/powerpoint/2010/main" val="378166473"/>
              </p:ext>
            </p:extLst>
          </p:nvPr>
        </p:nvGraphicFramePr>
        <p:xfrm>
          <a:off x="2533650" y="2868933"/>
          <a:ext cx="12192000" cy="4485640"/>
        </p:xfrm>
        <a:graphic>
          <a:graphicData uri="http://schemas.openxmlformats.org/drawingml/2006/table">
            <a:tbl>
              <a:tblPr firstRow="1" bandRow="1">
                <a:tableStyleId>{9D7B26C5-4107-4FEC-AEDC-1716B250A1EF}</a:tableStyleId>
              </a:tblPr>
              <a:tblGrid>
                <a:gridCol w="9848850">
                  <a:extLst>
                    <a:ext uri="{9D8B030D-6E8A-4147-A177-3AD203B41FA5}">
                      <a16:colId xmlns:a16="http://schemas.microsoft.com/office/drawing/2014/main" val="1345607974"/>
                    </a:ext>
                  </a:extLst>
                </a:gridCol>
                <a:gridCol w="2343150">
                  <a:extLst>
                    <a:ext uri="{9D8B030D-6E8A-4147-A177-3AD203B41FA5}">
                      <a16:colId xmlns:a16="http://schemas.microsoft.com/office/drawing/2014/main" val="4218128691"/>
                    </a:ext>
                  </a:extLst>
                </a:gridCol>
              </a:tblGrid>
              <a:tr h="370840">
                <a:tc>
                  <a:txBody>
                    <a:bodyPr/>
                    <a:lstStyle/>
                    <a:p>
                      <a:endParaRPr lang="pt-PT"/>
                    </a:p>
                  </a:txBody>
                  <a:tcPr/>
                </a:tc>
                <a:tc>
                  <a:txBody>
                    <a:bodyPr/>
                    <a:lstStyle/>
                    <a:p>
                      <a:pPr algn="ctr"/>
                      <a:r>
                        <a:rPr lang="pt-PT" sz="1800" dirty="0"/>
                        <a:t>Contagem</a:t>
                      </a:r>
                      <a:endParaRPr lang="pt-PT" dirty="0"/>
                    </a:p>
                  </a:txBody>
                  <a:tcPr/>
                </a:tc>
                <a:extLst>
                  <a:ext uri="{0D108BD9-81ED-4DB2-BD59-A6C34878D82A}">
                    <a16:rowId xmlns:a16="http://schemas.microsoft.com/office/drawing/2014/main" val="3966638310"/>
                  </a:ext>
                </a:extLst>
              </a:tr>
              <a:tr h="370840">
                <a:tc>
                  <a:txBody>
                    <a:bodyPr/>
                    <a:lstStyle/>
                    <a:p>
                      <a:r>
                        <a:rPr lang="pt-PT" sz="2400" dirty="0"/>
                        <a:t>Aparência Pessoal / Beleza / Vestuário</a:t>
                      </a:r>
                    </a:p>
                  </a:txBody>
                  <a:tcPr/>
                </a:tc>
                <a:tc>
                  <a:txBody>
                    <a:bodyPr/>
                    <a:lstStyle/>
                    <a:p>
                      <a:endParaRPr lang="pt-PT"/>
                    </a:p>
                  </a:txBody>
                  <a:tcPr/>
                </a:tc>
                <a:extLst>
                  <a:ext uri="{0D108BD9-81ED-4DB2-BD59-A6C34878D82A}">
                    <a16:rowId xmlns:a16="http://schemas.microsoft.com/office/drawing/2014/main" val="1351735956"/>
                  </a:ext>
                </a:extLst>
              </a:tr>
              <a:tr h="370840">
                <a:tc>
                  <a:txBody>
                    <a:bodyPr/>
                    <a:lstStyle/>
                    <a:p>
                      <a:r>
                        <a:rPr lang="pt-PT" sz="2400" dirty="0"/>
                        <a:t>Educação: Eu / Outros</a:t>
                      </a:r>
                    </a:p>
                  </a:txBody>
                  <a:tcPr/>
                </a:tc>
                <a:tc>
                  <a:txBody>
                    <a:bodyPr/>
                    <a:lstStyle/>
                    <a:p>
                      <a:endParaRPr lang="pt-PT" dirty="0"/>
                    </a:p>
                  </a:txBody>
                  <a:tcPr/>
                </a:tc>
                <a:extLst>
                  <a:ext uri="{0D108BD9-81ED-4DB2-BD59-A6C34878D82A}">
                    <a16:rowId xmlns:a16="http://schemas.microsoft.com/office/drawing/2014/main" val="4264828730"/>
                  </a:ext>
                </a:extLst>
              </a:tr>
              <a:tr h="370840">
                <a:tc>
                  <a:txBody>
                    <a:bodyPr/>
                    <a:lstStyle/>
                    <a:p>
                      <a:r>
                        <a:rPr lang="pt-PT" sz="2400" dirty="0"/>
                        <a:t>Habitação (Casa de Sonho / Casa de Férias)</a:t>
                      </a:r>
                    </a:p>
                  </a:txBody>
                  <a:tcPr/>
                </a:tc>
                <a:tc>
                  <a:txBody>
                    <a:bodyPr/>
                    <a:lstStyle/>
                    <a:p>
                      <a:endParaRPr lang="pt-PT"/>
                    </a:p>
                  </a:txBody>
                  <a:tcPr/>
                </a:tc>
                <a:extLst>
                  <a:ext uri="{0D108BD9-81ED-4DB2-BD59-A6C34878D82A}">
                    <a16:rowId xmlns:a16="http://schemas.microsoft.com/office/drawing/2014/main" val="981402694"/>
                  </a:ext>
                </a:extLst>
              </a:tr>
              <a:tr h="370840">
                <a:tc>
                  <a:txBody>
                    <a:bodyPr/>
                    <a:lstStyle/>
                    <a:p>
                      <a:r>
                        <a:rPr lang="pt-PT" sz="2400" dirty="0"/>
                        <a:t>Poupança Reforma / Investimentos</a:t>
                      </a:r>
                    </a:p>
                  </a:txBody>
                  <a:tcPr/>
                </a:tc>
                <a:tc>
                  <a:txBody>
                    <a:bodyPr/>
                    <a:lstStyle/>
                    <a:p>
                      <a:endParaRPr lang="pt-PT"/>
                    </a:p>
                  </a:txBody>
                  <a:tcPr/>
                </a:tc>
                <a:extLst>
                  <a:ext uri="{0D108BD9-81ED-4DB2-BD59-A6C34878D82A}">
                    <a16:rowId xmlns:a16="http://schemas.microsoft.com/office/drawing/2014/main" val="416718851"/>
                  </a:ext>
                </a:extLst>
              </a:tr>
              <a:tr h="370840">
                <a:tc>
                  <a:txBody>
                    <a:bodyPr/>
                    <a:lstStyle/>
                    <a:p>
                      <a:r>
                        <a:rPr lang="pt-PT" sz="2400" dirty="0"/>
                        <a:t>Igreja: Doação para Caridade</a:t>
                      </a:r>
                    </a:p>
                  </a:txBody>
                  <a:tcPr/>
                </a:tc>
                <a:tc>
                  <a:txBody>
                    <a:bodyPr/>
                    <a:lstStyle/>
                    <a:p>
                      <a:endParaRPr lang="pt-PT"/>
                    </a:p>
                  </a:txBody>
                  <a:tcPr/>
                </a:tc>
                <a:extLst>
                  <a:ext uri="{0D108BD9-81ED-4DB2-BD59-A6C34878D82A}">
                    <a16:rowId xmlns:a16="http://schemas.microsoft.com/office/drawing/2014/main" val="2510621040"/>
                  </a:ext>
                </a:extLst>
              </a:tr>
              <a:tr h="370840">
                <a:tc>
                  <a:txBody>
                    <a:bodyPr/>
                    <a:lstStyle/>
                    <a:p>
                      <a:r>
                        <a:rPr lang="pt-PT" sz="2400" dirty="0"/>
                        <a:t>Carro</a:t>
                      </a:r>
                    </a:p>
                  </a:txBody>
                  <a:tcPr/>
                </a:tc>
                <a:tc>
                  <a:txBody>
                    <a:bodyPr/>
                    <a:lstStyle/>
                    <a:p>
                      <a:endParaRPr lang="pt-PT"/>
                    </a:p>
                  </a:txBody>
                  <a:tcPr/>
                </a:tc>
                <a:extLst>
                  <a:ext uri="{0D108BD9-81ED-4DB2-BD59-A6C34878D82A}">
                    <a16:rowId xmlns:a16="http://schemas.microsoft.com/office/drawing/2014/main" val="3651558805"/>
                  </a:ext>
                </a:extLst>
              </a:tr>
              <a:tr h="370840">
                <a:tc>
                  <a:txBody>
                    <a:bodyPr/>
                    <a:lstStyle/>
                    <a:p>
                      <a:r>
                        <a:rPr lang="pt-PT" sz="2400" dirty="0"/>
                        <a:t>Hobbies e Desportos</a:t>
                      </a:r>
                    </a:p>
                  </a:txBody>
                  <a:tcPr/>
                </a:tc>
                <a:tc>
                  <a:txBody>
                    <a:bodyPr/>
                    <a:lstStyle/>
                    <a:p>
                      <a:endParaRPr lang="pt-PT" dirty="0"/>
                    </a:p>
                  </a:txBody>
                  <a:tcPr/>
                </a:tc>
                <a:extLst>
                  <a:ext uri="{0D108BD9-81ED-4DB2-BD59-A6C34878D82A}">
                    <a16:rowId xmlns:a16="http://schemas.microsoft.com/office/drawing/2014/main" val="2391019518"/>
                  </a:ext>
                </a:extLst>
              </a:tr>
              <a:tr h="370840">
                <a:tc>
                  <a:txBody>
                    <a:bodyPr/>
                    <a:lstStyle/>
                    <a:p>
                      <a:r>
                        <a:rPr lang="pt-PT" sz="2400" dirty="0"/>
                        <a:t>Férias / Viagens</a:t>
                      </a:r>
                    </a:p>
                  </a:txBody>
                  <a:tcPr/>
                </a:tc>
                <a:tc>
                  <a:txBody>
                    <a:bodyPr/>
                    <a:lstStyle/>
                    <a:p>
                      <a:endParaRPr lang="pt-PT" dirty="0"/>
                    </a:p>
                  </a:txBody>
                  <a:tcPr/>
                </a:tc>
                <a:extLst>
                  <a:ext uri="{0D108BD9-81ED-4DB2-BD59-A6C34878D82A}">
                    <a16:rowId xmlns:a16="http://schemas.microsoft.com/office/drawing/2014/main" val="3592486494"/>
                  </a:ext>
                </a:extLst>
              </a:tr>
              <a:tr h="370840">
                <a:tc>
                  <a:txBody>
                    <a:bodyPr/>
                    <a:lstStyle/>
                    <a:p>
                      <a:r>
                        <a:rPr lang="pt-PT" sz="2400" dirty="0"/>
                        <a:t>Atividades Sociais / Comer Fora</a:t>
                      </a:r>
                    </a:p>
                  </a:txBody>
                  <a:tcPr/>
                </a:tc>
                <a:tc>
                  <a:txBody>
                    <a:bodyPr/>
                    <a:lstStyle/>
                    <a:p>
                      <a:endParaRPr lang="pt-PT" dirty="0"/>
                    </a:p>
                  </a:txBody>
                  <a:tcPr/>
                </a:tc>
                <a:extLst>
                  <a:ext uri="{0D108BD9-81ED-4DB2-BD59-A6C34878D82A}">
                    <a16:rowId xmlns:a16="http://schemas.microsoft.com/office/drawing/2014/main" val="1196969768"/>
                  </a:ext>
                </a:extLst>
              </a:tr>
            </a:tbl>
          </a:graphicData>
        </a:graphic>
      </p:graphicFrame>
    </p:spTree>
    <p:extLst>
      <p:ext uri="{BB962C8B-B14F-4D97-AF65-F5344CB8AC3E}">
        <p14:creationId xmlns:p14="http://schemas.microsoft.com/office/powerpoint/2010/main" val="421071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p16"/>
          <p:cNvGrpSpPr/>
          <p:nvPr/>
        </p:nvGrpSpPr>
        <p:grpSpPr>
          <a:xfrm>
            <a:off x="-408249" y="-67969"/>
            <a:ext cx="10819067" cy="2186273"/>
            <a:chOff x="0" y="-9525"/>
            <a:chExt cx="14425423" cy="2915031"/>
          </a:xfrm>
        </p:grpSpPr>
        <p:sp>
          <p:nvSpPr>
            <p:cNvPr id="336" name="Google Shape;336;p1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DEFINIÇÃO DE OBJETIVOS FINANCEIROS</a:t>
              </a:r>
              <a:endParaRPr dirty="0"/>
            </a:p>
          </p:txBody>
        </p:sp>
      </p:grpSp>
      <p:sp>
        <p:nvSpPr>
          <p:cNvPr id="339" name="Google Shape;339;p16"/>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41" name="Google Shape;341;p1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343" name="Google Shape;343;p16"/>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344" name="Google Shape;344;p16"/>
          <p:cNvSpPr txBox="1"/>
          <p:nvPr/>
        </p:nvSpPr>
        <p:spPr>
          <a:xfrm>
            <a:off x="247189" y="2648717"/>
            <a:ext cx="16558200" cy="4742067"/>
          </a:xfrm>
          <a:prstGeom prst="rect">
            <a:avLst/>
          </a:prstGeom>
          <a:noFill/>
          <a:ln>
            <a:noFill/>
          </a:ln>
        </p:spPr>
        <p:txBody>
          <a:bodyPr spcFirstLastPara="1" wrap="square" lIns="0" tIns="0" rIns="0" bIns="0" anchor="t" anchorCtr="0">
            <a:spAutoFit/>
          </a:bodyPr>
          <a:lstStyle/>
          <a:p>
            <a:pPr marL="589637" lvl="1" indent="-294818" algn="just">
              <a:lnSpc>
                <a:spcPct val="96997"/>
              </a:lnSpc>
              <a:buSzPts val="2731"/>
              <a:buFont typeface="Arial"/>
              <a:buChar char="•"/>
            </a:pPr>
            <a:r>
              <a:rPr lang="pt-PT" sz="2400" dirty="0">
                <a:latin typeface="Century Gothic" panose="020B0502020202020204" pitchFamily="34" charset="0"/>
              </a:rPr>
              <a:t>Liste e priorize suas metas financeiras. Seja: específico, oportuno, orientado para a ação, REALISTA. (exemplos: poupar para a reforma, pagar dívidas, comprar casa, investir...)</a:t>
            </a:r>
          </a:p>
          <a:p>
            <a:pPr marL="589637" lvl="1" indent="-294818" algn="just">
              <a:lnSpc>
                <a:spcPct val="96997"/>
              </a:lnSpc>
              <a:buSzPts val="2731"/>
              <a:buFont typeface="Arial"/>
              <a:buChar char="•"/>
            </a:pPr>
            <a:endParaRPr sz="2400" b="0" i="0" u="none" strike="noStrike" cap="none" dirty="0">
              <a:solidFill>
                <a:srgbClr val="000000"/>
              </a:solidFill>
              <a:latin typeface="Century Gothic" panose="020B0502020202020204" pitchFamily="34" charset="0"/>
              <a:sym typeface="Arial"/>
            </a:endParaRPr>
          </a:p>
          <a:p>
            <a:pPr marL="589637" lvl="1" indent="-294818" algn="just">
              <a:lnSpc>
                <a:spcPct val="96997"/>
              </a:lnSpc>
              <a:buSzPts val="2731"/>
              <a:buFont typeface="Arial"/>
              <a:buChar char="•"/>
            </a:pPr>
            <a:r>
              <a:rPr lang="pt-PT" sz="2400" dirty="0">
                <a:latin typeface="Century Gothic" panose="020B0502020202020204" pitchFamily="34" charset="0"/>
              </a:rPr>
              <a:t>Especifique quanto pretende poupar até e até quando.</a:t>
            </a:r>
          </a:p>
          <a:p>
            <a:pPr marL="589637" lvl="1" indent="-294818" algn="just">
              <a:lnSpc>
                <a:spcPct val="96997"/>
              </a:lnSpc>
              <a:buSzPts val="2731"/>
              <a:buFont typeface="Arial"/>
              <a:buChar char="•"/>
            </a:pPr>
            <a:endParaRPr sz="2400" b="0" i="0" u="none" strike="noStrike" cap="none" dirty="0">
              <a:solidFill>
                <a:srgbClr val="000000"/>
              </a:solidFill>
              <a:latin typeface="Century Gothic" panose="020B0502020202020204" pitchFamily="34" charset="0"/>
              <a:sym typeface="Arial"/>
            </a:endParaRPr>
          </a:p>
          <a:p>
            <a:pPr marL="589637" lvl="1" indent="-294818" algn="just">
              <a:lnSpc>
                <a:spcPct val="96997"/>
              </a:lnSpc>
              <a:buSzPts val="2731"/>
              <a:buFont typeface="Arial"/>
              <a:buChar char="•"/>
            </a:pPr>
            <a:r>
              <a:rPr lang="pt-PT" sz="2400" dirty="0">
                <a:latin typeface="Century Gothic" panose="020B0502020202020204" pitchFamily="34" charset="0"/>
              </a:rPr>
              <a:t>Especifique quanto você pode realocar e de onde atingir a meta estabelecida.</a:t>
            </a:r>
          </a:p>
          <a:p>
            <a:pPr marL="294819" lvl="1" algn="just">
              <a:lnSpc>
                <a:spcPct val="96997"/>
              </a:lnSpc>
              <a:buSzPts val="2731"/>
            </a:pPr>
            <a:endParaRPr sz="2400" b="0" i="0" u="none" strike="noStrike" cap="none" dirty="0">
              <a:solidFill>
                <a:srgbClr val="000000"/>
              </a:solidFill>
              <a:latin typeface="Century Gothic" panose="020B0502020202020204" pitchFamily="34" charset="0"/>
              <a:sym typeface="Arial"/>
            </a:endParaRPr>
          </a:p>
          <a:p>
            <a:pPr marL="589637" lvl="1" indent="-294818" algn="just">
              <a:lnSpc>
                <a:spcPct val="96997"/>
              </a:lnSpc>
              <a:buSzPts val="2731"/>
              <a:buFont typeface="Arial"/>
              <a:buChar char="•"/>
            </a:pPr>
            <a:r>
              <a:rPr lang="pt-PT" sz="2400" dirty="0">
                <a:latin typeface="Century Gothic" panose="020B0502020202020204" pitchFamily="34" charset="0"/>
              </a:rPr>
              <a:t>Revisite as metas financeiras regularmente. Faça alterações se as circunstâncias mudarem.</a:t>
            </a:r>
          </a:p>
          <a:p>
            <a:pPr marL="589637" lvl="1" indent="-294818" algn="just">
              <a:lnSpc>
                <a:spcPct val="96997"/>
              </a:lnSpc>
              <a:buSzPts val="2731"/>
              <a:buFont typeface="Arial"/>
              <a:buChar char="•"/>
            </a:pPr>
            <a:endParaRPr sz="2400" b="0" i="0" u="none" strike="noStrike" cap="none" dirty="0">
              <a:solidFill>
                <a:srgbClr val="000000"/>
              </a:solidFill>
              <a:latin typeface="Century Gothic" panose="020B0502020202020204" pitchFamily="34" charset="0"/>
              <a:sym typeface="Arial"/>
            </a:endParaRPr>
          </a:p>
          <a:p>
            <a:pPr marL="589637" lvl="1" indent="-294818" algn="just">
              <a:lnSpc>
                <a:spcPct val="96997"/>
              </a:lnSpc>
              <a:buSzPts val="2731"/>
              <a:buFont typeface="Arial"/>
              <a:buChar char="•"/>
            </a:pPr>
            <a:r>
              <a:rPr lang="pt-PT" sz="2400" dirty="0">
                <a:latin typeface="Century Gothic" panose="020B0502020202020204" pitchFamily="34" charset="0"/>
              </a:rPr>
              <a:t>Evite gastos desnecessários, mantenha-se disciplinado e comprometido com o seu plano.</a:t>
            </a:r>
            <a:endParaRPr sz="2400" b="0" i="0" u="none" strike="noStrike" cap="none" dirty="0">
              <a:solidFill>
                <a:srgbClr val="000000"/>
              </a:solidFill>
              <a:latin typeface="Century Gothic" panose="020B0502020202020204" pitchFamily="34" charset="0"/>
              <a:sym typeface="Arial"/>
            </a:endParaRPr>
          </a:p>
          <a:p>
            <a:pPr marL="0" marR="0" lvl="0" indent="0" algn="just" rtl="0">
              <a:lnSpc>
                <a:spcPct val="96997"/>
              </a:lnSpc>
              <a:spcBef>
                <a:spcPts val="0"/>
              </a:spcBef>
              <a:spcAft>
                <a:spcPts val="0"/>
              </a:spcAft>
              <a:buNone/>
            </a:pPr>
            <a:endParaRPr lang="en-US" sz="2400" b="0" i="0" u="none" strike="noStrike" cap="none" dirty="0">
              <a:solidFill>
                <a:srgbClr val="000000"/>
              </a:solidFill>
              <a:latin typeface="Century Gothic" panose="020B0502020202020204" pitchFamily="34" charset="0"/>
              <a:sym typeface="Arial"/>
            </a:endParaRPr>
          </a:p>
          <a:p>
            <a:pPr lvl="0" algn="just">
              <a:lnSpc>
                <a:spcPct val="96997"/>
              </a:lnSpc>
            </a:pPr>
            <a:r>
              <a:rPr lang="pt-PT" sz="2400" dirty="0">
                <a:latin typeface="Century Gothic" panose="020B0502020202020204" pitchFamily="34" charset="0"/>
              </a:rPr>
              <a:t>Vídeo útil sobre a definição de metas financeiras</a:t>
            </a:r>
            <a:r>
              <a:rPr lang="en-US" sz="2400" b="0" i="0" u="none" strike="noStrike" cap="none" dirty="0">
                <a:solidFill>
                  <a:srgbClr val="000000"/>
                </a:solidFill>
                <a:latin typeface="Century Gothic" panose="020B0502020202020204" pitchFamily="34" charset="0"/>
                <a:sym typeface="Arial"/>
              </a:rPr>
              <a:t>: </a:t>
            </a:r>
            <a:r>
              <a:rPr lang="en-US" sz="2400" b="0" i="0" u="sng" strike="noStrike" cap="none" dirty="0">
                <a:solidFill>
                  <a:srgbClr val="000000"/>
                </a:solidFill>
                <a:latin typeface="Century Gothic" panose="020B0502020202020204" pitchFamily="34" charset="0"/>
                <a:sym typeface="Arial"/>
                <a:hlinkClick r:id="rId4">
                  <a:extLst>
                    <a:ext uri="{A12FA001-AC4F-418D-AE19-62706E023703}">
                      <ahyp:hlinkClr xmlns:ahyp="http://schemas.microsoft.com/office/drawing/2018/hyperlinkcolor" val="tx"/>
                    </a:ext>
                  </a:extLst>
                </a:hlinkClick>
              </a:rPr>
              <a:t>https://www.youtube.com/watch?v=KEQSdLM_hR4  </a:t>
            </a:r>
            <a:endParaRPr sz="2400" dirty="0">
              <a:latin typeface="Century Gothic" panose="020B0502020202020204" pitchFamily="34" charset="0"/>
            </a:endParaRPr>
          </a:p>
          <a:p>
            <a:pPr marL="0" marR="0" lvl="0" indent="0" algn="just" rtl="0">
              <a:lnSpc>
                <a:spcPct val="119992"/>
              </a:lnSpc>
              <a:spcBef>
                <a:spcPts val="0"/>
              </a:spcBef>
              <a:spcAft>
                <a:spcPts val="0"/>
              </a:spcAft>
              <a:buNone/>
            </a:pPr>
            <a:endParaRPr sz="2400" b="0" i="0" u="sng" strike="noStrike" cap="none" dirty="0">
              <a:solidFill>
                <a:srgbClr val="000000"/>
              </a:solidFill>
              <a:latin typeface="Century Gothic" panose="020B0502020202020204" pitchFamily="34" charset="0"/>
              <a:sym typeface="Arial"/>
              <a:hlinkClick r:id="rId4">
                <a:extLst>
                  <a:ext uri="{A12FA001-AC4F-418D-AE19-62706E023703}">
                    <ahyp:hlinkClr xmlns:ahyp="http://schemas.microsoft.com/office/drawing/2018/hyperlinkcolor" val="tx"/>
                  </a:ext>
                </a:extLst>
              </a:hlinkClick>
            </a:endParaRPr>
          </a:p>
        </p:txBody>
      </p:sp>
      <p:pic>
        <p:nvPicPr>
          <p:cNvPr id="2" name="Grafik 1" descr="Ein Bild, das Handschrift, Text, Schrift, Schreibwaren enthält.&#10;&#10;Automatisch generierte Beschreibung">
            <a:extLst>
              <a:ext uri="{FF2B5EF4-FFF2-40B4-BE49-F238E27FC236}">
                <a16:creationId xmlns:a16="http://schemas.microsoft.com/office/drawing/2014/main" id="{322CE7E9-184E-DB8F-83E1-FF782DE35AC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4368618" y="333458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feld 2">
            <a:extLst>
              <a:ext uri="{FF2B5EF4-FFF2-40B4-BE49-F238E27FC236}">
                <a16:creationId xmlns:a16="http://schemas.microsoft.com/office/drawing/2014/main" id="{81C33E4F-6A8D-CAF6-C0DA-ED7B675DF3CF}"/>
              </a:ext>
            </a:extLst>
          </p:cNvPr>
          <p:cNvSpPr txBox="1"/>
          <p:nvPr/>
        </p:nvSpPr>
        <p:spPr>
          <a:xfrm>
            <a:off x="15606780" y="5722522"/>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pic>
        <p:nvPicPr>
          <p:cNvPr id="4" name="Imagem 3" descr="Uma imagem com texto, Tipo de letra, Azul elétrico, Azul majorelle&#10;&#10;Descrição gerada automaticamente">
            <a:extLst>
              <a:ext uri="{FF2B5EF4-FFF2-40B4-BE49-F238E27FC236}">
                <a16:creationId xmlns:a16="http://schemas.microsoft.com/office/drawing/2014/main" id="{5174A418-660F-6005-8D3F-0E09DAC7D6A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1"/>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14" name="Google Shape;414;p2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415" name="Google Shape;415;p21"/>
          <p:cNvGrpSpPr/>
          <p:nvPr/>
        </p:nvGrpSpPr>
        <p:grpSpPr>
          <a:xfrm>
            <a:off x="-380909" y="-67969"/>
            <a:ext cx="10819067" cy="2186273"/>
            <a:chOff x="0" y="-9525"/>
            <a:chExt cx="14425423" cy="2915031"/>
          </a:xfrm>
        </p:grpSpPr>
        <p:sp>
          <p:nvSpPr>
            <p:cNvPr id="416" name="Google Shape;416;p2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ORÇAMENTAÇÃO COM RECURSO À TECNOLOGIA</a:t>
              </a:r>
              <a:endParaRPr dirty="0"/>
            </a:p>
          </p:txBody>
        </p:sp>
      </p:grpSp>
      <p:sp>
        <p:nvSpPr>
          <p:cNvPr id="419" name="Google Shape;419;p21"/>
          <p:cNvSpPr/>
          <p:nvPr/>
        </p:nvSpPr>
        <p:spPr>
          <a:xfrm>
            <a:off x="11618798" y="3069264"/>
            <a:ext cx="6427083" cy="5374648"/>
          </a:xfrm>
          <a:custGeom>
            <a:avLst/>
            <a:gdLst/>
            <a:ahLst/>
            <a:cxnLst/>
            <a:rect l="l" t="t" r="r" b="b"/>
            <a:pathLst>
              <a:path w="6427083" h="5374648" extrusionOk="0">
                <a:moveTo>
                  <a:pt x="0" y="0"/>
                </a:moveTo>
                <a:lnTo>
                  <a:pt x="6427082" y="0"/>
                </a:lnTo>
                <a:lnTo>
                  <a:pt x="6427082" y="5374648"/>
                </a:lnTo>
                <a:lnTo>
                  <a:pt x="0" y="5374648"/>
                </a:lnTo>
                <a:lnTo>
                  <a:pt x="0" y="0"/>
                </a:lnTo>
                <a:close/>
              </a:path>
            </a:pathLst>
          </a:custGeom>
          <a:blipFill rotWithShape="1">
            <a:blip r:embed="rId4">
              <a:alphaModFix/>
            </a:blip>
            <a:stretch>
              <a:fillRect/>
            </a:stretch>
          </a:blipFill>
          <a:ln>
            <a:noFill/>
          </a:ln>
        </p:spPr>
        <p:txBody>
          <a:bodyPr/>
          <a:lstStyle/>
          <a:p>
            <a:endParaRPr lang="de-AT"/>
          </a:p>
        </p:txBody>
      </p:sp>
      <p:sp>
        <p:nvSpPr>
          <p:cNvPr id="420" name="Google Shape;420;p21"/>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421" name="Google Shape;421;p21"/>
          <p:cNvSpPr txBox="1"/>
          <p:nvPr/>
        </p:nvSpPr>
        <p:spPr>
          <a:xfrm>
            <a:off x="369855" y="2304417"/>
            <a:ext cx="10240698" cy="432118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lvl="0">
              <a:lnSpc>
                <a:spcPct val="120000"/>
              </a:lnSpc>
            </a:pPr>
            <a:r>
              <a:rPr lang="pt-PT" sz="2600" dirty="0">
                <a:latin typeface="Century Gothic" panose="020B0502020202020204" pitchFamily="34" charset="0"/>
              </a:rPr>
              <a:t>“MINT"- "grátis, controla as suas despesas e coloca-as em categorias de orçamento. Pode personalizar estas categorias, que são ilimitadas. Você define limites para estas categorias, e a MINT informa se está a aproximar-se desses limites.“</a:t>
            </a:r>
          </a:p>
          <a:p>
            <a:pPr lvl="0">
              <a:lnSpc>
                <a:spcPct val="120000"/>
              </a:lnSpc>
            </a:pPr>
            <a:endParaRPr sz="2600" dirty="0">
              <a:latin typeface="Century Gothic" panose="020B0502020202020204" pitchFamily="34" charset="0"/>
            </a:endParaRPr>
          </a:p>
          <a:p>
            <a:pPr lvl="0">
              <a:lnSpc>
                <a:spcPct val="120000"/>
              </a:lnSpc>
            </a:pPr>
            <a:r>
              <a:rPr lang="en-US" sz="2600" b="0" i="0" u="none" strike="noStrike" cap="none" dirty="0">
                <a:solidFill>
                  <a:srgbClr val="000000"/>
                </a:solidFill>
                <a:latin typeface="Century Gothic" panose="020B0502020202020204" pitchFamily="34" charset="0"/>
                <a:sym typeface="Arial"/>
              </a:rPr>
              <a:t>“</a:t>
            </a:r>
            <a:r>
              <a:rPr lang="en-US" sz="2600" b="0" i="0" u="none" strike="noStrike" cap="none" dirty="0" err="1">
                <a:solidFill>
                  <a:srgbClr val="000000"/>
                </a:solidFill>
                <a:latin typeface="Century Gothic" panose="020B0502020202020204" pitchFamily="34" charset="0"/>
                <a:sym typeface="Arial"/>
              </a:rPr>
              <a:t>Goodbudget</a:t>
            </a:r>
            <a:r>
              <a:rPr lang="en-US" sz="2600" b="0" i="0" u="none" strike="noStrike" cap="none" dirty="0">
                <a:solidFill>
                  <a:srgbClr val="000000"/>
                </a:solidFill>
                <a:latin typeface="Century Gothic" panose="020B0502020202020204" pitchFamily="34" charset="0"/>
                <a:sym typeface="Arial"/>
              </a:rPr>
              <a:t>”- </a:t>
            </a:r>
            <a:r>
              <a:rPr lang="pt-PT" sz="2600" dirty="0">
                <a:latin typeface="Century Gothic" panose="020B0502020202020204" pitchFamily="34" charset="0"/>
              </a:rPr>
              <a:t>ótimo para planear com antecedência.</a:t>
            </a:r>
          </a:p>
          <a:p>
            <a:pPr lvl="0">
              <a:lnSpc>
                <a:spcPct val="120000"/>
              </a:lnSpc>
            </a:pPr>
            <a:endParaRPr sz="2600" dirty="0">
              <a:latin typeface="Century Gothic" panose="020B0502020202020204" pitchFamily="34" charset="0"/>
            </a:endParaRPr>
          </a:p>
          <a:p>
            <a:pPr lvl="0">
              <a:lnSpc>
                <a:spcPct val="120000"/>
              </a:lnSpc>
            </a:pPr>
            <a:r>
              <a:rPr lang="en-US" sz="2600" b="0" i="0" u="none" strike="noStrike" cap="none" dirty="0">
                <a:solidFill>
                  <a:srgbClr val="000000"/>
                </a:solidFill>
                <a:latin typeface="Century Gothic" panose="020B0502020202020204" pitchFamily="34" charset="0"/>
                <a:sym typeface="Arial"/>
              </a:rPr>
              <a:t>“</a:t>
            </a:r>
            <a:r>
              <a:rPr lang="en-US" sz="2600" b="0" i="0" u="none" strike="noStrike" cap="none" dirty="0" err="1">
                <a:solidFill>
                  <a:srgbClr val="000000"/>
                </a:solidFill>
                <a:latin typeface="Century Gothic" panose="020B0502020202020204" pitchFamily="34" charset="0"/>
                <a:sym typeface="Arial"/>
              </a:rPr>
              <a:t>Honeydue</a:t>
            </a:r>
            <a:r>
              <a:rPr lang="en-US" sz="2600" b="0" i="0" u="none" strike="noStrike" cap="none" dirty="0">
                <a:solidFill>
                  <a:srgbClr val="000000"/>
                </a:solidFill>
                <a:latin typeface="Century Gothic" panose="020B0502020202020204" pitchFamily="34" charset="0"/>
                <a:sym typeface="Arial"/>
              </a:rPr>
              <a:t>”- </a:t>
            </a:r>
            <a:r>
              <a:rPr lang="pt-PT" sz="2600" dirty="0">
                <a:latin typeface="Century Gothic" panose="020B0502020202020204" pitchFamily="34" charset="0"/>
              </a:rPr>
              <a:t>para famílias com dupla renda.</a:t>
            </a:r>
            <a:endParaRPr sz="2600" b="0" i="0" u="none"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CCC3BDF9-DD57-89BA-0D73-AABAFCE05B5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extLst>
      <p:ext uri="{BB962C8B-B14F-4D97-AF65-F5344CB8AC3E}">
        <p14:creationId xmlns:p14="http://schemas.microsoft.com/office/powerpoint/2010/main" val="22990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2"/>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29" name="Google Shape;429;p2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430" name="Google Shape;430;p22"/>
          <p:cNvGrpSpPr/>
          <p:nvPr/>
        </p:nvGrpSpPr>
        <p:grpSpPr>
          <a:xfrm>
            <a:off x="-380909" y="-67969"/>
            <a:ext cx="10819067" cy="2186273"/>
            <a:chOff x="0" y="-9525"/>
            <a:chExt cx="14425423" cy="2915031"/>
          </a:xfrm>
        </p:grpSpPr>
        <p:sp>
          <p:nvSpPr>
            <p:cNvPr id="431" name="Google Shape;431;p2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ORÇAMENTAÇÃO COM RECURSO À TECNOLOGIA</a:t>
              </a:r>
              <a:endParaRPr lang="en-US" sz="5400" dirty="0"/>
            </a:p>
          </p:txBody>
        </p:sp>
      </p:grpSp>
      <p:sp>
        <p:nvSpPr>
          <p:cNvPr id="434" name="Google Shape;434;p22"/>
          <p:cNvSpPr/>
          <p:nvPr/>
        </p:nvSpPr>
        <p:spPr>
          <a:xfrm>
            <a:off x="594444" y="3808310"/>
            <a:ext cx="4434172" cy="2771358"/>
          </a:xfrm>
          <a:custGeom>
            <a:avLst/>
            <a:gdLst/>
            <a:ahLst/>
            <a:cxnLst/>
            <a:rect l="l" t="t" r="r" b="b"/>
            <a:pathLst>
              <a:path w="4434172" h="2771358" extrusionOk="0">
                <a:moveTo>
                  <a:pt x="0" y="0"/>
                </a:moveTo>
                <a:lnTo>
                  <a:pt x="4434172" y="0"/>
                </a:lnTo>
                <a:lnTo>
                  <a:pt x="4434172" y="2771357"/>
                </a:lnTo>
                <a:lnTo>
                  <a:pt x="0" y="2771357"/>
                </a:lnTo>
                <a:lnTo>
                  <a:pt x="0" y="0"/>
                </a:lnTo>
                <a:close/>
              </a:path>
            </a:pathLst>
          </a:custGeom>
          <a:blipFill rotWithShape="1">
            <a:blip r:embed="rId4">
              <a:alphaModFix/>
            </a:blip>
            <a:stretch>
              <a:fillRect/>
            </a:stretch>
          </a:blipFill>
          <a:ln>
            <a:noFill/>
          </a:ln>
        </p:spPr>
        <p:txBody>
          <a:bodyPr/>
          <a:lstStyle/>
          <a:p>
            <a:endParaRPr lang="de-AT"/>
          </a:p>
        </p:txBody>
      </p:sp>
      <p:sp>
        <p:nvSpPr>
          <p:cNvPr id="435" name="Google Shape;435;p22"/>
          <p:cNvSpPr/>
          <p:nvPr/>
        </p:nvSpPr>
        <p:spPr>
          <a:xfrm>
            <a:off x="2566908" y="6169409"/>
            <a:ext cx="4356165" cy="1670150"/>
          </a:xfrm>
          <a:custGeom>
            <a:avLst/>
            <a:gdLst/>
            <a:ahLst/>
            <a:cxnLst/>
            <a:rect l="l" t="t" r="r" b="b"/>
            <a:pathLst>
              <a:path w="4356165" h="1670150" extrusionOk="0">
                <a:moveTo>
                  <a:pt x="0" y="0"/>
                </a:moveTo>
                <a:lnTo>
                  <a:pt x="4356164" y="0"/>
                </a:lnTo>
                <a:lnTo>
                  <a:pt x="4356164" y="1670150"/>
                </a:lnTo>
                <a:lnTo>
                  <a:pt x="0" y="1670150"/>
                </a:lnTo>
                <a:lnTo>
                  <a:pt x="0" y="0"/>
                </a:lnTo>
                <a:close/>
              </a:path>
            </a:pathLst>
          </a:custGeom>
          <a:blipFill rotWithShape="1">
            <a:blip r:embed="rId5">
              <a:alphaModFix/>
            </a:blip>
            <a:stretch>
              <a:fillRect/>
            </a:stretch>
          </a:blipFill>
          <a:ln>
            <a:noFill/>
          </a:ln>
        </p:spPr>
        <p:txBody>
          <a:bodyPr/>
          <a:lstStyle/>
          <a:p>
            <a:endParaRPr lang="de-AT"/>
          </a:p>
        </p:txBody>
      </p:sp>
      <p:sp>
        <p:nvSpPr>
          <p:cNvPr id="436" name="Google Shape;436;p22"/>
          <p:cNvSpPr/>
          <p:nvPr/>
        </p:nvSpPr>
        <p:spPr>
          <a:xfrm>
            <a:off x="5985731" y="4241559"/>
            <a:ext cx="4452410" cy="2079018"/>
          </a:xfrm>
          <a:custGeom>
            <a:avLst/>
            <a:gdLst/>
            <a:ahLst/>
            <a:cxnLst/>
            <a:rect l="l" t="t" r="r" b="b"/>
            <a:pathLst>
              <a:path w="4452410" h="2079018" extrusionOk="0">
                <a:moveTo>
                  <a:pt x="0" y="0"/>
                </a:moveTo>
                <a:lnTo>
                  <a:pt x="4452410" y="0"/>
                </a:lnTo>
                <a:lnTo>
                  <a:pt x="4452410" y="2079018"/>
                </a:lnTo>
                <a:lnTo>
                  <a:pt x="0" y="2079018"/>
                </a:lnTo>
                <a:lnTo>
                  <a:pt x="0" y="0"/>
                </a:lnTo>
                <a:close/>
              </a:path>
            </a:pathLst>
          </a:custGeom>
          <a:blipFill rotWithShape="1">
            <a:blip r:embed="rId6">
              <a:alphaModFix/>
            </a:blip>
            <a:stretch>
              <a:fillRect/>
            </a:stretch>
          </a:blipFill>
          <a:ln>
            <a:noFill/>
          </a:ln>
        </p:spPr>
        <p:txBody>
          <a:bodyPr/>
          <a:lstStyle/>
          <a:p>
            <a:endParaRPr lang="de-AT"/>
          </a:p>
        </p:txBody>
      </p:sp>
      <p:sp>
        <p:nvSpPr>
          <p:cNvPr id="437" name="Google Shape;437;p22"/>
          <p:cNvSpPr/>
          <p:nvPr/>
        </p:nvSpPr>
        <p:spPr>
          <a:xfrm>
            <a:off x="10184304" y="3183172"/>
            <a:ext cx="7737392" cy="4656387"/>
          </a:xfrm>
          <a:custGeom>
            <a:avLst/>
            <a:gdLst/>
            <a:ahLst/>
            <a:cxnLst/>
            <a:rect l="l" t="t" r="r" b="b"/>
            <a:pathLst>
              <a:path w="7737392" h="4656387" extrusionOk="0">
                <a:moveTo>
                  <a:pt x="0" y="0"/>
                </a:moveTo>
                <a:lnTo>
                  <a:pt x="7737392" y="0"/>
                </a:lnTo>
                <a:lnTo>
                  <a:pt x="7737392" y="4656387"/>
                </a:lnTo>
                <a:lnTo>
                  <a:pt x="0" y="4656387"/>
                </a:lnTo>
                <a:lnTo>
                  <a:pt x="0" y="0"/>
                </a:lnTo>
                <a:close/>
              </a:path>
            </a:pathLst>
          </a:custGeom>
          <a:blipFill rotWithShape="1">
            <a:blip r:embed="rId7">
              <a:alphaModFix/>
            </a:blip>
            <a:stretch>
              <a:fillRect/>
            </a:stretch>
          </a:blipFill>
          <a:ln>
            <a:noFill/>
          </a:ln>
        </p:spPr>
        <p:txBody>
          <a:bodyPr/>
          <a:lstStyle/>
          <a:p>
            <a:endParaRPr lang="de-AT"/>
          </a:p>
        </p:txBody>
      </p:sp>
      <p:sp>
        <p:nvSpPr>
          <p:cNvPr id="438" name="Google Shape;438;p22"/>
          <p:cNvSpPr/>
          <p:nvPr/>
        </p:nvSpPr>
        <p:spPr>
          <a:xfrm>
            <a:off x="4338630" y="3676910"/>
            <a:ext cx="689986" cy="689986"/>
          </a:xfrm>
          <a:custGeom>
            <a:avLst/>
            <a:gdLst/>
            <a:ahLst/>
            <a:cxnLst/>
            <a:rect l="l" t="t" r="r" b="b"/>
            <a:pathLst>
              <a:path w="689986" h="689986" extrusionOk="0">
                <a:moveTo>
                  <a:pt x="0" y="0"/>
                </a:moveTo>
                <a:lnTo>
                  <a:pt x="689986" y="0"/>
                </a:lnTo>
                <a:lnTo>
                  <a:pt x="689986" y="689986"/>
                </a:lnTo>
                <a:lnTo>
                  <a:pt x="0" y="689986"/>
                </a:lnTo>
                <a:lnTo>
                  <a:pt x="0" y="0"/>
                </a:lnTo>
                <a:close/>
              </a:path>
            </a:pathLst>
          </a:custGeom>
          <a:blipFill rotWithShape="1">
            <a:blip r:embed="rId8">
              <a:alphaModFix/>
            </a:blip>
            <a:stretch>
              <a:fillRect/>
            </a:stretch>
          </a:blipFill>
          <a:ln>
            <a:noFill/>
          </a:ln>
        </p:spPr>
        <p:txBody>
          <a:bodyPr/>
          <a:lstStyle/>
          <a:p>
            <a:endParaRPr lang="de-AT"/>
          </a:p>
        </p:txBody>
      </p:sp>
      <p:sp>
        <p:nvSpPr>
          <p:cNvPr id="439" name="Google Shape;439;p22"/>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440" name="Google Shape;440;p22"/>
          <p:cNvSpPr txBox="1"/>
          <p:nvPr/>
        </p:nvSpPr>
        <p:spPr>
          <a:xfrm>
            <a:off x="450747" y="2454049"/>
            <a:ext cx="13952858" cy="1218795"/>
          </a:xfrm>
          <a:prstGeom prst="rect">
            <a:avLst/>
          </a:prstGeom>
          <a:noFill/>
          <a:ln>
            <a:noFill/>
          </a:ln>
        </p:spPr>
        <p:txBody>
          <a:bodyPr spcFirstLastPara="1" wrap="square" lIns="0" tIns="0" rIns="0" bIns="0" anchor="t" anchorCtr="0">
            <a:spAutoFit/>
          </a:bodyPr>
          <a:lstStyle/>
          <a:p>
            <a:pPr lvl="0">
              <a:lnSpc>
                <a:spcPct val="120000"/>
              </a:lnSpc>
            </a:pPr>
            <a:r>
              <a:rPr lang="pt-PT" sz="3300" dirty="0"/>
              <a:t>FOLHAS "EXCEL" JÁ DISPONÍVEIS NO SEU COMPUTADOR:</a:t>
            </a:r>
            <a:endParaRPr sz="33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3300" b="0" i="0" u="none" strike="noStrike" cap="none" dirty="0">
              <a:solidFill>
                <a:srgbClr val="000000"/>
              </a:solidFill>
              <a:latin typeface="Arial"/>
              <a:ea typeface="Arial"/>
              <a:cs typeface="Arial"/>
              <a:sym typeface="Arial"/>
            </a:endParaRPr>
          </a:p>
        </p:txBody>
      </p:sp>
      <p:sp>
        <p:nvSpPr>
          <p:cNvPr id="441" name="Google Shape;441;p22"/>
          <p:cNvSpPr/>
          <p:nvPr/>
        </p:nvSpPr>
        <p:spPr>
          <a:xfrm rot="-9162036" flipH="1">
            <a:off x="1218741" y="6547694"/>
            <a:ext cx="1313627" cy="469622"/>
          </a:xfrm>
          <a:custGeom>
            <a:avLst/>
            <a:gdLst/>
            <a:ahLst/>
            <a:cxnLst/>
            <a:rect l="l" t="t" r="r" b="b"/>
            <a:pathLst>
              <a:path w="1313627" h="469622" extrusionOk="0">
                <a:moveTo>
                  <a:pt x="0" y="469622"/>
                </a:moveTo>
                <a:lnTo>
                  <a:pt x="1313628" y="469622"/>
                </a:lnTo>
                <a:lnTo>
                  <a:pt x="1313628" y="0"/>
                </a:lnTo>
                <a:lnTo>
                  <a:pt x="0" y="0"/>
                </a:lnTo>
                <a:lnTo>
                  <a:pt x="0" y="469622"/>
                </a:lnTo>
                <a:close/>
              </a:path>
            </a:pathLst>
          </a:custGeom>
          <a:blipFill rotWithShape="1">
            <a:blip r:embed="rId9">
              <a:alphaModFix/>
            </a:blip>
            <a:stretch>
              <a:fillRect/>
            </a:stretch>
          </a:blipFill>
          <a:ln>
            <a:noFill/>
          </a:ln>
        </p:spPr>
        <p:txBody>
          <a:bodyPr/>
          <a:lstStyle/>
          <a:p>
            <a:endParaRPr lang="de-AT"/>
          </a:p>
        </p:txBody>
      </p:sp>
      <p:sp>
        <p:nvSpPr>
          <p:cNvPr id="442" name="Google Shape;442;p22"/>
          <p:cNvSpPr/>
          <p:nvPr/>
        </p:nvSpPr>
        <p:spPr>
          <a:xfrm rot="7754203" flipH="1">
            <a:off x="6391216" y="6276475"/>
            <a:ext cx="1696180" cy="606384"/>
          </a:xfrm>
          <a:custGeom>
            <a:avLst/>
            <a:gdLst/>
            <a:ahLst/>
            <a:cxnLst/>
            <a:rect l="l" t="t" r="r" b="b"/>
            <a:pathLst>
              <a:path w="1696180" h="606384" extrusionOk="0">
                <a:moveTo>
                  <a:pt x="0" y="606385"/>
                </a:moveTo>
                <a:lnTo>
                  <a:pt x="1696180" y="606385"/>
                </a:lnTo>
                <a:lnTo>
                  <a:pt x="1696180" y="0"/>
                </a:lnTo>
                <a:lnTo>
                  <a:pt x="0" y="0"/>
                </a:lnTo>
                <a:lnTo>
                  <a:pt x="0" y="606385"/>
                </a:lnTo>
                <a:close/>
              </a:path>
            </a:pathLst>
          </a:custGeom>
          <a:blipFill rotWithShape="1">
            <a:blip r:embed="rId9">
              <a:alphaModFix/>
            </a:blip>
            <a:stretch>
              <a:fillRect/>
            </a:stretch>
          </a:blipFill>
          <a:ln>
            <a:noFill/>
          </a:ln>
        </p:spPr>
        <p:txBody>
          <a:bodyPr/>
          <a:lstStyle/>
          <a:p>
            <a:endParaRPr lang="de-AT"/>
          </a:p>
        </p:txBody>
      </p:sp>
      <p:sp>
        <p:nvSpPr>
          <p:cNvPr id="443" name="Google Shape;443;p22"/>
          <p:cNvSpPr/>
          <p:nvPr/>
        </p:nvSpPr>
        <p:spPr>
          <a:xfrm rot="-570079">
            <a:off x="8880070" y="3533037"/>
            <a:ext cx="2276432" cy="813824"/>
          </a:xfrm>
          <a:custGeom>
            <a:avLst/>
            <a:gdLst/>
            <a:ahLst/>
            <a:cxnLst/>
            <a:rect l="l" t="t" r="r" b="b"/>
            <a:pathLst>
              <a:path w="2276432" h="813824" extrusionOk="0">
                <a:moveTo>
                  <a:pt x="0" y="0"/>
                </a:moveTo>
                <a:lnTo>
                  <a:pt x="2276432" y="0"/>
                </a:lnTo>
                <a:lnTo>
                  <a:pt x="2276432" y="813824"/>
                </a:lnTo>
                <a:lnTo>
                  <a:pt x="0" y="813824"/>
                </a:lnTo>
                <a:lnTo>
                  <a:pt x="0" y="0"/>
                </a:lnTo>
                <a:close/>
              </a:path>
            </a:pathLst>
          </a:custGeom>
          <a:blipFill rotWithShape="1">
            <a:blip r:embed="rId9">
              <a:alphaModFix/>
            </a:blip>
            <a:stretch>
              <a:fillRect/>
            </a:stretch>
          </a:blipFill>
          <a:ln>
            <a:noFill/>
          </a:ln>
        </p:spPr>
        <p:txBody>
          <a:bodyPr/>
          <a:lstStyle/>
          <a:p>
            <a:endParaRPr lang="de-AT"/>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88199356-AFF0-9134-E2B2-8B8D0EAE1B29}"/>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extLst>
      <p:ext uri="{BB962C8B-B14F-4D97-AF65-F5344CB8AC3E}">
        <p14:creationId xmlns:p14="http://schemas.microsoft.com/office/powerpoint/2010/main" val="290352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51" name="Google Shape;451;p2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452" name="Google Shape;452;p23"/>
          <p:cNvGrpSpPr/>
          <p:nvPr/>
        </p:nvGrpSpPr>
        <p:grpSpPr>
          <a:xfrm>
            <a:off x="-380909" y="-67969"/>
            <a:ext cx="10819067" cy="2186273"/>
            <a:chOff x="0" y="-9525"/>
            <a:chExt cx="14425423" cy="2915031"/>
          </a:xfrm>
        </p:grpSpPr>
        <p:sp>
          <p:nvSpPr>
            <p:cNvPr id="453" name="Google Shape;453;p2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ORÇAMENTAÇÃO COM RECURSO À TECNOLOGIA</a:t>
              </a:r>
              <a:endParaRPr lang="en-US" sz="5400" dirty="0"/>
            </a:p>
          </p:txBody>
        </p:sp>
      </p:grpSp>
      <p:sp>
        <p:nvSpPr>
          <p:cNvPr id="456" name="Google Shape;456;p23"/>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457" name="Google Shape;457;p23"/>
          <p:cNvSpPr txBox="1"/>
          <p:nvPr/>
        </p:nvSpPr>
        <p:spPr>
          <a:xfrm>
            <a:off x="450747" y="2454049"/>
            <a:ext cx="13952858" cy="4321183"/>
          </a:xfrm>
          <a:prstGeom prst="rect">
            <a:avLst/>
          </a:prstGeom>
          <a:noFill/>
          <a:ln>
            <a:noFill/>
          </a:ln>
        </p:spPr>
        <p:txBody>
          <a:bodyPr spcFirstLastPara="1" wrap="square" lIns="0" tIns="0" rIns="0" bIns="0" anchor="t" anchorCtr="0">
            <a:spAutoFit/>
          </a:bodyPr>
          <a:lstStyle/>
          <a:p>
            <a:pPr lvl="0">
              <a:lnSpc>
                <a:spcPct val="120000"/>
              </a:lnSpc>
            </a:pPr>
            <a:r>
              <a:rPr lang="pt-PT" sz="2600" dirty="0">
                <a:latin typeface="Century Gothic" panose="020B0502020202020204" pitchFamily="34" charset="0"/>
              </a:rPr>
              <a:t>FOLHAS "EXCEL" JÁ DISPONÍVEIS NO SEU COMPUTADOR, VOCÊ PODE BAIXAR MODELOS EM DIFERENTES IDIOMAS</a:t>
            </a:r>
          </a:p>
          <a:p>
            <a:pPr lvl="0">
              <a:lnSpc>
                <a:spcPct val="120000"/>
              </a:lnSpc>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https://create.microsoft.com/en-us/search?query=budget (</a:t>
            </a:r>
            <a:r>
              <a:rPr lang="en-US" sz="2600" b="0" i="0" u="none" strike="noStrike" cap="none" dirty="0" err="1">
                <a:solidFill>
                  <a:srgbClr val="000000"/>
                </a:solidFill>
                <a:latin typeface="Century Gothic" panose="020B0502020202020204" pitchFamily="34" charset="0"/>
                <a:sym typeface="Arial"/>
              </a:rPr>
              <a:t>en</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https://create.microsoft.com/lt-lt/templates/biud%C5%BEetus  (</a:t>
            </a:r>
            <a:r>
              <a:rPr lang="en-US" sz="2600" b="0" i="0" u="none" strike="noStrike" cap="none" dirty="0" err="1">
                <a:solidFill>
                  <a:srgbClr val="000000"/>
                </a:solidFill>
                <a:latin typeface="Century Gothic" panose="020B0502020202020204" pitchFamily="34" charset="0"/>
                <a:sym typeface="Arial"/>
              </a:rPr>
              <a:t>lt</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https://create.microsoft.com/it-it/search?query=bilancio (it)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https://create.microsoft.com/pt-br/search?query=or%C3%A7amento (pt)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https://create.microsoft.com/sl-si/search?query=prora%C4%8Dun (</a:t>
            </a:r>
            <a:r>
              <a:rPr lang="en-US" sz="2600" b="0" i="0" u="none" strike="noStrike" cap="none" dirty="0" err="1">
                <a:solidFill>
                  <a:srgbClr val="000000"/>
                </a:solidFill>
                <a:latin typeface="Century Gothic" panose="020B0502020202020204" pitchFamily="34" charset="0"/>
                <a:sym typeface="Arial"/>
              </a:rPr>
              <a:t>sl</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https://create.microsoft.com/de-de/search?query=budget (de)</a:t>
            </a:r>
            <a:endParaRPr sz="2600" dirty="0">
              <a:latin typeface="Century Gothic" panose="020B0502020202020204" pitchFamily="34" charset="0"/>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07483619-17B8-58E6-70E0-D37EDD129C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extLst>
      <p:ext uri="{BB962C8B-B14F-4D97-AF65-F5344CB8AC3E}">
        <p14:creationId xmlns:p14="http://schemas.microsoft.com/office/powerpoint/2010/main" val="145585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65" name="Google Shape;465;p24"/>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466" name="Google Shape;466;p24"/>
          <p:cNvGrpSpPr/>
          <p:nvPr/>
        </p:nvGrpSpPr>
        <p:grpSpPr>
          <a:xfrm>
            <a:off x="-380909" y="-67969"/>
            <a:ext cx="10819067" cy="2186273"/>
            <a:chOff x="0" y="-9525"/>
            <a:chExt cx="14425423" cy="2915031"/>
          </a:xfrm>
        </p:grpSpPr>
        <p:sp>
          <p:nvSpPr>
            <p:cNvPr id="467" name="Google Shape;467;p24"/>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ORÇAMENTAÇÃO COM RECURSO À TECNOLOGIA</a:t>
              </a:r>
              <a:endParaRPr lang="en-US" sz="5400" dirty="0"/>
            </a:p>
          </p:txBody>
        </p:sp>
      </p:grpSp>
      <p:sp>
        <p:nvSpPr>
          <p:cNvPr id="470" name="Google Shape;470;p24"/>
          <p:cNvSpPr/>
          <p:nvPr/>
        </p:nvSpPr>
        <p:spPr>
          <a:xfrm>
            <a:off x="11494972" y="2118225"/>
            <a:ext cx="6115381" cy="5542064"/>
          </a:xfrm>
          <a:custGeom>
            <a:avLst/>
            <a:gdLst/>
            <a:ahLst/>
            <a:cxnLst/>
            <a:rect l="l" t="t" r="r" b="b"/>
            <a:pathLst>
              <a:path w="6115381" h="5542064" extrusionOk="0">
                <a:moveTo>
                  <a:pt x="0" y="0"/>
                </a:moveTo>
                <a:lnTo>
                  <a:pt x="6115381" y="0"/>
                </a:lnTo>
                <a:lnTo>
                  <a:pt x="6115381" y="5542064"/>
                </a:lnTo>
                <a:lnTo>
                  <a:pt x="0" y="5542064"/>
                </a:lnTo>
                <a:lnTo>
                  <a:pt x="0" y="0"/>
                </a:lnTo>
                <a:close/>
              </a:path>
            </a:pathLst>
          </a:custGeom>
          <a:blipFill rotWithShape="1">
            <a:blip r:embed="rId4">
              <a:alphaModFix/>
            </a:blip>
            <a:stretch>
              <a:fillRect/>
            </a:stretch>
          </a:blipFill>
          <a:ln>
            <a:noFill/>
          </a:ln>
        </p:spPr>
        <p:txBody>
          <a:bodyPr/>
          <a:lstStyle/>
          <a:p>
            <a:endParaRPr lang="de-AT"/>
          </a:p>
        </p:txBody>
      </p:sp>
      <p:sp>
        <p:nvSpPr>
          <p:cNvPr id="471" name="Google Shape;471;p24"/>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472" name="Google Shape;472;p24"/>
          <p:cNvSpPr txBox="1"/>
          <p:nvPr/>
        </p:nvSpPr>
        <p:spPr>
          <a:xfrm>
            <a:off x="786039" y="2386012"/>
            <a:ext cx="10240698" cy="480131"/>
          </a:xfrm>
          <a:prstGeom prst="rect">
            <a:avLst/>
          </a:prstGeom>
          <a:noFill/>
          <a:ln>
            <a:noFill/>
          </a:ln>
        </p:spPr>
        <p:txBody>
          <a:bodyPr spcFirstLastPara="1" wrap="square" lIns="0" tIns="0" rIns="0" bIns="0" anchor="t" anchorCtr="0">
            <a:spAutoFit/>
          </a:bodyPr>
          <a:lstStyle/>
          <a:p>
            <a:pPr lvl="0">
              <a:lnSpc>
                <a:spcPct val="120000"/>
              </a:lnSpc>
            </a:pPr>
            <a:r>
              <a:rPr lang="pt-PT" sz="2600" dirty="0">
                <a:latin typeface="Century Gothic" panose="020B0502020202020204" pitchFamily="34" charset="0"/>
              </a:rPr>
              <a:t>Calculadoras online que a FINPOWER recomenda (em inglês):</a:t>
            </a:r>
            <a:endParaRPr sz="2600" b="0" i="0" u="none" strike="noStrike" cap="none" dirty="0">
              <a:solidFill>
                <a:srgbClr val="000000"/>
              </a:solidFill>
              <a:latin typeface="Century Gothic" panose="020B0502020202020204" pitchFamily="34" charset="0"/>
              <a:sym typeface="Arial"/>
            </a:endParaRPr>
          </a:p>
        </p:txBody>
      </p:sp>
      <p:sp>
        <p:nvSpPr>
          <p:cNvPr id="473" name="Google Shape;473;p24"/>
          <p:cNvSpPr txBox="1"/>
          <p:nvPr/>
        </p:nvSpPr>
        <p:spPr>
          <a:xfrm>
            <a:off x="594444" y="3643312"/>
            <a:ext cx="10240698" cy="3360920"/>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https://www.moneyhelper.org.uk/en/everyday-money/budgeting/use-our-budget-planner</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https://www.voya.com/tool/budget-calculator</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https://www.quicken.com/resources/calculators/budget-calculator</a:t>
            </a:r>
            <a:endParaRPr sz="2600" dirty="0">
              <a:latin typeface="Century Gothic" panose="020B0502020202020204" pitchFamily="34" charset="0"/>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4F324FBB-DF4F-F6E9-7B8E-8DCC77E9D2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extLst>
      <p:ext uri="{BB962C8B-B14F-4D97-AF65-F5344CB8AC3E}">
        <p14:creationId xmlns:p14="http://schemas.microsoft.com/office/powerpoint/2010/main" val="64032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93" name="Google Shape;393;p1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394" name="Google Shape;394;p19"/>
          <p:cNvGrpSpPr/>
          <p:nvPr/>
        </p:nvGrpSpPr>
        <p:grpSpPr>
          <a:xfrm>
            <a:off x="3645157" y="2943957"/>
            <a:ext cx="11419125" cy="2222091"/>
            <a:chOff x="0" y="0"/>
            <a:chExt cx="15225500" cy="2962789"/>
          </a:xfrm>
        </p:grpSpPr>
        <p:sp>
          <p:nvSpPr>
            <p:cNvPr id="395" name="Google Shape;395;p1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p:nvPr/>
          </p:nvSpPr>
          <p:spPr>
            <a:xfrm>
              <a:off x="800100" y="47863"/>
              <a:ext cx="14425400" cy="2914926"/>
            </a:xfrm>
            <a:prstGeom prst="rect">
              <a:avLst/>
            </a:prstGeom>
            <a:noFill/>
            <a:ln>
              <a:noFill/>
            </a:ln>
          </p:spPr>
          <p:txBody>
            <a:bodyPr spcFirstLastPara="1" wrap="square" lIns="50800" tIns="50800" rIns="50800" bIns="50800" anchor="ctr" anchorCtr="0">
              <a:noAutofit/>
            </a:bodyPr>
            <a:lstStyle/>
            <a:p>
              <a:pPr marL="294819" lvl="1" algn="just">
                <a:lnSpc>
                  <a:spcPct val="119992"/>
                </a:lnSpc>
                <a:buSzPts val="2731"/>
              </a:pPr>
              <a:r>
                <a:rPr lang="de-DE" sz="5400" dirty="0">
                  <a:solidFill>
                    <a:schemeClr val="bg1"/>
                  </a:solidFill>
                  <a:latin typeface="Century Gothic" panose="020B0502020202020204" pitchFamily="34" charset="0"/>
                </a:rPr>
                <a:t>DOMINAR O ORÇAMENTO</a:t>
              </a:r>
            </a:p>
          </p:txBody>
        </p:sp>
      </p:grpSp>
      <p:sp>
        <p:nvSpPr>
          <p:cNvPr id="398" name="Google Shape;398;p19"/>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E68E033D-15C7-7B28-5D3F-38D3131F8A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2"/>
          <p:cNvGrpSpPr/>
          <p:nvPr/>
        </p:nvGrpSpPr>
        <p:grpSpPr>
          <a:xfrm>
            <a:off x="-408248" y="-255901"/>
            <a:ext cx="10819067" cy="2186273"/>
            <a:chOff x="0" y="-9525"/>
            <a:chExt cx="14425423" cy="2915031"/>
          </a:xfrm>
        </p:grpSpPr>
        <p:sp>
          <p:nvSpPr>
            <p:cNvPr id="101" name="Google Shape;101;p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INTRODUÇÃO</a:t>
              </a:r>
              <a:r>
                <a:rPr lang="en-US" sz="5100" b="0" i="0" u="none" strike="noStrike" cap="none" dirty="0">
                  <a:solidFill>
                    <a:srgbClr val="FFFFFF"/>
                  </a:solidFill>
                  <a:latin typeface="Arial"/>
                  <a:ea typeface="Arial"/>
                  <a:cs typeface="Arial"/>
                  <a:sym typeface="Arial"/>
                </a:rPr>
                <a:t> </a:t>
              </a:r>
              <a:endParaRPr dirty="0"/>
            </a:p>
          </p:txBody>
        </p:sp>
      </p:grpSp>
      <p:sp>
        <p:nvSpPr>
          <p:cNvPr id="104" name="Google Shape;104;p2"/>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105" name="Google Shape;105;p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107" name="Google Shape;107;p2"/>
          <p:cNvSpPr/>
          <p:nvPr/>
        </p:nvSpPr>
        <p:spPr>
          <a:xfrm>
            <a:off x="10975430" y="2497340"/>
            <a:ext cx="6048366" cy="5292320"/>
          </a:xfrm>
          <a:custGeom>
            <a:avLst/>
            <a:gdLst/>
            <a:ahLst/>
            <a:cxnLst/>
            <a:rect l="l" t="t" r="r" b="b"/>
            <a:pathLst>
              <a:path w="6048366" h="5292320" extrusionOk="0">
                <a:moveTo>
                  <a:pt x="0" y="0"/>
                </a:moveTo>
                <a:lnTo>
                  <a:pt x="6048366" y="0"/>
                </a:lnTo>
                <a:lnTo>
                  <a:pt x="6048366" y="5292320"/>
                </a:lnTo>
                <a:lnTo>
                  <a:pt x="0" y="5292320"/>
                </a:lnTo>
                <a:lnTo>
                  <a:pt x="0" y="0"/>
                </a:lnTo>
                <a:close/>
              </a:path>
            </a:pathLst>
          </a:custGeom>
          <a:blipFill rotWithShape="1">
            <a:blip r:embed="rId4">
              <a:alphaModFix/>
            </a:blip>
            <a:stretch>
              <a:fillRect/>
            </a:stretch>
          </a:blipFill>
          <a:ln>
            <a:noFill/>
          </a:ln>
        </p:spPr>
        <p:txBody>
          <a:bodyPr/>
          <a:lstStyle/>
          <a:p>
            <a:endParaRPr lang="de-AT"/>
          </a:p>
        </p:txBody>
      </p:sp>
      <p:sp>
        <p:nvSpPr>
          <p:cNvPr id="108" name="Google Shape;108;p2"/>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109" name="Google Shape;109;p2"/>
          <p:cNvSpPr txBox="1"/>
          <p:nvPr/>
        </p:nvSpPr>
        <p:spPr>
          <a:xfrm>
            <a:off x="594444" y="3547812"/>
            <a:ext cx="9030938" cy="1920526"/>
          </a:xfrm>
          <a:prstGeom prst="rect">
            <a:avLst/>
          </a:prstGeom>
          <a:noFill/>
          <a:ln>
            <a:noFill/>
          </a:ln>
        </p:spPr>
        <p:txBody>
          <a:bodyPr spcFirstLastPara="1" wrap="square" lIns="0" tIns="0" rIns="0" bIns="0" anchor="t" anchorCtr="0">
            <a:spAutoFit/>
          </a:bodyPr>
          <a:lstStyle/>
          <a:p>
            <a:pPr lvl="0" algn="just">
              <a:lnSpc>
                <a:spcPct val="120000"/>
              </a:lnSpc>
            </a:pPr>
            <a:r>
              <a:rPr lang="pt-PT" sz="2600" dirty="0">
                <a:latin typeface="Century Gothic" panose="020B0502020202020204" pitchFamily="34" charset="0"/>
              </a:rPr>
              <a:t>O módulo de orçamento promove a disciplina financeira, a utilização eficiente de recursos e permite que as mulheres monitorizem e ajustem a sua literacia financeira a longo prazo.</a:t>
            </a:r>
            <a:endParaRPr sz="2600" b="0" i="0" u="none"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8BFAE31A-89AD-4F30-ECAE-CA9CEF0AD87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93" name="Google Shape;393;p1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394" name="Google Shape;394;p19"/>
          <p:cNvGrpSpPr/>
          <p:nvPr/>
        </p:nvGrpSpPr>
        <p:grpSpPr>
          <a:xfrm>
            <a:off x="-408249" y="-67969"/>
            <a:ext cx="10819067" cy="2186273"/>
            <a:chOff x="0" y="-9525"/>
            <a:chExt cx="14425423" cy="2915031"/>
          </a:xfrm>
        </p:grpSpPr>
        <p:sp>
          <p:nvSpPr>
            <p:cNvPr id="395" name="Google Shape;395;p1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MONITORIZAÇÃO DOS HÁBITOS DE CONSUMO</a:t>
              </a:r>
              <a:endParaRPr lang="en-US" dirty="0"/>
            </a:p>
          </p:txBody>
        </p:sp>
      </p:grpSp>
      <p:sp>
        <p:nvSpPr>
          <p:cNvPr id="398" name="Google Shape;398;p19"/>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graphicFrame>
        <p:nvGraphicFramePr>
          <p:cNvPr id="402" name="Google Shape;400;p19">
            <a:extLst>
              <a:ext uri="{FF2B5EF4-FFF2-40B4-BE49-F238E27FC236}">
                <a16:creationId xmlns:a16="http://schemas.microsoft.com/office/drawing/2014/main" id="{D746356C-E9FC-EE44-4A24-C9CD82C2A0C0}"/>
              </a:ext>
            </a:extLst>
          </p:cNvPr>
          <p:cNvGraphicFramePr/>
          <p:nvPr>
            <p:extLst>
              <p:ext uri="{D42A27DB-BD31-4B8C-83A1-F6EECF244321}">
                <p14:modId xmlns:p14="http://schemas.microsoft.com/office/powerpoint/2010/main" val="3596583832"/>
              </p:ext>
            </p:extLst>
          </p:nvPr>
        </p:nvGraphicFramePr>
        <p:xfrm>
          <a:off x="381793" y="2697546"/>
          <a:ext cx="16558200" cy="5771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m 1" descr="Uma imagem com texto, Tipo de letra, Azul elétrico, Azul majorelle&#10;&#10;Descrição gerada automaticamente">
            <a:extLst>
              <a:ext uri="{FF2B5EF4-FFF2-40B4-BE49-F238E27FC236}">
                <a16:creationId xmlns:a16="http://schemas.microsoft.com/office/drawing/2014/main" id="{22136A42-F1EF-B4AD-4F97-2E245B8735C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extLst>
      <p:ext uri="{BB962C8B-B14F-4D97-AF65-F5344CB8AC3E}">
        <p14:creationId xmlns:p14="http://schemas.microsoft.com/office/powerpoint/2010/main" val="284084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11"/>
          <p:cNvGrpSpPr/>
          <p:nvPr/>
        </p:nvGrpSpPr>
        <p:grpSpPr>
          <a:xfrm>
            <a:off x="-305089" y="-67969"/>
            <a:ext cx="10819067" cy="2186273"/>
            <a:chOff x="0" y="-9525"/>
            <a:chExt cx="14425423" cy="2915031"/>
          </a:xfrm>
        </p:grpSpPr>
        <p:sp>
          <p:nvSpPr>
            <p:cNvPr id="268" name="Google Shape;268;p1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txBox="1"/>
            <p:nvPr/>
          </p:nvSpPr>
          <p:spPr>
            <a:xfrm>
              <a:off x="0" y="-9525"/>
              <a:ext cx="14425400" cy="2914926"/>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DICAS PARA ORÇAMENTO CONTROLADO</a:t>
              </a:r>
              <a:endParaRPr lang="en-US" dirty="0"/>
            </a:p>
          </p:txBody>
        </p:sp>
      </p:grpSp>
      <p:sp>
        <p:nvSpPr>
          <p:cNvPr id="271" name="Google Shape;271;p11"/>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73" name="Google Shape;273;p1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274" name="Google Shape;274;p11"/>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275" name="Google Shape;275;p11"/>
          <p:cNvSpPr txBox="1"/>
          <p:nvPr/>
        </p:nvSpPr>
        <p:spPr>
          <a:xfrm>
            <a:off x="300836" y="3135920"/>
            <a:ext cx="17152444" cy="2400657"/>
          </a:xfrm>
          <a:prstGeom prst="rect">
            <a:avLst/>
          </a:prstGeom>
          <a:noFill/>
          <a:ln>
            <a:noFill/>
          </a:ln>
        </p:spPr>
        <p:txBody>
          <a:bodyPr spcFirstLastPara="1" wrap="square" lIns="0" tIns="0" rIns="0" bIns="0" anchor="t" anchorCtr="0">
            <a:spAutoFit/>
          </a:bodyPr>
          <a:lstStyle/>
          <a:p>
            <a:pPr marL="712470" lvl="1" indent="-356235" algn="just">
              <a:lnSpc>
                <a:spcPct val="120000"/>
              </a:lnSpc>
              <a:buSzPts val="3300"/>
              <a:buFont typeface="Arial"/>
              <a:buChar char="•"/>
            </a:pPr>
            <a:r>
              <a:rPr lang="pt-PT" sz="2600" dirty="0">
                <a:latin typeface="Century Gothic" panose="020B0502020202020204" pitchFamily="34" charset="0"/>
              </a:rPr>
              <a:t>Siga um plano de orçamento inflexível para evitar despesas excessivas. 
Estabeleça limites de gastos sempre que fizer compras (ter dinheiro pode ajudar a não gastar demais)
Remover detalhes do cartão de sites (preguiça pode parar a compra).
Cancelar a subscrição de materiais promocionais (newsletters).
Quanto mais longo for o período de orçamentação, menos fiáveis são as estimativas.</a:t>
            </a:r>
            <a:endParaRPr sz="2600" b="0" i="0" u="sng"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AFC356A8-CEEF-AAFF-096B-AC47FA5A87B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p:nvPr/>
        </p:nvSpPr>
        <p:spPr>
          <a:xfrm rot="-5400000">
            <a:off x="4168562" y="-1914389"/>
            <a:ext cx="9950876" cy="14115779"/>
          </a:xfrm>
          <a:custGeom>
            <a:avLst/>
            <a:gdLst/>
            <a:ahLst/>
            <a:cxnLst/>
            <a:rect l="l" t="t" r="r" b="b"/>
            <a:pathLst>
              <a:path w="9950876" h="14115779" extrusionOk="0">
                <a:moveTo>
                  <a:pt x="0" y="0"/>
                </a:moveTo>
                <a:lnTo>
                  <a:pt x="9950876" y="0"/>
                </a:lnTo>
                <a:lnTo>
                  <a:pt x="9950876" y="14115778"/>
                </a:lnTo>
                <a:lnTo>
                  <a:pt x="0" y="14115778"/>
                </a:lnTo>
                <a:lnTo>
                  <a:pt x="0" y="0"/>
                </a:lnTo>
                <a:close/>
              </a:path>
            </a:pathLst>
          </a:custGeom>
          <a:blipFill rotWithShape="1">
            <a:blip r:embed="rId3">
              <a:alphaModFix/>
            </a:blip>
            <a:stretch>
              <a:fillRect/>
            </a:stretch>
          </a:blipFill>
          <a:ln>
            <a:noFill/>
          </a:ln>
        </p:spPr>
        <p:txBody>
          <a:bodyPr/>
          <a:lstStyle/>
          <a:p>
            <a:endParaRPr lang="de-A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6"/>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96" name="Google Shape;496;p26"/>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498" name="Google Shape;498;p2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499" name="Google Shape;499;p26"/>
          <p:cNvGrpSpPr/>
          <p:nvPr/>
        </p:nvGrpSpPr>
        <p:grpSpPr>
          <a:xfrm>
            <a:off x="-216654" y="-298010"/>
            <a:ext cx="10819067" cy="2186273"/>
            <a:chOff x="0" y="-9525"/>
            <a:chExt cx="14425423" cy="2915031"/>
          </a:xfrm>
        </p:grpSpPr>
        <p:sp>
          <p:nvSpPr>
            <p:cNvPr id="500" name="Google Shape;500;p2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4400" dirty="0">
                  <a:solidFill>
                    <a:srgbClr val="FFFFFF"/>
                  </a:solidFill>
                </a:rPr>
                <a:t>DICAS PARA PLANEAR UMAS FÉRIAS COM UM ORÇAMENTO LIMITADO</a:t>
              </a:r>
              <a:endParaRPr dirty="0"/>
            </a:p>
          </p:txBody>
        </p:sp>
      </p:grpSp>
      <p:graphicFrame>
        <p:nvGraphicFramePr>
          <p:cNvPr id="505" name="Google Shape;503;p26">
            <a:extLst>
              <a:ext uri="{FF2B5EF4-FFF2-40B4-BE49-F238E27FC236}">
                <a16:creationId xmlns:a16="http://schemas.microsoft.com/office/drawing/2014/main" id="{E21CEBF6-C6AE-4D95-FAC3-F04F4C3B9974}"/>
              </a:ext>
            </a:extLst>
          </p:cNvPr>
          <p:cNvGraphicFramePr/>
          <p:nvPr>
            <p:extLst>
              <p:ext uri="{D42A27DB-BD31-4B8C-83A1-F6EECF244321}">
                <p14:modId xmlns:p14="http://schemas.microsoft.com/office/powerpoint/2010/main" val="2247443976"/>
              </p:ext>
            </p:extLst>
          </p:nvPr>
        </p:nvGraphicFramePr>
        <p:xfrm>
          <a:off x="594444" y="2747023"/>
          <a:ext cx="14278012" cy="5208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m 1" descr="Uma imagem com texto, Tipo de letra, Azul elétrico, Azul majorelle&#10;&#10;Descrição gerada automaticamente">
            <a:extLst>
              <a:ext uri="{FF2B5EF4-FFF2-40B4-BE49-F238E27FC236}">
                <a16:creationId xmlns:a16="http://schemas.microsoft.com/office/drawing/2014/main" id="{39FB40F9-C37A-FF52-AC99-DEB9F48C6178}"/>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5"/>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80" name="Google Shape;480;p25"/>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482" name="Google Shape;482;p2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483" name="Google Shape;483;p25"/>
          <p:cNvGrpSpPr/>
          <p:nvPr/>
        </p:nvGrpSpPr>
        <p:grpSpPr>
          <a:xfrm>
            <a:off x="-216654" y="-298010"/>
            <a:ext cx="10819067" cy="2186273"/>
            <a:chOff x="0" y="-9525"/>
            <a:chExt cx="14425423" cy="2915031"/>
          </a:xfrm>
        </p:grpSpPr>
        <p:sp>
          <p:nvSpPr>
            <p:cNvPr id="484" name="Google Shape;484;p2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4400" dirty="0">
                  <a:solidFill>
                    <a:srgbClr val="FFFFFF"/>
                  </a:solidFill>
                </a:rPr>
                <a:t>DICAS PARA PLANEAR UMAS FÉRIAS COM UM ORÇAMENTO LIMITADO</a:t>
              </a:r>
              <a:endParaRPr lang="en-US" sz="5400" dirty="0"/>
            </a:p>
          </p:txBody>
        </p:sp>
      </p:grpSp>
      <p:sp>
        <p:nvSpPr>
          <p:cNvPr id="487" name="Google Shape;487;p25"/>
          <p:cNvSpPr txBox="1"/>
          <p:nvPr/>
        </p:nvSpPr>
        <p:spPr>
          <a:xfrm>
            <a:off x="1269497" y="2658336"/>
            <a:ext cx="10240698" cy="609398"/>
          </a:xfrm>
          <a:prstGeom prst="rect">
            <a:avLst/>
          </a:prstGeom>
          <a:noFill/>
          <a:ln>
            <a:noFill/>
          </a:ln>
        </p:spPr>
        <p:txBody>
          <a:bodyPr spcFirstLastPara="1" wrap="square" lIns="0" tIns="0" rIns="0" bIns="0" anchor="t" anchorCtr="0">
            <a:spAutoFit/>
          </a:bodyPr>
          <a:lstStyle/>
          <a:p>
            <a:pPr lvl="0">
              <a:lnSpc>
                <a:spcPct val="120000"/>
              </a:lnSpc>
            </a:pPr>
            <a:r>
              <a:rPr lang="pt-PT" sz="3300" dirty="0">
                <a:latin typeface="Century Gothic" panose="020B0502020202020204" pitchFamily="34" charset="0"/>
              </a:rPr>
              <a:t>ATIVIDADE: Planear umas férias de sonho</a:t>
            </a:r>
            <a:endParaRPr dirty="0">
              <a:latin typeface="Century Gothic" panose="020B0502020202020204" pitchFamily="34" charset="0"/>
            </a:endParaRPr>
          </a:p>
        </p:txBody>
      </p:sp>
      <p:sp>
        <p:nvSpPr>
          <p:cNvPr id="489" name="Google Shape;489;p25"/>
          <p:cNvSpPr/>
          <p:nvPr/>
        </p:nvSpPr>
        <p:spPr>
          <a:xfrm>
            <a:off x="9138921" y="2997065"/>
            <a:ext cx="5882934" cy="5446766"/>
          </a:xfrm>
          <a:custGeom>
            <a:avLst/>
            <a:gdLst/>
            <a:ahLst/>
            <a:cxnLst/>
            <a:rect l="l" t="t" r="r" b="b"/>
            <a:pathLst>
              <a:path w="2943113" h="3122666" extrusionOk="0">
                <a:moveTo>
                  <a:pt x="0" y="0"/>
                </a:moveTo>
                <a:lnTo>
                  <a:pt x="2943113" y="0"/>
                </a:lnTo>
                <a:lnTo>
                  <a:pt x="2943113" y="3122666"/>
                </a:lnTo>
                <a:lnTo>
                  <a:pt x="0" y="3122666"/>
                </a:lnTo>
                <a:lnTo>
                  <a:pt x="0" y="0"/>
                </a:lnTo>
                <a:close/>
              </a:path>
            </a:pathLst>
          </a:custGeom>
          <a:blipFill rotWithShape="1">
            <a:blip r:embed="rId4">
              <a:alphaModFix/>
            </a:blip>
            <a:stretch>
              <a:fillRect/>
            </a:stretch>
          </a:blipFill>
          <a:ln>
            <a:noFill/>
          </a:ln>
        </p:spPr>
        <p:txBody>
          <a:bodyPr/>
          <a:lstStyle/>
          <a:p>
            <a:endParaRPr lang="de-AT"/>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96D38DAC-8742-F6C1-1BE3-F416A535F11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7"/>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11" name="Google Shape;511;p27"/>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512" name="Google Shape;512;p27"/>
          <p:cNvGrpSpPr/>
          <p:nvPr/>
        </p:nvGrpSpPr>
        <p:grpSpPr>
          <a:xfrm>
            <a:off x="-408249" y="-255901"/>
            <a:ext cx="10819067" cy="2186273"/>
            <a:chOff x="0" y="-9525"/>
            <a:chExt cx="14425423" cy="2915031"/>
          </a:xfrm>
        </p:grpSpPr>
        <p:sp>
          <p:nvSpPr>
            <p:cNvPr id="513" name="Google Shape;513;p27"/>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ORÇAMENTO PARA FAMÍLIAS</a:t>
              </a:r>
              <a:endParaRPr dirty="0"/>
            </a:p>
          </p:txBody>
        </p:sp>
      </p:grpSp>
      <p:sp>
        <p:nvSpPr>
          <p:cNvPr id="516" name="Google Shape;516;p27"/>
          <p:cNvSpPr/>
          <p:nvPr/>
        </p:nvSpPr>
        <p:spPr>
          <a:xfrm>
            <a:off x="11884498" y="3118626"/>
            <a:ext cx="3684605" cy="5509689"/>
          </a:xfrm>
          <a:custGeom>
            <a:avLst/>
            <a:gdLst/>
            <a:ahLst/>
            <a:cxnLst/>
            <a:rect l="l" t="t" r="r" b="b"/>
            <a:pathLst>
              <a:path w="3684605" h="5509689" extrusionOk="0">
                <a:moveTo>
                  <a:pt x="0" y="0"/>
                </a:moveTo>
                <a:lnTo>
                  <a:pt x="3684605" y="0"/>
                </a:lnTo>
                <a:lnTo>
                  <a:pt x="3684605" y="5509689"/>
                </a:lnTo>
                <a:lnTo>
                  <a:pt x="0" y="5509689"/>
                </a:lnTo>
                <a:lnTo>
                  <a:pt x="0" y="0"/>
                </a:lnTo>
                <a:close/>
              </a:path>
            </a:pathLst>
          </a:custGeom>
          <a:blipFill rotWithShape="1">
            <a:blip r:embed="rId4">
              <a:alphaModFix/>
            </a:blip>
            <a:stretch>
              <a:fillRect/>
            </a:stretch>
          </a:blipFill>
          <a:ln>
            <a:noFill/>
          </a:ln>
        </p:spPr>
        <p:txBody>
          <a:bodyPr/>
          <a:lstStyle/>
          <a:p>
            <a:endParaRPr lang="de-AT"/>
          </a:p>
        </p:txBody>
      </p:sp>
      <p:sp>
        <p:nvSpPr>
          <p:cNvPr id="517" name="Google Shape;517;p27"/>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518" name="Google Shape;518;p27"/>
          <p:cNvSpPr txBox="1"/>
          <p:nvPr/>
        </p:nvSpPr>
        <p:spPr>
          <a:xfrm>
            <a:off x="594444" y="2984748"/>
            <a:ext cx="10240698" cy="3841052"/>
          </a:xfrm>
          <a:prstGeom prst="rect">
            <a:avLst/>
          </a:prstGeom>
          <a:noFill/>
          <a:ln>
            <a:noFill/>
          </a:ln>
        </p:spPr>
        <p:txBody>
          <a:bodyPr spcFirstLastPara="1" wrap="square" lIns="0" tIns="0" rIns="0" bIns="0" anchor="t" anchorCtr="0">
            <a:spAutoFit/>
          </a:bodyPr>
          <a:lstStyle/>
          <a:p>
            <a:pPr marL="712470" lvl="1" indent="-356235">
              <a:lnSpc>
                <a:spcPct val="120000"/>
              </a:lnSpc>
              <a:buSzPts val="3300"/>
              <a:buFont typeface="Arial"/>
              <a:buChar char="•"/>
            </a:pPr>
            <a:r>
              <a:rPr lang="pt-PT" sz="2600" dirty="0">
                <a:latin typeface="Century Gothic" panose="020B0502020202020204" pitchFamily="34" charset="0"/>
              </a:rPr>
              <a:t>Compreender as receitas e despesas 
Criar um orçamento doméstico 
Acompanhamento de gastos 
Gestão da dívida 
Poupança de emergência 
Definição de metas financeiras 
Comunicação e colaboração 
Adaptar-se às mudanças de vida</a:t>
            </a:r>
            <a:endParaRPr sz="2600" dirty="0">
              <a:latin typeface="Century Gothic" panose="020B0502020202020204" pitchFamily="34" charset="0"/>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1AFEDC77-0C55-1B33-4683-D4E6125EB61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0"/>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57" name="Google Shape;557;p30"/>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558" name="Google Shape;558;p30"/>
          <p:cNvGrpSpPr/>
          <p:nvPr/>
        </p:nvGrpSpPr>
        <p:grpSpPr>
          <a:xfrm>
            <a:off x="-408249" y="-255901"/>
            <a:ext cx="10819067" cy="2186273"/>
            <a:chOff x="0" y="-9525"/>
            <a:chExt cx="14425423" cy="2915031"/>
          </a:xfrm>
        </p:grpSpPr>
        <p:sp>
          <p:nvSpPr>
            <p:cNvPr id="559" name="Google Shape;559;p3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ORÇAMENTO PARA FAMÍLIAS</a:t>
              </a:r>
              <a:endParaRPr dirty="0"/>
            </a:p>
          </p:txBody>
        </p:sp>
      </p:grpSp>
      <p:sp>
        <p:nvSpPr>
          <p:cNvPr id="562" name="Google Shape;562;p30"/>
          <p:cNvSpPr/>
          <p:nvPr/>
        </p:nvSpPr>
        <p:spPr>
          <a:xfrm>
            <a:off x="14771800" y="4696601"/>
            <a:ext cx="3374735" cy="3148012"/>
          </a:xfrm>
          <a:custGeom>
            <a:avLst/>
            <a:gdLst/>
            <a:ahLst/>
            <a:cxnLst/>
            <a:rect l="l" t="t" r="r" b="b"/>
            <a:pathLst>
              <a:path w="4756994" h="4114800" extrusionOk="0">
                <a:moveTo>
                  <a:pt x="0" y="0"/>
                </a:moveTo>
                <a:lnTo>
                  <a:pt x="4756994" y="0"/>
                </a:lnTo>
                <a:lnTo>
                  <a:pt x="4756994" y="4114800"/>
                </a:lnTo>
                <a:lnTo>
                  <a:pt x="0" y="4114800"/>
                </a:lnTo>
                <a:lnTo>
                  <a:pt x="0" y="0"/>
                </a:lnTo>
                <a:close/>
              </a:path>
            </a:pathLst>
          </a:custGeom>
          <a:blipFill rotWithShape="1">
            <a:blip r:embed="rId4">
              <a:alphaModFix/>
            </a:blip>
            <a:stretch>
              <a:fillRect/>
            </a:stretch>
          </a:blipFill>
          <a:ln>
            <a:noFill/>
          </a:ln>
        </p:spPr>
        <p:txBody>
          <a:bodyPr/>
          <a:lstStyle/>
          <a:p>
            <a:endParaRPr lang="de-AT"/>
          </a:p>
        </p:txBody>
      </p:sp>
      <p:sp>
        <p:nvSpPr>
          <p:cNvPr id="563" name="Google Shape;563;p30"/>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564" name="Google Shape;564;p30"/>
          <p:cNvSpPr txBox="1"/>
          <p:nvPr/>
        </p:nvSpPr>
        <p:spPr>
          <a:xfrm>
            <a:off x="257769" y="1958854"/>
            <a:ext cx="10240698" cy="609398"/>
          </a:xfrm>
          <a:prstGeom prst="rect">
            <a:avLst/>
          </a:prstGeom>
          <a:noFill/>
          <a:ln>
            <a:noFill/>
          </a:ln>
        </p:spPr>
        <p:txBody>
          <a:bodyPr spcFirstLastPara="1" wrap="square" lIns="0" tIns="0" rIns="0" bIns="0" anchor="t" anchorCtr="0">
            <a:spAutoFit/>
          </a:bodyPr>
          <a:lstStyle/>
          <a:p>
            <a:pPr lvl="0">
              <a:lnSpc>
                <a:spcPct val="120000"/>
              </a:lnSpc>
            </a:pPr>
            <a:r>
              <a:rPr lang="en-US" sz="3300" dirty="0">
                <a:latin typeface="Century Gothic" panose="020B0502020202020204" pitchFamily="34" charset="0"/>
              </a:rPr>
              <a:t>ATIVIDADE: </a:t>
            </a:r>
            <a:r>
              <a:rPr lang="en-US" sz="3300" dirty="0" err="1">
                <a:latin typeface="Century Gothic" panose="020B0502020202020204" pitchFamily="34" charset="0"/>
              </a:rPr>
              <a:t>Somos</a:t>
            </a:r>
            <a:r>
              <a:rPr lang="en-US" sz="3300" dirty="0">
                <a:latin typeface="Century Gothic" panose="020B0502020202020204" pitchFamily="34" charset="0"/>
              </a:rPr>
              <a:t> </a:t>
            </a:r>
            <a:r>
              <a:rPr lang="en-US" sz="3300" dirty="0" err="1">
                <a:latin typeface="Century Gothic" panose="020B0502020202020204" pitchFamily="34" charset="0"/>
              </a:rPr>
              <a:t>família</a:t>
            </a:r>
            <a:endParaRPr dirty="0">
              <a:latin typeface="Century Gothic" panose="020B0502020202020204" pitchFamily="34" charset="0"/>
            </a:endParaRPr>
          </a:p>
        </p:txBody>
      </p:sp>
      <p:sp>
        <p:nvSpPr>
          <p:cNvPr id="2" name="Textfeld 1">
            <a:extLst>
              <a:ext uri="{FF2B5EF4-FFF2-40B4-BE49-F238E27FC236}">
                <a16:creationId xmlns:a16="http://schemas.microsoft.com/office/drawing/2014/main" id="{FBD03EC9-A65E-26AA-237F-2C9F7ACF79FD}"/>
              </a:ext>
            </a:extLst>
          </p:cNvPr>
          <p:cNvSpPr txBox="1"/>
          <p:nvPr/>
        </p:nvSpPr>
        <p:spPr>
          <a:xfrm>
            <a:off x="257769" y="2617865"/>
            <a:ext cx="17663926" cy="5755422"/>
          </a:xfrm>
          <a:prstGeom prst="rect">
            <a:avLst/>
          </a:prstGeom>
          <a:noFill/>
        </p:spPr>
        <p:txBody>
          <a:bodyPr wrap="square" rtlCol="0">
            <a:spAutoFit/>
          </a:bodyPr>
          <a:lstStyle/>
          <a:p>
            <a:r>
              <a:rPr lang="pt-PT" sz="2300" b="1" dirty="0">
                <a:latin typeface="Century Gothic" panose="020B0502020202020204" pitchFamily="34" charset="0"/>
                <a:ea typeface="Aptos" panose="020B0004020202020204" pitchFamily="34" charset="0"/>
                <a:cs typeface="Times New Roman" panose="02020603050405020304" pitchFamily="18" charset="0"/>
              </a:rPr>
              <a:t>Formação de Equipas e Atribuição de Funções</a:t>
            </a:r>
          </a:p>
          <a:p>
            <a:r>
              <a:rPr lang="pt-PT" sz="2300" b="1" dirty="0">
                <a:latin typeface="Century Gothic" panose="020B0502020202020204" pitchFamily="34" charset="0"/>
                <a:ea typeface="Aptos" panose="020B0004020202020204" pitchFamily="34" charset="0"/>
                <a:cs typeface="Times New Roman" panose="02020603050405020304" pitchFamily="18" charset="0"/>
              </a:rPr>
              <a:t>
</a:t>
            </a:r>
            <a:r>
              <a:rPr lang="pt-PT" sz="2300" dirty="0">
                <a:latin typeface="Century Gothic" panose="020B0502020202020204" pitchFamily="34" charset="0"/>
                <a:ea typeface="Aptos" panose="020B0004020202020204" pitchFamily="34" charset="0"/>
                <a:cs typeface="Times New Roman" panose="02020603050405020304" pitchFamily="18" charset="0"/>
              </a:rPr>
              <a:t>Forme equipas com cada membro atribuído um papel diferente (por exemplo, mãe, pai, filhos, avó).
Certifique-se de que cada equipe tenha uma combinação diversificada de papéis para simular uma dinâmica familiar típica.</a:t>
            </a:r>
            <a:r>
              <a:rPr lang="pt-PT" sz="2300" b="1" dirty="0">
                <a:latin typeface="Century Gothic" panose="020B0502020202020204" pitchFamily="34" charset="0"/>
                <a:ea typeface="Aptos" panose="020B0004020202020204" pitchFamily="34" charset="0"/>
                <a:cs typeface="Times New Roman" panose="02020603050405020304" pitchFamily="18" charset="0"/>
              </a:rPr>
              <a:t>
</a:t>
            </a:r>
          </a:p>
          <a:p>
            <a:r>
              <a:rPr lang="pt-PT" sz="2300" b="1" dirty="0">
                <a:latin typeface="Century Gothic" panose="020B0502020202020204" pitchFamily="34" charset="0"/>
                <a:ea typeface="Aptos" panose="020B0004020202020204" pitchFamily="34" charset="0"/>
                <a:cs typeface="Times New Roman" panose="02020603050405020304" pitchFamily="18" charset="0"/>
              </a:rPr>
              <a:t>Identificação do rendimento:
</a:t>
            </a:r>
            <a:r>
              <a:rPr lang="pt-PT" sz="2300" dirty="0">
                <a:latin typeface="Century Gothic" panose="020B0502020202020204" pitchFamily="34" charset="0"/>
                <a:ea typeface="Aptos" panose="020B0004020202020204" pitchFamily="34" charset="0"/>
                <a:cs typeface="Times New Roman" panose="02020603050405020304" pitchFamily="18" charset="0"/>
              </a:rPr>
              <a:t>Crie uma lista de todas as fontes de rendimento para a sua família.
Esteja ciente da importância de considerar várias fontes, tais como salários, pensões, 
e investimentos para refletir com precisão os ganhos mensais. </a:t>
            </a:r>
          </a:p>
          <a:p>
            <a:r>
              <a:rPr lang="pt-PT" sz="2300" b="1" dirty="0">
                <a:latin typeface="Century Gothic" panose="020B0502020202020204" pitchFamily="34" charset="0"/>
                <a:ea typeface="Aptos" panose="020B0004020202020204" pitchFamily="34" charset="0"/>
                <a:cs typeface="Times New Roman" panose="02020603050405020304" pitchFamily="18" charset="0"/>
              </a:rPr>
              <a:t>
Identificação e Categorização de Despesas:</a:t>
            </a:r>
          </a:p>
          <a:p>
            <a:r>
              <a:rPr lang="pt-PT" sz="2300" b="1" dirty="0">
                <a:latin typeface="Century Gothic" panose="020B0502020202020204" pitchFamily="34" charset="0"/>
                <a:ea typeface="Aptos" panose="020B0004020202020204" pitchFamily="34" charset="0"/>
                <a:cs typeface="Times New Roman" panose="02020603050405020304" pitchFamily="18" charset="0"/>
              </a:rPr>
              <a:t>
</a:t>
            </a:r>
            <a:r>
              <a:rPr lang="pt-PT" sz="2300" dirty="0">
                <a:latin typeface="Century Gothic" panose="020B0502020202020204" pitchFamily="34" charset="0"/>
                <a:ea typeface="Aptos" panose="020B0004020202020204" pitchFamily="34" charset="0"/>
                <a:cs typeface="Times New Roman" panose="02020603050405020304" pitchFamily="18" charset="0"/>
              </a:rPr>
              <a:t>Identifique e categorize as despesas da sua família em categorias específicas:
Serviços públicos (por exemplo, contas de luz, água, gás); alimentos; 
despesas sociais (por exemplo, entretenimento, presentes, jantar fora), transporte; cuidados de saúde; educação.</a:t>
            </a:r>
            <a:r>
              <a:rPr lang="en-GB" sz="2300"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de-AT" sz="23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BCBEEECB-058B-52FA-FE1F-7EA00D78E44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1"/>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72" name="Google Shape;572;p3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573" name="Google Shape;573;p31"/>
          <p:cNvGrpSpPr/>
          <p:nvPr/>
        </p:nvGrpSpPr>
        <p:grpSpPr>
          <a:xfrm>
            <a:off x="-408249" y="-255901"/>
            <a:ext cx="10819067" cy="2186273"/>
            <a:chOff x="0" y="-9525"/>
            <a:chExt cx="14425423" cy="2915031"/>
          </a:xfrm>
        </p:grpSpPr>
        <p:sp>
          <p:nvSpPr>
            <p:cNvPr id="574" name="Google Shape;574;p3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ORÇAMENTO PARA FAMÍLIAS</a:t>
              </a:r>
              <a:endParaRPr dirty="0"/>
            </a:p>
          </p:txBody>
        </p:sp>
      </p:grpSp>
      <p:sp>
        <p:nvSpPr>
          <p:cNvPr id="577" name="Google Shape;577;p31"/>
          <p:cNvSpPr/>
          <p:nvPr/>
        </p:nvSpPr>
        <p:spPr>
          <a:xfrm>
            <a:off x="14856169" y="4329112"/>
            <a:ext cx="3065526" cy="4114800"/>
          </a:xfrm>
          <a:custGeom>
            <a:avLst/>
            <a:gdLst/>
            <a:ahLst/>
            <a:cxnLst/>
            <a:rect l="l" t="t" r="r" b="b"/>
            <a:pathLst>
              <a:path w="3065526" h="4114800" extrusionOk="0">
                <a:moveTo>
                  <a:pt x="0" y="0"/>
                </a:moveTo>
                <a:lnTo>
                  <a:pt x="3065526" y="0"/>
                </a:lnTo>
                <a:lnTo>
                  <a:pt x="3065526" y="4114800"/>
                </a:lnTo>
                <a:lnTo>
                  <a:pt x="0" y="4114800"/>
                </a:lnTo>
                <a:lnTo>
                  <a:pt x="0" y="0"/>
                </a:lnTo>
                <a:close/>
              </a:path>
            </a:pathLst>
          </a:custGeom>
          <a:blipFill rotWithShape="1">
            <a:blip r:embed="rId4">
              <a:alphaModFix/>
            </a:blip>
            <a:stretch>
              <a:fillRect/>
            </a:stretch>
          </a:blipFill>
          <a:ln>
            <a:noFill/>
          </a:ln>
        </p:spPr>
        <p:txBody>
          <a:bodyPr/>
          <a:lstStyle/>
          <a:p>
            <a:endParaRPr lang="de-AT"/>
          </a:p>
        </p:txBody>
      </p:sp>
      <p:sp>
        <p:nvSpPr>
          <p:cNvPr id="578" name="Google Shape;578;p31"/>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580" name="Google Shape;580;p31"/>
          <p:cNvSpPr txBox="1"/>
          <p:nvPr/>
        </p:nvSpPr>
        <p:spPr>
          <a:xfrm>
            <a:off x="366305" y="1907421"/>
            <a:ext cx="16493526" cy="6577826"/>
          </a:xfrm>
          <a:prstGeom prst="rect">
            <a:avLst/>
          </a:prstGeom>
          <a:noFill/>
          <a:ln>
            <a:noFill/>
          </a:ln>
        </p:spPr>
        <p:txBody>
          <a:bodyPr spcFirstLastPara="1" wrap="square" lIns="0" tIns="0" rIns="0" bIns="0" anchor="t" anchorCtr="0">
            <a:spAutoFit/>
          </a:bodyPr>
          <a:lstStyle/>
          <a:p>
            <a:pPr marL="0" marR="0" lvl="0" indent="0" algn="l" rtl="0">
              <a:lnSpc>
                <a:spcPct val="155555"/>
              </a:lnSpc>
              <a:spcBef>
                <a:spcPts val="0"/>
              </a:spcBef>
              <a:spcAft>
                <a:spcPts val="0"/>
              </a:spcAft>
              <a:buNone/>
            </a:pPr>
            <a:endParaRPr sz="2200" b="0" i="0" u="none" strike="noStrike" cap="none" dirty="0">
              <a:solidFill>
                <a:schemeClr val="dk1"/>
              </a:solidFill>
              <a:latin typeface="Calibri"/>
              <a:ea typeface="Calibri"/>
              <a:cs typeface="Calibri"/>
              <a:sym typeface="Calibri"/>
            </a:endParaRPr>
          </a:p>
          <a:p>
            <a:pPr marL="0" marR="0" lvl="0" indent="0" algn="l" rtl="0">
              <a:lnSpc>
                <a:spcPct val="155555"/>
              </a:lnSpc>
              <a:spcBef>
                <a:spcPts val="0"/>
              </a:spcBef>
              <a:spcAft>
                <a:spcPts val="0"/>
              </a:spcAft>
              <a:buNone/>
            </a:pPr>
            <a:endParaRPr sz="2200" b="0" i="0" u="none" strike="noStrike" cap="none" dirty="0">
              <a:solidFill>
                <a:schemeClr val="dk1"/>
              </a:solidFill>
              <a:latin typeface="Century Gothic" panose="020B0502020202020204" pitchFamily="34" charset="0"/>
              <a:ea typeface="Calibri"/>
              <a:cs typeface="Calibri"/>
              <a:sym typeface="Calibri"/>
            </a:endParaRPr>
          </a:p>
          <a:p>
            <a:pPr lvl="0">
              <a:lnSpc>
                <a:spcPct val="120017"/>
              </a:lnSpc>
            </a:pPr>
            <a:r>
              <a:rPr lang="pt-PT" sz="2300" b="1" dirty="0">
                <a:latin typeface="Century Gothic" panose="020B0502020202020204" pitchFamily="34" charset="0"/>
              </a:rPr>
              <a:t>Dotação orçamental 
</a:t>
            </a:r>
            <a:r>
              <a:rPr lang="pt-PT" sz="2300" dirty="0">
                <a:latin typeface="Century Gothic" panose="020B0502020202020204" pitchFamily="34" charset="0"/>
              </a:rPr>
              <a:t>Alocar fundos de acordo com as necessidades identificadas, visando criar um orçamento equilibrado que cubra todos os aspetos essenciais.
Priorize as despesas essenciais, considerando os gastos discricionários dentro de suas restrições orçamentárias</a:t>
            </a:r>
            <a:r>
              <a:rPr lang="pt-PT" sz="2300" b="1" dirty="0">
                <a:latin typeface="Century Gothic" panose="020B0502020202020204" pitchFamily="34" charset="0"/>
              </a:rPr>
              <a:t>.
Simulação de emergência 
</a:t>
            </a:r>
            <a:r>
              <a:rPr lang="pt-PT" sz="2300" dirty="0">
                <a:latin typeface="Century Gothic" panose="020B0502020202020204" pitchFamily="34" charset="0"/>
              </a:rPr>
              <a:t>Está a enfrentar emergências inesperadas 
funeral, aniversário, viagem escolar cara, emprego perdido, telefone quebrado...</a:t>
            </a:r>
            <a:r>
              <a:rPr lang="pt-PT" sz="2300" b="1" dirty="0">
                <a:latin typeface="Century Gothic" panose="020B0502020202020204" pitchFamily="34" charset="0"/>
              </a:rPr>
              <a:t>
Reflexão e discussão 
</a:t>
            </a:r>
            <a:r>
              <a:rPr lang="pt-PT" sz="2300" dirty="0">
                <a:latin typeface="Century Gothic" panose="020B0502020202020204" pitchFamily="34" charset="0"/>
              </a:rPr>
              <a:t>Que estratégia de orçamentação utilizou? 
Quais foram os desafios na atribuição dos fundos?
Foi dinheiro suficiente?
Têm dinheiro de sobra? 
A situação seria a mesma na sua própria família?</a:t>
            </a:r>
            <a:endParaRPr sz="2200" i="0" u="none" strike="noStrike" cap="none" dirty="0">
              <a:solidFill>
                <a:srgbClr val="000000"/>
              </a:solidFill>
              <a:latin typeface="Arial"/>
              <a:ea typeface="Arial"/>
              <a:cs typeface="Arial"/>
              <a:sym typeface="Arial"/>
            </a:endParaRPr>
          </a:p>
        </p:txBody>
      </p:sp>
      <p:sp>
        <p:nvSpPr>
          <p:cNvPr id="2" name="Google Shape;564;p30">
            <a:extLst>
              <a:ext uri="{FF2B5EF4-FFF2-40B4-BE49-F238E27FC236}">
                <a16:creationId xmlns:a16="http://schemas.microsoft.com/office/drawing/2014/main" id="{3E8D8999-1470-3C19-023B-C4D34AF096A2}"/>
              </a:ext>
            </a:extLst>
          </p:cNvPr>
          <p:cNvSpPr txBox="1"/>
          <p:nvPr/>
        </p:nvSpPr>
        <p:spPr>
          <a:xfrm>
            <a:off x="366305" y="2119992"/>
            <a:ext cx="10240698" cy="609398"/>
          </a:xfrm>
          <a:prstGeom prst="rect">
            <a:avLst/>
          </a:prstGeom>
          <a:noFill/>
          <a:ln>
            <a:noFill/>
          </a:ln>
        </p:spPr>
        <p:txBody>
          <a:bodyPr spcFirstLastPara="1" wrap="square" lIns="0" tIns="0" rIns="0" bIns="0" anchor="t" anchorCtr="0">
            <a:spAutoFit/>
          </a:bodyPr>
          <a:lstStyle/>
          <a:p>
            <a:pPr lvl="0">
              <a:lnSpc>
                <a:spcPct val="120000"/>
              </a:lnSpc>
            </a:pPr>
            <a:r>
              <a:rPr lang="en-US" sz="3300" dirty="0">
                <a:latin typeface="Century Gothic" panose="020B0502020202020204" pitchFamily="34" charset="0"/>
              </a:rPr>
              <a:t>ATIVIDADE: </a:t>
            </a:r>
            <a:r>
              <a:rPr lang="en-US" sz="3300" dirty="0" err="1">
                <a:latin typeface="Century Gothic" panose="020B0502020202020204" pitchFamily="34" charset="0"/>
              </a:rPr>
              <a:t>Somos</a:t>
            </a:r>
            <a:r>
              <a:rPr lang="en-US" sz="3300" dirty="0">
                <a:latin typeface="Century Gothic" panose="020B0502020202020204" pitchFamily="34" charset="0"/>
              </a:rPr>
              <a:t> </a:t>
            </a:r>
            <a:r>
              <a:rPr lang="en-US" sz="3300" dirty="0" err="1">
                <a:latin typeface="Century Gothic" panose="020B0502020202020204" pitchFamily="34" charset="0"/>
              </a:rPr>
              <a:t>família</a:t>
            </a:r>
            <a:endParaRPr dirty="0">
              <a:latin typeface="Century Gothic" panose="020B0502020202020204" pitchFamily="34" charset="0"/>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78A8A4A0-813C-9781-97F4-C13892CC645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618" name="Google Shape;618;p3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grpSp>
        <p:nvGrpSpPr>
          <p:cNvPr id="619" name="Google Shape;619;p33"/>
          <p:cNvGrpSpPr/>
          <p:nvPr/>
        </p:nvGrpSpPr>
        <p:grpSpPr>
          <a:xfrm>
            <a:off x="-408249" y="-255901"/>
            <a:ext cx="10819067" cy="2186273"/>
            <a:chOff x="0" y="-9525"/>
            <a:chExt cx="14425423" cy="2915031"/>
          </a:xfrm>
        </p:grpSpPr>
        <p:sp>
          <p:nvSpPr>
            <p:cNvPr id="620" name="Google Shape;620;p3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CONCLUSÃO</a:t>
              </a:r>
              <a:endParaRPr dirty="0"/>
            </a:p>
          </p:txBody>
        </p:sp>
      </p:grpSp>
      <p:sp>
        <p:nvSpPr>
          <p:cNvPr id="623" name="Google Shape;623;p33"/>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624" name="Google Shape;624;p33"/>
          <p:cNvSpPr txBox="1"/>
          <p:nvPr/>
        </p:nvSpPr>
        <p:spPr>
          <a:xfrm>
            <a:off x="543808" y="3070800"/>
            <a:ext cx="16646623" cy="2400657"/>
          </a:xfrm>
          <a:prstGeom prst="rect">
            <a:avLst/>
          </a:prstGeom>
          <a:noFill/>
          <a:ln>
            <a:noFill/>
          </a:ln>
        </p:spPr>
        <p:txBody>
          <a:bodyPr spcFirstLastPara="1" wrap="square" lIns="0" tIns="0" rIns="0" bIns="0" anchor="t" anchorCtr="0">
            <a:spAutoFit/>
          </a:bodyPr>
          <a:lstStyle/>
          <a:p>
            <a:pPr marL="712470" lvl="1" indent="-356235">
              <a:lnSpc>
                <a:spcPct val="120000"/>
              </a:lnSpc>
              <a:buSzPts val="3300"/>
              <a:buFont typeface="Arial"/>
              <a:buChar char="•"/>
            </a:pPr>
            <a:r>
              <a:rPr lang="pt-PT" sz="2600" dirty="0">
                <a:latin typeface="Century Gothic" panose="020B0502020202020204" pitchFamily="34" charset="0"/>
              </a:rPr>
              <a:t>Princípios básicos da orçamentação
Categorização das despesas 
Criação de um orçamento utilizando diferentes ferramentas. 
Importância e truques sobre orçamento para famílias, ocasiões especiais.</a:t>
            </a: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72EE98F0-ED0D-82E8-F2BC-AC1132D266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p:nvPr/>
        </p:nvSpPr>
        <p:spPr>
          <a:xfrm>
            <a:off x="2471738" y="0"/>
            <a:ext cx="15816262" cy="9958393"/>
          </a:xfrm>
          <a:custGeom>
            <a:avLst/>
            <a:gdLst/>
            <a:ahLst/>
            <a:cxnLst/>
            <a:rect l="l" t="t" r="r" b="b"/>
            <a:pathLst>
              <a:path w="15816262" h="9958393" extrusionOk="0">
                <a:moveTo>
                  <a:pt x="0" y="0"/>
                </a:moveTo>
                <a:lnTo>
                  <a:pt x="15816262" y="0"/>
                </a:lnTo>
                <a:lnTo>
                  <a:pt x="15816262" y="9958393"/>
                </a:lnTo>
                <a:lnTo>
                  <a:pt x="0" y="9958393"/>
                </a:lnTo>
                <a:lnTo>
                  <a:pt x="0" y="0"/>
                </a:lnTo>
                <a:close/>
              </a:path>
            </a:pathLst>
          </a:custGeom>
          <a:blipFill rotWithShape="1">
            <a:blip r:embed="rId3">
              <a:alphaModFix/>
            </a:blip>
            <a:stretch>
              <a:fillRect b="-5900"/>
            </a:stretch>
          </a:blipFill>
          <a:ln>
            <a:noFill/>
          </a:ln>
        </p:spPr>
        <p:txBody>
          <a:bodyPr/>
          <a:lstStyle/>
          <a:p>
            <a:endParaRPr lang="de-AT"/>
          </a:p>
        </p:txBody>
      </p:sp>
      <p:sp>
        <p:nvSpPr>
          <p:cNvPr id="643" name="Google Shape;643;p35"/>
          <p:cNvSpPr/>
          <p:nvPr/>
        </p:nvSpPr>
        <p:spPr>
          <a:xfrm>
            <a:off x="0" y="2672271"/>
            <a:ext cx="9880187" cy="3683508"/>
          </a:xfrm>
          <a:custGeom>
            <a:avLst/>
            <a:gdLst/>
            <a:ahLst/>
            <a:cxnLst/>
            <a:rect l="l" t="t" r="r" b="b"/>
            <a:pathLst>
              <a:path w="13173583" h="4911344" extrusionOk="0">
                <a:moveTo>
                  <a:pt x="0" y="0"/>
                </a:moveTo>
                <a:lnTo>
                  <a:pt x="13173583" y="0"/>
                </a:lnTo>
                <a:lnTo>
                  <a:pt x="13173583" y="4911344"/>
                </a:lnTo>
                <a:lnTo>
                  <a:pt x="0" y="4911344"/>
                </a:lnTo>
                <a:close/>
              </a:path>
            </a:pathLst>
          </a:custGeom>
          <a:solidFill>
            <a:srgbClr val="AEABAB">
              <a:alpha val="60000"/>
            </a:srgbClr>
          </a:solidFill>
          <a:ln>
            <a:noFill/>
          </a:ln>
        </p:spPr>
        <p:txBody>
          <a:bodyPr/>
          <a:lstStyle/>
          <a:p>
            <a:endParaRPr lang="de-AT"/>
          </a:p>
        </p:txBody>
      </p:sp>
      <p:sp>
        <p:nvSpPr>
          <p:cNvPr id="644" name="Google Shape;644;p35"/>
          <p:cNvSpPr/>
          <p:nvPr/>
        </p:nvSpPr>
        <p:spPr>
          <a:xfrm>
            <a:off x="231170" y="280602"/>
            <a:ext cx="2009399" cy="2219712"/>
          </a:xfrm>
          <a:custGeom>
            <a:avLst/>
            <a:gdLst/>
            <a:ahLst/>
            <a:cxnLst/>
            <a:rect l="l" t="t" r="r" b="b"/>
            <a:pathLst>
              <a:path w="2009399" h="2219712" extrusionOk="0">
                <a:moveTo>
                  <a:pt x="0" y="0"/>
                </a:moveTo>
                <a:lnTo>
                  <a:pt x="2009398" y="0"/>
                </a:lnTo>
                <a:lnTo>
                  <a:pt x="2009398" y="2219712"/>
                </a:lnTo>
                <a:lnTo>
                  <a:pt x="0" y="2219712"/>
                </a:lnTo>
                <a:lnTo>
                  <a:pt x="0" y="0"/>
                </a:lnTo>
                <a:close/>
              </a:path>
            </a:pathLst>
          </a:custGeom>
          <a:blipFill rotWithShape="1">
            <a:blip r:embed="rId4">
              <a:alphaModFix/>
            </a:blip>
            <a:stretch>
              <a:fillRect/>
            </a:stretch>
          </a:blipFill>
          <a:ln>
            <a:noFill/>
          </a:ln>
        </p:spPr>
        <p:txBody>
          <a:bodyPr/>
          <a:lstStyle/>
          <a:p>
            <a:endParaRPr lang="de-AT"/>
          </a:p>
        </p:txBody>
      </p:sp>
      <p:sp>
        <p:nvSpPr>
          <p:cNvPr id="645" name="Google Shape;645;p35"/>
          <p:cNvSpPr txBox="1"/>
          <p:nvPr/>
        </p:nvSpPr>
        <p:spPr>
          <a:xfrm>
            <a:off x="734362" y="3007975"/>
            <a:ext cx="8203912" cy="1218795"/>
          </a:xfrm>
          <a:prstGeom prst="rect">
            <a:avLst/>
          </a:prstGeom>
          <a:noFill/>
          <a:ln>
            <a:noFill/>
          </a:ln>
        </p:spPr>
        <p:txBody>
          <a:bodyPr spcFirstLastPara="1" wrap="square" lIns="0" tIns="0" rIns="0" bIns="0" anchor="t" anchorCtr="0">
            <a:spAutoFit/>
          </a:bodyPr>
          <a:lstStyle/>
          <a:p>
            <a:pPr lvl="0" algn="ctr">
              <a:lnSpc>
                <a:spcPct val="120000"/>
              </a:lnSpc>
            </a:pPr>
            <a:r>
              <a:rPr lang="en-US" sz="6600" dirty="0" err="1"/>
              <a:t>Obrigado</a:t>
            </a:r>
            <a:r>
              <a:rPr lang="en-US" sz="6600" dirty="0"/>
              <a:t>!</a:t>
            </a:r>
            <a:endParaRPr dirty="0"/>
          </a:p>
        </p:txBody>
      </p:sp>
      <p:sp>
        <p:nvSpPr>
          <p:cNvPr id="647" name="Google Shape;647;p35"/>
          <p:cNvSpPr/>
          <p:nvPr/>
        </p:nvSpPr>
        <p:spPr>
          <a:xfrm>
            <a:off x="340202" y="4574910"/>
            <a:ext cx="9199767" cy="1595336"/>
          </a:xfrm>
          <a:custGeom>
            <a:avLst/>
            <a:gdLst/>
            <a:ahLst/>
            <a:cxnLst/>
            <a:rect l="l" t="t" r="r" b="b"/>
            <a:pathLst>
              <a:path w="9199767" h="1595336" extrusionOk="0">
                <a:moveTo>
                  <a:pt x="0" y="0"/>
                </a:moveTo>
                <a:lnTo>
                  <a:pt x="9199766" y="0"/>
                </a:lnTo>
                <a:lnTo>
                  <a:pt x="9199766" y="1595336"/>
                </a:lnTo>
                <a:lnTo>
                  <a:pt x="0" y="1595336"/>
                </a:lnTo>
                <a:lnTo>
                  <a:pt x="0" y="0"/>
                </a:lnTo>
                <a:close/>
              </a:path>
            </a:pathLst>
          </a:custGeom>
          <a:blipFill rotWithShape="1">
            <a:blip r:embed="rId5">
              <a:alphaModFix/>
            </a:blip>
            <a:stretch>
              <a:fillRect/>
            </a:stretch>
          </a:blipFill>
          <a:ln>
            <a:noFill/>
          </a:ln>
        </p:spPr>
        <p:txBody>
          <a:bodyPr/>
          <a:lstStyle/>
          <a:p>
            <a:endParaRPr lang="de-AT"/>
          </a:p>
        </p:txBody>
      </p:sp>
      <p:sp>
        <p:nvSpPr>
          <p:cNvPr id="648" name="Google Shape;648;p35"/>
          <p:cNvSpPr txBox="1"/>
          <p:nvPr/>
        </p:nvSpPr>
        <p:spPr>
          <a:xfrm>
            <a:off x="-16962" y="9877077"/>
            <a:ext cx="18213537" cy="387798"/>
          </a:xfrm>
          <a:prstGeom prst="rect">
            <a:avLst/>
          </a:prstGeom>
          <a:noFill/>
          <a:ln>
            <a:noFill/>
          </a:ln>
        </p:spPr>
        <p:txBody>
          <a:bodyPr spcFirstLastPara="1" wrap="square" lIns="0" tIns="0" rIns="0" bIns="0" anchor="t" anchorCtr="0">
            <a:spAutoFit/>
          </a:bodyPr>
          <a:lstStyle/>
          <a:p>
            <a:pPr lvl="0" algn="ctr">
              <a:lnSpc>
                <a:spcPct val="120000"/>
              </a:lnSpc>
            </a:pPr>
            <a:r>
              <a:rPr lang="en-US" sz="2100" dirty="0"/>
              <a:t>Número do </a:t>
            </a:r>
            <a:r>
              <a:rPr lang="en-US" sz="2100" dirty="0" err="1"/>
              <a:t>projeto</a:t>
            </a:r>
            <a:r>
              <a:rPr lang="en-US" sz="2100" b="0" i="0" u="none" strike="noStrike" cap="none" dirty="0">
                <a:solidFill>
                  <a:srgbClr val="000000"/>
                </a:solidFill>
                <a:latin typeface="Arial"/>
                <a:ea typeface="Arial"/>
                <a:cs typeface="Arial"/>
                <a:sym typeface="Arial"/>
              </a:rPr>
              <a:t>: 2022-1-AT01-KA220-ADU-000087985</a:t>
            </a:r>
            <a:endParaRPr dirty="0"/>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51ADD46D-6C62-A872-9897-443442F879A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0202" y="9325476"/>
            <a:ext cx="2048381" cy="3660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3"/>
          <p:cNvGrpSpPr/>
          <p:nvPr/>
        </p:nvGrpSpPr>
        <p:grpSpPr>
          <a:xfrm>
            <a:off x="-408248" y="-255901"/>
            <a:ext cx="10819067" cy="2186273"/>
            <a:chOff x="0" y="-9525"/>
            <a:chExt cx="14425423" cy="2915031"/>
          </a:xfrm>
        </p:grpSpPr>
        <p:sp>
          <p:nvSpPr>
            <p:cNvPr id="116" name="Google Shape;116;p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OBJETIVOS DE APRENDIZAGEM</a:t>
              </a:r>
              <a:endParaRPr dirty="0"/>
            </a:p>
          </p:txBody>
        </p:sp>
      </p:grpSp>
      <p:sp>
        <p:nvSpPr>
          <p:cNvPr id="119" name="Google Shape;119;p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120" name="Google Shape;120;p3"/>
          <p:cNvSpPr/>
          <p:nvPr/>
        </p:nvSpPr>
        <p:spPr>
          <a:xfrm>
            <a:off x="13094083" y="697406"/>
            <a:ext cx="2955614" cy="2641902"/>
          </a:xfrm>
          <a:custGeom>
            <a:avLst/>
            <a:gdLst/>
            <a:ahLst/>
            <a:cxnLst/>
            <a:rect l="l" t="t" r="r" b="b"/>
            <a:pathLst>
              <a:path w="2955614" h="2641902" extrusionOk="0">
                <a:moveTo>
                  <a:pt x="0" y="0"/>
                </a:moveTo>
                <a:lnTo>
                  <a:pt x="2955614" y="0"/>
                </a:lnTo>
                <a:lnTo>
                  <a:pt x="2955614" y="2641902"/>
                </a:lnTo>
                <a:lnTo>
                  <a:pt x="0" y="2641902"/>
                </a:lnTo>
                <a:lnTo>
                  <a:pt x="0" y="0"/>
                </a:lnTo>
                <a:close/>
              </a:path>
            </a:pathLst>
          </a:custGeom>
          <a:blipFill rotWithShape="1">
            <a:blip r:embed="rId3">
              <a:alphaModFix/>
            </a:blip>
            <a:stretch>
              <a:fillRect/>
            </a:stretch>
          </a:blipFill>
          <a:ln>
            <a:noFill/>
          </a:ln>
        </p:spPr>
        <p:txBody>
          <a:bodyPr/>
          <a:lstStyle/>
          <a:p>
            <a:endParaRPr lang="de-AT"/>
          </a:p>
        </p:txBody>
      </p:sp>
      <p:sp>
        <p:nvSpPr>
          <p:cNvPr id="121" name="Google Shape;121;p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22" name="Google Shape;122;p3"/>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124" name="Google Shape;124;p3"/>
          <p:cNvSpPr txBox="1"/>
          <p:nvPr/>
        </p:nvSpPr>
        <p:spPr>
          <a:xfrm>
            <a:off x="356848" y="2562069"/>
            <a:ext cx="17115668" cy="3841052"/>
          </a:xfrm>
          <a:prstGeom prst="rect">
            <a:avLst/>
          </a:prstGeom>
          <a:noFill/>
          <a:ln>
            <a:noFill/>
          </a:ln>
        </p:spPr>
        <p:txBody>
          <a:bodyPr spcFirstLastPara="1" wrap="square" lIns="0" tIns="0" rIns="0" bIns="0" anchor="t" anchorCtr="0">
            <a:spAutoFit/>
          </a:bodyPr>
          <a:lstStyle/>
          <a:p>
            <a:pPr lvl="0">
              <a:lnSpc>
                <a:spcPct val="120005"/>
              </a:lnSpc>
            </a:pPr>
            <a:r>
              <a:rPr lang="pt-PT" sz="2600" dirty="0">
                <a:latin typeface="Century Gothic" panose="020B0502020202020204" pitchFamily="34" charset="0"/>
              </a:rPr>
              <a:t>Os resultados de aprendizagem do módulo são:</a:t>
            </a:r>
          </a:p>
          <a:p>
            <a:pPr lvl="0">
              <a:lnSpc>
                <a:spcPct val="120005"/>
              </a:lnSpc>
            </a:pPr>
            <a:endParaRPr sz="2600" b="0" i="0" u="none" strike="noStrike" cap="none" dirty="0">
              <a:solidFill>
                <a:srgbClr val="000000"/>
              </a:solidFill>
              <a:latin typeface="Century Gothic" panose="020B0502020202020204" pitchFamily="34" charset="0"/>
              <a:sym typeface="Arial"/>
            </a:endParaRPr>
          </a:p>
          <a:p>
            <a:pPr marL="763141" lvl="1" indent="-381571">
              <a:lnSpc>
                <a:spcPct val="120005"/>
              </a:lnSpc>
              <a:buSzPts val="3534"/>
              <a:buFont typeface="Arial"/>
              <a:buChar char="•"/>
            </a:pPr>
            <a:r>
              <a:rPr lang="pt-PT" sz="2600" dirty="0">
                <a:latin typeface="Century Gothic" panose="020B0502020202020204" pitchFamily="34" charset="0"/>
              </a:rPr>
              <a:t>Compreender os princípios básicos da orçamentação e ser capaz de definir e atingir objetivos financeiros.
Capacidade de categorizar as despesas e alocar as receitas.
Compreender a estabilidade financeira e os contras dos gastos excessivos.
Alocação de despesas para grandes investimentos.
Orçamento para famílias.</a:t>
            </a:r>
            <a:endParaRPr sz="2600" b="0" i="0" u="none"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4CCF613D-A428-81B2-C0A3-5A8A946C773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5"/>
          <p:cNvGrpSpPr/>
          <p:nvPr/>
        </p:nvGrpSpPr>
        <p:grpSpPr>
          <a:xfrm>
            <a:off x="-408249" y="-255901"/>
            <a:ext cx="10819067" cy="2186273"/>
            <a:chOff x="0" y="-9525"/>
            <a:chExt cx="14425423" cy="2915031"/>
          </a:xfrm>
        </p:grpSpPr>
        <p:sp>
          <p:nvSpPr>
            <p:cNvPr id="145" name="Google Shape;145;p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NOÇÕES BÁSICAS DE ORÇAMENTAÇÃO - Definições</a:t>
              </a:r>
              <a:endParaRPr dirty="0"/>
            </a:p>
          </p:txBody>
        </p:sp>
      </p:grpSp>
      <p:sp>
        <p:nvSpPr>
          <p:cNvPr id="148" name="Google Shape;148;p5"/>
          <p:cNvSpPr/>
          <p:nvPr/>
        </p:nvSpPr>
        <p:spPr>
          <a:xfrm>
            <a:off x="12350991" y="3629890"/>
            <a:ext cx="5694889" cy="4617225"/>
          </a:xfrm>
          <a:custGeom>
            <a:avLst/>
            <a:gdLst/>
            <a:ahLst/>
            <a:cxnLst/>
            <a:rect l="l" t="t" r="r" b="b"/>
            <a:pathLst>
              <a:path w="6496309" h="5640908" extrusionOk="0">
                <a:moveTo>
                  <a:pt x="0" y="0"/>
                </a:moveTo>
                <a:lnTo>
                  <a:pt x="6496309" y="0"/>
                </a:lnTo>
                <a:lnTo>
                  <a:pt x="6496309" y="5640908"/>
                </a:lnTo>
                <a:lnTo>
                  <a:pt x="0" y="5640908"/>
                </a:lnTo>
                <a:lnTo>
                  <a:pt x="0" y="0"/>
                </a:lnTo>
                <a:close/>
              </a:path>
            </a:pathLst>
          </a:custGeom>
          <a:blipFill rotWithShape="1">
            <a:blip r:embed="rId3">
              <a:alphaModFix/>
            </a:blip>
            <a:stretch>
              <a:fillRect b="-3213"/>
            </a:stretch>
          </a:blipFill>
          <a:ln>
            <a:noFill/>
          </a:ln>
        </p:spPr>
        <p:txBody>
          <a:bodyPr/>
          <a:lstStyle/>
          <a:p>
            <a:endParaRPr lang="de-AT"/>
          </a:p>
        </p:txBody>
      </p:sp>
      <p:sp>
        <p:nvSpPr>
          <p:cNvPr id="149" name="Google Shape;149;p5"/>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51" name="Google Shape;151;p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52" name="Google Shape;152;p5"/>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153" name="Google Shape;153;p5"/>
          <p:cNvSpPr txBox="1"/>
          <p:nvPr/>
        </p:nvSpPr>
        <p:spPr>
          <a:xfrm>
            <a:off x="234856" y="2247960"/>
            <a:ext cx="12116135" cy="5905591"/>
          </a:xfrm>
          <a:prstGeom prst="rect">
            <a:avLst/>
          </a:prstGeom>
          <a:noFill/>
          <a:ln>
            <a:noFill/>
          </a:ln>
        </p:spPr>
        <p:txBody>
          <a:bodyPr spcFirstLastPara="1" wrap="square" lIns="0" tIns="0" rIns="0" bIns="0" anchor="t" anchorCtr="0">
            <a:spAutoFit/>
          </a:bodyPr>
          <a:lstStyle/>
          <a:p>
            <a:pPr lvl="0" algn="just">
              <a:lnSpc>
                <a:spcPct val="120000"/>
              </a:lnSpc>
            </a:pPr>
            <a:r>
              <a:rPr lang="pt-PT" sz="2600" dirty="0">
                <a:latin typeface="Century Gothic" panose="020B0502020202020204" pitchFamily="34" charset="0"/>
              </a:rPr>
              <a:t>O que é orçamento? </a:t>
            </a:r>
          </a:p>
          <a:p>
            <a:pPr lvl="0" algn="just">
              <a:lnSpc>
                <a:spcPct val="120000"/>
              </a:lnSpc>
            </a:pPr>
            <a:r>
              <a:rPr lang="pt-PT" sz="2600" dirty="0">
                <a:latin typeface="Century Gothic" panose="020B0502020202020204" pitchFamily="34" charset="0"/>
              </a:rPr>
              <a:t>
Alocação de sua renda para diferentes aspetos de sua vida.</a:t>
            </a:r>
          </a:p>
          <a:p>
            <a:pPr lvl="0" algn="just">
              <a:lnSpc>
                <a:spcPct val="120000"/>
              </a:lnSpc>
            </a:pPr>
            <a:endParaRPr sz="2600" b="0" i="0" u="none" strike="noStrike" cap="none" dirty="0">
              <a:solidFill>
                <a:srgbClr val="000000"/>
              </a:solidFill>
              <a:latin typeface="Century Gothic" panose="020B0502020202020204" pitchFamily="34" charset="0"/>
              <a:sym typeface="Arial"/>
            </a:endParaRPr>
          </a:p>
          <a:p>
            <a:pPr lvl="0">
              <a:lnSpc>
                <a:spcPct val="120000"/>
              </a:lnSpc>
            </a:pPr>
            <a:r>
              <a:rPr lang="pt-PT" sz="2600" dirty="0">
                <a:latin typeface="Century Gothic" panose="020B0502020202020204" pitchFamily="34" charset="0"/>
              </a:rPr>
              <a:t>O orçamento deve ter: </a:t>
            </a:r>
          </a:p>
          <a:p>
            <a:pPr lvl="0">
              <a:lnSpc>
                <a:spcPct val="120000"/>
              </a:lnSpc>
            </a:pPr>
            <a:r>
              <a:rPr lang="pt-PT" sz="2600" dirty="0">
                <a:latin typeface="Century Gothic" panose="020B0502020202020204" pitchFamily="34" charset="0"/>
              </a:rPr>
              <a:t>
Um propósito definido (é para uma família, férias, aposentadoria, </a:t>
            </a:r>
            <a:r>
              <a:rPr lang="pt-PT" sz="2600" dirty="0" err="1">
                <a:latin typeface="Century Gothic" panose="020B0502020202020204" pitchFamily="34" charset="0"/>
              </a:rPr>
              <a:t>etc</a:t>
            </a:r>
            <a:r>
              <a:rPr lang="pt-PT" sz="2600" dirty="0">
                <a:latin typeface="Century Gothic" panose="020B0502020202020204" pitchFamily="34" charset="0"/>
              </a:rPr>
              <a:t>)
Um período de tempo (anual, mensal, semanal, etc.)
Rastreador de fluxo de dinheiro (Receitas e despesas são rastreadas)</a:t>
            </a: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98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98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38910E25-AA8F-3D0E-BAD7-2EE40AA4D2C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6"/>
          <p:cNvGrpSpPr/>
          <p:nvPr/>
        </p:nvGrpSpPr>
        <p:grpSpPr>
          <a:xfrm>
            <a:off x="-408249" y="-255901"/>
            <a:ext cx="10819067" cy="2186273"/>
            <a:chOff x="0" y="-9525"/>
            <a:chExt cx="14425423" cy="2915031"/>
          </a:xfrm>
        </p:grpSpPr>
        <p:sp>
          <p:nvSpPr>
            <p:cNvPr id="160" name="Google Shape;160;p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NOÇÕES BÁSICAS DE ORÇAMENTAÇÃO - Definições</a:t>
              </a:r>
              <a:endParaRPr dirty="0"/>
            </a:p>
          </p:txBody>
        </p:sp>
      </p:grpSp>
      <p:sp>
        <p:nvSpPr>
          <p:cNvPr id="163" name="Google Shape;163;p6"/>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65" name="Google Shape;165;p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166" name="Google Shape;166;p6"/>
          <p:cNvSpPr/>
          <p:nvPr/>
        </p:nvSpPr>
        <p:spPr>
          <a:xfrm>
            <a:off x="12579926" y="4627418"/>
            <a:ext cx="4927999" cy="3610173"/>
          </a:xfrm>
          <a:custGeom>
            <a:avLst/>
            <a:gdLst/>
            <a:ahLst/>
            <a:cxnLst/>
            <a:rect l="l" t="t" r="r" b="b"/>
            <a:pathLst>
              <a:path w="6672784" h="4643829" extrusionOk="0">
                <a:moveTo>
                  <a:pt x="0" y="0"/>
                </a:moveTo>
                <a:lnTo>
                  <a:pt x="6672784" y="0"/>
                </a:lnTo>
                <a:lnTo>
                  <a:pt x="6672784" y="4643829"/>
                </a:lnTo>
                <a:lnTo>
                  <a:pt x="0" y="4643829"/>
                </a:lnTo>
                <a:lnTo>
                  <a:pt x="0" y="0"/>
                </a:lnTo>
                <a:close/>
              </a:path>
            </a:pathLst>
          </a:custGeom>
          <a:blipFill rotWithShape="1">
            <a:blip r:embed="rId4">
              <a:alphaModFix/>
            </a:blip>
            <a:stretch>
              <a:fillRect b="-24112"/>
            </a:stretch>
          </a:blipFill>
          <a:ln>
            <a:noFill/>
          </a:ln>
        </p:spPr>
        <p:txBody>
          <a:bodyPr/>
          <a:lstStyle/>
          <a:p>
            <a:endParaRPr lang="de-AT"/>
          </a:p>
        </p:txBody>
      </p:sp>
      <p:sp>
        <p:nvSpPr>
          <p:cNvPr id="167" name="Google Shape;167;p6"/>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168" name="Google Shape;168;p6"/>
          <p:cNvSpPr txBox="1"/>
          <p:nvPr/>
        </p:nvSpPr>
        <p:spPr>
          <a:xfrm>
            <a:off x="504793" y="2244610"/>
            <a:ext cx="11493243" cy="7201972"/>
          </a:xfrm>
          <a:prstGeom prst="rect">
            <a:avLst/>
          </a:prstGeom>
          <a:noFill/>
          <a:ln>
            <a:noFill/>
          </a:ln>
        </p:spPr>
        <p:txBody>
          <a:bodyPr spcFirstLastPara="1" wrap="square" lIns="0" tIns="0" rIns="0" bIns="0" anchor="t" anchorCtr="0">
            <a:spAutoFit/>
          </a:bodyPr>
          <a:lstStyle/>
          <a:p>
            <a:pPr lvl="0" algn="just">
              <a:lnSpc>
                <a:spcPct val="120000"/>
              </a:lnSpc>
            </a:pPr>
            <a:r>
              <a:rPr lang="pt-PT" sz="2600" dirty="0">
                <a:latin typeface="Century Gothic" panose="020B0502020202020204" pitchFamily="34" charset="0"/>
              </a:rPr>
              <a:t>O que é um objetivo financeiro?</a:t>
            </a:r>
          </a:p>
          <a:p>
            <a:pPr lvl="0" algn="just">
              <a:lnSpc>
                <a:spcPct val="120000"/>
              </a:lnSpc>
            </a:pPr>
            <a:r>
              <a:rPr lang="pt-PT" sz="2600" dirty="0">
                <a:latin typeface="Century Gothic" panose="020B0502020202020204" pitchFamily="34" charset="0"/>
              </a:rPr>
              <a:t>
É um desejo, que o indivíduo está tentando alcançar. Pode ser apenas uma compra, para a qual uma pessoa está a poupar, mas também pode ser liberdade financeira a longo prazo ou reforma.</a:t>
            </a:r>
          </a:p>
          <a:p>
            <a:pPr lvl="0" algn="just">
              <a:lnSpc>
                <a:spcPct val="120000"/>
              </a:lnSpc>
            </a:pPr>
            <a:endParaRPr sz="2600" b="0" i="0" u="none" strike="noStrike" cap="none" dirty="0">
              <a:solidFill>
                <a:srgbClr val="000000"/>
              </a:solidFill>
              <a:latin typeface="Century Gothic" panose="020B0502020202020204" pitchFamily="34" charset="0"/>
              <a:sym typeface="Arial"/>
            </a:endParaRPr>
          </a:p>
          <a:p>
            <a:pPr lvl="0" algn="just">
              <a:lnSpc>
                <a:spcPct val="120000"/>
              </a:lnSpc>
            </a:pPr>
            <a:r>
              <a:rPr lang="pt-PT" sz="2600" dirty="0">
                <a:latin typeface="Century Gothic" panose="020B0502020202020204" pitchFamily="34" charset="0"/>
              </a:rPr>
              <a:t>O que é dívida?</a:t>
            </a:r>
          </a:p>
          <a:p>
            <a:pPr lvl="0" algn="just">
              <a:lnSpc>
                <a:spcPct val="120000"/>
              </a:lnSpc>
            </a:pPr>
            <a:r>
              <a:rPr lang="pt-PT" sz="2600" dirty="0">
                <a:latin typeface="Century Gothic" panose="020B0502020202020204" pitchFamily="34" charset="0"/>
              </a:rPr>
              <a:t>
Trata-se de uma obrigação ou responsabilidade financeira criada quando um indivíduo, uma organização ou um governo contrai empréstimos ou recebe bens e serviços com um acordo para reembolsar o montante emprestado, muitas vezes com juros.</a:t>
            </a: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38ACCC36-A160-6F00-6617-2D6D2E590EA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7"/>
          <p:cNvGrpSpPr/>
          <p:nvPr/>
        </p:nvGrpSpPr>
        <p:grpSpPr>
          <a:xfrm>
            <a:off x="-227274" y="-7144"/>
            <a:ext cx="10819067" cy="2186273"/>
            <a:chOff x="0" y="-9525"/>
            <a:chExt cx="14425423" cy="2915031"/>
          </a:xfrm>
        </p:grpSpPr>
        <p:sp>
          <p:nvSpPr>
            <p:cNvPr id="175" name="Google Shape;175;p7"/>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4400" dirty="0">
                  <a:solidFill>
                    <a:srgbClr val="FFFFFF"/>
                  </a:solidFill>
                </a:rPr>
                <a:t>NOÇÕES BÁSICAS DE ORÇAMENTAÇÃO - Porque devemos orçamentar?</a:t>
              </a:r>
              <a:endParaRPr dirty="0"/>
            </a:p>
          </p:txBody>
        </p:sp>
      </p:grpSp>
      <p:sp>
        <p:nvSpPr>
          <p:cNvPr id="178" name="Google Shape;178;p7"/>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80" name="Google Shape;180;p7"/>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181" name="Google Shape;181;p7"/>
          <p:cNvSpPr/>
          <p:nvPr/>
        </p:nvSpPr>
        <p:spPr>
          <a:xfrm flipH="1">
            <a:off x="12227934" y="2735708"/>
            <a:ext cx="5289044" cy="4654359"/>
          </a:xfrm>
          <a:custGeom>
            <a:avLst/>
            <a:gdLst/>
            <a:ahLst/>
            <a:cxnLst/>
            <a:rect l="l" t="t" r="r" b="b"/>
            <a:pathLst>
              <a:path w="5289044" h="4654359" extrusionOk="0">
                <a:moveTo>
                  <a:pt x="5289045" y="0"/>
                </a:moveTo>
                <a:lnTo>
                  <a:pt x="0" y="0"/>
                </a:lnTo>
                <a:lnTo>
                  <a:pt x="0" y="4654359"/>
                </a:lnTo>
                <a:lnTo>
                  <a:pt x="5289045" y="4654359"/>
                </a:lnTo>
                <a:lnTo>
                  <a:pt x="5289045" y="0"/>
                </a:lnTo>
                <a:close/>
              </a:path>
            </a:pathLst>
          </a:custGeom>
          <a:blipFill rotWithShape="1">
            <a:blip r:embed="rId4">
              <a:alphaModFix/>
            </a:blip>
            <a:stretch>
              <a:fillRect/>
            </a:stretch>
          </a:blipFill>
          <a:ln>
            <a:noFill/>
          </a:ln>
        </p:spPr>
        <p:txBody>
          <a:bodyPr/>
          <a:lstStyle/>
          <a:p>
            <a:endParaRPr lang="de-AT"/>
          </a:p>
        </p:txBody>
      </p:sp>
      <p:sp>
        <p:nvSpPr>
          <p:cNvPr id="182" name="Google Shape;182;p7"/>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sp>
        <p:nvSpPr>
          <p:cNvPr id="183" name="Google Shape;183;p7"/>
          <p:cNvSpPr txBox="1"/>
          <p:nvPr/>
        </p:nvSpPr>
        <p:spPr>
          <a:xfrm>
            <a:off x="341499" y="3051707"/>
            <a:ext cx="11437135" cy="3740896"/>
          </a:xfrm>
          <a:prstGeom prst="rect">
            <a:avLst/>
          </a:prstGeom>
          <a:noFill/>
          <a:ln>
            <a:noFill/>
          </a:ln>
        </p:spPr>
        <p:txBody>
          <a:bodyPr spcFirstLastPara="1" wrap="square" lIns="0" tIns="0" rIns="0" bIns="0" anchor="t" anchorCtr="0">
            <a:spAutoFit/>
          </a:bodyPr>
          <a:lstStyle/>
          <a:p>
            <a:pPr marL="712470" lvl="1" indent="-356235">
              <a:lnSpc>
                <a:spcPct val="120000"/>
              </a:lnSpc>
              <a:buSzPts val="3300"/>
              <a:buFont typeface="Arial"/>
              <a:buChar char="•"/>
            </a:pPr>
            <a:r>
              <a:rPr lang="pt-PT" sz="2600" dirty="0">
                <a:latin typeface="Century Gothic" panose="020B0502020202020204" pitchFamily="34" charset="0"/>
              </a:rPr>
              <a:t>ajuda a rastrear receitas e despesas, corrigir maus hábitos de consumo. 
permite uma melhor tomada de decisões financeiras,
Permite definir e atingir metas/metas financeiras</a:t>
            </a: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4B1C95CD-74F0-A914-21BF-E3F8962B65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9"/>
          <p:cNvGrpSpPr/>
          <p:nvPr/>
        </p:nvGrpSpPr>
        <p:grpSpPr>
          <a:xfrm>
            <a:off x="-408249" y="-255901"/>
            <a:ext cx="10819067" cy="2186273"/>
            <a:chOff x="0" y="-9525"/>
            <a:chExt cx="14425423" cy="2915031"/>
          </a:xfrm>
        </p:grpSpPr>
        <p:sp>
          <p:nvSpPr>
            <p:cNvPr id="212" name="Google Shape;212;p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5100" dirty="0">
                  <a:solidFill>
                    <a:srgbClr val="FFFFFF"/>
                  </a:solidFill>
                </a:rPr>
                <a:t>NOÇÕES BÁSICAS DE ORÇAMENTAÇÃO - Despesas</a:t>
              </a:r>
              <a:endParaRPr dirty="0"/>
            </a:p>
          </p:txBody>
        </p:sp>
      </p:grpSp>
      <p:sp>
        <p:nvSpPr>
          <p:cNvPr id="215" name="Google Shape;215;p9"/>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17" name="Google Shape;217;p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218" name="Google Shape;218;p9"/>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grpSp>
        <p:nvGrpSpPr>
          <p:cNvPr id="219" name="Google Shape;219;p9"/>
          <p:cNvGrpSpPr/>
          <p:nvPr/>
        </p:nvGrpSpPr>
        <p:grpSpPr>
          <a:xfrm>
            <a:off x="4842989" y="5404151"/>
            <a:ext cx="2866759" cy="2736213"/>
            <a:chOff x="-156812" y="-5088"/>
            <a:chExt cx="6663624" cy="6360176"/>
          </a:xfrm>
        </p:grpSpPr>
        <p:sp>
          <p:nvSpPr>
            <p:cNvPr id="220" name="Google Shape;220;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4">
                <a:alphaModFix/>
              </a:blip>
              <a:stretch>
                <a:fillRect l="-49550" r="-495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9"/>
          <p:cNvSpPr/>
          <p:nvPr/>
        </p:nvSpPr>
        <p:spPr>
          <a:xfrm rot="7346630">
            <a:off x="6651863" y="4684064"/>
            <a:ext cx="1313627" cy="469622"/>
          </a:xfrm>
          <a:custGeom>
            <a:avLst/>
            <a:gdLst/>
            <a:ahLst/>
            <a:cxnLst/>
            <a:rect l="l" t="t" r="r" b="b"/>
            <a:pathLst>
              <a:path w="1313627" h="469622" extrusionOk="0">
                <a:moveTo>
                  <a:pt x="0" y="0"/>
                </a:moveTo>
                <a:lnTo>
                  <a:pt x="1313627" y="0"/>
                </a:lnTo>
                <a:lnTo>
                  <a:pt x="1313627" y="469622"/>
                </a:lnTo>
                <a:lnTo>
                  <a:pt x="0" y="469622"/>
                </a:lnTo>
                <a:lnTo>
                  <a:pt x="0" y="0"/>
                </a:lnTo>
                <a:close/>
              </a:path>
            </a:pathLst>
          </a:custGeom>
          <a:blipFill rotWithShape="1">
            <a:blip r:embed="rId5">
              <a:alphaModFix/>
            </a:blip>
            <a:stretch>
              <a:fillRect/>
            </a:stretch>
          </a:blipFill>
          <a:ln>
            <a:noFill/>
          </a:ln>
        </p:spPr>
        <p:txBody>
          <a:bodyPr/>
          <a:lstStyle/>
          <a:p>
            <a:endParaRPr lang="de-AT"/>
          </a:p>
        </p:txBody>
      </p:sp>
      <p:sp>
        <p:nvSpPr>
          <p:cNvPr id="223" name="Google Shape;223;p9"/>
          <p:cNvSpPr txBox="1"/>
          <p:nvPr/>
        </p:nvSpPr>
        <p:spPr>
          <a:xfrm>
            <a:off x="4354913" y="2038007"/>
            <a:ext cx="4283107" cy="3137397"/>
          </a:xfrm>
          <a:prstGeom prst="rect">
            <a:avLst/>
          </a:prstGeom>
          <a:noFill/>
          <a:ln>
            <a:noFill/>
          </a:ln>
        </p:spPr>
        <p:txBody>
          <a:bodyPr spcFirstLastPara="1" wrap="square" lIns="0" tIns="0" rIns="0" bIns="0" anchor="t" anchorCtr="0">
            <a:spAutoFit/>
          </a:bodyPr>
          <a:lstStyle/>
          <a:p>
            <a:pPr lvl="0" algn="just">
              <a:lnSpc>
                <a:spcPct val="119983"/>
              </a:lnSpc>
            </a:pPr>
            <a:r>
              <a:rPr lang="pt-PT" sz="2427" dirty="0">
                <a:latin typeface="Century Gothic" panose="020B0502020202020204" pitchFamily="34" charset="0"/>
              </a:rPr>
              <a:t>Despesas variáveis que mudam frequentemente, o que significa que não gasta sempre o mesmo montante. (Transporte, alimentação, roupas).</a:t>
            </a:r>
            <a:endParaRPr sz="2427" b="0" i="0" u="none" strike="noStrike" cap="none" dirty="0">
              <a:solidFill>
                <a:srgbClr val="000000"/>
              </a:solidFill>
              <a:latin typeface="Century Gothic" panose="020B0502020202020204" pitchFamily="34" charset="0"/>
              <a:sym typeface="Arial"/>
            </a:endParaRPr>
          </a:p>
          <a:p>
            <a:pPr marL="0" marR="0" lvl="0" indent="0" algn="l" rtl="0">
              <a:lnSpc>
                <a:spcPct val="119983"/>
              </a:lnSpc>
              <a:spcBef>
                <a:spcPts val="0"/>
              </a:spcBef>
              <a:spcAft>
                <a:spcPts val="0"/>
              </a:spcAft>
              <a:buNone/>
            </a:pPr>
            <a:endParaRPr sz="2427" b="0" i="0" u="none" strike="noStrike" cap="none" dirty="0">
              <a:solidFill>
                <a:srgbClr val="000000"/>
              </a:solidFill>
              <a:latin typeface="Century Gothic" panose="020B0502020202020204" pitchFamily="34" charset="0"/>
              <a:sym typeface="Arial"/>
            </a:endParaRPr>
          </a:p>
        </p:txBody>
      </p:sp>
      <p:grpSp>
        <p:nvGrpSpPr>
          <p:cNvPr id="224" name="Google Shape;224;p9"/>
          <p:cNvGrpSpPr/>
          <p:nvPr/>
        </p:nvGrpSpPr>
        <p:grpSpPr>
          <a:xfrm>
            <a:off x="622033" y="2553869"/>
            <a:ext cx="2866759" cy="2736213"/>
            <a:chOff x="-156812" y="-5088"/>
            <a:chExt cx="6663624" cy="6360176"/>
          </a:xfrm>
        </p:grpSpPr>
        <p:sp>
          <p:nvSpPr>
            <p:cNvPr id="225" name="Google Shape;225;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6">
                <a:alphaModFix/>
              </a:blip>
              <a:stretch>
                <a:fillRect l="-41035" t="-21792" r="-4094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9"/>
          <p:cNvSpPr txBox="1"/>
          <p:nvPr/>
        </p:nvSpPr>
        <p:spPr>
          <a:xfrm>
            <a:off x="258501" y="5860825"/>
            <a:ext cx="4283107" cy="2240998"/>
          </a:xfrm>
          <a:prstGeom prst="rect">
            <a:avLst/>
          </a:prstGeom>
          <a:noFill/>
          <a:ln>
            <a:noFill/>
          </a:ln>
        </p:spPr>
        <p:txBody>
          <a:bodyPr spcFirstLastPara="1" wrap="square" lIns="0" tIns="0" rIns="0" bIns="0" anchor="t" anchorCtr="0">
            <a:spAutoFit/>
          </a:bodyPr>
          <a:lstStyle/>
          <a:p>
            <a:pPr lvl="0" algn="just">
              <a:lnSpc>
                <a:spcPct val="119983"/>
              </a:lnSpc>
            </a:pPr>
            <a:r>
              <a:rPr lang="pt-PT" sz="2427" dirty="0">
                <a:latin typeface="Century Gothic" panose="020B0502020202020204" pitchFamily="34" charset="0"/>
              </a:rPr>
              <a:t>Despesas fixas e regulares, que o indivíduo precisa pagar constantemente. (Aluguer, empréstimos, seguros)</a:t>
            </a:r>
            <a:endParaRPr sz="2427" b="0" i="0" u="none" strike="noStrike" cap="none" dirty="0">
              <a:solidFill>
                <a:srgbClr val="000000"/>
              </a:solidFill>
              <a:latin typeface="Century Gothic" panose="020B0502020202020204" pitchFamily="34" charset="0"/>
              <a:sym typeface="Arial"/>
            </a:endParaRPr>
          </a:p>
        </p:txBody>
      </p:sp>
      <p:sp>
        <p:nvSpPr>
          <p:cNvPr id="228" name="Google Shape;228;p9"/>
          <p:cNvSpPr/>
          <p:nvPr/>
        </p:nvSpPr>
        <p:spPr>
          <a:xfrm rot="-3453370" flipH="1">
            <a:off x="301820" y="4763110"/>
            <a:ext cx="1313627" cy="469622"/>
          </a:xfrm>
          <a:custGeom>
            <a:avLst/>
            <a:gdLst/>
            <a:ahLst/>
            <a:cxnLst/>
            <a:rect l="l" t="t" r="r" b="b"/>
            <a:pathLst>
              <a:path w="1313627" h="469622" extrusionOk="0">
                <a:moveTo>
                  <a:pt x="0" y="469622"/>
                </a:moveTo>
                <a:lnTo>
                  <a:pt x="1313627" y="469622"/>
                </a:lnTo>
                <a:lnTo>
                  <a:pt x="1313627" y="0"/>
                </a:lnTo>
                <a:lnTo>
                  <a:pt x="0" y="0"/>
                </a:lnTo>
                <a:lnTo>
                  <a:pt x="0" y="469622"/>
                </a:lnTo>
                <a:close/>
              </a:path>
            </a:pathLst>
          </a:custGeom>
          <a:blipFill rotWithShape="1">
            <a:blip r:embed="rId5">
              <a:alphaModFix/>
            </a:blip>
            <a:stretch>
              <a:fillRect/>
            </a:stretch>
          </a:blipFill>
          <a:ln>
            <a:noFill/>
          </a:ln>
        </p:spPr>
        <p:txBody>
          <a:bodyPr/>
          <a:lstStyle/>
          <a:p>
            <a:endParaRPr lang="de-AT"/>
          </a:p>
        </p:txBody>
      </p:sp>
      <p:grpSp>
        <p:nvGrpSpPr>
          <p:cNvPr id="229" name="Google Shape;229;p9"/>
          <p:cNvGrpSpPr/>
          <p:nvPr/>
        </p:nvGrpSpPr>
        <p:grpSpPr>
          <a:xfrm>
            <a:off x="9118746" y="2773946"/>
            <a:ext cx="3947835" cy="5184600"/>
            <a:chOff x="-33672" y="-2919"/>
            <a:chExt cx="5263780" cy="6912802"/>
          </a:xfrm>
        </p:grpSpPr>
        <p:grpSp>
          <p:nvGrpSpPr>
            <p:cNvPr id="230" name="Google Shape;230;p9"/>
            <p:cNvGrpSpPr/>
            <p:nvPr/>
          </p:nvGrpSpPr>
          <p:grpSpPr>
            <a:xfrm>
              <a:off x="319744" y="-2919"/>
              <a:ext cx="3822346" cy="3648284"/>
              <a:chOff x="-156812" y="-5088"/>
              <a:chExt cx="6663624" cy="6360176"/>
            </a:xfrm>
          </p:grpSpPr>
          <p:sp>
            <p:nvSpPr>
              <p:cNvPr id="231" name="Google Shape;231;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32" name="Google Shape;232;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7">
                  <a:alphaModFix/>
                </a:blip>
                <a:stretch>
                  <a:fillRect l="222" r="-496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233" name="Google Shape;233;p9"/>
            <p:cNvSpPr txBox="1"/>
            <p:nvPr/>
          </p:nvSpPr>
          <p:spPr>
            <a:xfrm>
              <a:off x="-33672" y="4519485"/>
              <a:ext cx="5263780" cy="2390398"/>
            </a:xfrm>
            <a:prstGeom prst="rect">
              <a:avLst/>
            </a:prstGeom>
            <a:noFill/>
            <a:ln>
              <a:noFill/>
            </a:ln>
          </p:spPr>
          <p:txBody>
            <a:bodyPr spcFirstLastPara="1" wrap="square" lIns="0" tIns="0" rIns="0" bIns="0" anchor="t" anchorCtr="0">
              <a:spAutoFit/>
            </a:bodyPr>
            <a:lstStyle/>
            <a:p>
              <a:pPr lvl="0" algn="just">
                <a:lnSpc>
                  <a:spcPct val="119983"/>
                </a:lnSpc>
              </a:pPr>
              <a:r>
                <a:rPr lang="pt-PT" sz="2427" dirty="0">
                  <a:latin typeface="Century Gothic" panose="020B0502020202020204" pitchFamily="34" charset="0"/>
                </a:rPr>
                <a:t>Intermitente - despesas que ocorrem raramente, mas são grandes quantias (mensalidades, reparos)</a:t>
              </a:r>
              <a:endParaRPr sz="2427" b="0" i="0" u="none" strike="noStrike" cap="none" dirty="0">
                <a:solidFill>
                  <a:srgbClr val="000000"/>
                </a:solidFill>
                <a:latin typeface="Century Gothic" panose="020B0502020202020204" pitchFamily="34" charset="0"/>
                <a:sym typeface="Arial"/>
              </a:endParaRPr>
            </a:p>
          </p:txBody>
        </p:sp>
        <p:sp>
          <p:nvSpPr>
            <p:cNvPr id="234" name="Google Shape;234;p9"/>
            <p:cNvSpPr/>
            <p:nvPr/>
          </p:nvSpPr>
          <p:spPr>
            <a:xfrm rot="-5879953" flipH="1">
              <a:off x="-364833" y="2765011"/>
              <a:ext cx="1751503" cy="626162"/>
            </a:xfrm>
            <a:custGeom>
              <a:avLst/>
              <a:gdLst/>
              <a:ahLst/>
              <a:cxnLst/>
              <a:rect l="l" t="t" r="r" b="b"/>
              <a:pathLst>
                <a:path w="1751503" h="626162" extrusionOk="0">
                  <a:moveTo>
                    <a:pt x="0" y="626162"/>
                  </a:moveTo>
                  <a:lnTo>
                    <a:pt x="1751503" y="626162"/>
                  </a:lnTo>
                  <a:lnTo>
                    <a:pt x="1751503" y="0"/>
                  </a:lnTo>
                  <a:lnTo>
                    <a:pt x="0" y="0"/>
                  </a:lnTo>
                  <a:lnTo>
                    <a:pt x="0" y="626162"/>
                  </a:lnTo>
                  <a:close/>
                </a:path>
              </a:pathLst>
            </a:custGeom>
            <a:blipFill rotWithShape="1">
              <a:blip r:embed="rId5">
                <a:alphaModFix/>
              </a:blip>
              <a:stretch>
                <a:fillRect/>
              </a:stretch>
            </a:blipFill>
            <a:ln>
              <a:noFill/>
            </a:ln>
          </p:spPr>
          <p:txBody>
            <a:bodyPr/>
            <a:lstStyle/>
            <a:p>
              <a:endParaRPr lang="de-AT">
                <a:latin typeface="Century Gothic" panose="020B0502020202020204" pitchFamily="34" charset="0"/>
              </a:endParaRPr>
            </a:p>
          </p:txBody>
        </p:sp>
      </p:grpSp>
      <p:grpSp>
        <p:nvGrpSpPr>
          <p:cNvPr id="235" name="Google Shape;235;p9"/>
          <p:cNvGrpSpPr/>
          <p:nvPr/>
        </p:nvGrpSpPr>
        <p:grpSpPr>
          <a:xfrm>
            <a:off x="14299582" y="5052817"/>
            <a:ext cx="2866759" cy="2736213"/>
            <a:chOff x="-156812" y="-5088"/>
            <a:chExt cx="6663624" cy="6360176"/>
          </a:xfrm>
        </p:grpSpPr>
        <p:sp>
          <p:nvSpPr>
            <p:cNvPr id="236" name="Google Shape;236;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8">
                <a:alphaModFix/>
              </a:blip>
              <a:stretch>
                <a:fillRect l="-24850" r="-248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9"/>
          <p:cNvSpPr txBox="1"/>
          <p:nvPr/>
        </p:nvSpPr>
        <p:spPr>
          <a:xfrm>
            <a:off x="12833170" y="1918072"/>
            <a:ext cx="4167465" cy="3137397"/>
          </a:xfrm>
          <a:prstGeom prst="rect">
            <a:avLst/>
          </a:prstGeom>
          <a:noFill/>
          <a:ln>
            <a:noFill/>
          </a:ln>
        </p:spPr>
        <p:txBody>
          <a:bodyPr spcFirstLastPara="1" wrap="square" lIns="0" tIns="0" rIns="0" bIns="0" anchor="t" anchorCtr="0">
            <a:spAutoFit/>
          </a:bodyPr>
          <a:lstStyle/>
          <a:p>
            <a:pPr lvl="0" algn="just">
              <a:lnSpc>
                <a:spcPct val="119983"/>
              </a:lnSpc>
            </a:pPr>
            <a:r>
              <a:rPr lang="pt-PT" sz="2427" dirty="0">
                <a:latin typeface="Century Gothic" panose="020B0502020202020204" pitchFamily="34" charset="0"/>
              </a:rPr>
              <a:t>Caprichosas (não essenciais) - despesas que não são uma necessidade, mas são escolhidas para serem pagas. (Comer fora, entretenimento, presentes, caridade).</a:t>
            </a:r>
            <a:endParaRPr dirty="0">
              <a:latin typeface="Century Gothic" panose="020B0502020202020204" pitchFamily="34" charset="0"/>
            </a:endParaRPr>
          </a:p>
        </p:txBody>
      </p:sp>
      <p:sp>
        <p:nvSpPr>
          <p:cNvPr id="239" name="Google Shape;239;p9"/>
          <p:cNvSpPr/>
          <p:nvPr/>
        </p:nvSpPr>
        <p:spPr>
          <a:xfrm rot="4553842">
            <a:off x="16690703" y="4960065"/>
            <a:ext cx="1313627" cy="469622"/>
          </a:xfrm>
          <a:custGeom>
            <a:avLst/>
            <a:gdLst/>
            <a:ahLst/>
            <a:cxnLst/>
            <a:rect l="l" t="t" r="r" b="b"/>
            <a:pathLst>
              <a:path w="1313627" h="469622" extrusionOk="0">
                <a:moveTo>
                  <a:pt x="0" y="0"/>
                </a:moveTo>
                <a:lnTo>
                  <a:pt x="1313627" y="0"/>
                </a:lnTo>
                <a:lnTo>
                  <a:pt x="1313627" y="469622"/>
                </a:lnTo>
                <a:lnTo>
                  <a:pt x="0" y="469622"/>
                </a:lnTo>
                <a:lnTo>
                  <a:pt x="0" y="0"/>
                </a:lnTo>
                <a:close/>
              </a:path>
            </a:pathLst>
          </a:custGeom>
          <a:blipFill rotWithShape="1">
            <a:blip r:embed="rId5">
              <a:alphaModFix/>
            </a:blip>
            <a:stretch>
              <a:fillRect/>
            </a:stretch>
          </a:blipFill>
          <a:ln>
            <a:noFill/>
          </a:ln>
        </p:spPr>
        <p:txBody>
          <a:bodyPr/>
          <a:lstStyle/>
          <a:p>
            <a:endParaRPr lang="de-AT"/>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125D0311-DB2D-1524-F501-3E9279827788}"/>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12"/>
          <p:cNvGrpSpPr/>
          <p:nvPr/>
        </p:nvGrpSpPr>
        <p:grpSpPr>
          <a:xfrm>
            <a:off x="-408249" y="-7144"/>
            <a:ext cx="10819067" cy="2186273"/>
            <a:chOff x="0" y="-9525"/>
            <a:chExt cx="14425423" cy="2915031"/>
          </a:xfrm>
        </p:grpSpPr>
        <p:sp>
          <p:nvSpPr>
            <p:cNvPr id="283" name="Google Shape;283;p1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en-US" sz="5100" dirty="0">
                  <a:solidFill>
                    <a:srgbClr val="FFFFFF"/>
                  </a:solidFill>
                </a:rPr>
                <a:t>CONSCIENCIA DOS GASTOS</a:t>
              </a:r>
              <a:endParaRPr dirty="0"/>
            </a:p>
          </p:txBody>
        </p:sp>
      </p:grpSp>
      <p:sp>
        <p:nvSpPr>
          <p:cNvPr id="286" name="Google Shape;286;p12"/>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88" name="Google Shape;288;p1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289" name="Google Shape;289;p12"/>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pic>
        <p:nvPicPr>
          <p:cNvPr id="3" name="Grafik 2" descr="Ein Bild, das Schwarz, Dunkelheit enthält.&#10;&#10;Automatisch generierte Beschreibung">
            <a:extLst>
              <a:ext uri="{FF2B5EF4-FFF2-40B4-BE49-F238E27FC236}">
                <a16:creationId xmlns:a16="http://schemas.microsoft.com/office/drawing/2014/main" id="{E64A33BC-9E61-778A-8839-C83B60A7495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72000" y="2157412"/>
            <a:ext cx="9144000" cy="5972175"/>
          </a:xfrm>
          <a:prstGeom prst="rect">
            <a:avLst/>
          </a:prstGeom>
        </p:spPr>
      </p:pic>
      <p:sp>
        <p:nvSpPr>
          <p:cNvPr id="5" name="Textfeld 4">
            <a:extLst>
              <a:ext uri="{FF2B5EF4-FFF2-40B4-BE49-F238E27FC236}">
                <a16:creationId xmlns:a16="http://schemas.microsoft.com/office/drawing/2014/main" id="{A591F683-5F84-F72C-BEDE-6E7C14FEE7E2}"/>
              </a:ext>
            </a:extLst>
          </p:cNvPr>
          <p:cNvSpPr txBox="1"/>
          <p:nvPr/>
        </p:nvSpPr>
        <p:spPr>
          <a:xfrm>
            <a:off x="5912426" y="4653033"/>
            <a:ext cx="6463146" cy="646331"/>
          </a:xfrm>
          <a:prstGeom prst="rect">
            <a:avLst/>
          </a:prstGeom>
          <a:noFill/>
        </p:spPr>
        <p:txBody>
          <a:bodyPr wrap="square">
            <a:spAutoFit/>
          </a:bodyPr>
          <a:lstStyle/>
          <a:p>
            <a:r>
              <a:rPr lang="en-US" sz="3600" dirty="0" err="1">
                <a:solidFill>
                  <a:schemeClr val="tx1"/>
                </a:solidFill>
                <a:latin typeface="Century Gothic" panose="020B0502020202020204" pitchFamily="34" charset="0"/>
              </a:rPr>
              <a:t>Gastar</a:t>
            </a:r>
            <a:r>
              <a:rPr lang="en-US" sz="3600" dirty="0">
                <a:solidFill>
                  <a:schemeClr val="tx1"/>
                </a:solidFill>
                <a:latin typeface="Century Gothic" panose="020B0502020202020204" pitchFamily="34" charset="0"/>
              </a:rPr>
              <a:t> com </a:t>
            </a:r>
            <a:r>
              <a:rPr lang="en-US" sz="3600" dirty="0" err="1">
                <a:solidFill>
                  <a:schemeClr val="tx1"/>
                </a:solidFill>
                <a:latin typeface="Century Gothic" panose="020B0502020202020204" pitchFamily="34" charset="0"/>
              </a:rPr>
              <a:t>Consciência</a:t>
            </a:r>
            <a:r>
              <a:rPr lang="en-US" sz="3600" dirty="0">
                <a:solidFill>
                  <a:schemeClr val="tx1"/>
                </a:solidFill>
                <a:latin typeface="Century Gothic" panose="020B0502020202020204" pitchFamily="34" charset="0"/>
              </a:rPr>
              <a:t> </a:t>
            </a:r>
            <a:endParaRPr lang="de-AT" sz="3600" dirty="0">
              <a:solidFill>
                <a:schemeClr val="tx1"/>
              </a:solidFill>
              <a:latin typeface="Century Gothic" panose="020B0502020202020204" pitchFamily="34" charset="0"/>
            </a:endParaRPr>
          </a:p>
        </p:txBody>
      </p:sp>
      <p:sp>
        <p:nvSpPr>
          <p:cNvPr id="6" name="Textfeld 5">
            <a:extLst>
              <a:ext uri="{FF2B5EF4-FFF2-40B4-BE49-F238E27FC236}">
                <a16:creationId xmlns:a16="http://schemas.microsoft.com/office/drawing/2014/main" id="{885E045C-102F-522A-486A-98D9C2AF7B45}"/>
              </a:ext>
            </a:extLst>
          </p:cNvPr>
          <p:cNvSpPr txBox="1"/>
          <p:nvPr/>
        </p:nvSpPr>
        <p:spPr>
          <a:xfrm>
            <a:off x="15291537" y="4976198"/>
            <a:ext cx="2130979" cy="230832"/>
          </a:xfrm>
          <a:prstGeom prst="rect">
            <a:avLst/>
          </a:prstGeom>
          <a:noFill/>
        </p:spPr>
        <p:txBody>
          <a:bodyPr wrap="square" rtlCol="0">
            <a:spAutoFit/>
          </a:bodyPr>
          <a:lstStyle/>
          <a:p>
            <a:r>
              <a:rPr lang="de-AT" sz="900" dirty="0">
                <a:hlinkClick r:id="rId6" tooltip="https://creativecommons.org/licenses/by/3.0/"/>
              </a:rPr>
              <a:t>Source: CC BY</a:t>
            </a:r>
            <a:endParaRPr lang="de-AT" sz="900" dirty="0"/>
          </a:p>
        </p:txBody>
      </p:sp>
      <p:pic>
        <p:nvPicPr>
          <p:cNvPr id="7" name="Grafik 6" descr="Ein Bild, das Handschrift, Text, Schrift, Schreibwaren enthält.&#10;&#10;Automatisch generierte Beschreibung">
            <a:extLst>
              <a:ext uri="{FF2B5EF4-FFF2-40B4-BE49-F238E27FC236}">
                <a16:creationId xmlns:a16="http://schemas.microsoft.com/office/drawing/2014/main" id="{942BDBD1-2E4B-200F-202D-EB52322279E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4053375" y="2432164"/>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m 1" descr="Uma imagem com texto, Tipo de letra, Azul elétrico, Azul majorelle&#10;&#10;Descrição gerada automaticamente">
            <a:extLst>
              <a:ext uri="{FF2B5EF4-FFF2-40B4-BE49-F238E27FC236}">
                <a16:creationId xmlns:a16="http://schemas.microsoft.com/office/drawing/2014/main" id="{536F22E5-8B73-E108-A5A8-8EA9D05BC028}"/>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305089" y="-67969"/>
            <a:ext cx="10819067" cy="2186273"/>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lvl="0" algn="ctr">
                <a:lnSpc>
                  <a:spcPct val="120000"/>
                </a:lnSpc>
              </a:pPr>
              <a:r>
                <a:rPr lang="pt-PT" sz="4400" dirty="0">
                  <a:solidFill>
                    <a:srgbClr val="FFFFFF"/>
                  </a:solidFill>
                </a:rPr>
                <a:t>NOÇÕES BÁSICAS DE ORÇAMENTO - Como criar um orçamento em 6 passos</a:t>
              </a:r>
              <a:endParaRPr dirty="0"/>
            </a:p>
          </p:txBody>
        </p:sp>
      </p:grpSp>
      <p:sp>
        <p:nvSpPr>
          <p:cNvPr id="249" name="Google Shape;249;p10"/>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51" name="Google Shape;251;p10"/>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252" name="Google Shape;252;p10"/>
          <p:cNvSpPr txBox="1"/>
          <p:nvPr/>
        </p:nvSpPr>
        <p:spPr>
          <a:xfrm>
            <a:off x="594444" y="8997745"/>
            <a:ext cx="12657256" cy="664797"/>
          </a:xfrm>
          <a:prstGeom prst="rect">
            <a:avLst/>
          </a:prstGeom>
          <a:noFill/>
          <a:ln>
            <a:noFill/>
          </a:ln>
        </p:spPr>
        <p:txBody>
          <a:bodyPr spcFirstLastPara="1" wrap="square" lIns="0" tIns="0" rIns="0" bIns="0" anchor="t" anchorCtr="0">
            <a:spAutoFit/>
          </a:bodyPr>
          <a:lstStyle/>
          <a:p>
            <a:pPr lvl="0" algn="just">
              <a:lnSpc>
                <a:spcPct val="119916"/>
              </a:lnSpc>
            </a:pPr>
            <a:r>
              <a:rPr lang="pt-PT" sz="1200" dirty="0"/>
              <a:t>Financiado pela União Europeia. No entanto, os pontos de vista e opiniões expressos são exclusivamente da responsabilidade do(s) autor(</a:t>
            </a:r>
            <a:r>
              <a:rPr lang="pt-PT" sz="1200" dirty="0" err="1"/>
              <a:t>es</a:t>
            </a:r>
            <a:r>
              <a:rPr lang="pt-PT" sz="1200" dirty="0"/>
              <a:t>) e não refletem necessariamente os da União Europeia ou da Agência de Execução Europeia para a Educação e a Cultura (EACEA). Nem a União Europeia nem a EACEA podem ser responsabilizadas por elas. Número do projeto: 2022-1-AT01-KA220-ADU-000087985</a:t>
            </a:r>
            <a:endParaRPr sz="1200" b="0" i="0" u="none" strike="noStrike" cap="none" dirty="0">
              <a:solidFill>
                <a:srgbClr val="000000"/>
              </a:solidFill>
              <a:latin typeface="Arial"/>
              <a:ea typeface="Arial"/>
              <a:cs typeface="Arial"/>
              <a:sym typeface="Arial"/>
            </a:endParaRPr>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3405589916"/>
              </p:ext>
            </p:extLst>
          </p:nvPr>
        </p:nvGraphicFramePr>
        <p:xfrm>
          <a:off x="1360967" y="1079500"/>
          <a:ext cx="15842511" cy="7781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m 2" descr="Uma imagem com texto, Tipo de letra, Azul elétrico, Azul majorelle&#10;&#10;Descrição gerada automaticamente">
            <a:extLst>
              <a:ext uri="{FF2B5EF4-FFF2-40B4-BE49-F238E27FC236}">
                <a16:creationId xmlns:a16="http://schemas.microsoft.com/office/drawing/2014/main" id="{4EED2582-E62B-F300-21AE-791F51B11EE7}"/>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467969" y="8801619"/>
            <a:ext cx="4414475" cy="7889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82C3EE-4543-4C15-A150-362B0C167927}">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customXml/itemProps2.xml><?xml version="1.0" encoding="utf-8"?>
<ds:datastoreItem xmlns:ds="http://schemas.openxmlformats.org/officeDocument/2006/customXml" ds:itemID="{EDCA0230-A72D-4D96-9EC8-EB5487C810D3}"/>
</file>

<file path=customXml/itemProps3.xml><?xml version="1.0" encoding="utf-8"?>
<ds:datastoreItem xmlns:ds="http://schemas.openxmlformats.org/officeDocument/2006/customXml" ds:itemID="{1173B802-38CA-45A2-A482-51A5AC3F2A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TotalTime>
  <Words>11032</Words>
  <Application>Microsoft Office PowerPoint</Application>
  <PresentationFormat>Personalizados</PresentationFormat>
  <Paragraphs>412</Paragraphs>
  <Slides>29</Slides>
  <Notes>29</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29</vt:i4>
      </vt:variant>
    </vt:vector>
  </HeadingPairs>
  <TitlesOfParts>
    <vt:vector size="34" baseType="lpstr">
      <vt:lpstr>Arial</vt:lpstr>
      <vt:lpstr>Calibri</vt:lpstr>
      <vt:lpstr>Century Gothic</vt:lpstr>
      <vt:lpstr>Symbol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Macek Anita</dc:creator>
  <cp:lastModifiedBy>Diana Borges - RightChallenge</cp:lastModifiedBy>
  <cp:revision>10</cp:revision>
  <dcterms:created xsi:type="dcterms:W3CDTF">2006-08-16T00:00:00Z</dcterms:created>
  <dcterms:modified xsi:type="dcterms:W3CDTF">2024-06-12T10:53:54Z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