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10287000" cx="18288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9" roundtripDataSignature="AMtx7mhanqwfrMl8x86/+ReKckCuckT+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customschemas.google.com/relationships/presentationmetadata" Target="metadata"/><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3.xml"/><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2.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font" Target="fonts/CenturyGothic-italic.fntdata"/><Relationship Id="rId40"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CenturyGothic-bold.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CenturyGothic-regular.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CenturyGothic-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EQSdLM_hR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342900" rtl="0" algn="just">
              <a:lnSpc>
                <a:spcPct val="100000"/>
              </a:lnSpc>
              <a:spcBef>
                <a:spcPts val="800"/>
              </a:spcBef>
              <a:spcAft>
                <a:spcPts val="0"/>
              </a:spcAft>
              <a:buSzPts val="1000"/>
              <a:buFont typeface="Century Gothic"/>
              <a:buChar char="-"/>
            </a:pPr>
            <a:r>
              <a:rPr lang="en-US" sz="1400">
                <a:latin typeface="Century Gothic"/>
                <a:ea typeface="Century Gothic"/>
                <a:cs typeface="Century Gothic"/>
                <a:sym typeface="Century Gothic"/>
              </a:rPr>
              <a:t>Pentru a parcurge eficient procesul de elaborare a bugetului, persoanele fizice pot utiliza o serie de tehnici de elaborare a bugetului, fiecare oferind avantaje și considerente unice.</a:t>
            </a:r>
            <a:endParaRPr sz="1400">
              <a:latin typeface="Century Gothic"/>
              <a:ea typeface="Century Gothic"/>
              <a:cs typeface="Century Gothic"/>
              <a:sym typeface="Century Gothic"/>
            </a:endParaRPr>
          </a:p>
          <a:p>
            <a:pPr indent="-317500" lvl="0" marL="342900" rtl="0" algn="just">
              <a:lnSpc>
                <a:spcPct val="100000"/>
              </a:lnSpc>
              <a:spcBef>
                <a:spcPts val="800"/>
              </a:spcBef>
              <a:spcAft>
                <a:spcPts val="0"/>
              </a:spcAft>
              <a:buSzPts val="1000"/>
              <a:buFont typeface="Century Gothic"/>
              <a:buChar char="-"/>
            </a:pPr>
            <a:r>
              <a:rPr lang="en-US"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317500" lvl="0" marL="342900" rtl="0" algn="just">
              <a:lnSpc>
                <a:spcPct val="100000"/>
              </a:lnSpc>
              <a:spcBef>
                <a:spcPts val="800"/>
              </a:spcBef>
              <a:spcAft>
                <a:spcPts val="0"/>
              </a:spcAft>
              <a:buSzPts val="1000"/>
              <a:buFont typeface="Century Gothic"/>
              <a:buChar char="-"/>
            </a:pPr>
            <a:r>
              <a:rPr lang="en-US" sz="1400">
                <a:latin typeface="Century Gothic"/>
                <a:ea typeface="Century Gothic"/>
                <a:cs typeface="Century Gothic"/>
                <a:sym typeface="Century Gothic"/>
              </a:rPr>
              <a:t>Bugetarea proporțională: Una dintre aceste tehnici este bugetarea proporțională, care presupune alocarea unui procent fix din venituri diferitelor categorii de cheltuieli. Această abordare promovează o distribuire echilibrată a fondurilor, asigurând îndeplinirea priorităților fără cheltuieli excesive într-un anumit domeniu. Prin respectarea unor procente prestabilite pentru cheltuieli esențiale, economii și cheltuieli discreționare, persoanele fizice pot menține disciplina financiară, beneficiind în același timp de flexibilitate în ceea ce privește bugetul lor.</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 </a:t>
            </a:r>
            <a:endParaRPr sz="1400">
              <a:latin typeface="Calibri"/>
              <a:ea typeface="Calibri"/>
              <a:cs typeface="Calibri"/>
              <a:sym typeface="Calibri"/>
            </a:endParaRPr>
          </a:p>
          <a:p>
            <a:pPr indent="-317500" lvl="0" marL="342900" rtl="0" algn="just">
              <a:lnSpc>
                <a:spcPct val="100000"/>
              </a:lnSpc>
              <a:spcBef>
                <a:spcPts val="800"/>
              </a:spcBef>
              <a:spcAft>
                <a:spcPts val="0"/>
              </a:spcAft>
              <a:buSzPts val="1000"/>
              <a:buFont typeface="Century Gothic"/>
              <a:buChar char="-"/>
            </a:pPr>
            <a:r>
              <a:rPr lang="en-US" sz="1400">
                <a:latin typeface="Century Gothic"/>
                <a:ea typeface="Century Gothic"/>
                <a:cs typeface="Century Gothic"/>
                <a:sym typeface="Century Gothic"/>
              </a:rPr>
              <a:t>Sistemul plicului: Pentru cei care doresc o abordare mai practică a bugetării, sistemul de plicuri oferă o soluție tangibilă. Prin această metodă, banii sunt împărțiți în plicuri desemnate pentru anumite categorii de cheltuieli. Odată ce un plic este gol, nu mai este permisă nicio cheltuială în categoria respectivă până la următoarea perioadă bugetară. Acest sistem încurajează disciplinarea cheltuielilor și ajută persoanele să își respecte limitele bugetare.</a:t>
            </a:r>
            <a:endParaRPr sz="1400">
              <a:latin typeface="Century Gothic"/>
              <a:ea typeface="Century Gothic"/>
              <a:cs typeface="Century Gothic"/>
              <a:sym typeface="Century Gothic"/>
            </a:endParaRPr>
          </a:p>
          <a:p>
            <a:pPr indent="0" lvl="0" marL="0" rtl="0" algn="just">
              <a:lnSpc>
                <a:spcPct val="100000"/>
              </a:lnSpc>
              <a:spcBef>
                <a:spcPts val="800"/>
              </a:spcBef>
              <a:spcAft>
                <a:spcPts val="0"/>
              </a:spcAft>
              <a:buNone/>
            </a:pPr>
            <a:r>
              <a:t/>
            </a:r>
            <a:endParaRPr sz="1400">
              <a:latin typeface="Century Gothic"/>
              <a:ea typeface="Century Gothic"/>
              <a:cs typeface="Century Gothic"/>
              <a:sym typeface="Century Gothic"/>
            </a:endParaRPr>
          </a:p>
          <a:p>
            <a:pPr indent="-317500" lvl="0" marL="342900" rtl="0" algn="just">
              <a:lnSpc>
                <a:spcPct val="100000"/>
              </a:lnSpc>
              <a:spcBef>
                <a:spcPts val="800"/>
              </a:spcBef>
              <a:spcAft>
                <a:spcPts val="0"/>
              </a:spcAft>
              <a:buSzPts val="1000"/>
              <a:buFont typeface="Century Gothic"/>
              <a:buChar char="-"/>
            </a:pPr>
            <a:r>
              <a:rPr lang="en-US" sz="1400">
                <a:latin typeface="Century Gothic"/>
                <a:ea typeface="Century Gothic"/>
                <a:cs typeface="Century Gothic"/>
                <a:sym typeface="Century Gothic"/>
              </a:rPr>
              <a:t>Bugetarea periodică: Concentrându-se pe perioade mai lungi de timp, bugetarea periodică este deosebit de utilă pentru gestionarea cheltuielilor mai mari și mai puțin frecvente. Prin planificarea și alocarea de fonduri pe parcursul lunilor sau chiar al unui an, persoanele fizice se pot asigura că dispun de resurse adecvate pentru a acoperi cheltuieli precum abonamentele anuale sau vacanțele. De asemenea, această abordare facilitează o mai bună planificare financiară pe termen lung și stabilirea obiectivelor.</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 </a:t>
            </a:r>
            <a:endParaRPr sz="1400">
              <a:latin typeface="Calibri"/>
              <a:ea typeface="Calibri"/>
              <a:cs typeface="Calibri"/>
              <a:sym typeface="Calibri"/>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Regula 80/20: Derivată din principiul Pareto, regula 80/20 pune accentul pe alocarea majorității veniturilor către cheltuieli fixe pentru a optimiza rezultatele financiare. Prin prioritizarea cheltuielilor esențiale și alocarea unei părți mai mici a venitului pentru cheltuieli discreționare, persoanele își pot menține stabilitatea financiară, beneficiind în același timp de o anumită flexibilitate în buget.</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Bugetul bazat pe zero: În bugetul bazat pe zero, fiecare euro din venit este alocat unor cheltuieli specifice sau unor obiective de economisire, nefiind lăsate fonduri nealocate. Această metodă obligă persoanele să își prioritizeze cheltuielile și garantează că fiecare euro are un scop. Prin planificarea și urmărirea meticuloasă a cheltuielilor, persoanele pot lua decizii în cunoștință de cauză cu privire la alocarea resurselor pentru un impact maxim.</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 </a:t>
            </a:r>
            <a:endParaRPr sz="1400">
              <a:latin typeface="Century Gothic"/>
              <a:ea typeface="Century Gothic"/>
              <a:cs typeface="Century Gothic"/>
              <a:sym typeface="Century Gothic"/>
            </a:endParaRPr>
          </a:p>
          <a:p>
            <a:pPr indent="-228600" lvl="0" marL="457200" rtl="0" algn="just">
              <a:lnSpc>
                <a:spcPct val="107000"/>
              </a:lnSpc>
              <a:spcBef>
                <a:spcPts val="0"/>
              </a:spcBef>
              <a:spcAft>
                <a:spcPts val="0"/>
              </a:spcAft>
              <a:buSzPts val="1400"/>
              <a:buNone/>
            </a:pPr>
            <a:r>
              <a:rPr lang="en-US" sz="1400">
                <a:latin typeface="Century Gothic"/>
                <a:ea typeface="Century Gothic"/>
                <a:cs typeface="Century Gothic"/>
                <a:sym typeface="Century Gothic"/>
              </a:rPr>
              <a:t>Plătește-te mai întâi pe tine însuți: Prioritizarea economiilor este piatra de temelie a abordării „plătește-te mai întâi”. Punând deoparte o parte din venituri pentru economii înainte de a se ocupa de alte cheltuieli, persoanele își prioritizează obiectivele financiare pe termen lung. Această tehnică insuflă obiceiul de a economisi și asigură faptul că indivizii depun eforturi active pentru a crea bunăstare și securitate financiară.</a:t>
            </a:r>
            <a:endParaRPr sz="1400">
              <a:latin typeface="Century Gothic"/>
              <a:ea typeface="Century Gothic"/>
              <a:cs typeface="Century Gothic"/>
              <a:sym typeface="Century Gothic"/>
            </a:endParaRPr>
          </a:p>
          <a:p>
            <a:pPr indent="-298450" lvl="0" marL="457200" rtl="0" algn="l">
              <a:lnSpc>
                <a:spcPct val="115000"/>
              </a:lnSpc>
              <a:spcBef>
                <a:spcPts val="1200"/>
              </a:spcBef>
              <a:spcAft>
                <a:spcPts val="0"/>
              </a:spcAft>
              <a:buClr>
                <a:schemeClr val="dk1"/>
              </a:buClr>
              <a:buSzPts val="1100"/>
              <a:buChar char="●"/>
            </a:pPr>
            <a:r>
              <a:rPr lang="en-US" sz="1400">
                <a:latin typeface="Century Gothic"/>
                <a:ea typeface="Century Gothic"/>
                <a:cs typeface="Century Gothic"/>
                <a:sym typeface="Century Gothic"/>
              </a:rPr>
              <a:t>Soluția 60%: Soluția 60% sugerează alocarea a 60% din venit pentru cheltuieli fixe, oferind o linie directoare pentru prioritățile bugetare. Prin aderarea la această regulă, persoanele se pot asigura că o parte semnificativă a veniturilor lor este alocată cheltuielilor esențiale, lăsând în același timp loc pentru cheltuieli discreționare și economii.</a:t>
            </a:r>
            <a:endParaRPr sz="1400">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Char char="●"/>
            </a:pPr>
            <a:r>
              <a:rPr lang="en-US" sz="1400">
                <a:latin typeface="Century Gothic"/>
                <a:ea typeface="Century Gothic"/>
                <a:cs typeface="Century Gothic"/>
                <a:sym typeface="Century Gothic"/>
              </a:rPr>
              <a:t>Bugetul 50/30/20: O altă metodă populară de bugetare este regula 50/30/20, care împarte veniturile în trei categorii: 50% pentru nevoi, 30% pentru dorințe și 20% pentru economii și rambursarea datoriilor. Această abordare echilibrată garantează că persoanele acordă prioritate atât cheltuielilor esențiale, cât și obiectivelor financiare pe termen lung, permițând în același timp o anumită flexibilitate în ceea ce privește cheltuielile discreționare.</a:t>
            </a:r>
            <a:endParaRPr sz="1400">
              <a:latin typeface="Century Gothic"/>
              <a:ea typeface="Century Gothic"/>
              <a:cs typeface="Century Gothic"/>
              <a:sym typeface="Century Gothic"/>
            </a:endParaRPr>
          </a:p>
          <a:p>
            <a:pPr indent="-298450" lvl="0" marL="457200" rtl="0" algn="l">
              <a:lnSpc>
                <a:spcPct val="115000"/>
              </a:lnSpc>
              <a:spcBef>
                <a:spcPts val="0"/>
              </a:spcBef>
              <a:spcAft>
                <a:spcPts val="0"/>
              </a:spcAft>
              <a:buClr>
                <a:schemeClr val="dk1"/>
              </a:buClr>
              <a:buSzPts val="1100"/>
              <a:buChar char="●"/>
            </a:pPr>
            <a:r>
              <a:rPr lang="en-US" sz="1400">
                <a:latin typeface="Century Gothic"/>
                <a:ea typeface="Century Gothic"/>
                <a:cs typeface="Century Gothic"/>
                <a:sym typeface="Century Gothic"/>
              </a:rPr>
              <a:t>Bugetul inversat: În cele din urmă, bugetarea inversă inversează abordarea bugetară tradițională, acordând prioritate economiilor și investițiilor înainte de a aloca restul pentru cheltuielile de trai. Această metodă pune accentul pe crearea averii ca obiectiv principal și încurajează persoanele să își ajusteze obiceiurile de cheltuieli pentru a se alinia la prioritățile lor financiare.</a:t>
            </a:r>
            <a:endParaRPr sz="1400">
              <a:latin typeface="Century Gothic"/>
              <a:ea typeface="Century Gothic"/>
              <a:cs typeface="Century Gothic"/>
              <a:sym typeface="Century Gothic"/>
            </a:endParaRPr>
          </a:p>
          <a:p>
            <a:pPr indent="-228600" lvl="0" marL="457200" rtl="0" algn="just">
              <a:lnSpc>
                <a:spcPct val="107000"/>
              </a:lnSpc>
              <a:spcBef>
                <a:spcPts val="1200"/>
              </a:spcBef>
              <a:spcAft>
                <a:spcPts val="0"/>
              </a:spcAft>
              <a:buSzPts val="1400"/>
              <a:buNone/>
            </a:pPr>
            <a:r>
              <a:t/>
            </a:r>
            <a:endParaRPr sz="14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100"/>
              <a:buNone/>
            </a:pPr>
            <a:r>
              <a:rPr lang="en-US" sz="1400">
                <a:latin typeface="Century Gothic"/>
                <a:ea typeface="Century Gothic"/>
                <a:cs typeface="Century Gothic"/>
                <a:sym typeface="Century Gothic"/>
              </a:rPr>
              <a:t>Stăpânirea tehnicilor de bugetare este esențială pentru un management financiar eficient. Prin înțelegerea avantajelor și considerentelor diferitelor metode de bugetare, persoanele își pot adapta abordarea în funcție de obiectivele și circumstanțele lor financiare unice. Fie că este vorba de bugetarea proporțională, de sistemul plicurilor sau de o altă tehnică, adoptarea unei abordări structurate a bugetării permite persoanelor fizice să preia controlul asupra finanțelor lor și să lucreze pentru un viitor financiar mai sigur. </a:t>
            </a:r>
            <a:endParaRPr sz="1400">
              <a:latin typeface="Century Gothic"/>
              <a:ea typeface="Century Gothic"/>
              <a:cs typeface="Century Gothic"/>
              <a:sym typeface="Century Gothic"/>
            </a:endParaRPr>
          </a:p>
          <a:p>
            <a:pPr indent="0" lvl="0" marL="0" rtl="0" algn="l">
              <a:lnSpc>
                <a:spcPct val="100000"/>
              </a:lnSpc>
              <a:spcBef>
                <a:spcPts val="800"/>
              </a:spcBef>
              <a:spcAft>
                <a:spcPts val="0"/>
              </a:spcAft>
              <a:buSzPts val="1400"/>
              <a:buNone/>
            </a:pPr>
            <a:r>
              <a:t/>
            </a:r>
            <a:endParaRPr sz="800"/>
          </a:p>
        </p:txBody>
      </p:sp>
      <p:sp>
        <p:nvSpPr>
          <p:cNvPr id="255" name="Google Shape;25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100" u="sng">
                <a:latin typeface="Arial"/>
                <a:ea typeface="Arial"/>
                <a:cs typeface="Arial"/>
                <a:sym typeface="Arial"/>
              </a:rPr>
              <a:t>Obiectivul principal al acestei activități este</a:t>
            </a:r>
            <a:r>
              <a:rPr lang="en-US" sz="1100">
                <a:latin typeface="Arial"/>
                <a:ea typeface="Arial"/>
                <a:cs typeface="Arial"/>
                <a:sym typeface="Arial"/>
              </a:rPr>
              <a:t>: identificarea valorilor financiare ale indivizilor. Prin selectarea unei categorii, aceasta ajută la identificarea domeniilor în care poate fi necesară realocarea veniturilor, servind drept scop și ghid pentru elaborarea bugetului personal.</a:t>
            </a:r>
            <a:endParaRPr sz="1100">
              <a:latin typeface="Arial"/>
              <a:ea typeface="Arial"/>
              <a:cs typeface="Arial"/>
              <a:sym typeface="Arial"/>
            </a:endParaRPr>
          </a:p>
          <a:p>
            <a:pPr indent="0" lvl="0" marL="0" rtl="0" algn="l">
              <a:lnSpc>
                <a:spcPct val="115000"/>
              </a:lnSpc>
              <a:spcBef>
                <a:spcPts val="1200"/>
              </a:spcBef>
              <a:spcAft>
                <a:spcPts val="0"/>
              </a:spcAft>
              <a:buNone/>
            </a:pPr>
            <a:r>
              <a:rPr lang="en-US" sz="1100">
                <a:latin typeface="Arial"/>
                <a:ea typeface="Arial"/>
                <a:cs typeface="Arial"/>
                <a:sym typeface="Arial"/>
              </a:rPr>
              <a:t>Instrucțiuni privind modul de desfășurare a activității:</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Instruiți cursanții să indice în tabelul nr. 1 dacă ar prefera să își aloce veniturile în categoria A sau în categoria B dacă ar avea 100 de euro în plus.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După ce au completat acest lucru pentru toate cele 20 de scenarii, îndemnați-i să numere numărul de bifări pentru fiecare categorie</a:t>
            </a:r>
            <a:endParaRPr u="sng"/>
          </a:p>
          <a:p>
            <a:pPr indent="-298450" lvl="0" marL="457200" rtl="0" algn="l">
              <a:lnSpc>
                <a:spcPct val="100000"/>
              </a:lnSpc>
              <a:spcBef>
                <a:spcPts val="0"/>
              </a:spcBef>
              <a:spcAft>
                <a:spcPts val="0"/>
              </a:spcAft>
              <a:buClr>
                <a:schemeClr val="dk1"/>
              </a:buClr>
              <a:buSzPts val="1100"/>
              <a:buChar char="●"/>
            </a:pPr>
            <a:r>
              <a:rPr lang="en-US"/>
              <a:t>Înregistrați rezultatele în tabelul nr. 2.</a:t>
            </a:r>
            <a:endParaRPr/>
          </a:p>
          <a:p>
            <a:pPr indent="-298450" lvl="0" marL="457200" rtl="0" algn="l">
              <a:lnSpc>
                <a:spcPct val="100000"/>
              </a:lnSpc>
              <a:spcBef>
                <a:spcPts val="0"/>
              </a:spcBef>
              <a:spcAft>
                <a:spcPts val="0"/>
              </a:spcAft>
              <a:buClr>
                <a:schemeClr val="dk1"/>
              </a:buClr>
              <a:buSzPts val="1100"/>
              <a:buChar char="●"/>
            </a:pPr>
            <a:r>
              <a:rPr lang="en-US"/>
              <a:t>Încurajați cursanții să reflecteze asupra răspunsurilor lor. Sunt ei de acord cu categoria care a obținut cele mai multe note de control? Este acesta un domeniu în bugetele lor actuale în care alocă sume suficiente din venituri? Au existat scenarii în care li s-a părut dificil să decidă între categoria A și categoria B? Ce părere au despre rezultatele înregistrate în tabelul nr. 2? Îi surprind acestea în vreun fel? </a:t>
            </a:r>
            <a:endParaRPr/>
          </a:p>
          <a:p>
            <a:pPr indent="-298450" lvl="0" marL="457200" rtl="0" algn="l">
              <a:lnSpc>
                <a:spcPct val="100000"/>
              </a:lnSpc>
              <a:spcBef>
                <a:spcPts val="0"/>
              </a:spcBef>
              <a:spcAft>
                <a:spcPts val="0"/>
              </a:spcAft>
              <a:buClr>
                <a:schemeClr val="dk1"/>
              </a:buClr>
              <a:buSzPts val="1100"/>
              <a:buChar char="●"/>
            </a:pPr>
            <a:r>
              <a:rPr lang="en-US"/>
              <a:t>Întrebați-i ce informații sau lecții au dobândit în urma acestui exercițiu pe care le pot aplica în luarea deciziilor lor financiare viitoare?</a:t>
            </a:r>
            <a:endParaRPr/>
          </a:p>
          <a:p>
            <a:pPr indent="0" lvl="0" marL="457200" rtl="0" algn="l">
              <a:lnSpc>
                <a:spcPct val="100000"/>
              </a:lnSpc>
              <a:spcBef>
                <a:spcPts val="0"/>
              </a:spcBef>
              <a:spcAft>
                <a:spcPts val="0"/>
              </a:spcAft>
              <a:buNone/>
            </a:pPr>
            <a:r>
              <a:t/>
            </a:r>
            <a:endParaRPr/>
          </a:p>
        </p:txBody>
      </p:sp>
      <p:sp>
        <p:nvSpPr>
          <p:cNvPr id="270" name="Google Shape;2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Tabelul nr.1</a:t>
            </a:r>
            <a:endParaRPr/>
          </a:p>
        </p:txBody>
      </p:sp>
      <p:sp>
        <p:nvSpPr>
          <p:cNvPr id="286" name="Google Shape;2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Tabelul nr.2</a:t>
            </a:r>
            <a:endParaRPr/>
          </a:p>
        </p:txBody>
      </p:sp>
      <p:sp>
        <p:nvSpPr>
          <p:cNvPr id="294" name="Google Shape;29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ACTIVITATE: Stabilirea obiectivelor financiare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Obiectivul principal al acestei activități este</a:t>
            </a:r>
            <a:r>
              <a:rPr lang="en-US"/>
              <a:t>: stabilirea de obiective financiare personale pentru cursanți.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Cereți cursanților să urmeze aceste instrucțiuni, pentru cele mai bune rezultate faceți-o împreună cu grupul. Explicați fiecare pas și importanța lor.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Enumerați și prioritizați obiectivele dvs. financiare. Fiți: specifice, oportune, orientate spre acțiune, REALISTE (exemple: economisirea pentru pensie, plata datoriilor, cumpărarea unei case, investiții...)</a:t>
            </a:r>
            <a:endParaRPr/>
          </a:p>
          <a:p>
            <a:pPr indent="-304800" lvl="1" marL="914400" rtl="0" algn="just">
              <a:spcBef>
                <a:spcPts val="0"/>
              </a:spcBef>
              <a:spcAft>
                <a:spcPts val="0"/>
              </a:spcAft>
              <a:buClr>
                <a:schemeClr val="dk1"/>
              </a:buClr>
              <a:buSzPts val="1200"/>
              <a:buFont typeface="Calibri"/>
              <a:buChar char="•"/>
            </a:pPr>
            <a:r>
              <a:rPr lang="en-US"/>
              <a:t>Prin enumerarea și prioritizarea obiectivelor financiare, cursanții dobândesc claritate și se concentrează asupra a ceea ce doresc să realizeze din punct de vedere financiar. Acest proces îi ajută să își identifice cele mai importante obiective, asigurându-se că alocă resursele și eforturile în mod eficient pentru atingerea acestora</a:t>
            </a:r>
            <a:endParaRPr/>
          </a:p>
          <a:p>
            <a:pPr indent="0" lvl="0" marL="294819" rtl="0" algn="l">
              <a:spcBef>
                <a:spcPts val="0"/>
              </a:spcBef>
              <a:spcAft>
                <a:spcPts val="0"/>
              </a:spcAft>
              <a:buNone/>
            </a:pPr>
            <a:r>
              <a:t/>
            </a:r>
            <a:endParaRPr/>
          </a:p>
          <a:p>
            <a:pPr indent="0" lvl="0" marL="0" rtl="0" algn="l">
              <a:spcBef>
                <a:spcPts val="0"/>
              </a:spcBef>
              <a:spcAft>
                <a:spcPts val="0"/>
              </a:spcAft>
              <a:buNone/>
            </a:pPr>
            <a:r>
              <a:rPr b="1" lang="en-US"/>
              <a:t>Specificați cât doriți să economisiți până la și până când.</a:t>
            </a:r>
            <a:endParaRPr/>
          </a:p>
          <a:p>
            <a:pPr indent="-304800" lvl="1" marL="914400" rtl="0" algn="l">
              <a:spcBef>
                <a:spcPts val="0"/>
              </a:spcBef>
              <a:spcAft>
                <a:spcPts val="0"/>
              </a:spcAft>
              <a:buClr>
                <a:schemeClr val="dk1"/>
              </a:buClr>
              <a:buSzPts val="1200"/>
              <a:buFont typeface="Calibri"/>
              <a:buChar char="•"/>
            </a:pPr>
            <a:r>
              <a:rPr lang="en-US"/>
              <a:t>Cursanții au la dispoziție repere concrete spre care să tindă, sporind motivația și responsabilitatea. Aceasta permite o mai bună urmărire a progreselor și garantează că persoanele rămân pe drumul cel bun pentru a-și atinge obiectivele în intervalul de timp dorit.</a:t>
            </a:r>
            <a:endParaRPr b="1"/>
          </a:p>
          <a:p>
            <a:pPr indent="0" lvl="0" marL="0" rtl="0" algn="just">
              <a:spcBef>
                <a:spcPts val="0"/>
              </a:spcBef>
              <a:spcAft>
                <a:spcPts val="0"/>
              </a:spcAft>
              <a:buNone/>
            </a:pPr>
            <a:r>
              <a:t/>
            </a:r>
            <a:endParaRPr/>
          </a:p>
          <a:p>
            <a:pPr indent="0" lvl="0" marL="0" rtl="0" algn="l">
              <a:spcBef>
                <a:spcPts val="0"/>
              </a:spcBef>
              <a:spcAft>
                <a:spcPts val="0"/>
              </a:spcAft>
              <a:buNone/>
            </a:pPr>
            <a:r>
              <a:rPr b="1" lang="en-US"/>
              <a:t>Specificați cât de mult vă puteți reloca și de unde pentru a atinge obiectivul stabilit.</a:t>
            </a:r>
            <a:endParaRPr/>
          </a:p>
          <a:p>
            <a:pPr indent="-304800" lvl="1" marL="914400" rtl="0" algn="just">
              <a:spcBef>
                <a:spcPts val="0"/>
              </a:spcBef>
              <a:spcAft>
                <a:spcPts val="0"/>
              </a:spcAft>
              <a:buClr>
                <a:schemeClr val="dk1"/>
              </a:buClr>
              <a:buSzPts val="1200"/>
              <a:buFont typeface="Calibri"/>
              <a:buChar char="•"/>
            </a:pPr>
            <a:r>
              <a:rPr lang="en-US"/>
              <a:t>Identificarea surselor din care pot fi realocate fondurile le permite cursanților să ia decizii în cunoștință de cauză cu privire la prioritizarea cheltuielilor și realocarea resurselor către obiectivele lor financiare. Acest proces garantează că persoanele își optimizează resursele financiare și își maximizează capacitatea de a-și atinge obiectivele.</a:t>
            </a:r>
            <a:endParaRPr/>
          </a:p>
          <a:p>
            <a:pPr indent="0" lvl="0" marL="914400" rtl="0" algn="just">
              <a:lnSpc>
                <a:spcPct val="100000"/>
              </a:lnSpc>
              <a:spcBef>
                <a:spcPts val="0"/>
              </a:spcBef>
              <a:spcAft>
                <a:spcPts val="0"/>
              </a:spcAft>
              <a:buNone/>
            </a:pPr>
            <a:r>
              <a:t/>
            </a:r>
            <a:endParaRPr/>
          </a:p>
          <a:p>
            <a:pPr indent="0" lvl="0" marL="0" rtl="0" algn="just">
              <a:lnSpc>
                <a:spcPct val="100000"/>
              </a:lnSpc>
              <a:spcBef>
                <a:spcPts val="0"/>
              </a:spcBef>
              <a:spcAft>
                <a:spcPts val="0"/>
              </a:spcAft>
              <a:buSzPts val="1400"/>
              <a:buNone/>
            </a:pPr>
            <a:r>
              <a:t/>
            </a:r>
            <a:endParaRPr>
              <a:solidFill>
                <a:srgbClr val="000000"/>
              </a:solidFill>
            </a:endParaRPr>
          </a:p>
          <a:p>
            <a:pPr indent="0" lvl="0" marL="0" rtl="0" algn="just">
              <a:spcBef>
                <a:spcPts val="0"/>
              </a:spcBef>
              <a:spcAft>
                <a:spcPts val="0"/>
              </a:spcAft>
              <a:buClr>
                <a:schemeClr val="dk1"/>
              </a:buClr>
              <a:buSzPts val="2731"/>
              <a:buFont typeface="Arial"/>
              <a:buNone/>
            </a:pPr>
            <a:r>
              <a:rPr b="1" lang="en-US"/>
              <a:t>Revedeți periodic obiectivele financiare stabilite. Efectuați modificări în cazul în care circumstanțele se schimbă.</a:t>
            </a:r>
            <a:endParaRPr/>
          </a:p>
          <a:p>
            <a:pPr indent="-294817" lvl="1" marL="589636" rtl="0" algn="just">
              <a:spcBef>
                <a:spcPts val="0"/>
              </a:spcBef>
              <a:spcAft>
                <a:spcPts val="0"/>
              </a:spcAft>
              <a:buClr>
                <a:schemeClr val="dk1"/>
              </a:buClr>
              <a:buSzPts val="1200"/>
              <a:buFont typeface="Calibri"/>
              <a:buChar char="•"/>
            </a:pPr>
            <a:r>
              <a:rPr lang="en-US"/>
              <a:t>Permite cursanților să își rafineze planul financiar, să identifice domeniile de îmbunătățire și să facă ajustări strategice pentru a-și spori șansele de succes.</a:t>
            </a:r>
            <a:endParaRPr/>
          </a:p>
          <a:p>
            <a:pPr indent="0" lvl="0" marL="0" rtl="0" algn="just">
              <a:spcBef>
                <a:spcPts val="0"/>
              </a:spcBef>
              <a:spcAft>
                <a:spcPts val="0"/>
              </a:spcAft>
              <a:buClr>
                <a:schemeClr val="dk1"/>
              </a:buClr>
              <a:buSzPts val="1400"/>
              <a:buFont typeface="Arial"/>
              <a:buNone/>
            </a:pPr>
            <a:r>
              <a:t/>
            </a:r>
            <a:endParaRPr/>
          </a:p>
          <a:p>
            <a:pPr indent="0" lvl="0" marL="0" rtl="0" algn="just">
              <a:spcBef>
                <a:spcPts val="0"/>
              </a:spcBef>
              <a:spcAft>
                <a:spcPts val="0"/>
              </a:spcAft>
              <a:buClr>
                <a:schemeClr val="dk1"/>
              </a:buClr>
              <a:buSzPts val="2731"/>
              <a:buFont typeface="Arial"/>
              <a:buNone/>
            </a:pPr>
            <a:r>
              <a:rPr b="1" lang="en-US"/>
              <a:t>Evitați cheltuielile inutile, rămâneți disciplinați și dedicați planului dvs.</a:t>
            </a:r>
            <a:endParaRPr/>
          </a:p>
          <a:p>
            <a:pPr indent="-294817" lvl="1" marL="589636" rtl="0" algn="just">
              <a:spcBef>
                <a:spcPts val="0"/>
              </a:spcBef>
              <a:spcAft>
                <a:spcPts val="0"/>
              </a:spcAft>
              <a:buClr>
                <a:schemeClr val="dk1"/>
              </a:buClr>
              <a:buSzPts val="1200"/>
              <a:buFont typeface="Calibri"/>
              <a:buChar char="•"/>
            </a:pPr>
            <a:r>
              <a:rPr lang="en-US"/>
              <a:t>Practicarea disciplinei și a angajamentului față de planul financiar îi ajută pe cursanți să evite cheltuielile inutile, să rămână concentrați asupra obiectivelor lor și să mențină progresul către atingerea acestora. Aceasta creează obiceiuri financiare pozitive, consolidează autocontrolul și crește probabilitatea de succes financiar pe termen lung.</a:t>
            </a:r>
            <a:endParaRPr/>
          </a:p>
          <a:p>
            <a:pPr indent="-218617" lvl="1" marL="589636" rtl="0" algn="just">
              <a:spcBef>
                <a:spcPts val="0"/>
              </a:spcBef>
              <a:spcAft>
                <a:spcPts val="0"/>
              </a:spcAft>
              <a:buClr>
                <a:schemeClr val="dk1"/>
              </a:buClr>
              <a:buSzPts val="1200"/>
              <a:buFont typeface="Arial"/>
              <a:buNone/>
            </a:pPr>
            <a:r>
              <a:t/>
            </a:r>
            <a:endParaRPr/>
          </a:p>
          <a:p>
            <a:pPr indent="-218617" lvl="1" marL="589636" rtl="0" algn="just">
              <a:spcBef>
                <a:spcPts val="0"/>
              </a:spcBef>
              <a:spcAft>
                <a:spcPts val="0"/>
              </a:spcAft>
              <a:buClr>
                <a:schemeClr val="dk1"/>
              </a:buClr>
              <a:buSzPts val="1200"/>
              <a:buFont typeface="Arial"/>
              <a:buNone/>
            </a:pPr>
            <a:r>
              <a:t/>
            </a:r>
            <a:endParaRPr/>
          </a:p>
          <a:p>
            <a:pPr indent="0" lvl="0" marL="0" rtl="0" algn="just">
              <a:spcBef>
                <a:spcPts val="0"/>
              </a:spcBef>
              <a:spcAft>
                <a:spcPts val="0"/>
              </a:spcAft>
              <a:buClr>
                <a:schemeClr val="dk1"/>
              </a:buClr>
              <a:buSzPts val="2731"/>
              <a:buFont typeface="Arial"/>
              <a:buNone/>
            </a:pPr>
            <a:r>
              <a:rPr lang="en-US"/>
              <a:t>Dacă este necesar, urmăriți un videoclip YouTube împreună cu cursanții: </a:t>
            </a:r>
            <a:r>
              <a:rPr lang="en-US" u="sng">
                <a:hlinkClick r:id="rId2"/>
              </a:rPr>
              <a:t>https://www.youtube.com/watch?v=KEQSdLM_hR4 </a:t>
            </a:r>
            <a:r>
              <a:rPr lang="en-US"/>
              <a:t> despre stabilirea obiectivelor financiare.</a:t>
            </a:r>
            <a:endParaRPr/>
          </a:p>
          <a:p>
            <a:pPr indent="0" lvl="0" marL="0" rtl="0" algn="just">
              <a:spcBef>
                <a:spcPts val="0"/>
              </a:spcBef>
              <a:spcAft>
                <a:spcPts val="0"/>
              </a:spcAft>
              <a:buClr>
                <a:schemeClr val="dk1"/>
              </a:buClr>
              <a:buSzPts val="2731"/>
              <a:buFont typeface="Arial"/>
              <a:buNone/>
            </a:pPr>
            <a:r>
              <a:t/>
            </a:r>
            <a:endParaRPr/>
          </a:p>
          <a:p>
            <a:pPr indent="0" lvl="0" marL="0" marR="0" rtl="0" algn="just">
              <a:lnSpc>
                <a:spcPct val="100000"/>
              </a:lnSpc>
              <a:spcBef>
                <a:spcPts val="0"/>
              </a:spcBef>
              <a:spcAft>
                <a:spcPts val="0"/>
              </a:spcAft>
              <a:buClr>
                <a:schemeClr val="dk1"/>
              </a:buClr>
              <a:buSzPts val="2731"/>
              <a:buFont typeface="Arial"/>
              <a:buNone/>
            </a:pPr>
            <a:r>
              <a:t/>
            </a:r>
            <a:endParaRPr b="1">
              <a:solidFill>
                <a:srgbClr val="000000"/>
              </a:solidFill>
            </a:endParaRPr>
          </a:p>
          <a:p>
            <a:pPr indent="0" lvl="0" marL="0" marR="0" rtl="0" algn="just">
              <a:lnSpc>
                <a:spcPct val="100000"/>
              </a:lnSpc>
              <a:spcBef>
                <a:spcPts val="0"/>
              </a:spcBef>
              <a:spcAft>
                <a:spcPts val="0"/>
              </a:spcAft>
              <a:buClr>
                <a:schemeClr val="dk1"/>
              </a:buClr>
              <a:buSzPts val="2731"/>
              <a:buFont typeface="Arial"/>
              <a:buNone/>
            </a:pPr>
            <a:r>
              <a:t/>
            </a:r>
            <a:endParaRPr u="none">
              <a:solidFill>
                <a:srgbClr val="000000"/>
              </a:solidFill>
            </a:endParaRPr>
          </a:p>
          <a:p>
            <a:pPr indent="0" lvl="0" marL="0" marR="0" rtl="0" algn="just">
              <a:lnSpc>
                <a:spcPct val="96997"/>
              </a:lnSpc>
              <a:spcBef>
                <a:spcPts val="0"/>
              </a:spcBef>
              <a:spcAft>
                <a:spcPts val="0"/>
              </a:spcAft>
              <a:buClr>
                <a:schemeClr val="dk1"/>
              </a:buClr>
              <a:buSzPts val="2731"/>
              <a:buFont typeface="Arial"/>
              <a:buNone/>
            </a:pPr>
            <a:r>
              <a:t/>
            </a:r>
            <a:endParaRPr sz="2731" u="none">
              <a:solidFill>
                <a:srgbClr val="000000"/>
              </a:solidFill>
              <a:latin typeface="Arial"/>
              <a:ea typeface="Arial"/>
              <a:cs typeface="Arial"/>
              <a:sym typeface="Arial"/>
            </a:endParaRPr>
          </a:p>
          <a:p>
            <a:pPr indent="0" lvl="0" marL="0" marR="0" rtl="0" algn="just">
              <a:lnSpc>
                <a:spcPct val="96997"/>
              </a:lnSpc>
              <a:spcBef>
                <a:spcPts val="0"/>
              </a:spcBef>
              <a:spcAft>
                <a:spcPts val="0"/>
              </a:spcAft>
              <a:buClr>
                <a:schemeClr val="dk1"/>
              </a:buClr>
              <a:buSzPts val="2731"/>
              <a:buFont typeface="Arial"/>
              <a:buNone/>
            </a:pPr>
            <a:r>
              <a:t/>
            </a:r>
            <a:endParaRPr sz="2731">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09" name="Google Shape;30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Iată câteva aplicații care ar putea fi utilizate pentru elaborarea bugetului. Acestea sunt disponibile în limba engleză </a:t>
            </a:r>
            <a:r>
              <a:rPr lang="en-US" sz="1800">
                <a:latin typeface="Century Gothic"/>
                <a:ea typeface="Century Gothic"/>
                <a:cs typeface="Century Gothic"/>
                <a:sym typeface="Century Gothic"/>
              </a:rPr>
              <a:t>și este recomandabil să fie arătate cursanților.</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b="1" lang="en-US"/>
              <a:t>"Mint"- </a:t>
            </a:r>
            <a:r>
              <a:rPr lang="en-US"/>
              <a:t>"gratuit, vă urmărește cheltuielile și le plasează în categorii bugetare. Puteți personaliza aceste categorii, care sunt nelimitate. Stabiliți limite pentru aceste categorii, iar Mint vă anunță dacă vă apropiați de aceste limite."</a:t>
            </a:r>
            <a:endParaRPr/>
          </a:p>
          <a:p>
            <a:pPr indent="0" lvl="0" marL="0" rtl="0" algn="l">
              <a:spcBef>
                <a:spcPts val="0"/>
              </a:spcBef>
              <a:spcAft>
                <a:spcPts val="0"/>
              </a:spcAft>
              <a:buClr>
                <a:schemeClr val="dk1"/>
              </a:buClr>
              <a:buSzPts val="1400"/>
              <a:buFont typeface="Arial"/>
              <a:buNone/>
            </a:pPr>
            <a:r>
              <a:rPr b="1" lang="en-US"/>
              <a:t>"Goodbudget"- </a:t>
            </a:r>
            <a:r>
              <a:rPr lang="en-US"/>
              <a:t>great pentru planificarea în avans.</a:t>
            </a:r>
            <a:endParaRPr/>
          </a:p>
          <a:p>
            <a:pPr indent="0" lvl="0" marL="0" rtl="0" algn="l">
              <a:spcBef>
                <a:spcPts val="0"/>
              </a:spcBef>
              <a:spcAft>
                <a:spcPts val="0"/>
              </a:spcAft>
              <a:buClr>
                <a:schemeClr val="dk1"/>
              </a:buClr>
              <a:buSzPts val="1400"/>
              <a:buFont typeface="Arial"/>
              <a:buNone/>
            </a:pPr>
            <a:r>
              <a:rPr b="1" lang="en-US"/>
              <a:t>"Honeydue"- </a:t>
            </a:r>
            <a:r>
              <a:rPr lang="en-US"/>
              <a:t>pentru familiile cu venituri duble.</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solidFill>
                <a:srgbClr val="000000"/>
              </a:solidFill>
            </a:endParaRPr>
          </a:p>
        </p:txBody>
      </p:sp>
      <p:sp>
        <p:nvSpPr>
          <p:cNvPr id="325" name="Google Shape;32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Iată un scurt ghid despre cum să găsiți pe computer șabloane deja create pentru elaborarea bugetului. Cursanții trebuie să aleagă șablonul care ar funcționa cel mai bine pentru ei. Utilizarea șabloanelor deja create ar fi un bun început în călătoria de elaborare a bugetului.</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1. Deschideți aplicația "Excel" pe computer.</a:t>
            </a:r>
            <a:endParaRPr/>
          </a:p>
          <a:p>
            <a:pPr indent="0" lvl="0" marL="0" rtl="0" algn="l">
              <a:spcBef>
                <a:spcPts val="0"/>
              </a:spcBef>
              <a:spcAft>
                <a:spcPts val="0"/>
              </a:spcAft>
              <a:buClr>
                <a:schemeClr val="dk1"/>
              </a:buClr>
              <a:buSzPts val="1400"/>
              <a:buFont typeface="Arial"/>
              <a:buNone/>
            </a:pPr>
            <a:r>
              <a:rPr lang="en-US"/>
              <a:t>2. Pe pagina de introducere găsiți un motor de căutare.</a:t>
            </a:r>
            <a:endParaRPr/>
          </a:p>
          <a:p>
            <a:pPr indent="0" lvl="0" marL="0" rtl="0" algn="l">
              <a:spcBef>
                <a:spcPts val="0"/>
              </a:spcBef>
              <a:spcAft>
                <a:spcPts val="0"/>
              </a:spcAft>
              <a:buClr>
                <a:schemeClr val="dk1"/>
              </a:buClr>
              <a:buSzPts val="1400"/>
              <a:buFont typeface="Arial"/>
              <a:buNone/>
            </a:pPr>
            <a:r>
              <a:rPr lang="en-US"/>
              <a:t>3. Tastați "Budgeting" în limba engleză sau încercați să tastați același cuvânt în limba dumneavoastră națională.</a:t>
            </a:r>
            <a:endParaRPr/>
          </a:p>
          <a:p>
            <a:pPr indent="0" lvl="0" marL="0" rtl="0" algn="l">
              <a:spcBef>
                <a:spcPts val="0"/>
              </a:spcBef>
              <a:spcAft>
                <a:spcPts val="0"/>
              </a:spcAft>
              <a:buClr>
                <a:schemeClr val="dk1"/>
              </a:buClr>
              <a:buSzPts val="1400"/>
              <a:buFont typeface="Arial"/>
              <a:buNone/>
            </a:pPr>
            <a:r>
              <a:rPr lang="en-US"/>
              <a:t>4. Alegeți cel mai potrivit model și începeți să întocmiți bugetul.</a:t>
            </a:r>
            <a:endParaRPr/>
          </a:p>
          <a:p>
            <a:pPr indent="0" lvl="0" marL="0" rtl="0" algn="l">
              <a:lnSpc>
                <a:spcPct val="100000"/>
              </a:lnSpc>
              <a:spcBef>
                <a:spcPts val="0"/>
              </a:spcBef>
              <a:spcAft>
                <a:spcPts val="0"/>
              </a:spcAft>
              <a:buSzPts val="1400"/>
              <a:buNone/>
            </a:pPr>
            <a:r>
              <a:t/>
            </a:r>
            <a:endParaRPr/>
          </a:p>
        </p:txBody>
      </p:sp>
      <p:sp>
        <p:nvSpPr>
          <p:cNvPr id="340" name="Google Shape;34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400"/>
              <a:buFont typeface="Arial"/>
              <a:buNone/>
            </a:pPr>
            <a:r>
              <a:rPr lang="en-US"/>
              <a:t>Iată câteva modele de </a:t>
            </a:r>
            <a:r>
              <a:rPr lang="en-US" sz="1800">
                <a:latin typeface="Century Gothic"/>
                <a:ea typeface="Century Gothic"/>
                <a:cs typeface="Century Gothic"/>
                <a:sym typeface="Century Gothic"/>
              </a:rPr>
              <a:t> online în diferite limbi. Cursanții îl pot alege pe cel mai potrivit pentru ei și îl pot folosi ca instrument de bugetare:</a:t>
            </a:r>
            <a:endParaRPr sz="1800"/>
          </a:p>
          <a:p>
            <a:pPr indent="0" lvl="0" marL="0" rtl="0" algn="l">
              <a:spcBef>
                <a:spcPts val="800"/>
              </a:spcBef>
              <a:spcAft>
                <a:spcPts val="0"/>
              </a:spcAft>
              <a:buClr>
                <a:schemeClr val="dk1"/>
              </a:buClr>
              <a:buSzPts val="1400"/>
              <a:buFont typeface="Arial"/>
              <a:buNone/>
            </a:pPr>
            <a:r>
              <a:rPr lang="en-US"/>
              <a:t>https://create.microsoft.com/en-us/search?query=budget (en)</a:t>
            </a:r>
            <a:endParaRPr/>
          </a:p>
          <a:p>
            <a:pPr indent="0" lvl="0" marL="0" rtl="0" algn="l">
              <a:spcBef>
                <a:spcPts val="0"/>
              </a:spcBef>
              <a:spcAft>
                <a:spcPts val="0"/>
              </a:spcAft>
              <a:buClr>
                <a:schemeClr val="dk1"/>
              </a:buClr>
              <a:buSzPts val="1400"/>
              <a:buFont typeface="Arial"/>
              <a:buNone/>
            </a:pPr>
            <a:r>
              <a:rPr lang="en-US"/>
              <a:t>https://create.microsoft.com/lt-lt/templates/biud%C5%BEetus (lt)</a:t>
            </a:r>
            <a:endParaRPr/>
          </a:p>
          <a:p>
            <a:pPr indent="0" lvl="0" marL="0" rtl="0" algn="l">
              <a:spcBef>
                <a:spcPts val="0"/>
              </a:spcBef>
              <a:spcAft>
                <a:spcPts val="0"/>
              </a:spcAft>
              <a:buClr>
                <a:schemeClr val="dk1"/>
              </a:buClr>
              <a:buSzPts val="1400"/>
              <a:buFont typeface="Arial"/>
              <a:buNone/>
            </a:pPr>
            <a:r>
              <a:rPr lang="en-US"/>
              <a:t>https://create.microsoft.com/it-it/search?query=bilancio (it)</a:t>
            </a:r>
            <a:endParaRPr/>
          </a:p>
          <a:p>
            <a:pPr indent="0" lvl="0" marL="0" rtl="0" algn="l">
              <a:spcBef>
                <a:spcPts val="0"/>
              </a:spcBef>
              <a:spcAft>
                <a:spcPts val="0"/>
              </a:spcAft>
              <a:buClr>
                <a:schemeClr val="dk1"/>
              </a:buClr>
              <a:buSzPts val="1400"/>
              <a:buFont typeface="Arial"/>
              <a:buNone/>
            </a:pPr>
            <a:r>
              <a:rPr lang="en-US"/>
              <a:t>https://create.microsoft.com/pt-br/search?query=or%C3%A7amento (pt)</a:t>
            </a:r>
            <a:endParaRPr/>
          </a:p>
          <a:p>
            <a:pPr indent="0" lvl="0" marL="0" rtl="0" algn="l">
              <a:spcBef>
                <a:spcPts val="0"/>
              </a:spcBef>
              <a:spcAft>
                <a:spcPts val="0"/>
              </a:spcAft>
              <a:buClr>
                <a:schemeClr val="dk1"/>
              </a:buClr>
              <a:buSzPts val="1400"/>
              <a:buFont typeface="Arial"/>
              <a:buNone/>
            </a:pPr>
            <a:r>
              <a:rPr lang="en-US"/>
              <a:t>https://create.microsoft.com/sl-si/search?query=prora%C4%8Dun (sl)</a:t>
            </a:r>
            <a:endParaRPr/>
          </a:p>
          <a:p>
            <a:pPr indent="0" lvl="0" marL="0" rtl="0" algn="l">
              <a:spcBef>
                <a:spcPts val="0"/>
              </a:spcBef>
              <a:spcAft>
                <a:spcPts val="0"/>
              </a:spcAft>
              <a:buClr>
                <a:schemeClr val="dk1"/>
              </a:buClr>
              <a:buSzPts val="1400"/>
              <a:buFont typeface="Arial"/>
              <a:buNone/>
            </a:pPr>
            <a:r>
              <a:rPr lang="en-US"/>
              <a:t>https://create.microsoft.com/de-de/search?query=budget (de)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Aceste instrumente online oferă o modalitate convenabilă și accesibilă de a începe elaborarea bugetului în diferite limbi. Cursanții pot explora opțiunile disponibile în limba lor preferată și pot selecta modelul care se potrivește cel mai bine nevoilor și preferințelor lor. Fie că este vorba despre gestionarea finanțelor personale, bugetul gospodăriei sau cheltuielile de afaceri, aceste șabloane oferă un punct de plecare util pentru persoanele care pornesc în călătoria lor către buget.</a:t>
            </a:r>
            <a:endParaRPr sz="1800"/>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362" name="Google Shape;36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800">
                <a:latin typeface="Century Gothic"/>
                <a:ea typeface="Century Gothic"/>
                <a:cs typeface="Century Gothic"/>
                <a:sym typeface="Century Gothic"/>
              </a:rPr>
              <a:t>În plus, există câteva calculatoare bugetare online, dar, din păcate, majoritatea sunt disponibile numai în limba engleză:</a:t>
            </a:r>
            <a:endParaRPr/>
          </a:p>
          <a:p>
            <a:pPr indent="-222883" lvl="1" marL="712470" rtl="0" algn="l">
              <a:spcBef>
                <a:spcPts val="0"/>
              </a:spcBef>
              <a:spcAft>
                <a:spcPts val="0"/>
              </a:spcAft>
              <a:buClr>
                <a:schemeClr val="dk1"/>
              </a:buClr>
              <a:buSzPts val="1200"/>
              <a:buFont typeface="Calibri"/>
              <a:buChar char="•"/>
            </a:pPr>
            <a:r>
              <a:rPr lang="en-US"/>
              <a:t>https://www.moneyhelper.org.uk/en/everyday-money/budgeting/use-our-budget-planner</a:t>
            </a:r>
            <a:endParaRPr/>
          </a:p>
          <a:p>
            <a:pPr indent="-222883" lvl="1" marL="712470" rtl="0" algn="l">
              <a:spcBef>
                <a:spcPts val="0"/>
              </a:spcBef>
              <a:spcAft>
                <a:spcPts val="0"/>
              </a:spcAft>
              <a:buClr>
                <a:schemeClr val="dk1"/>
              </a:buClr>
              <a:buSzPts val="1200"/>
              <a:buFont typeface="Calibri"/>
              <a:buChar char="•"/>
            </a:pPr>
            <a:r>
              <a:rPr lang="en-US"/>
              <a:t>https://www.voya.com/tool/budget-calculator</a:t>
            </a:r>
            <a:endParaRPr/>
          </a:p>
          <a:p>
            <a:pPr indent="-222883" lvl="1" marL="712470" rtl="0" algn="l">
              <a:spcBef>
                <a:spcPts val="0"/>
              </a:spcBef>
              <a:spcAft>
                <a:spcPts val="0"/>
              </a:spcAft>
              <a:buClr>
                <a:schemeClr val="dk1"/>
              </a:buClr>
              <a:buSzPts val="1200"/>
              <a:buFont typeface="Calibri"/>
              <a:buChar char="•"/>
            </a:pPr>
            <a:r>
              <a:rPr lang="en-US"/>
              <a:t>https://www.quicken.com/resources/calculators/budget-calculator</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Parcurgeți-le pe scurt împreună cu cursanții. Menționați că ar putea face acest lucru cu ușurință pe o bucată de hârtie.</a:t>
            </a:r>
            <a:endParaRPr/>
          </a:p>
          <a:p>
            <a:pPr indent="0" lvl="0" marL="0" rtl="0" algn="l">
              <a:lnSpc>
                <a:spcPct val="100000"/>
              </a:lnSpc>
              <a:spcBef>
                <a:spcPts val="0"/>
              </a:spcBef>
              <a:spcAft>
                <a:spcPts val="0"/>
              </a:spcAft>
              <a:buSzPts val="1400"/>
              <a:buNone/>
            </a:pPr>
            <a:r>
              <a:t/>
            </a:r>
            <a:endParaRPr sz="1800">
              <a:latin typeface="Century Gothic"/>
              <a:ea typeface="Century Gothic"/>
              <a:cs typeface="Century Gothic"/>
              <a:sym typeface="Century Gothic"/>
            </a:endParaRPr>
          </a:p>
        </p:txBody>
      </p:sp>
      <p:sp>
        <p:nvSpPr>
          <p:cNvPr id="376" name="Google Shape;37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regulată a obiceiurilor de cheltuieli este o piatră de temelie a gestionării financiare eficiente, oferind numeroase beneficii care contribuie la bunăstarea și succesul financiar general. Iată de ce este crucială:</a:t>
            </a:r>
            <a:endParaRPr sz="1800"/>
          </a:p>
          <a:p>
            <a:pPr indent="-228600" lvl="0" marL="457200" rtl="0" algn="just">
              <a:lnSpc>
                <a:spcPct val="107000"/>
              </a:lnSpc>
              <a:spcBef>
                <a:spcPts val="800"/>
              </a:spcBef>
              <a:spcAft>
                <a:spcPts val="0"/>
              </a:spcAft>
              <a:buClr>
                <a:schemeClr val="dk1"/>
              </a:buClr>
              <a:buSzPts val="1400"/>
              <a:buFont typeface="Arial"/>
              <a:buNone/>
            </a:pPr>
            <a:r>
              <a:rPr b="1" lang="en-US" sz="1800">
                <a:latin typeface="Century Gothic"/>
                <a:ea typeface="Century Gothic"/>
                <a:cs typeface="Century Gothic"/>
                <a:sym typeface="Century Gothic"/>
              </a:rPr>
              <a:t>Permite urmărirea obiectivelor financiare:</a:t>
            </a:r>
            <a:endParaRPr b="1"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regulată a obiceiurilor de cheltuieli le permite cursanților să își urmărească progresul către obiectivele financiare. Prin compararea cheltuielilor reale cu sumele prevăzute în buget, persoanele pot evalua dacă sunt pe calea cea bună pentru a-și atinge obiectivele. Această perspectivă oferă un feedback valoros și permite efectuarea ajustărilor necesare pentru a rămâne în concordanță cu obiectivele financiare.</a:t>
            </a:r>
            <a:endParaRPr sz="1800"/>
          </a:p>
          <a:p>
            <a:pPr indent="-228600" lvl="0" marL="457200" rtl="0" algn="just">
              <a:lnSpc>
                <a:spcPct val="107000"/>
              </a:lnSpc>
              <a:spcBef>
                <a:spcPts val="800"/>
              </a:spcBef>
              <a:spcAft>
                <a:spcPts val="0"/>
              </a:spcAft>
              <a:buClr>
                <a:schemeClr val="dk1"/>
              </a:buClr>
              <a:buSzPts val="1400"/>
              <a:buFont typeface="Arial"/>
              <a:buNone/>
            </a:pPr>
            <a:r>
              <a:rPr b="1" lang="en-US" sz="1800">
                <a:latin typeface="Century Gothic"/>
                <a:ea typeface="Century Gothic"/>
                <a:cs typeface="Century Gothic"/>
                <a:sym typeface="Century Gothic"/>
              </a:rPr>
              <a:t>Stopează cheltuielile excesive:</a:t>
            </a:r>
            <a:endParaRPr b="1"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Supravegherea atentă a cheltuielilor îi ajută pe cursanți să recunoască tiparele de cheltuieli excesive. Această abordare proactivă nu numai că previne stresul financiar, dar asigură, de asemenea, că resursele sunt alocate în mod eficient către domeniile prioritare. Prin limitarea cheltuielilor excesive, persoanele fizice pot menține un control mai bun asupra finanțelor lor și pot lucra pentru a obține o poziție financiară mai sănătoasă.</a:t>
            </a:r>
            <a:endParaRPr sz="1800"/>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400"/>
              <a:buFont typeface="Arial"/>
              <a:buNone/>
            </a:pPr>
            <a:r>
              <a:rPr b="1" lang="en-US" sz="1800">
                <a:latin typeface="Century Gothic"/>
                <a:ea typeface="Century Gothic"/>
                <a:cs typeface="Century Gothic"/>
                <a:sym typeface="Century Gothic"/>
              </a:rPr>
              <a:t>Identificarea principalelor domenii de cheltuieli conduce la o mai bună planificare</a:t>
            </a:r>
            <a:r>
              <a:rPr lang="en-US" sz="1800">
                <a:latin typeface="Century Gothic"/>
                <a:ea typeface="Century Gothic"/>
                <a:cs typeface="Century Gothic"/>
                <a:sym typeface="Century Gothic"/>
              </a:rPr>
              <a:t>:</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periodică a obiceiurilor de cheltuieli le permite cursanților să își identifice principalele domenii sau categorii de cheltuieli. Înțelegerea locului în care sunt alocați majoritatea banilor le permite persoanelor să ia decizii mai informate cu privire la buget și alocarea resurselor. Aceste cunoștințe facilitează o mai bună planificare și optimizare a cheltuielilor pentru alinierea la obiectivele și prioritățile financiare.</a:t>
            </a:r>
            <a:endParaRPr sz="1800"/>
          </a:p>
          <a:p>
            <a:pPr indent="-228600" lvl="0" marL="457200" rtl="0" algn="just">
              <a:lnSpc>
                <a:spcPct val="107000"/>
              </a:lnSpc>
              <a:spcBef>
                <a:spcPts val="800"/>
              </a:spcBef>
              <a:spcAft>
                <a:spcPts val="0"/>
              </a:spcAft>
              <a:buClr>
                <a:schemeClr val="dk1"/>
              </a:buClr>
              <a:buSzPts val="1400"/>
              <a:buFont typeface="Arial"/>
              <a:buNone/>
            </a:pPr>
            <a:r>
              <a:rPr b="1" lang="en-US" sz="1800">
                <a:latin typeface="Century Gothic"/>
                <a:ea typeface="Century Gothic"/>
                <a:cs typeface="Century Gothic"/>
                <a:sym typeface="Century Gothic"/>
              </a:rPr>
              <a:t>Reducerea fraudei și a erorilor:</a:t>
            </a:r>
            <a:endParaRPr b="1"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obiceiurilor de cheltuieli ajută la detectarea oricăror tranzacții neautorizate sau frauduloase în conturile financiare. Prin revizuirea periodică a înregistrărilor tranzacțiilor, persoanele fizice pot identifica orice activitate suspectă și pot lua măsurile adecvate pentru a o rezolva, cum ar fi raportarea cheltuielilor frauduloase sau actualizarea măsurilor de securitate. Această abordare proactivă sporește securitatea financiară și protejează împotriva pierderilor potențiale.</a:t>
            </a:r>
            <a:endParaRPr sz="1800"/>
          </a:p>
          <a:p>
            <a:pPr indent="-228600" lvl="0" marL="457200" rtl="0" algn="just">
              <a:lnSpc>
                <a:spcPct val="107000"/>
              </a:lnSpc>
              <a:spcBef>
                <a:spcPts val="800"/>
              </a:spcBef>
              <a:spcAft>
                <a:spcPts val="0"/>
              </a:spcAft>
              <a:buSzPts val="1400"/>
              <a:buNone/>
            </a:pPr>
            <a:r>
              <a:t/>
            </a:r>
            <a:endParaRPr b="1"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400"/>
              <a:buFont typeface="Arial"/>
              <a:buNone/>
            </a:pPr>
            <a:r>
              <a:rPr b="1" lang="en-US" sz="1800">
                <a:latin typeface="Century Gothic"/>
                <a:ea typeface="Century Gothic"/>
                <a:cs typeface="Century Gothic"/>
                <a:sym typeface="Century Gothic"/>
              </a:rPr>
              <a:t>Luarea unor decizii mai bune privind cheltuielile:</a:t>
            </a:r>
            <a:endParaRPr b="1"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Prin revizuirea periodică a obiceiurilor lor de cheltuieli, cursanții dobândesc o mai bună înțelegere a comportamentului și a tiparelor lor financiare. Această conștientizare le permite să ia decizii mai bune privind cheltuielile, bazate pe valorile, prioritățile și obiectivele lor pe termen lung. Persoanele pot identifica domeniile în care cheltuielile pot fi optimizate sau reduse, ceea ce conduce la o utilizare mai intenționată și mai atentă a resurselor financiare.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periodică a obiceiurilor de cheltuieli este esențială pentru menținerea sănătății financiare și atingerea obiectivelor financiare pe termen lung. Rămânând vigilente și proactive în urmărirea cheltuielilor, persoanele pot lua decizii în cunoștință de cauză, pot preveni cheltuielile excesive și pot lucra pentru un viitor financiar mai sigur și mai prosper.</a:t>
            </a:r>
            <a:endParaRPr sz="1800"/>
          </a:p>
          <a:p>
            <a:pPr indent="-228600" lvl="0" marL="457200" rtl="0" algn="just">
              <a:lnSpc>
                <a:spcPct val="107000"/>
              </a:lnSpc>
              <a:spcBef>
                <a:spcPts val="800"/>
              </a:spcBef>
              <a:spcAft>
                <a:spcPts val="800"/>
              </a:spcAft>
              <a:buSzPts val="1400"/>
              <a:buNone/>
            </a:pPr>
            <a:r>
              <a:t/>
            </a:r>
            <a:endParaRPr b="1" sz="1800">
              <a:latin typeface="Century Gothic"/>
              <a:ea typeface="Century Gothic"/>
              <a:cs typeface="Century Gothic"/>
              <a:sym typeface="Century Gothic"/>
            </a:endParaRPr>
          </a:p>
        </p:txBody>
      </p:sp>
      <p:sp>
        <p:nvSpPr>
          <p:cNvPr id="392" name="Google Shape;39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Modulul de bugetare oferă abilități necesare, care vor fi benefice pentru disciplina financiară, alocarea resurselor și creșterea alfabetizării financiare în rândul femeilor, prin încurajarea luării de decizii intenționate. Prin împuternicirea femeilor de a prelua controlul asupra finanțelor lor prin bugetare, acestea pot atinge o mai mare independență financiară, securitate și succes! Scopul final este de a oferi abilități și cunoștințe practice de gestionare financiară.</a:t>
            </a:r>
            <a:endParaRPr/>
          </a:p>
        </p:txBody>
      </p:sp>
      <p:sp>
        <p:nvSpPr>
          <p:cNvPr id="98" name="Google Shape;9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obiceiurilor de cheltuieli este esențială pentru menținerea unui stil de viață financiar sănătos. Iată câteva modalități eficiente de a face acest lucru:</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1. Țineți evidența cheltuielilor: Înregistrați toate cheltuielile, indiferent cât de mici, într-un jurnal, foaie de calcul sau aplicație de bugetare. Aceasta include atât tranzacțiile în numerar, cât și pe card.</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2. Revizuiți extrasele de cont: Revedeți în mod regulat extrasele de cont ale băncii și ale cardului de credit pentru a identifica destinația banilor dumneavoastră. Căutați orice cheltuieli recurente sau domenii în care este posibil să cheltuiți prea mult.</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3. Stabiliți limite de cheltuieli: Stabiliți limite de cheltuieli pentru diferite categorii, cum ar fi cumpărături, mese în oraș, divertisment etc. Respectați aceste limite cât mai mult posibil pentru a evita cheltuielile excesive.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4. Utilizați aplicații de bugetare: Utilizați aplicații de bugetare pentru a vă urmări automat cheltuielile și a le clasifica pe categorii. Aceste aplicații vă pot oferi informații despre obiceiurile dvs. de cheltuire și vă pot ajuta să identificați domeniile care necesită îmbunătățiri.</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5. Verificați în mod regulat: Rezervă-ți timp în fiecare săptămână sau lună pentru a-ți analiza cheltuielile și a-ți evalua progresul în atingerea obiectivelor tale financiare. Faceți ajustările necesare la buget pentru a rămâne pe drumul cel bun.</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6.</a:t>
            </a:r>
            <a:r>
              <a:rPr lang="en-US" sz="1800">
                <a:latin typeface="Century Gothic"/>
                <a:ea typeface="Century Gothic"/>
                <a:cs typeface="Century Gothic"/>
                <a:sym typeface="Century Gothic"/>
              </a:rPr>
              <a:t> Practicați cheltuirea conștientă: Înainte de a face o achiziție, întrebați-vă dacă aceasta corespunde obiectivelor și priorităților dumneavoastră financiare. Gândiți-vă dacă este o nevoie sau o dorință și dacă există alternative mai rentabile disponibile.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7. Identificați modelele: Căutați modele în obiceiurile dvs. de cheltuieli, cum ar fi achizițiile impulsive, abonamentele recurente sau vârfurile sezoniere ale cheltuielilor. Identificarea acestor tipare vă poate ajuta să luați decizii mai informate cu privire la alocarea banilor.</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Monitorizându-și în mod activ obiceiurile de cheltuieli și făcând ajustările necesare, persoanele fizice își pot controla mai bine finanțele și pot lucra pentru a-și atinge obiectivele financiare.</a:t>
            </a:r>
            <a:endParaRPr sz="1800"/>
          </a:p>
          <a:p>
            <a:pPr indent="-228600" lvl="0" marL="457200" rtl="0" algn="l">
              <a:lnSpc>
                <a:spcPct val="107000"/>
              </a:lnSpc>
              <a:spcBef>
                <a:spcPts val="800"/>
              </a:spcBef>
              <a:spcAft>
                <a:spcPts val="0"/>
              </a:spcAft>
              <a:buClr>
                <a:schemeClr val="dk1"/>
              </a:buClr>
              <a:buSzPts val="1400"/>
              <a:buFont typeface="Arial"/>
              <a:buNone/>
            </a:pPr>
            <a:br>
              <a:rPr lang="en-US" sz="1800">
                <a:latin typeface="Century Gothic"/>
                <a:ea typeface="Century Gothic"/>
                <a:cs typeface="Century Gothic"/>
                <a:sym typeface="Century Gothic"/>
              </a:rPr>
            </a:br>
            <a:r>
              <a:rPr lang="en-US" sz="1800">
                <a:latin typeface="Century Gothic"/>
                <a:ea typeface="Century Gothic"/>
                <a:cs typeface="Century Gothic"/>
                <a:sym typeface="Century Gothic"/>
              </a:rPr>
              <a:t> </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regulată a obiceiurilor de cheltuieli oferă numeroase beneficii care contribuie la bunăstarea și succesul financiar general. Iată de ce este crucială:</a:t>
            </a:r>
            <a:endParaRPr sz="1800"/>
          </a:p>
          <a:p>
            <a:pPr indent="4572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Permite urmărirea obiectivelor financiare: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regulată a obiceiurilor de cheltuieli le permite cursanților să își urmărească progresul către obiectivele financiare. Prin compararea cheltuielilor reale cu sumele prevăzute în buget, persoanele pot evalua dacă sunt pe drumul cel bun pentru a-și atinge obiectivele. Această perspectivă oferă un feedback valoros și permite efectuarea ajustărilor necesare pentru a rămâne în concordanță cu obiectivele financiare.</a:t>
            </a:r>
            <a:endParaRPr sz="1800"/>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4572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Stopează cheltuielile excesive: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Supravegherea atentă a cheltuielilor îi ajută pe cursanți să recunoască tiparele de cheltuieli excesive. Această abordare proactivă nu numai că previne stresul financiar, dar asigură, de asemenea, că resursele sunt alocate în mod eficient către domeniile prioritare. Prin limitarea cheltuielilor excesive, persoanele fizice pot menține un control mai bun asupra finanțelor lor și pot lucra pentru a obține o poziție financiară mai sănătoasă.</a:t>
            </a:r>
            <a:endParaRPr sz="1800"/>
          </a:p>
          <a:p>
            <a:pPr indent="4572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Identificarea principalelor domenii de cheltuieli conduce la o mai bună planificare: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periodică a obiceiurilor de cheltuieli le permite cursanților să își identifice principalele domenii sau categorii de cheltuieli. Înțelegerea locului în care sunt alocați majoritatea banilor le permite persoanelor să ia decizii mai informate cu privire la buget și alocarea resurselor. Aceste cunoștințe facilitează o mai bună planificare și optimizare a cheltuielilor pentru alinierea la obiectivele și prioritățile financiare.</a:t>
            </a:r>
            <a:endParaRPr sz="1800"/>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4572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Reducerea fraudelor și a erorilor:</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obiceiurilor de cheltuieli ajută la detectarea oricăror tranzacții neautorizate sau frauduloase în conturile financiare. Prin revizuirea periodică a înregistrărilor tranzacțiilor, persoanele fizice pot identifica orice activitate suspectă și pot lua măsurile adecvate pentru a o rezolva, cum ar fi raportarea cheltuielilor frauduloase sau actualizarea măsurilor de securitate. Această abordare proactivă sporește securitatea financiară și protejează împotriva pierderilor potențiale.</a:t>
            </a:r>
            <a:endParaRPr sz="1800"/>
          </a:p>
          <a:p>
            <a:pPr indent="4572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Luarea unor decizii mai bune privind cheltuielile:</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Prin revizuirea periodică a obiceiurilor lor de cheltuieli, cursanții dobândesc o mai bună înțelegere a comportamentului și modelelor lor financiare. Această conștientizare le permite să ia decizii mai bune privind cheltuielile, bazate pe valorile, prioritățile și obiectivele lor pe termen lung. Persoanele pot identifica domeniile în care cheltuielile pot fi optimizate sau reduse, ducând la o utilizare mai intenționată și mai atentă a resurselor financiare.</a:t>
            </a:r>
            <a:endParaRPr sz="1800"/>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Monitorizarea periodică a obiceiurilor de cheltuieli este esențială pentru menținerea sănătății financiare și atingerea obiectivelor financiare pe termen lung. Rămânând vigilente și proactive în urmărirea cheltuielilor, persoanele pot lua decizii în cunoștință de cauză, pot preveni cheltuielile excesive și pot lucra pentru un viitor financiar mai sigur și mai prosper.</a:t>
            </a:r>
            <a:endParaRPr sz="1800"/>
          </a:p>
          <a:p>
            <a:pPr indent="-228600" lvl="0" marL="457200" rtl="0" algn="just">
              <a:lnSpc>
                <a:spcPct val="107000"/>
              </a:lnSpc>
              <a:spcBef>
                <a:spcPts val="800"/>
              </a:spcBef>
              <a:spcAft>
                <a:spcPts val="800"/>
              </a:spcAft>
              <a:buSzPts val="1400"/>
              <a:buNone/>
            </a:pPr>
            <a:r>
              <a:t/>
            </a:r>
            <a:endParaRPr sz="1800">
              <a:latin typeface="Century Gothic"/>
              <a:ea typeface="Century Gothic"/>
              <a:cs typeface="Century Gothic"/>
              <a:sym typeface="Century Gothic"/>
            </a:endParaRPr>
          </a:p>
        </p:txBody>
      </p:sp>
      <p:sp>
        <p:nvSpPr>
          <p:cNvPr id="405" name="Google Shape;40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400"/>
              <a:buFont typeface="Arial"/>
              <a:buNone/>
            </a:pPr>
            <a:r>
              <a:rPr lang="en-US" sz="1100">
                <a:latin typeface="Century Gothic"/>
                <a:ea typeface="Century Gothic"/>
                <a:cs typeface="Century Gothic"/>
                <a:sym typeface="Century Gothic"/>
              </a:rPr>
              <a:t>În peisajul complicat al finanțelor personale, unul dintre cele mai importante aspecte este înțelegerea și gestionarea cheltuielilor. Aceste obligații financiare acoperă un spectru larg, de la angajamente fixe la indulgențe discreționare, fiecare jucând un rol unic în modelarea călătoriei noastre financiare.</a:t>
            </a:r>
            <a:endParaRPr sz="1100"/>
          </a:p>
          <a:p>
            <a:pPr indent="-228600" lvl="0" marL="457200" rtl="0" algn="just">
              <a:lnSpc>
                <a:spcPct val="107000"/>
              </a:lnSpc>
              <a:spcBef>
                <a:spcPts val="800"/>
              </a:spcBef>
              <a:spcAft>
                <a:spcPts val="0"/>
              </a:spcAft>
              <a:buClr>
                <a:schemeClr val="dk1"/>
              </a:buClr>
              <a:buSzPts val="1400"/>
              <a:buFont typeface="Arial"/>
              <a:buNone/>
            </a:pPr>
            <a:r>
              <a:rPr lang="en-US" sz="1100">
                <a:latin typeface="Century Gothic"/>
                <a:ea typeface="Century Gothic"/>
                <a:cs typeface="Century Gothic"/>
                <a:sym typeface="Century Gothic"/>
              </a:rPr>
              <a:t>Mai jos sunt prezentate câteva sfaturi pentru un buget controlat:</a:t>
            </a:r>
            <a:endParaRPr sz="1100"/>
          </a:p>
          <a:p>
            <a:pPr indent="-285750" lvl="1" marL="742950" rtl="0" algn="just">
              <a:spcBef>
                <a:spcPts val="800"/>
              </a:spcBef>
              <a:spcAft>
                <a:spcPts val="0"/>
              </a:spcAft>
              <a:buClr>
                <a:schemeClr val="dk1"/>
              </a:buClr>
              <a:buSzPts val="1400"/>
              <a:buFont typeface="Century Gothic"/>
              <a:buChar char="-"/>
            </a:pPr>
            <a:r>
              <a:rPr b="1" lang="en-US" sz="1100">
                <a:latin typeface="Century Gothic"/>
                <a:ea typeface="Century Gothic"/>
                <a:cs typeface="Century Gothic"/>
                <a:sym typeface="Century Gothic"/>
              </a:rPr>
              <a:t>Urmați un plan de bugetare inflexibil pentru a evita cheltuielile excesive</a:t>
            </a:r>
            <a:endParaRPr>
              <a:latin typeface="Times New Roman"/>
              <a:ea typeface="Times New Roman"/>
              <a:cs typeface="Times New Roman"/>
              <a:sym typeface="Times New Roman"/>
            </a:endParaRPr>
          </a:p>
          <a:p>
            <a:pPr indent="-228600" lvl="0" marL="457200" rtl="0" algn="just">
              <a:lnSpc>
                <a:spcPct val="107000"/>
              </a:lnSpc>
              <a:spcBef>
                <a:spcPts val="0"/>
              </a:spcBef>
              <a:spcAft>
                <a:spcPts val="0"/>
              </a:spcAft>
              <a:buClr>
                <a:schemeClr val="dk1"/>
              </a:buClr>
              <a:buSzPts val="1400"/>
              <a:buFont typeface="Arial"/>
              <a:buNone/>
            </a:pPr>
            <a:r>
              <a:rPr lang="en-US" sz="1100">
                <a:latin typeface="Century Gothic"/>
                <a:ea typeface="Century Gothic"/>
                <a:cs typeface="Century Gothic"/>
                <a:sym typeface="Century Gothic"/>
              </a:rPr>
              <a:t>Planul de bugetare inflexibil poate ajuta la prevenirea cheltuielilor excesive prin impunerea unor limite stricte pentru diverse categorii de cheltuieli. Prin stabilirea unor alocări prestabilite, preluarea întregului venit vă va învăța disciplina și responsabilitatea în gestionarea financiară, reducând probabilitatea achizițiilor inutile sau a cumpărăturilor impulsive.</a:t>
            </a:r>
            <a:endParaRPr sz="1100"/>
          </a:p>
          <a:p>
            <a:pPr indent="-228600" lvl="0" marL="457200" rtl="0" algn="just">
              <a:lnSpc>
                <a:spcPct val="107000"/>
              </a:lnSpc>
              <a:spcBef>
                <a:spcPts val="800"/>
              </a:spcBef>
              <a:spcAft>
                <a:spcPts val="0"/>
              </a:spcAft>
              <a:buClr>
                <a:schemeClr val="dk1"/>
              </a:buClr>
              <a:buSzPts val="1400"/>
              <a:buFont typeface="Arial"/>
              <a:buNone/>
            </a:pPr>
            <a:r>
              <a:rPr b="1" lang="en-US" sz="1100">
                <a:latin typeface="Century Gothic"/>
                <a:ea typeface="Century Gothic"/>
                <a:cs typeface="Century Gothic"/>
                <a:sym typeface="Century Gothic"/>
              </a:rPr>
              <a:t> </a:t>
            </a:r>
            <a:endParaRPr sz="1100"/>
          </a:p>
          <a:p>
            <a:pPr indent="-285750" lvl="1" marL="742950" rtl="0" algn="just">
              <a:spcBef>
                <a:spcPts val="800"/>
              </a:spcBef>
              <a:spcAft>
                <a:spcPts val="0"/>
              </a:spcAft>
              <a:buClr>
                <a:schemeClr val="dk1"/>
              </a:buClr>
              <a:buSzPts val="1400"/>
              <a:buFont typeface="Century Gothic"/>
              <a:buChar char="-"/>
            </a:pPr>
            <a:r>
              <a:rPr b="1" lang="en-US" sz="1100">
                <a:latin typeface="Century Gothic"/>
                <a:ea typeface="Century Gothic"/>
                <a:cs typeface="Century Gothic"/>
                <a:sym typeface="Century Gothic"/>
              </a:rPr>
              <a:t>Stabiliți limite de cheltuieli de fiecare dată când faceți cumpărături (a avea bani lichizi ar putea ajuta să nu cheltuiți prea mult)</a:t>
            </a:r>
            <a:endParaRPr>
              <a:latin typeface="Times New Roman"/>
              <a:ea typeface="Times New Roman"/>
              <a:cs typeface="Times New Roman"/>
              <a:sym typeface="Times New Roman"/>
            </a:endParaRPr>
          </a:p>
          <a:p>
            <a:pPr indent="-228600" lvl="0" marL="457200" rtl="0" algn="just">
              <a:lnSpc>
                <a:spcPct val="107000"/>
              </a:lnSpc>
              <a:spcBef>
                <a:spcPts val="0"/>
              </a:spcBef>
              <a:spcAft>
                <a:spcPts val="0"/>
              </a:spcAft>
              <a:buClr>
                <a:schemeClr val="dk1"/>
              </a:buClr>
              <a:buSzPts val="1400"/>
              <a:buFont typeface="Arial"/>
              <a:buNone/>
            </a:pPr>
            <a:r>
              <a:rPr lang="en-US" sz="1100">
                <a:latin typeface="Century Gothic"/>
                <a:ea typeface="Century Gothic"/>
                <a:cs typeface="Century Gothic"/>
                <a:sym typeface="Century Gothic"/>
              </a:rPr>
              <a:t>Stabilirea unor limite de cheltuieli înainte de fiecare vizită la cumpărături este esențială pentru a rămâne în limitele bugetului. O strategie eficientă este utilizarea de numerar în locul cardurilor de credit sau de debit, deoarece aceasta oferă o limită tangibilă a cheltuielilor și reduce tentația de a depăși sumele prevăzute în buget. Prin alocarea unei anumite sume de bani pentru fiecare excursie la cumpărături, cursanții își pot controla mai bine cheltuielile și pot lua decizii de cumpărare mai atente.</a:t>
            </a:r>
            <a:endParaRPr sz="11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b="1" lang="en-US" sz="1100">
                <a:latin typeface="Century Gothic"/>
                <a:ea typeface="Century Gothic"/>
                <a:cs typeface="Century Gothic"/>
                <a:sym typeface="Century Gothic"/>
              </a:rPr>
              <a:t> </a:t>
            </a:r>
            <a:endParaRPr sz="1100">
              <a:latin typeface="Calibri"/>
              <a:ea typeface="Calibri"/>
              <a:cs typeface="Calibri"/>
              <a:sym typeface="Calibri"/>
            </a:endParaRPr>
          </a:p>
          <a:p>
            <a:pPr indent="-285750" lvl="1" marL="742950" rtl="0" algn="just">
              <a:spcBef>
                <a:spcPts val="800"/>
              </a:spcBef>
              <a:spcAft>
                <a:spcPts val="0"/>
              </a:spcAft>
              <a:buClr>
                <a:schemeClr val="dk1"/>
              </a:buClr>
              <a:buSzPts val="1400"/>
              <a:buFont typeface="Century Gothic"/>
              <a:buChar char="-"/>
            </a:pPr>
            <a:r>
              <a:rPr b="1" lang="en-US" sz="1100">
                <a:latin typeface="Century Gothic"/>
                <a:ea typeface="Century Gothic"/>
                <a:cs typeface="Century Gothic"/>
                <a:sym typeface="Century Gothic"/>
              </a:rPr>
              <a:t>Eliminarea detaliilor cardului de pe site-urile web (lenea poate opri achiziția)</a:t>
            </a:r>
            <a:endParaRPr>
              <a:latin typeface="Times New Roman"/>
              <a:ea typeface="Times New Roman"/>
              <a:cs typeface="Times New Roman"/>
              <a:sym typeface="Times New Roman"/>
            </a:endParaRPr>
          </a:p>
          <a:p>
            <a:pPr indent="-228600" lvl="0" marL="457200" rtl="0" algn="just">
              <a:lnSpc>
                <a:spcPct val="107000"/>
              </a:lnSpc>
              <a:spcBef>
                <a:spcPts val="0"/>
              </a:spcBef>
              <a:spcAft>
                <a:spcPts val="0"/>
              </a:spcAft>
              <a:buClr>
                <a:schemeClr val="dk1"/>
              </a:buClr>
              <a:buSzPts val="1400"/>
              <a:buFont typeface="Arial"/>
              <a:buNone/>
            </a:pPr>
            <a:r>
              <a:rPr lang="en-US" sz="1100">
                <a:latin typeface="Century Gothic"/>
                <a:ea typeface="Century Gothic"/>
                <a:cs typeface="Century Gothic"/>
                <a:sym typeface="Century Gothic"/>
              </a:rPr>
              <a:t>Eliminarea detaliilor de card stocate de pe site-urile de cumpărături online poate servi împotriva achizițiilor impulsive determinate de comoditate sau lene. Prin solicitarea introducerii manuale a informațiilor de plată pentru fiecare tranzacție, persoanele sunt obligate să se oprească și să își reconsidere deciziile de cumpărare. Acest pas suplimentar oferă posibilitatea de a evalua dacă achiziția se aliniază priorităților bugetare și de a evita achizițiile inutile sau impulsive.</a:t>
            </a:r>
            <a:endParaRPr sz="1100"/>
          </a:p>
          <a:p>
            <a:pPr indent="-228600" lvl="0" marL="457200" rtl="0" algn="just">
              <a:lnSpc>
                <a:spcPct val="107000"/>
              </a:lnSpc>
              <a:spcBef>
                <a:spcPts val="800"/>
              </a:spcBef>
              <a:spcAft>
                <a:spcPts val="0"/>
              </a:spcAft>
              <a:buClr>
                <a:schemeClr val="dk1"/>
              </a:buClr>
              <a:buSzPts val="1400"/>
              <a:buFont typeface="Arial"/>
              <a:buNone/>
            </a:pPr>
            <a:r>
              <a:rPr b="1" lang="en-US" sz="1100">
                <a:latin typeface="Century Gothic"/>
                <a:ea typeface="Century Gothic"/>
                <a:cs typeface="Century Gothic"/>
                <a:sym typeface="Century Gothic"/>
              </a:rPr>
              <a:t> </a:t>
            </a:r>
            <a:endParaRPr sz="1100"/>
          </a:p>
          <a:p>
            <a:pPr indent="-285750" lvl="1" marL="742950" rtl="0" algn="just">
              <a:spcBef>
                <a:spcPts val="800"/>
              </a:spcBef>
              <a:spcAft>
                <a:spcPts val="0"/>
              </a:spcAft>
              <a:buClr>
                <a:schemeClr val="dk1"/>
              </a:buClr>
              <a:buSzPts val="1400"/>
              <a:buFont typeface="Century Gothic"/>
              <a:buChar char="-"/>
            </a:pPr>
            <a:r>
              <a:rPr b="1" lang="en-US" sz="1100">
                <a:latin typeface="Century Gothic"/>
                <a:ea typeface="Century Gothic"/>
                <a:cs typeface="Century Gothic"/>
                <a:sym typeface="Century Gothic"/>
              </a:rPr>
              <a:t>Dezabonarea de la</a:t>
            </a:r>
            <a:r>
              <a:rPr b="1" lang="en-US">
                <a:latin typeface="Century Gothic"/>
                <a:ea typeface="Century Gothic"/>
                <a:cs typeface="Century Gothic"/>
                <a:sym typeface="Century Gothic"/>
              </a:rPr>
              <a:t> materiale promoționale (buletine informative)</a:t>
            </a:r>
            <a:endParaRPr>
              <a:latin typeface="Times New Roman"/>
              <a:ea typeface="Times New Roman"/>
              <a:cs typeface="Times New Roman"/>
              <a:sym typeface="Times New Roman"/>
            </a:endParaRPr>
          </a:p>
          <a:p>
            <a:pPr indent="-228600" lvl="0" marL="457200" rtl="0" algn="just">
              <a:lnSpc>
                <a:spcPct val="107000"/>
              </a:lnSpc>
              <a:spcBef>
                <a:spcPts val="0"/>
              </a:spcBef>
              <a:spcAft>
                <a:spcPts val="0"/>
              </a:spcAft>
              <a:buClr>
                <a:schemeClr val="dk1"/>
              </a:buClr>
              <a:buSzPts val="1400"/>
              <a:buFont typeface="Arial"/>
              <a:buNone/>
            </a:pPr>
            <a:r>
              <a:rPr lang="en-US" sz="1100">
                <a:latin typeface="Century Gothic"/>
                <a:ea typeface="Century Gothic"/>
                <a:cs typeface="Century Gothic"/>
                <a:sym typeface="Century Gothic"/>
              </a:rPr>
              <a:t>Dezabonarea de la materialele promoționale, cum ar fi buletinele informative sau reclamele prin e-mail, poate contribui la reducerea tentației de a face achiziții inutile influențate de tacticile de marketing.</a:t>
            </a:r>
            <a:endParaRPr sz="1100"/>
          </a:p>
          <a:p>
            <a:pPr indent="-228600" lvl="0" marL="457200" rtl="0" algn="just">
              <a:lnSpc>
                <a:spcPct val="107000"/>
              </a:lnSpc>
              <a:spcBef>
                <a:spcPts val="800"/>
              </a:spcBef>
              <a:spcAft>
                <a:spcPts val="0"/>
              </a:spcAft>
              <a:buClr>
                <a:schemeClr val="dk1"/>
              </a:buClr>
              <a:buSzPts val="1400"/>
              <a:buFont typeface="Arial"/>
              <a:buNone/>
            </a:pPr>
            <a:r>
              <a:rPr lang="en-US" sz="1100">
                <a:latin typeface="Century Gothic"/>
                <a:ea typeface="Century Gothic"/>
                <a:cs typeface="Century Gothic"/>
                <a:sym typeface="Century Gothic"/>
              </a:rPr>
              <a:t> </a:t>
            </a:r>
            <a:endParaRPr sz="1100"/>
          </a:p>
          <a:p>
            <a:pPr indent="-285750" lvl="1" marL="742950" rtl="0" algn="just">
              <a:spcBef>
                <a:spcPts val="800"/>
              </a:spcBef>
              <a:spcAft>
                <a:spcPts val="0"/>
              </a:spcAft>
              <a:buClr>
                <a:schemeClr val="dk1"/>
              </a:buClr>
              <a:buSzPts val="1400"/>
              <a:buFont typeface="Century Gothic"/>
              <a:buChar char="-"/>
            </a:pPr>
            <a:r>
              <a:rPr b="1" lang="en-US" sz="1100">
                <a:latin typeface="Century Gothic"/>
                <a:ea typeface="Century Gothic"/>
                <a:cs typeface="Century Gothic"/>
                <a:sym typeface="Century Gothic"/>
              </a:rPr>
              <a:t>Cu cât perioada de bugetare este mai lungă, cu atât estimările sunt mai puțin fiabile</a:t>
            </a:r>
            <a:endParaRPr>
              <a:latin typeface="Times New Roman"/>
              <a:ea typeface="Times New Roman"/>
              <a:cs typeface="Times New Roman"/>
              <a:sym typeface="Times New Roman"/>
            </a:endParaRPr>
          </a:p>
          <a:p>
            <a:pPr indent="-228600" lvl="0" marL="457200" rtl="0" algn="just">
              <a:lnSpc>
                <a:spcPct val="107000"/>
              </a:lnSpc>
              <a:spcBef>
                <a:spcPts val="0"/>
              </a:spcBef>
              <a:spcAft>
                <a:spcPts val="0"/>
              </a:spcAft>
              <a:buClr>
                <a:schemeClr val="dk1"/>
              </a:buClr>
              <a:buSzPts val="1400"/>
              <a:buFont typeface="Arial"/>
              <a:buNone/>
            </a:pPr>
            <a:r>
              <a:rPr lang="en-US" sz="1100">
                <a:latin typeface="Century Gothic"/>
                <a:ea typeface="Century Gothic"/>
                <a:cs typeface="Century Gothic"/>
                <a:sym typeface="Century Gothic"/>
              </a:rPr>
              <a:t>În timp ce perioadele bugetare mai scurte, cum ar fi cele săptămânale sau lunare, pot oferi estimări mai precise ale veniturilor și cheltuielilor, perioadele mai lungi, cum ar fi cele trimestriale sau anuale, pot fi mai puțin exacte din cauza factorilor fluctuanți, cum ar fi modificările veniturilor, cheltuielile neprevăzute sau prioritățile financiare în evoluție. Prin urmare, este esențial să revizuiți și să ajustați periodic planurile bugetare pentru a reflecta circumstanțele în schimbare și pentru a asigura o stabilitate financiară continuă.</a:t>
            </a:r>
            <a:endParaRPr sz="1100"/>
          </a:p>
          <a:p>
            <a:pPr indent="-228600" lvl="0" marL="457200" rtl="0" algn="just">
              <a:lnSpc>
                <a:spcPct val="107000"/>
              </a:lnSpc>
              <a:spcBef>
                <a:spcPts val="800"/>
              </a:spcBef>
              <a:spcAft>
                <a:spcPts val="800"/>
              </a:spcAft>
              <a:buSzPts val="1400"/>
              <a:buNone/>
            </a:pPr>
            <a:r>
              <a:t/>
            </a:r>
            <a:endParaRPr b="1" sz="1100">
              <a:latin typeface="Century Gothic"/>
              <a:ea typeface="Century Gothic"/>
              <a:cs typeface="Century Gothic"/>
              <a:sym typeface="Century Gothic"/>
            </a:endParaRPr>
          </a:p>
        </p:txBody>
      </p:sp>
      <p:sp>
        <p:nvSpPr>
          <p:cNvPr id="440" name="Google Shape;4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en-US" sz="1800">
                <a:latin typeface="Century Gothic"/>
                <a:ea typeface="Century Gothic"/>
                <a:cs typeface="Century Gothic"/>
                <a:sym typeface="Century Gothic"/>
              </a:rPr>
              <a:t>Below the template, as a tool for creating "My ideal budget," is prepared. For optimal results, provide printed versions to learners. This tool will require some calculations, but by the end of the activity, learners should have a personalized budgeting plan that suits them best.</a:t>
            </a:r>
            <a:endParaRPr sz="1800">
              <a:latin typeface="Calibri"/>
              <a:ea typeface="Calibri"/>
              <a:cs typeface="Calibri"/>
              <a:sym typeface="Calibri"/>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Encourage learners to fill in the template, beginning with defining their income at the top of the form. The next step is for learners to consider how much they spend in each category and record the data in the form.</a:t>
            </a:r>
            <a:endParaRPr sz="1800">
              <a:latin typeface="Calibri"/>
              <a:ea typeface="Calibri"/>
              <a:cs typeface="Calibri"/>
              <a:sym typeface="Calibri"/>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In the subsequent step, learners should select a budgeting technique that best suits their situation based on the numbers. This could be any technique learned previously, such as the 80/20 rule, 60/30/10 rule, zero-based budgeting, etc.</a:t>
            </a:r>
            <a:endParaRPr sz="1800">
              <a:latin typeface="Calibri"/>
              <a:ea typeface="Calibri"/>
              <a:cs typeface="Calibri"/>
              <a:sym typeface="Calibri"/>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Choosing the appropriate budgeting technique may present a significant challenge. However, doing so allows learners to identify the technique they are currently using and understand how to maximize its effectiveness.</a:t>
            </a:r>
            <a:endParaRPr sz="18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454" name="Google Shape;45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TIPS that will help plan a vacation on a budget: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rgbClr val="000000"/>
              </a:buClr>
              <a:buSzPts val="3300"/>
              <a:buFont typeface="Arial"/>
              <a:buNone/>
            </a:pPr>
            <a:r>
              <a:rPr b="1" lang="en-US">
                <a:solidFill>
                  <a:srgbClr val="000000"/>
                </a:solidFill>
              </a:rPr>
              <a:t>Setting your total vacation budget. </a:t>
            </a:r>
            <a:endParaRPr/>
          </a:p>
          <a:p>
            <a:pPr indent="-100965" lvl="1" marL="457200" rtl="0" algn="l">
              <a:lnSpc>
                <a:spcPct val="100000"/>
              </a:lnSpc>
              <a:spcBef>
                <a:spcPts val="0"/>
              </a:spcBef>
              <a:spcAft>
                <a:spcPts val="0"/>
              </a:spcAft>
              <a:buClr>
                <a:schemeClr val="dk1"/>
              </a:buClr>
              <a:buSzPts val="1200"/>
              <a:buFont typeface="Arial"/>
              <a:buNone/>
            </a:pPr>
            <a:r>
              <a:rPr i="0" lang="en-US">
                <a:solidFill>
                  <a:schemeClr val="dk1"/>
                </a:solidFill>
              </a:rPr>
              <a:t>Before embarking on your trip, it's crucial to establish a total vacation budget. This includes accounting for expenses such as transportation, accommodation, meals, activities, souvenirs, and any unexpected costs. Setting a clear budget provides a framework for planning and helps ensure that expenses remain within your financial means.</a:t>
            </a:r>
            <a:endParaRPr/>
          </a:p>
          <a:p>
            <a:pPr indent="0" lvl="1" marL="356235" rtl="0" algn="l">
              <a:lnSpc>
                <a:spcPct val="100000"/>
              </a:lnSpc>
              <a:spcBef>
                <a:spcPts val="0"/>
              </a:spcBef>
              <a:spcAft>
                <a:spcPts val="0"/>
              </a:spcAft>
              <a:buClr>
                <a:schemeClr val="dk1"/>
              </a:buClr>
              <a:buSzPts val="3300"/>
              <a:buFont typeface="Arial"/>
              <a:buNone/>
            </a:pPr>
            <a:r>
              <a:t/>
            </a:r>
            <a:endParaRPr b="1">
              <a:solidFill>
                <a:srgbClr val="000000"/>
              </a:solidFill>
            </a:endParaRPr>
          </a:p>
          <a:p>
            <a:pPr indent="0" lvl="0" marL="0" rtl="0" algn="l">
              <a:lnSpc>
                <a:spcPct val="100000"/>
              </a:lnSpc>
              <a:spcBef>
                <a:spcPts val="0"/>
              </a:spcBef>
              <a:spcAft>
                <a:spcPts val="0"/>
              </a:spcAft>
              <a:buClr>
                <a:srgbClr val="000000"/>
              </a:buClr>
              <a:buSzPts val="3300"/>
              <a:buFont typeface="Arial"/>
              <a:buNone/>
            </a:pPr>
            <a:r>
              <a:rPr b="1" lang="en-US">
                <a:solidFill>
                  <a:srgbClr val="000000"/>
                </a:solidFill>
              </a:rPr>
              <a:t>Planning in advance </a:t>
            </a:r>
            <a:endParaRPr/>
          </a:p>
          <a:p>
            <a:pPr indent="-100965" lvl="1" marL="457200" rtl="0" algn="l">
              <a:lnSpc>
                <a:spcPct val="100000"/>
              </a:lnSpc>
              <a:spcBef>
                <a:spcPts val="0"/>
              </a:spcBef>
              <a:spcAft>
                <a:spcPts val="0"/>
              </a:spcAft>
              <a:buClr>
                <a:schemeClr val="dk1"/>
              </a:buClr>
              <a:buSzPts val="1200"/>
              <a:buFont typeface="Arial"/>
              <a:buNone/>
            </a:pPr>
            <a:r>
              <a:rPr i="0" lang="en-US">
                <a:solidFill>
                  <a:schemeClr val="dk1"/>
                </a:solidFill>
              </a:rPr>
              <a:t>Planning your vacation well in advance allows you to research and book accommodations, transportation, and activities at the best possible prices. Early planning also gives you time to take advantage of discounts, deals, and promotions, maximizing your budget and reducing last-minute expenses.</a:t>
            </a:r>
            <a:endParaRPr/>
          </a:p>
          <a:p>
            <a:pPr indent="-100965" lvl="1" marL="457200" rtl="0" algn="l">
              <a:lnSpc>
                <a:spcPct val="100000"/>
              </a:lnSpc>
              <a:spcBef>
                <a:spcPts val="0"/>
              </a:spcBef>
              <a:spcAft>
                <a:spcPts val="0"/>
              </a:spcAft>
              <a:buClr>
                <a:schemeClr val="dk1"/>
              </a:buClr>
              <a:buSzPts val="3300"/>
              <a:buFont typeface="Arial"/>
              <a:buNone/>
            </a:pPr>
            <a:r>
              <a:t/>
            </a:r>
            <a:endParaRPr b="1" i="0">
              <a:solidFill>
                <a:srgbClr val="000000"/>
              </a:solidFill>
            </a:endParaRPr>
          </a:p>
          <a:p>
            <a:pPr indent="0" lvl="0" marL="0" rtl="0" algn="l">
              <a:lnSpc>
                <a:spcPct val="100000"/>
              </a:lnSpc>
              <a:spcBef>
                <a:spcPts val="0"/>
              </a:spcBef>
              <a:spcAft>
                <a:spcPts val="0"/>
              </a:spcAft>
              <a:buClr>
                <a:srgbClr val="000000"/>
              </a:buClr>
              <a:buSzPts val="3300"/>
              <a:buFont typeface="Arial"/>
              <a:buNone/>
            </a:pPr>
            <a:r>
              <a:rPr b="1" lang="en-US">
                <a:solidFill>
                  <a:srgbClr val="000000"/>
                </a:solidFill>
              </a:rPr>
              <a:t>Embracing flexibility </a:t>
            </a:r>
            <a:endParaRPr/>
          </a:p>
          <a:p>
            <a:pPr indent="-100965" lvl="1" marL="457200" rtl="0" algn="l">
              <a:lnSpc>
                <a:spcPct val="100000"/>
              </a:lnSpc>
              <a:spcBef>
                <a:spcPts val="0"/>
              </a:spcBef>
              <a:spcAft>
                <a:spcPts val="0"/>
              </a:spcAft>
              <a:buClr>
                <a:schemeClr val="dk1"/>
              </a:buClr>
              <a:buSzPts val="1200"/>
              <a:buFont typeface="Arial"/>
              <a:buNone/>
            </a:pPr>
            <a:r>
              <a:rPr i="0" lang="en-US">
                <a:solidFill>
                  <a:schemeClr val="dk1"/>
                </a:solidFill>
              </a:rPr>
              <a:t>While it's essential to have a plan in place, being flexible with your itinerary can help save money and reduce stress. Embracing flexibility allows you to take advantage of spontaneous opportunities, adjust plans based on changing circumstances or weather conditions, and explore budget-friendly alternatives for activities or dining options.</a:t>
            </a:r>
            <a:endParaRPr/>
          </a:p>
          <a:p>
            <a:pPr indent="-100965" lvl="1" marL="457200" rtl="0" algn="l">
              <a:lnSpc>
                <a:spcPct val="100000"/>
              </a:lnSpc>
              <a:spcBef>
                <a:spcPts val="0"/>
              </a:spcBef>
              <a:spcAft>
                <a:spcPts val="0"/>
              </a:spcAft>
              <a:buClr>
                <a:schemeClr val="dk1"/>
              </a:buClr>
              <a:buSzPts val="3300"/>
              <a:buFont typeface="Arial"/>
              <a:buNone/>
            </a:pPr>
            <a:r>
              <a:t/>
            </a:r>
            <a:endParaRPr b="1">
              <a:solidFill>
                <a:srgbClr val="000000"/>
              </a:solidFill>
            </a:endParaRPr>
          </a:p>
          <a:p>
            <a:pPr indent="0" lvl="0" marL="0" rtl="0" algn="l">
              <a:lnSpc>
                <a:spcPct val="100000"/>
              </a:lnSpc>
              <a:spcBef>
                <a:spcPts val="0"/>
              </a:spcBef>
              <a:spcAft>
                <a:spcPts val="0"/>
              </a:spcAft>
              <a:buClr>
                <a:srgbClr val="000000"/>
              </a:buClr>
              <a:buSzPts val="3300"/>
              <a:buFont typeface="Arial"/>
              <a:buNone/>
            </a:pPr>
            <a:r>
              <a:rPr b="1" lang="en-US">
                <a:solidFill>
                  <a:srgbClr val="000000"/>
                </a:solidFill>
              </a:rPr>
              <a:t>Researching your destination </a:t>
            </a:r>
            <a:endParaRPr/>
          </a:p>
          <a:p>
            <a:pPr indent="-100965" lvl="1" marL="457200" rtl="0" algn="l">
              <a:lnSpc>
                <a:spcPct val="100000"/>
              </a:lnSpc>
              <a:spcBef>
                <a:spcPts val="0"/>
              </a:spcBef>
              <a:spcAft>
                <a:spcPts val="0"/>
              </a:spcAft>
              <a:buClr>
                <a:schemeClr val="dk1"/>
              </a:buClr>
              <a:buSzPts val="1200"/>
              <a:buFont typeface="Arial"/>
              <a:buNone/>
            </a:pPr>
            <a:r>
              <a:rPr i="0" lang="en-US">
                <a:solidFill>
                  <a:schemeClr val="dk1"/>
                </a:solidFill>
              </a:rPr>
              <a:t>Conducting thorough research on your destination helps you gain insight into the local cost of living, currency exchange rates, and typical expenses. Understanding these factors allows you to budget more accurately and avoid unexpected financial surprises during your trip. Additionally, researching free or low-cost attractions and dining options can help stretch your vacation budget further.</a:t>
            </a:r>
            <a:endParaRPr b="1">
              <a:solidFill>
                <a:srgbClr val="000000"/>
              </a:solidFill>
            </a:endParaRPr>
          </a:p>
          <a:p>
            <a:pPr indent="-146683" lvl="1" marL="712470" rtl="0" algn="l">
              <a:lnSpc>
                <a:spcPct val="100000"/>
              </a:lnSpc>
              <a:spcBef>
                <a:spcPts val="0"/>
              </a:spcBef>
              <a:spcAft>
                <a:spcPts val="0"/>
              </a:spcAft>
              <a:buClr>
                <a:schemeClr val="dk1"/>
              </a:buClr>
              <a:buSzPts val="3300"/>
              <a:buFont typeface="Arial"/>
              <a:buNone/>
            </a:pPr>
            <a:r>
              <a:t/>
            </a:r>
            <a:endParaRPr b="1">
              <a:solidFill>
                <a:srgbClr val="000000"/>
              </a:solidFill>
            </a:endParaRPr>
          </a:p>
          <a:p>
            <a:pPr indent="0" lvl="0" marL="0" rtl="0" algn="l">
              <a:lnSpc>
                <a:spcPct val="100000"/>
              </a:lnSpc>
              <a:spcBef>
                <a:spcPts val="0"/>
              </a:spcBef>
              <a:spcAft>
                <a:spcPts val="0"/>
              </a:spcAft>
              <a:buClr>
                <a:srgbClr val="000000"/>
              </a:buClr>
              <a:buSzPts val="3300"/>
              <a:buFont typeface="Arial"/>
              <a:buNone/>
            </a:pPr>
            <a:r>
              <a:rPr b="1" lang="en-US">
                <a:solidFill>
                  <a:srgbClr val="000000"/>
                </a:solidFill>
              </a:rPr>
              <a:t>Pre-Planning your activities</a:t>
            </a:r>
            <a:endParaRPr/>
          </a:p>
          <a:p>
            <a:pPr indent="-100965" lvl="1" marL="457200" rtl="0" algn="l">
              <a:lnSpc>
                <a:spcPct val="100000"/>
              </a:lnSpc>
              <a:spcBef>
                <a:spcPts val="0"/>
              </a:spcBef>
              <a:spcAft>
                <a:spcPts val="0"/>
              </a:spcAft>
              <a:buClr>
                <a:schemeClr val="dk1"/>
              </a:buClr>
              <a:buSzPts val="1200"/>
              <a:buFont typeface="Arial"/>
              <a:buNone/>
            </a:pPr>
            <a:r>
              <a:rPr i="0" lang="en-US">
                <a:solidFill>
                  <a:schemeClr val="dk1"/>
                </a:solidFill>
              </a:rPr>
              <a:t>Pre-planning your activities allows you to allocate funds strategically and prioritize experiences that align with your interests and budget. Consider creating a list of must-see attractions and estimating their costs in advance. This allows you to budget accordingly and avoid overspending on impulse activities while ensuring you don't miss out on key experiences.</a:t>
            </a:r>
            <a:endParaRPr/>
          </a:p>
          <a:p>
            <a:pPr indent="-100965" lvl="1" marL="457200" rtl="0" algn="l">
              <a:lnSpc>
                <a:spcPct val="100000"/>
              </a:lnSpc>
              <a:spcBef>
                <a:spcPts val="0"/>
              </a:spcBef>
              <a:spcAft>
                <a:spcPts val="0"/>
              </a:spcAft>
              <a:buClr>
                <a:schemeClr val="dk1"/>
              </a:buClr>
              <a:buSzPts val="3300"/>
              <a:buFont typeface="Arial"/>
              <a:buNone/>
            </a:pPr>
            <a:r>
              <a:t/>
            </a:r>
            <a:endParaRPr b="1">
              <a:solidFill>
                <a:srgbClr val="000000"/>
              </a:solidFill>
            </a:endParaRPr>
          </a:p>
          <a:p>
            <a:pPr indent="0" lvl="0" marL="0" rtl="0" algn="l">
              <a:lnSpc>
                <a:spcPct val="100000"/>
              </a:lnSpc>
              <a:spcBef>
                <a:spcPts val="0"/>
              </a:spcBef>
              <a:spcAft>
                <a:spcPts val="0"/>
              </a:spcAft>
              <a:buClr>
                <a:srgbClr val="000000"/>
              </a:buClr>
              <a:buSzPts val="3300"/>
              <a:buFont typeface="Arial"/>
              <a:buNone/>
            </a:pPr>
            <a:r>
              <a:rPr b="1" lang="en-US">
                <a:solidFill>
                  <a:srgbClr val="000000"/>
                </a:solidFill>
              </a:rPr>
              <a:t>When exchanging the money, do it in larger amounts, so you would not overpay the rate (keep in mind- exchanging too much will lead to a loss. )</a:t>
            </a:r>
            <a:endParaRPr/>
          </a:p>
          <a:p>
            <a:pPr indent="-100965" lvl="1" marL="457200" rtl="0" algn="l">
              <a:lnSpc>
                <a:spcPct val="100000"/>
              </a:lnSpc>
              <a:spcBef>
                <a:spcPts val="0"/>
              </a:spcBef>
              <a:spcAft>
                <a:spcPts val="0"/>
              </a:spcAft>
              <a:buClr>
                <a:schemeClr val="dk1"/>
              </a:buClr>
              <a:buSzPts val="1200"/>
              <a:buFont typeface="Arial"/>
              <a:buNone/>
            </a:pPr>
            <a:r>
              <a:rPr i="0" lang="en-US">
                <a:solidFill>
                  <a:schemeClr val="dk1"/>
                </a:solidFill>
              </a:rPr>
              <a:t>When exchanging currency for your trip, consider exchanging larger amounts at once to minimize exchange fees and obtain a favorable rate. However, it's essential to strike a balance and avoid exchanging more money than you'll need, as exchanging too much can result in unnecessary losses due to fluctuating exchange rates. Additionally, consider using a combination of cash and credit/debit cards to maximize convenience and security while managing expenses effectively.</a:t>
            </a:r>
            <a:endParaRPr b="1">
              <a:solidFill>
                <a:srgbClr val="000000"/>
              </a:solidFill>
            </a:endParaRPr>
          </a:p>
          <a:p>
            <a:pPr indent="0" lvl="0" marL="0" rtl="0" algn="l">
              <a:lnSpc>
                <a:spcPct val="100000"/>
              </a:lnSpc>
              <a:spcBef>
                <a:spcPts val="0"/>
              </a:spcBef>
              <a:spcAft>
                <a:spcPts val="0"/>
              </a:spcAft>
              <a:buSzPts val="1400"/>
              <a:buNone/>
            </a:pPr>
            <a:r>
              <a:t/>
            </a:r>
            <a:endParaRPr/>
          </a:p>
        </p:txBody>
      </p:sp>
      <p:sp>
        <p:nvSpPr>
          <p:cNvPr id="460" name="Google Shape;46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0"/>
              </a:spcBef>
              <a:spcAft>
                <a:spcPts val="0"/>
              </a:spcAft>
              <a:buSzPts val="1400"/>
              <a:buNone/>
            </a:pPr>
            <a:r>
              <a:rPr lang="en-US" sz="1800" u="sng">
                <a:latin typeface="Century Gothic"/>
                <a:ea typeface="Century Gothic"/>
                <a:cs typeface="Century Gothic"/>
                <a:sym typeface="Century Gothic"/>
              </a:rPr>
              <a:t>The main goal</a:t>
            </a:r>
            <a:r>
              <a:rPr lang="en-US" sz="1800">
                <a:latin typeface="Century Gothic"/>
                <a:ea typeface="Century Gothic"/>
                <a:cs typeface="Century Gothic"/>
                <a:sym typeface="Century Gothic"/>
              </a:rPr>
              <a:t> of this activity is to guide learners in preparing for significant purchases, such as vacations, by developing budgeting and planning skills.</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Instructions:</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1. Setting the Scene: Begin by asking learners to imagine planning a dream vacation. Encourage them to choose a destination they've always wanted to visit.</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2. Budgeting Basics: Provide learners with a hypothetical monthly income. This income represents their financial resources for the vacation. Emphasize the importance of sticking to a fixed budget and managing expenses wisely.</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3. Expense Tracking: Ask learners to create a list of potential expenses for their vacation, including accommodation, transportation, meals, activities, and any additional costs. Encourage them to research and estimate the costs accurately.</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4. Increasing Income: Prompt learners to consider ways to boost their income if needed to cover the expenses of their dream vacation. This could involve exploring part-time job opportunities, selling unused items, or finding creative ways to generate additional income.</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5. Budget Optimization: Encourage learners to review their expense list and identify areas where they can cut back to save money or areas where they may need to allocate more funds. This might involve prioritizing expenses, finding cost-effective alternatives, or eliminating non-essential purchases.</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6. Vacation Plan Presentation: Ask learners to present their vacation plan, detailing their chosen destination, estimated expenses, and strategies for financing the trip within their budget. Encourage discussion on the feasibility and effectiveness of their plan.</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7. Reflection and Real-world Application: Conclude the activity by facilitating a discussion on the challenges and lessons learned from planning the dream vacation. Encourage learners to reflect on how they can apply budgeting and planning skills to real-life scenarios and future financial goals.</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By engaging in this activity, learners will develop practical budgeting skills, learn to prioritize expenses, and gain a deeper understanding of the importance of financial planning when making significant purchases like vacations.</a:t>
            </a:r>
            <a:endParaRPr sz="1800">
              <a:latin typeface="Calibri"/>
              <a:ea typeface="Calibri"/>
              <a:cs typeface="Calibri"/>
              <a:sym typeface="Calibri"/>
            </a:endParaRPr>
          </a:p>
          <a:p>
            <a:pPr indent="0" lvl="0" marL="0" marR="0" rtl="0" algn="l">
              <a:lnSpc>
                <a:spcPct val="100000"/>
              </a:lnSpc>
              <a:spcBef>
                <a:spcPts val="800"/>
              </a:spcBef>
              <a:spcAft>
                <a:spcPts val="0"/>
              </a:spcAft>
              <a:buClr>
                <a:schemeClr val="dk1"/>
              </a:buClr>
              <a:buSzPts val="1200"/>
              <a:buFont typeface="Calibri"/>
              <a:buNone/>
            </a:pPr>
            <a:r>
              <a:t/>
            </a:r>
            <a:endParaRPr>
              <a:solidFill>
                <a:srgbClr val="000000"/>
              </a:solidFill>
            </a:endParaRPr>
          </a:p>
        </p:txBody>
      </p:sp>
      <p:sp>
        <p:nvSpPr>
          <p:cNvPr id="486" name="Google Shape;48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Bugetul este, de asemenea, o abilitate fundamentală care permite familiilor să preia controlul asupra finanțelor lor, să își atingă obiectivele și să își construiască un viitor sigur. Prin înțelegerea veniturilor, cheltuielilor și priorităților financiare, familiile pot lua decizii în cunoștință de cauză care să le susțină bunăstarea și prosperitatea pe termen lung.</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Înțelegerea veniturilor și cheltuielilor:</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Familiile sunt alcătuite din diverse surse de venit, de la salarii la bonusuri, alocații și alte intrări financiare. Este esențial să identificați și să înțelegeți aceste surse de venit pentru a crea un buget cuprinzător.</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SzPts val="1400"/>
              <a:buNone/>
            </a:pPr>
            <a:r>
              <a:rPr lang="en-US" sz="1800">
                <a:latin typeface="Century Gothic"/>
                <a:ea typeface="Century Gothic"/>
                <a:cs typeface="Century Gothic"/>
                <a:sym typeface="Century Gothic"/>
              </a:rPr>
              <a:t>În ceea ce privește cheltuielile, familiile trebuie să ia în considerare atât costurile fixe, cum ar fi chiria sau ratele ipotecare, utilitățile, alimentele și transportul, cât și cheltuielile variabile, cum ar fi distracțiile, mesele în oraș și cheltuielile discreționare. Înțelegerea acestor cheltuieli ajută familiile să își prioritizeze angajamentele financiare și să aloce resursele în mod eficient.</a:t>
            </a:r>
            <a:endParaRPr sz="1800"/>
          </a:p>
          <a:p>
            <a:pPr indent="-228600" lvl="0" marL="457200" rtl="0" algn="l">
              <a:lnSpc>
                <a:spcPct val="120000"/>
              </a:lnSpc>
              <a:spcBef>
                <a:spcPts val="800"/>
              </a:spcBef>
              <a:spcAft>
                <a:spcPts val="0"/>
              </a:spcAft>
              <a:buSzPts val="1400"/>
              <a:buNone/>
            </a:pPr>
            <a:r>
              <a:t/>
            </a:r>
            <a:endParaRPr sz="1800"/>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Crearea unui buget al gospodăriei:</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just">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Un buget familial servește drept foaie de parcurs pentru gestionarea finanțelor familiei. Prin alinierea veniturilor cu cheltuielile și obiectivele financiare, familiile se pot asigura că fiecare dolar este alocat în mod intenționat. Un buget bine conceput include prevederi pentru nevoile esențiale, economii, rambursarea datoriilor și cheltuieli discreționare.</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SzPts val="1400"/>
              <a:buNone/>
            </a:pPr>
            <a:r>
              <a:rPr lang="en-US" sz="1800">
                <a:latin typeface="Century Gothic"/>
                <a:ea typeface="Century Gothic"/>
                <a:cs typeface="Century Gothic"/>
                <a:sym typeface="Century Gothic"/>
              </a:rPr>
              <a:t>Stabilirea unor obiective bugetare realiste și respectarea acestora este esențială. Familiile pot fi nevoite să facă compromisuri și ajustări pe parcurs, dar existența unui plan clar oferă stabilitate și direcție.</a:t>
            </a:r>
            <a:endParaRPr sz="1800">
              <a:latin typeface="Century Gothic"/>
              <a:ea typeface="Century Gothic"/>
              <a:cs typeface="Century Gothic"/>
              <a:sym typeface="Century Gothic"/>
            </a:endParaRPr>
          </a:p>
          <a:p>
            <a:pPr indent="-228600" lvl="0" marL="457200" rtl="0" algn="l">
              <a:lnSpc>
                <a:spcPct val="120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Urmărirea cheltuielilor:</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just">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Urmărirea cheltuielilor este esențială pentru menținerea disciplinei financiare și respectarea bugetului. Familiile pot utiliza diverse instrumente și metode, cum ar fi aplicațiile de bugetare, foile de calcul sau sistemele simple de tip creion și hârtie, pentru a-și monitoriza regulat cheltuielile.</a:t>
            </a:r>
            <a:endParaRPr sz="1800"/>
          </a:p>
          <a:p>
            <a:pPr indent="-228600" lvl="0" marL="457200" rtl="0" algn="just">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just">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Prin revizuirea periodică a obiceiurilor de cheltuieli, familiile pot identifica domeniile în care ar putea fi necesare ajustări și pot lua decizii în cunoștință de cauză cu privire la prioritățile lor financiare.</a:t>
            </a:r>
            <a:endParaRPr sz="1800"/>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Gestionarea datoriilor:</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SzPts val="1400"/>
              <a:buNone/>
            </a:pPr>
            <a:r>
              <a:rPr lang="en-US" sz="1800">
                <a:latin typeface="Century Gothic"/>
                <a:ea typeface="Century Gothic"/>
                <a:cs typeface="Century Gothic"/>
                <a:sym typeface="Century Gothic"/>
              </a:rPr>
              <a:t>Multe familii se confruntă cu datorii, fie că este vorba de carduri de credit, împrumuturi sau ipoteci. Strategiile eficiente de gestionare a datoriilor sunt esențiale pentru reducerea stresului financiar și obținerea unei stabilități financiare pe termen lung.</a:t>
            </a:r>
            <a:endParaRPr sz="1800">
              <a:latin typeface="Century Gothic"/>
              <a:ea typeface="Century Gothic"/>
              <a:cs typeface="Century Gothic"/>
              <a:sym typeface="Century Gothic"/>
            </a:endParaRPr>
          </a:p>
          <a:p>
            <a:pPr indent="-228600" lvl="0" marL="457200" rtl="0" algn="l">
              <a:lnSpc>
                <a:spcPct val="120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Familiile pot utiliza tactici precum metoda "bulgărelui de zăpadă" sau metoda "avalanșei de datorii" pentru a plăti sistematic datoriile. În plus, negocierea unor rate ale dobânzii mai mici și evitarea noilor datorii pot accelera calea către eliminarea datoriilor.</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Economiile de urgență:</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Constituirea unui fond de urgență este o piatră de temelie a rezilienței financiare pentru familii. Existența unei rezerve de economii pentru acoperirea cheltuielilor neprevăzute sau a urgențelor financiare oferă liniște sufletească și previne nevoia de a recurge la datorii cu dobânzi ridicate în perioade de criză.</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Familiile ar trebui să își propună să pună deoparte o parte din venitul lor în fiecare lună până la atingerea obiectivului dorit de economisire pentru situații de urgență, de obicei echivalentul a trei până la șase luni de cheltuieli de trai.</a:t>
            </a:r>
            <a:endParaRPr sz="1800"/>
          </a:p>
          <a:p>
            <a:pPr indent="-228600" lvl="0" marL="457200" rtl="0" algn="l">
              <a:lnSpc>
                <a:spcPct val="120000"/>
              </a:lnSpc>
              <a:spcBef>
                <a:spcPts val="800"/>
              </a:spcBef>
              <a:spcAft>
                <a:spcPts val="0"/>
              </a:spcAft>
              <a:buSzPts val="1400"/>
              <a:buNone/>
            </a:pPr>
            <a:r>
              <a:rPr lang="en-US" sz="1800">
                <a:latin typeface="Century Gothic"/>
                <a:ea typeface="Century Gothic"/>
                <a:cs typeface="Century Gothic"/>
                <a:sym typeface="Century Gothic"/>
              </a:rPr>
              <a:t> </a:t>
            </a:r>
            <a:endParaRPr sz="1800">
              <a:latin typeface="Calibri"/>
              <a:ea typeface="Calibri"/>
              <a:cs typeface="Calibri"/>
              <a:sym typeface="Calibri"/>
            </a:endParaRPr>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Stabilirea obiectivelor financiare:</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Stabilirea unor obiective financiare clare oferă familiilor un scop pentru care să lupte și le ajută să rămână motivate pe parcursul călătoriei lor financiare. Fie că este vorba de economisirea pentru un avans la casă, de finanțarea educației unui copil sau de planificarea pentru pensionare, obiectivele SMART (specifice, măsurabile, realizabile, relevante, limitate în timp) oferă o foaie de parcurs pentru succes.</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Prin împărțirea obiectivelor mari în pași mai mici, realizabili, familiile pot face progrese în timp și își pot sărbători realizările pe parcurs.</a:t>
            </a:r>
            <a:endParaRPr sz="1800"/>
          </a:p>
          <a:p>
            <a:pPr indent="0" lvl="0" marL="0" rtl="0" algn="l">
              <a:lnSpc>
                <a:spcPct val="120000"/>
              </a:lnSpc>
              <a:spcBef>
                <a:spcPts val="800"/>
              </a:spcBef>
              <a:spcAft>
                <a:spcPts val="0"/>
              </a:spcAft>
              <a:buSzPts val="1400"/>
              <a:buNone/>
            </a:pPr>
            <a:r>
              <a:t/>
            </a:r>
            <a:endParaRPr sz="1800">
              <a:latin typeface="Calibri"/>
              <a:ea typeface="Calibri"/>
              <a:cs typeface="Calibri"/>
              <a:sym typeface="Calibri"/>
            </a:endParaRPr>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Comunicare și colaborare:</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None/>
            </a:pPr>
            <a:r>
              <a:rPr lang="en-US" sz="1800">
                <a:latin typeface="Century Gothic"/>
                <a:ea typeface="Century Gothic"/>
                <a:cs typeface="Century Gothic"/>
                <a:sym typeface="Century Gothic"/>
              </a:rPr>
              <a:t>Comunicarea deschisă și sinceră cu privire la finanțe este esențială în cadrul familiilor. Discuțiile regulate despre buget, obiective financiare și decizii privind cheltuielile favorizează transparența și unitatea.</a:t>
            </a:r>
            <a:endParaRPr sz="1800"/>
          </a:p>
          <a:p>
            <a:pPr indent="-228600" lvl="0" marL="457200" rtl="0" algn="l">
              <a:lnSpc>
                <a:spcPct val="120000"/>
              </a:lnSpc>
              <a:spcBef>
                <a:spcPts val="800"/>
              </a:spcBef>
              <a:spcAft>
                <a:spcPts val="0"/>
              </a:spcAft>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None/>
            </a:pPr>
            <a:r>
              <a:rPr lang="en-US" sz="1800">
                <a:latin typeface="Century Gothic"/>
                <a:ea typeface="Century Gothic"/>
                <a:cs typeface="Century Gothic"/>
                <a:sym typeface="Century Gothic"/>
              </a:rPr>
              <a:t>Implicarea tuturor membrilor familiei în discuțiile și deciziile financiare, inclusiv a copiilor în moduri adecvate vârstei, promovează sentimentul de responsabilitate comună și munca în echipă în gestionarea finanțelor familiei.</a:t>
            </a:r>
            <a:endParaRPr sz="1800"/>
          </a:p>
          <a:p>
            <a:pPr indent="-228600" lvl="0" marL="457200" rtl="0" algn="l">
              <a:lnSpc>
                <a:spcPct val="120000"/>
              </a:lnSpc>
              <a:spcBef>
                <a:spcPts val="800"/>
              </a:spcBef>
              <a:spcAft>
                <a:spcPts val="0"/>
              </a:spcAft>
              <a:buNone/>
            </a:pPr>
            <a:r>
              <a:rPr lang="en-U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342900" lvl="0" marL="342900" rtl="0" algn="l">
              <a:lnSpc>
                <a:spcPct val="120000"/>
              </a:lnSpc>
              <a:spcBef>
                <a:spcPts val="800"/>
              </a:spcBef>
              <a:spcAft>
                <a:spcPts val="0"/>
              </a:spcAft>
              <a:buClr>
                <a:schemeClr val="dk1"/>
              </a:buClr>
              <a:buSzPts val="1400"/>
              <a:buFont typeface="Noto Sans Symbols"/>
              <a:buChar char="∙"/>
            </a:pPr>
            <a:r>
              <a:rPr lang="en-US" sz="1800">
                <a:latin typeface="Century Gothic"/>
                <a:ea typeface="Century Gothic"/>
                <a:cs typeface="Century Gothic"/>
                <a:sym typeface="Century Gothic"/>
              </a:rPr>
              <a:t>Adaptarea la schimbările vieții:</a:t>
            </a:r>
            <a:endParaRPr sz="1800">
              <a:latin typeface="Times New Roman"/>
              <a:ea typeface="Times New Roman"/>
              <a:cs typeface="Times New Roman"/>
              <a:sym typeface="Times New Roman"/>
            </a:endParaRPr>
          </a:p>
          <a:p>
            <a:pPr indent="-228600" lvl="0" marL="457200" rtl="0" algn="l">
              <a:lnSpc>
                <a:spcPct val="120000"/>
              </a:lnSpc>
              <a:spcBef>
                <a:spcPts val="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Viața este plină de schimbări și transformări neașteptate, iar familiile trebuie să fie pregătite să își adapteze strategiile bugetare în consecință. Fie că este vorba de primirea unui nou membru al familiei, de pierderea unui loc de muncă sau de confruntarea cu cheltuieli neprevăzute, flexibilitatea și reziliența sunt esențiale.</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Prin reevaluarea periodică a situației lor financiare și ajustarea priorităților bugetare în funcție de necesități, familiile pot trece cu încredere peste provocările vieții și pot continua să lucreze pentru a-și atinge obiectivele financiare pe termen lung.</a:t>
            </a:r>
            <a:endParaRPr sz="1800"/>
          </a:p>
          <a:p>
            <a:pPr indent="-228600" lvl="0" marL="457200" rtl="0" algn="l">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a:t>
            </a:r>
            <a:endParaRPr sz="1800"/>
          </a:p>
          <a:p>
            <a:pPr indent="-228600" lvl="0" marL="457200" rtl="0" algn="just">
              <a:lnSpc>
                <a:spcPct val="120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Bugetul eficient este piatra de temelie a bunăstării financiare a familiilor. Prin înțelegerea veniturilor și cheltuielilor, crearea unui buget realist, urmărirea cheltuielilor, gestionarea datoriilor, constituirea de economii de urgență, stabilirea de obiective financiare, promovarea comunicării și colaborării și adaptarea la schimbările vieții, familiile pot obține stabilitate financiară și își pot construi împreună un viitor mai luminos.</a:t>
            </a:r>
            <a:endParaRPr sz="1800"/>
          </a:p>
          <a:p>
            <a:pPr indent="-228600" lvl="0" marL="457200" rtl="0" algn="just">
              <a:lnSpc>
                <a:spcPct val="120000"/>
              </a:lnSpc>
              <a:spcBef>
                <a:spcPts val="800"/>
              </a:spcBef>
              <a:spcAft>
                <a:spcPts val="0"/>
              </a:spcAft>
              <a:buSzPts val="1400"/>
              <a:buNone/>
            </a:pPr>
            <a:r>
              <a:t/>
            </a:r>
            <a:endParaRPr sz="1800">
              <a:latin typeface="Century Gothic"/>
              <a:ea typeface="Century Gothic"/>
              <a:cs typeface="Century Gothic"/>
              <a:sym typeface="Century Gothic"/>
            </a:endParaRPr>
          </a:p>
          <a:p>
            <a:pPr indent="0" lvl="0" marL="0" rtl="0" algn="l">
              <a:lnSpc>
                <a:spcPct val="100000"/>
              </a:lnSpc>
              <a:spcBef>
                <a:spcPts val="800"/>
              </a:spcBef>
              <a:spcAft>
                <a:spcPts val="0"/>
              </a:spcAft>
              <a:buSzPts val="1400"/>
              <a:buNone/>
            </a:pPr>
            <a:r>
              <a:t/>
            </a:r>
            <a:endParaRPr/>
          </a:p>
        </p:txBody>
      </p:sp>
      <p:sp>
        <p:nvSpPr>
          <p:cNvPr id="501" name="Google Shape;50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400"/>
              <a:buFont typeface="Arial"/>
              <a:buNone/>
            </a:pPr>
            <a:r>
              <a:rPr lang="en-US" sz="1800" u="sng">
                <a:latin typeface="Century Gothic"/>
                <a:ea typeface="Century Gothic"/>
                <a:cs typeface="Century Gothic"/>
                <a:sym typeface="Century Gothic"/>
              </a:rPr>
              <a:t>Obiectivul acestei activități este</a:t>
            </a:r>
            <a:r>
              <a:rPr lang="en-US" sz="1800">
                <a:latin typeface="Century Gothic"/>
                <a:ea typeface="Century Gothic"/>
                <a:cs typeface="Century Gothic"/>
                <a:sym typeface="Century Gothic"/>
              </a:rPr>
              <a:t>: să învețe cum să creeze un buget familial și să reflecteze asupra nevoilor membrilor familiei.</a:t>
            </a:r>
            <a:endParaRPr sz="1800"/>
          </a:p>
          <a:p>
            <a:pPr indent="-228600" lvl="0" marL="457200" rtl="0" algn="just">
              <a:lnSpc>
                <a:spcPct val="107000"/>
              </a:lnSpc>
              <a:spcBef>
                <a:spcPts val="800"/>
              </a:spcBef>
              <a:spcAft>
                <a:spcPts val="0"/>
              </a:spcAft>
              <a:buClr>
                <a:schemeClr val="dk1"/>
              </a:buClr>
              <a:buSzPts val="1400"/>
              <a:buFont typeface="Arial"/>
              <a:buNone/>
            </a:pPr>
            <a:r>
              <a:rPr i="1" lang="en-US" sz="1800">
                <a:latin typeface="Century Gothic"/>
                <a:ea typeface="Century Gothic"/>
                <a:cs typeface="Century Gothic"/>
                <a:sym typeface="Century Gothic"/>
              </a:rPr>
              <a:t>Ghid pentru jocul de rol</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Separați cursanții în echipe, dați-le roluri diferite (mamă, tată, copii, bunică etc.) fiecărui membru din grup.</a:t>
            </a:r>
            <a:endParaRPr sz="1800"/>
          </a:p>
          <a:p>
            <a:pPr indent="-228600" lvl="0" marL="457200" rtl="0" algn="just">
              <a:lnSpc>
                <a:spcPct val="107000"/>
              </a:lnSpc>
              <a:spcBef>
                <a:spcPts val="800"/>
              </a:spcBef>
              <a:spcAft>
                <a:spcPts val="0"/>
              </a:spcAft>
              <a:buClr>
                <a:schemeClr val="dk1"/>
              </a:buClr>
              <a:buSzPts val="1400"/>
              <a:buFont typeface="Arial"/>
              <a:buNone/>
            </a:pPr>
            <a:r>
              <a:rPr i="1" lang="en-US" sz="1800">
                <a:latin typeface="Century Gothic"/>
                <a:ea typeface="Century Gothic"/>
                <a:cs typeface="Century Gothic"/>
                <a:sym typeface="Century Gothic"/>
              </a:rPr>
              <a:t>Identificarea veniturilor</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Cereți-le să creeze și să noteze toate sursele de venit din "familia lor". Este important să vă cunoașteți veniturile lunare (luați în considerare salariile, pensiile, investițiile etc.). Încurajați-i să fie minuțioși în documentarea veniturilor familiei lor.</a:t>
            </a:r>
            <a:endParaRPr sz="1800"/>
          </a:p>
          <a:p>
            <a:pPr indent="-228600" lvl="0" marL="457200" rtl="0" algn="just">
              <a:lnSpc>
                <a:spcPct val="107000"/>
              </a:lnSpc>
              <a:spcBef>
                <a:spcPts val="800"/>
              </a:spcBef>
              <a:spcAft>
                <a:spcPts val="0"/>
              </a:spcAft>
              <a:buClr>
                <a:schemeClr val="dk1"/>
              </a:buClr>
              <a:buSzPts val="1400"/>
              <a:buFont typeface="Arial"/>
              <a:buNone/>
            </a:pPr>
            <a:r>
              <a:rPr i="1" lang="en-US" sz="1800">
                <a:latin typeface="Century Gothic"/>
                <a:ea typeface="Century Gothic"/>
                <a:cs typeface="Century Gothic"/>
                <a:sym typeface="Century Gothic"/>
              </a:rPr>
              <a:t>Categorizarea cheltuielilor</a:t>
            </a:r>
            <a:endParaRPr sz="1800"/>
          </a:p>
          <a:p>
            <a:pPr indent="-228600" lvl="0" marL="457200" rtl="0" algn="just">
              <a:lnSpc>
                <a:spcPct val="107000"/>
              </a:lnSpc>
              <a:spcBef>
                <a:spcPts val="800"/>
              </a:spcBef>
              <a:spcAft>
                <a:spcPts val="0"/>
              </a:spcAft>
              <a:buClr>
                <a:schemeClr val="dk1"/>
              </a:buClr>
              <a:buSzPts val="1400"/>
              <a:buFont typeface="Arial"/>
              <a:buNone/>
            </a:pPr>
            <a:r>
              <a:rPr lang="en-US" sz="1800">
                <a:latin typeface="Century Gothic"/>
                <a:ea typeface="Century Gothic"/>
                <a:cs typeface="Century Gothic"/>
                <a:sym typeface="Century Gothic"/>
              </a:rPr>
              <a:t>- Toți membrii ar trebui să identifice cheltuielile de care au nevoie. Organizați-le în categorii: Utilități - facturi; alimente; social - divertisment, cadouri, mese în oraș; transport; asistență medicală; educație.</a:t>
            </a:r>
            <a:endParaRPr sz="1800"/>
          </a:p>
          <a:p>
            <a:pPr indent="0" lvl="0" marL="0" rtl="0" algn="l">
              <a:spcBef>
                <a:spcPts val="800"/>
              </a:spcBef>
              <a:spcAft>
                <a:spcPts val="0"/>
              </a:spcAft>
              <a:buClr>
                <a:schemeClr val="dk1"/>
              </a:buClr>
              <a:buSzPts val="1400"/>
              <a:buFont typeface="Arial"/>
              <a:buNone/>
            </a:pPr>
            <a:r>
              <a:t/>
            </a:r>
            <a:endParaRPr/>
          </a:p>
          <a:p>
            <a:pPr indent="0" lvl="0" marL="0" rtl="0" algn="l">
              <a:lnSpc>
                <a:spcPct val="100000"/>
              </a:lnSpc>
              <a:spcBef>
                <a:spcPts val="800"/>
              </a:spcBef>
              <a:spcAft>
                <a:spcPts val="0"/>
              </a:spcAft>
              <a:buSzPts val="1400"/>
              <a:buNone/>
            </a:pPr>
            <a:r>
              <a:t/>
            </a:r>
            <a:endParaRPr sz="1800" u="sng">
              <a:latin typeface="Century Gothic"/>
              <a:ea typeface="Century Gothic"/>
              <a:cs typeface="Century Gothic"/>
              <a:sym typeface="Century Gothic"/>
            </a:endParaRPr>
          </a:p>
        </p:txBody>
      </p:sp>
      <p:sp>
        <p:nvSpPr>
          <p:cNvPr id="516" name="Google Shape;51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Clr>
                <a:schemeClr val="dk1"/>
              </a:buClr>
              <a:buSzPts val="1400"/>
              <a:buFont typeface="Arial"/>
              <a:buNone/>
            </a:pPr>
            <a:r>
              <a:rPr i="1" lang="en-US">
                <a:latin typeface="Century Gothic"/>
                <a:ea typeface="Century Gothic"/>
                <a:cs typeface="Century Gothic"/>
                <a:sym typeface="Century Gothic"/>
              </a:rPr>
              <a:t>Alocarea bugetului</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 Încurajați participanții să prioritizeze cheltuielile esențiale, cum ar fi locuința, mâncarea și asistența medicală, luând în considerare și cheltuielile discreționare pentru divertisment și activități de petrecere a timpului liber.</a:t>
            </a:r>
            <a:endParaRPr/>
          </a:p>
          <a:p>
            <a:pPr indent="-228600" lvl="0" marL="457200" rtl="0" algn="just">
              <a:lnSpc>
                <a:spcPct val="107000"/>
              </a:lnSpc>
              <a:spcBef>
                <a:spcPts val="800"/>
              </a:spcBef>
              <a:spcAft>
                <a:spcPts val="0"/>
              </a:spcAft>
              <a:buClr>
                <a:schemeClr val="dk1"/>
              </a:buClr>
              <a:buSzPts val="1400"/>
              <a:buFont typeface="Arial"/>
              <a:buNone/>
            </a:pPr>
            <a:r>
              <a:rPr i="1" lang="en-US">
                <a:latin typeface="Century Gothic"/>
                <a:ea typeface="Century Gothic"/>
                <a:cs typeface="Century Gothic"/>
                <a:sym typeface="Century Gothic"/>
              </a:rPr>
              <a:t>Simularea situațiilor de urgență</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 Introduceți urgențe neașteptate sau provocări financiare pentru a testa rezistența bugetelor familiale. Încurajați participanții să găsească soluții creative și adaptări pentru a face față acestor scenarii. (Urgențe care ar putea face parte din simulare: înmormântări, zile de naștere, excursii școlare costisitoare, pierderea locului de muncă, telefoane (sau alte aparate) stricate etc.)</a:t>
            </a:r>
            <a:endParaRPr/>
          </a:p>
          <a:p>
            <a:pPr indent="-228600" lvl="0" marL="457200" rtl="0" algn="just">
              <a:lnSpc>
                <a:spcPct val="107000"/>
              </a:lnSpc>
              <a:spcBef>
                <a:spcPts val="800"/>
              </a:spcBef>
              <a:spcAft>
                <a:spcPts val="0"/>
              </a:spcAft>
              <a:buClr>
                <a:schemeClr val="dk1"/>
              </a:buClr>
              <a:buSzPts val="1400"/>
              <a:buFont typeface="Arial"/>
              <a:buNone/>
            </a:pPr>
            <a:r>
              <a:rPr i="1" lang="en-US">
                <a:latin typeface="Century Gothic"/>
                <a:ea typeface="Century Gothic"/>
                <a:cs typeface="Century Gothic"/>
                <a:sym typeface="Century Gothic"/>
              </a:rPr>
              <a:t>Întrebări de reflecție</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 După crearea bugetelor familiale. Faceți o reflecție. Puneți câteva întrebări:</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1. Ce strategie de bugetare ați utilizat?</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2. Care au fost provocările la alocarea fondurilor?</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3. Au fost suficienți bani?</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4. Au bani de rezervă?</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5. Situația ar fi la fel în propria familie?</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6. A fost ușor să alocați cheltuielile?</a:t>
            </a:r>
            <a:endParaRPr/>
          </a:p>
          <a:p>
            <a:pPr indent="-228600" lvl="0" marL="457200" rtl="0" algn="just">
              <a:lnSpc>
                <a:spcPct val="107000"/>
              </a:lnSpc>
              <a:spcBef>
                <a:spcPts val="800"/>
              </a:spcBef>
              <a:spcAft>
                <a:spcPts val="0"/>
              </a:spcAft>
              <a:buClr>
                <a:schemeClr val="dk1"/>
              </a:buClr>
              <a:buSzPts val="1400"/>
              <a:buFont typeface="Arial"/>
              <a:buNone/>
            </a:pPr>
            <a:r>
              <a:rPr i="1" lang="en-US">
                <a:latin typeface="Century Gothic"/>
                <a:ea typeface="Century Gothic"/>
                <a:cs typeface="Century Gothic"/>
                <a:sym typeface="Century Gothic"/>
              </a:rPr>
              <a:t>Concluzii</a:t>
            </a:r>
            <a:endParaRPr/>
          </a:p>
          <a:p>
            <a:pPr indent="-228600" lvl="0" marL="457200" rtl="0" algn="just">
              <a:lnSpc>
                <a:spcPct val="107000"/>
              </a:lnSpc>
              <a:spcBef>
                <a:spcPts val="800"/>
              </a:spcBef>
              <a:spcAft>
                <a:spcPts val="0"/>
              </a:spcAft>
              <a:buClr>
                <a:schemeClr val="dk1"/>
              </a:buClr>
              <a:buSzPts val="1400"/>
              <a:buFont typeface="Arial"/>
              <a:buNone/>
            </a:pPr>
            <a:r>
              <a:rPr lang="en-US">
                <a:latin typeface="Century Gothic"/>
                <a:ea typeface="Century Gothic"/>
                <a:cs typeface="Century Gothic"/>
                <a:sym typeface="Century Gothic"/>
              </a:rPr>
              <a:t>- Rezumați principalele concluzii ale activității, subliniind strategiile de bugetare de succes, provocările comune și domeniile care necesită îmbunătățiri.</a:t>
            </a:r>
            <a:endParaRPr/>
          </a:p>
          <a:p>
            <a:pPr indent="0" lvl="0" marL="0" rtl="0" algn="l">
              <a:spcBef>
                <a:spcPts val="800"/>
              </a:spcBef>
              <a:spcAft>
                <a:spcPts val="0"/>
              </a:spcAft>
              <a:buClr>
                <a:schemeClr val="dk1"/>
              </a:buClr>
              <a:buSzPts val="1400"/>
              <a:buFont typeface="Arial"/>
              <a:buNone/>
            </a:pPr>
            <a:r>
              <a:t/>
            </a:r>
            <a:endParaRPr/>
          </a:p>
          <a:p>
            <a:pPr indent="0" lvl="0" marL="0" rtl="0" algn="l">
              <a:lnSpc>
                <a:spcPct val="100000"/>
              </a:lnSpc>
              <a:spcBef>
                <a:spcPts val="800"/>
              </a:spcBef>
              <a:spcAft>
                <a:spcPts val="0"/>
              </a:spcAft>
              <a:buSzPts val="1400"/>
              <a:buNone/>
            </a:pPr>
            <a:r>
              <a:t/>
            </a:r>
            <a:endParaRPr i="1">
              <a:latin typeface="Century Gothic"/>
              <a:ea typeface="Century Gothic"/>
              <a:cs typeface="Century Gothic"/>
              <a:sym typeface="Century Gothic"/>
            </a:endParaRPr>
          </a:p>
        </p:txBody>
      </p:sp>
      <p:sp>
        <p:nvSpPr>
          <p:cNvPr id="531" name="Google Shape;5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În acest modul, am abordat elementele esențiale ale bugetării, de la înțelegerea principiilor sale la pași practici precum crearea bugetelor și clasificarea cheltuielilor. De asemenea, am aprofundat identificarea valorilor noastre financiare și utilizarea diferitelor instrumente pentru a elabora bugete eficiente. În plus, am explorat importanța bugetării pentru familii și ocazii speciale, oferindu-ne informații valoroase pentru gestionarea finanțelor în diverse situații.</a:t>
            </a:r>
            <a:endParaRPr/>
          </a:p>
        </p:txBody>
      </p:sp>
      <p:sp>
        <p:nvSpPr>
          <p:cNvPr id="547" name="Google Shape;54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000000"/>
                </a:solidFill>
              </a:rPr>
              <a:t>Rezultatele învățării modulului sunt ca cursanții să:</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US">
                <a:solidFill>
                  <a:srgbClr val="000000"/>
                </a:solidFill>
              </a:rPr>
              <a:t>Î</a:t>
            </a:r>
            <a:r>
              <a:rPr lang="en-US">
                <a:solidFill>
                  <a:srgbClr val="000000"/>
                </a:solidFill>
              </a:rPr>
              <a:t>nțeleagă principiile de bază ale bugetării și să fie capabili să își stabilească și să își atingă obiectivele financiare. </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US">
                <a:solidFill>
                  <a:srgbClr val="000000"/>
                </a:solidFill>
              </a:rPr>
              <a:t>Dobândească abilitatea de a categoriza cheltuielile și de a aloca veniturile. </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US">
                <a:solidFill>
                  <a:srgbClr val="000000"/>
                </a:solidFill>
              </a:rPr>
              <a:t>Înțeleagă stabilitatea financiară și dezavantajele cheltuielilor excesive. </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US">
                <a:solidFill>
                  <a:srgbClr val="000000"/>
                </a:solidFill>
              </a:rPr>
              <a:t>Aloce cheltuielile pentru investiții mari. </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US">
                <a:solidFill>
                  <a:srgbClr val="000000"/>
                </a:solidFill>
              </a:rPr>
              <a:t>Realizeze bugetul pentru familii.</a:t>
            </a:r>
            <a:endParaRPr>
              <a:solidFill>
                <a:srgbClr val="000000"/>
              </a:solidFill>
            </a:endParaRPr>
          </a:p>
          <a:p>
            <a:pPr indent="0" lvl="0" marL="91440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n-US">
                <a:solidFill>
                  <a:srgbClr val="000000"/>
                </a:solidFill>
              </a:rPr>
              <a:t>În cadrul modulului vor fi discutate următoarele subiecte: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Noțiuni de bază despre bugetare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Stabilirea obiectivelor financiare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Urmărirea și alocarea cheltuielilor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Cum să faci un buget folosind tehnologia?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Bugetul pentru o ocazie specială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Bugetarea pentru familii</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rgbClr val="000000"/>
                </a:solidFill>
              </a:rPr>
              <a:t>Bugetarea înseamnă alocarea veniturilor tale către diferite aspecte ale vieții tale.</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n-US">
                <a:solidFill>
                  <a:srgbClr val="000000"/>
                </a:solidFill>
              </a:rPr>
              <a:t>În termeni tehnici, banii care „intră” sunt denumiți prin termeni precum venituri, încasări, etc., iar banii care „ies” sunt denumiți cheltuieli, costuri, etc.</a:t>
            </a:r>
            <a:endParaRPr>
              <a:solidFill>
                <a:srgbClr val="000000"/>
              </a:solidFill>
            </a:endParaRPr>
          </a:p>
          <a:p>
            <a:pPr indent="0" lvl="0" marL="914400" rtl="0" algn="l">
              <a:lnSpc>
                <a:spcPct val="100000"/>
              </a:lnSpc>
              <a:spcBef>
                <a:spcPts val="0"/>
              </a:spcBef>
              <a:spcAft>
                <a:spcPts val="0"/>
              </a:spcAft>
              <a:buNone/>
            </a:pPr>
            <a:r>
              <a:t/>
            </a:r>
            <a:endParaRPr>
              <a:solidFill>
                <a:srgbClr val="000000"/>
              </a:solidFill>
            </a:endParaRPr>
          </a:p>
          <a:p>
            <a:pPr indent="-356235" lvl="1" marL="712470" rtl="0" algn="l">
              <a:lnSpc>
                <a:spcPct val="100000"/>
              </a:lnSpc>
              <a:spcBef>
                <a:spcPts val="0"/>
              </a:spcBef>
              <a:spcAft>
                <a:spcPts val="0"/>
              </a:spcAft>
              <a:buClr>
                <a:schemeClr val="dk1"/>
              </a:buClr>
              <a:buSzPts val="1200"/>
              <a:buFont typeface="Calibri"/>
              <a:buChar char="•"/>
            </a:pPr>
            <a:r>
              <a:rPr lang="en-US">
                <a:solidFill>
                  <a:srgbClr val="000000"/>
                </a:solidFill>
              </a:rPr>
              <a:t>Un buget ar trebui să aibă: Un scop clar definit, fie că este vorba de gestionarea finanțelor familiei, economisirea pentru o vacanță, planificarea pentru pensionare sau orice alt obiectiv financiar. Definirea scopului bugetului oferă claritate și direcție, ghidând deciziile și prioritățile financiare.</a:t>
            </a:r>
            <a:endParaRPr>
              <a:solidFill>
                <a:srgbClr val="000000"/>
              </a:solidFill>
            </a:endParaRPr>
          </a:p>
          <a:p>
            <a:pPr indent="0" lvl="0" marL="914400" rtl="0" algn="l">
              <a:lnSpc>
                <a:spcPct val="100000"/>
              </a:lnSpc>
              <a:spcBef>
                <a:spcPts val="0"/>
              </a:spcBef>
              <a:spcAft>
                <a:spcPts val="0"/>
              </a:spcAft>
              <a:buNone/>
            </a:pPr>
            <a:r>
              <a:t/>
            </a:r>
            <a:endParaRPr>
              <a:solidFill>
                <a:srgbClr val="000000"/>
              </a:solidFill>
            </a:endParaRPr>
          </a:p>
          <a:p>
            <a:pPr indent="-356235" lvl="1" marL="712470" rtl="0" algn="l">
              <a:lnSpc>
                <a:spcPct val="100000"/>
              </a:lnSpc>
              <a:spcBef>
                <a:spcPts val="0"/>
              </a:spcBef>
              <a:spcAft>
                <a:spcPts val="0"/>
              </a:spcAft>
              <a:buClr>
                <a:schemeClr val="dk1"/>
              </a:buClr>
              <a:buSzPts val="1200"/>
              <a:buFont typeface="Calibri"/>
              <a:buChar char="•"/>
            </a:pPr>
            <a:r>
              <a:rPr lang="en-US">
                <a:solidFill>
                  <a:srgbClr val="000000"/>
                </a:solidFill>
              </a:rPr>
              <a:t>Indiferent dacă este pe o bază anuală, lunară, săptămânală sau chiar zilnică, stabilirea unui interval de timp specific ajută persoanele să își urmărească progresul financiar și să facă ajustări la timp, după cum este necesar. Diferite intervale de timp pot fi adecvate, în funcție de natura obiectivului financiar și de frecvența veniturilor și cheltuielilor.</a:t>
            </a:r>
            <a:endParaRPr>
              <a:solidFill>
                <a:srgbClr val="000000"/>
              </a:solidFill>
            </a:endParaRPr>
          </a:p>
          <a:p>
            <a:pPr indent="0" lvl="0" marL="914400" rtl="0" algn="l">
              <a:lnSpc>
                <a:spcPct val="100000"/>
              </a:lnSpc>
              <a:spcBef>
                <a:spcPts val="0"/>
              </a:spcBef>
              <a:spcAft>
                <a:spcPts val="0"/>
              </a:spcAft>
              <a:buNone/>
            </a:pPr>
            <a:r>
              <a:t/>
            </a:r>
            <a:endParaRPr>
              <a:solidFill>
                <a:srgbClr val="000000"/>
              </a:solidFill>
            </a:endParaRPr>
          </a:p>
          <a:p>
            <a:pPr indent="-356235" lvl="1" marL="712470" rtl="0" algn="l">
              <a:lnSpc>
                <a:spcPct val="100000"/>
              </a:lnSpc>
              <a:spcBef>
                <a:spcPts val="0"/>
              </a:spcBef>
              <a:spcAft>
                <a:spcPts val="0"/>
              </a:spcAft>
              <a:buClr>
                <a:schemeClr val="dk1"/>
              </a:buClr>
              <a:buSzPts val="1200"/>
              <a:buFont typeface="Calibri"/>
              <a:buChar char="•"/>
            </a:pPr>
            <a:r>
              <a:rPr lang="en-US">
                <a:solidFill>
                  <a:srgbClr val="000000"/>
                </a:solidFill>
              </a:rPr>
              <a:t>Urmărirea surselor de venit și a sumelor oferă o perspectivă asupra fondurilor disponibile, în timp ce monitorizarea cheltuielilor ajută la asigurarea că acestea rămân în limitele bugetului. Acest mecanism de urmărire permite persoanelor să identifice zonele de cheltuieli excesive, să ia decizii financiare informate și, în cele din urmă, să își atingă obiectivele financiare.</a:t>
            </a:r>
            <a:endParaRPr>
              <a:solidFill>
                <a:srgbClr val="000000"/>
              </a:solidFill>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00000"/>
                </a:solidFill>
              </a:rPr>
              <a:t>Ce este un obiectiv financiar?</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Un obiectiv financiar este un scop specific și măsurabil pe care indivizii îl stabilesc pentru a-l atinge într-o perioadă definită. Obiectivele financiare pot varia foarte mult în funcție de prioritățile personale. Exemple de obiective financiare includ economisirea pentru pensionare, achiziționarea unei locuințe, achitarea datoriilor, constituirea unui fond de urgență, finanțarea educației sau planificarea unei vacanțe de vis. Stabilirea unor obiective financiare clare oferă direcție, motivație și concentrare în gestionarea eficientă a finanțelor.</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Ce este datoria?</a:t>
            </a:r>
            <a:endParaRPr>
              <a:solidFill>
                <a:srgbClr val="000000"/>
              </a:solidFill>
            </a:endParaRPr>
          </a:p>
          <a:p>
            <a:pPr indent="0" lvl="0" marL="0" rtl="0" algn="l">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rPr lang="en-US">
                <a:solidFill>
                  <a:srgbClr val="000000"/>
                </a:solidFill>
              </a:rPr>
              <a:t>Datoria poate lua diverse forme, inclusiv ipoteci, împrumuturi auto, credite pentru studii, solduri de pe carduri de credit, împrumuturi personale și împrumuturi pentru afaceri. Deși datoria poate fi un instrument util pentru finanțarea achizițiilor mari sau a investițiilor, o datorie excesivă sau prost gestionată poate duce la dificultăți financiare, costuri mari ale dobânzilor și potențială instabilitate financiară. Prin urmare, este esențial să gestionăm responsabil datoria și să încercăm să menținem un echilibru sănătos între împrumut și rambursare pentru a atinge bunăstarea financiară pe termen lung.</a:t>
            </a:r>
            <a:endParaRPr>
              <a:solidFill>
                <a:srgbClr val="000000"/>
              </a:solidFill>
            </a:endParaRPr>
          </a:p>
          <a:p>
            <a:pPr indent="0" lvl="0" marL="0" rtl="0" algn="l">
              <a:lnSpc>
                <a:spcPct val="100000"/>
              </a:lnSpc>
              <a:spcBef>
                <a:spcPts val="0"/>
              </a:spcBef>
              <a:spcAft>
                <a:spcPts val="0"/>
              </a:spcAft>
              <a:buSzPts val="1400"/>
              <a:buNone/>
            </a:pPr>
            <a:br>
              <a:rPr b="0" i="0" lang="en-US" sz="1200">
                <a:solidFill>
                  <a:schemeClr val="dk1"/>
                </a:solidFill>
                <a:latin typeface="Calibri"/>
                <a:ea typeface="Calibri"/>
                <a:cs typeface="Calibri"/>
                <a:sym typeface="Calibri"/>
              </a:rPr>
            </a:b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2883" lvl="1" marL="712470" rtl="0" algn="l">
              <a:lnSpc>
                <a:spcPct val="100000"/>
              </a:lnSpc>
              <a:spcBef>
                <a:spcPts val="0"/>
              </a:spcBef>
              <a:spcAft>
                <a:spcPts val="0"/>
              </a:spcAft>
              <a:buClr>
                <a:srgbClr val="000000"/>
              </a:buClr>
              <a:buSzPts val="1200"/>
              <a:buFont typeface="Arial"/>
              <a:buChar char="•"/>
            </a:pPr>
            <a:r>
              <a:rPr lang="en-US"/>
              <a:t>De ce ar trebui să bugetăm?</a:t>
            </a:r>
            <a:endParaRPr/>
          </a:p>
          <a:p>
            <a:pPr indent="0" lvl="0" marL="914400" rtl="0" algn="l">
              <a:lnSpc>
                <a:spcPct val="100000"/>
              </a:lnSpc>
              <a:spcBef>
                <a:spcPts val="0"/>
              </a:spcBef>
              <a:spcAft>
                <a:spcPts val="0"/>
              </a:spcAft>
              <a:buNone/>
            </a:pPr>
            <a:r>
              <a:t/>
            </a:r>
            <a:endParaRPr/>
          </a:p>
          <a:p>
            <a:pPr indent="-222883" lvl="1" marL="712470" rtl="0" algn="l">
              <a:lnSpc>
                <a:spcPct val="100000"/>
              </a:lnSpc>
              <a:spcBef>
                <a:spcPts val="0"/>
              </a:spcBef>
              <a:spcAft>
                <a:spcPts val="0"/>
              </a:spcAft>
              <a:buClr>
                <a:srgbClr val="000000"/>
              </a:buClr>
              <a:buSzPts val="1200"/>
              <a:buFont typeface="Arial"/>
              <a:buChar char="•"/>
            </a:pPr>
            <a:r>
              <a:rPr lang="en-US"/>
              <a:t>Ajută la urmărirea veniturilor și cheltuielilor, corectează obiceiurile de cheltuieli nesănătoase - Menținând o evidență completă a veniturilor și cheltuielilor, oamenii pot evalua stabilitatea lor financiară, identifica zonele unde cheltuiesc prea mult și pot lua decizii informate pentru a-și optimiza finanțele. Având un buget, se stabilesc limite de cheltuieli și se încurajează evaluarea modelelor de consum, identificarea achizițiilor inutile sau impulsive și luarea de decizii conștiente cu privire la bani. Respectând un buget, indivizii pot reduce cheltuielile excesive, diminua datoriile, economisi mai mult și obține o stabilitate financiară mai mare.</a:t>
            </a:r>
            <a:endParaRPr/>
          </a:p>
          <a:p>
            <a:pPr indent="0" lvl="0" marL="914400" rtl="0" algn="l">
              <a:lnSpc>
                <a:spcPct val="100000"/>
              </a:lnSpc>
              <a:spcBef>
                <a:spcPts val="0"/>
              </a:spcBef>
              <a:spcAft>
                <a:spcPts val="0"/>
              </a:spcAft>
              <a:buNone/>
            </a:pPr>
            <a:r>
              <a:t/>
            </a:r>
            <a:endParaRPr/>
          </a:p>
          <a:p>
            <a:pPr indent="-222883" lvl="1" marL="712470" rtl="0" algn="l">
              <a:lnSpc>
                <a:spcPct val="100000"/>
              </a:lnSpc>
              <a:spcBef>
                <a:spcPts val="0"/>
              </a:spcBef>
              <a:spcAft>
                <a:spcPts val="0"/>
              </a:spcAft>
              <a:buClr>
                <a:srgbClr val="000000"/>
              </a:buClr>
              <a:buSzPts val="1200"/>
              <a:buFont typeface="Arial"/>
              <a:buChar char="•"/>
            </a:pPr>
            <a:r>
              <a:rPr lang="en-US"/>
              <a:t>Permite luarea unor decizii financiare mai bune - Aliniind cheltuielile cu prioritățile și obiectivele, oamenii pot lua decizii informate despre economisire, investiții, gestionarea datoriilor și cheltuielile discreționare. Prin monitorizarea regulată și ajustarea bugetului, indivizii se pot adapta la circumstanțele în schimbare, pot profita de oportunități și pot naviga cu încredere provocările financiare.</a:t>
            </a:r>
            <a:endParaRPr/>
          </a:p>
          <a:p>
            <a:pPr indent="0" lvl="0" marL="914400" rtl="0" algn="l">
              <a:lnSpc>
                <a:spcPct val="100000"/>
              </a:lnSpc>
              <a:spcBef>
                <a:spcPts val="0"/>
              </a:spcBef>
              <a:spcAft>
                <a:spcPts val="0"/>
              </a:spcAft>
              <a:buNone/>
            </a:pPr>
            <a:r>
              <a:t/>
            </a:r>
            <a:endParaRPr/>
          </a:p>
          <a:p>
            <a:pPr indent="-222883" lvl="1" marL="712470" rtl="0" algn="l">
              <a:lnSpc>
                <a:spcPct val="100000"/>
              </a:lnSpc>
              <a:spcBef>
                <a:spcPts val="0"/>
              </a:spcBef>
              <a:spcAft>
                <a:spcPts val="0"/>
              </a:spcAft>
              <a:buClr>
                <a:srgbClr val="000000"/>
              </a:buClr>
              <a:buSzPts val="1200"/>
              <a:buFont typeface="Arial"/>
              <a:buChar char="•"/>
            </a:pPr>
            <a:r>
              <a:rPr lang="en-US"/>
              <a:t>Facilitează stabilirea și atingerea obiectivelor financiare - Identificarea obiectivelor specifice, descompunerea lor în pași gestionabili și alocarea resurselor în mod corespunzător ajută la atingerea țintelor stabilite. Monitorizând progresul și făcând ajustări atunci când este necesar, oamenii pot rămâne pe drumul cel bun pentru a-și atinge obiectivele financiare în timp. Bugetarea le permite indivizilor să preia controlul asupra finanțelor lor, să prioritizeze ceea ce contează cel mai mult pentru ei și să lucreze pentru atingerea țintelor stabilite.</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În domeniul finanțelor personale, există o varietate diversificată de cheltuieli cu care indivizii se confruntă zilnic. Aceste cheltuieli, variind de la cele esențiale la cele discreționare, constituie piatra de temelie a gestionării financiare și joacă un rol crucial în conturarea sănătății financiare a unei persoane.</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Cheltuielile fixe sunt plăți regulate pe care indivizii trebuie să le facă constant. Acestea rămân constante sau aproape constante de la o lună la alta. Exemple includ chiria sau plățile la ipotecă, rambursările împrumuturilor, primele de asigurare și serviciile de abonament.</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Cheltuielile variabile sunt costuri care fluctuează, ceea ce înseamnă că nu cheltuiești aceeași sumă de fiecare dată. Aceste cheltuieli pot varia în funcție de factori precum utilizarea sau consumul. Exemple includ costurile de transport (cum ar fi combustibilul sau tarifele pentru transportul public), alimentele, utilitățile (care pot varia în funcție de consum) și achizițiile de îmbrăcăminte.</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Cheltuielile intermitente sunt costuri rare, dar semnificative, care apar neregulat. Aceste cheltuieli de obicei nu se întâmplă în fiecare lună, dar pot avea un impact considerabil asupra finanțelor atunci când apar. Exemple includ taxe de școlarizare, reparații sau renovări majore, cheltuieli medicale neacoperite de asigurare și impozite.</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just">
              <a:lnSpc>
                <a:spcPct val="107000"/>
              </a:lnSpc>
              <a:spcBef>
                <a:spcPts val="800"/>
              </a:spcBef>
              <a:spcAft>
                <a:spcPts val="0"/>
              </a:spcAft>
              <a:buSzPts val="1400"/>
              <a:buNone/>
            </a:pPr>
            <a:r>
              <a:rPr lang="en-US" sz="1800">
                <a:latin typeface="Century Gothic"/>
                <a:ea typeface="Century Gothic"/>
                <a:cs typeface="Century Gothic"/>
                <a:sym typeface="Century Gothic"/>
              </a:rPr>
              <a:t>Cheltuielile discreționare sunt cheltuieli opționale care nu sunt necesare pentru supraviețuire sau menținerea unui standard de trai de bază. Indivizii au mai mult control asupra acestor cheltuieli și pot alege dacă să le facă sau nu. Exemple includ ieșirile la restaurant, divertismentul (cum ar fi filme, concerte sau vacanțe), cadourile pentru alții, hobby-urile și donațiile caritabile.</a:t>
            </a:r>
            <a:endParaRPr sz="1800">
              <a:latin typeface="Century Gothic"/>
              <a:ea typeface="Century Gothic"/>
              <a:cs typeface="Century Gothic"/>
              <a:sym typeface="Century Gothic"/>
            </a:endParaRPr>
          </a:p>
          <a:p>
            <a:pPr indent="0" lvl="0" marL="0" rtl="0" algn="l">
              <a:lnSpc>
                <a:spcPct val="100000"/>
              </a:lnSpc>
              <a:spcBef>
                <a:spcPts val="800"/>
              </a:spcBef>
              <a:spcAft>
                <a:spcPts val="0"/>
              </a:spcAft>
              <a:buSzPts val="1400"/>
              <a:buNone/>
            </a:pPr>
            <a:r>
              <a:t/>
            </a:r>
            <a:endParaRPr/>
          </a:p>
        </p:txBody>
      </p:sp>
      <p:sp>
        <p:nvSpPr>
          <p:cNvPr id="173" name="Google Shape;1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Obiectivul principal al acestei activități este: implicarea în discuții despre conștiința cheltuielilor pentru a promova conștientizarea, obiceiurile responsabile și împuternicirea în gestionarea finanțelor personale.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Aveți o discuție cu participantii despre luarea deciziilor pentru achiziții semnificative.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Iată câteva întrebări pentru a facilita discuția:</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Ce factori influențează de obicei deciziile tale de cumpărare?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Această întrebare încurajează indivizii să reflecteze asupra obiceiurilor lor de cheltuieli, a factorilor declanșatori și a influențelor, favorizând auto-conștientizarea și înțelegerea comportamentelor lor financiare.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Îți amintești o achiziție recentă pe care ai făcut-o impulsiv? Ce a declanșat acel impuls?</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Această întrebare ajută la identificarea modelor recurente sau tendințelor în comportamentul de cheltuire, cum ar fi achizițiile impulsive sau cheltuielile excesive în anumite categorii.</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Ai regretat vreodată o achiziție din cauza impactului său pe termen lung asupra finanțelor tale?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Cum determini dacă o achiziție este esențială sau discreționară?</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Această întrebare încurajează luarea în considerare a consecințelor pe termen lung ale deciziilor de cheltuire, ajutând indivizii să evalueze dacă achizițiile contribuie la bunăstarea lor financiară generală.</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Îți găsești greu să reziști presiunilor sociale sau publicității atunci când iei decizii de cumpărare?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Această întrebare explorează rolul factorilor externi, cum ar fi presiunile sociale sau publicitatea, în formarea obiceiurilor de cheltuire, împuternicind indivizii să facă alegeri mai conștiente.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Ce strategii folosești pentru a te asigura că cheltuielile tale sunt în concordanță cu obiectivele tale financiare?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Această întrebare stimulează discuția despre modul în care deciziile de cheltuire influențează progresul către obiectivele financiare, promovând alinierea între obiceiurile de cheltuire și aspirațiile pe termen lung.</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Există domenii în bugetul tău în care ai tendința să cheltuiești excesiv?</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Cum faci diferența între nevoi și dorințe atunci când iei în considerare o achiziție?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Poți împărtăși un exemplu de achiziție recentă în care ai cântărit conștient impactul asupra obiectivelor tale financiare pe termen lung?</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Aceste întrebări încurajează indivizii să-și asume responsabilitatea pentru comportamentul lor de cheltuire și să identifice strategii pentru îmbunătățirea obiceiurilor financiare sau pentru abordarea zonelor de îngrijorare.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Continuă discuția gândindu-te la achiziții semnificative.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Următoarele întrebări sunt esențiale înainte de a face achiziții semnificative.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Elevii ar trebui să le aibă în minte atunci când cumpără lucruri importante.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Dacă o vezi, o iei imediat? Dacă da, ce a declanșat-o (emoții, societate, curiozitate)?</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Se încadrează în bugetul tău? Dacă nu, ce ai sacrificat?</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Va avea un impact pe termen lung?</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Ai fi putut folosi banii pe altceva esențial?</a:t>
            </a:r>
            <a:endParaRPr sz="1800">
              <a:latin typeface="Century Gothic"/>
              <a:ea typeface="Century Gothic"/>
              <a:cs typeface="Century Gothic"/>
              <a:sym typeface="Century Gothic"/>
            </a:endParaRPr>
          </a:p>
          <a:p>
            <a:pPr indent="-228600" lvl="0" marL="457200" marR="0" rtl="0" algn="l">
              <a:lnSpc>
                <a:spcPct val="100000"/>
              </a:lnSpc>
              <a:spcBef>
                <a:spcPts val="800"/>
              </a:spcBef>
              <a:spcAft>
                <a:spcPts val="0"/>
              </a:spcAft>
              <a:buSzPts val="1400"/>
              <a:buNone/>
            </a:pPr>
            <a:r>
              <a:rPr lang="en-US" sz="1800">
                <a:latin typeface="Century Gothic"/>
                <a:ea typeface="Century Gothic"/>
                <a:cs typeface="Century Gothic"/>
                <a:sym typeface="Century Gothic"/>
              </a:rPr>
              <a:t>Ai deja obiective financiare stabilite? Achiziția interferează cu ele?</a:t>
            </a:r>
            <a:endParaRPr sz="1800">
              <a:latin typeface="Century Gothic"/>
              <a:ea typeface="Century Gothic"/>
              <a:cs typeface="Century Gothic"/>
              <a:sym typeface="Century Gothic"/>
            </a:endParaRPr>
          </a:p>
        </p:txBody>
      </p:sp>
      <p:sp>
        <p:nvSpPr>
          <p:cNvPr id="207" name="Google Shape;20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800"/>
              </a:spcBef>
              <a:spcAft>
                <a:spcPts val="0"/>
              </a:spcAft>
              <a:buClr>
                <a:schemeClr val="dk1"/>
              </a:buClr>
              <a:buSzPts val="1100"/>
              <a:buFont typeface="Arial"/>
              <a:buNone/>
            </a:pPr>
            <a:r>
              <a:rPr lang="en-US" sz="1800">
                <a:latin typeface="Century Gothic"/>
                <a:ea typeface="Century Gothic"/>
                <a:cs typeface="Century Gothic"/>
                <a:sym typeface="Century Gothic"/>
              </a:rPr>
              <a:t>Inițierea unui buget poate fi descurajantă, dar este un pas esențial către emanciparea financiară. Urmând cei șase pași simpli, oricine poate obține controlul asupra propriilor finanțe și poate lucra pentru atingerea obiectivelor financiare.</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Clr>
                <a:schemeClr val="dk1"/>
              </a:buClr>
              <a:buSzPts val="1100"/>
              <a:buFont typeface="Arial"/>
              <a:buNone/>
            </a:pPr>
            <a:r>
              <a:rPr lang="en-US" sz="1800">
                <a:latin typeface="Century Gothic"/>
                <a:ea typeface="Century Gothic"/>
                <a:cs typeface="Century Gothic"/>
                <a:sym typeface="Century Gothic"/>
              </a:rPr>
              <a:t>Iată un ghid simplu despre cum să creați un buget în șase pași:</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Clr>
                <a:schemeClr val="dk1"/>
              </a:buClr>
              <a:buSzPts val="1100"/>
              <a:buFont typeface="Arial"/>
              <a:buNone/>
            </a:pPr>
            <a:r>
              <a:rPr lang="en-US" sz="1800">
                <a:latin typeface="Century Gothic"/>
                <a:ea typeface="Century Gothic"/>
                <a:cs typeface="Century Gothic"/>
                <a:sym typeface="Century Gothic"/>
              </a:rPr>
              <a:t>1. Determină-ți venitul: Începeți prin a vă calcula venitul lunar total. Acesta include salariul dumneavoastră, orice venituri din activități independente sau secundare, precum și orice alte surse de venit pe care le puteți avea.</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100"/>
              <a:buNone/>
            </a:pPr>
            <a:r>
              <a:rPr lang="en-US" sz="1800">
                <a:latin typeface="Century Gothic"/>
                <a:ea typeface="Century Gothic"/>
                <a:cs typeface="Century Gothic"/>
                <a:sym typeface="Century Gothic"/>
              </a:rPr>
              <a:t>2. Enumerați-vă cheltuielile: Faceți o listă completă a tuturor cheltuielilor lunare. Aceasta ar trebui să includă elementele esențiale, cum ar fi chiria sau ratele ipotecare, utilitățile, alimentele, transportul, asigurările și orice rambursare a datoriilor.</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3. </a:t>
            </a:r>
            <a:r>
              <a:rPr lang="en-US" sz="1800">
                <a:latin typeface="Century Gothic"/>
                <a:ea typeface="Century Gothic"/>
                <a:cs typeface="Century Gothic"/>
                <a:sym typeface="Century Gothic"/>
              </a:rPr>
              <a:t>Diferențiază între cheltuielile fixe și cele variabile: Sortează-ți cheltuielile în categorii fixe și variabile. Cheltuielile fixe rămân relativ constante în fiecare lună, cum ar fi chiria sau plățile la împrumuturi, în timp ce cheltuielile variabile fluctuează, cum ar fi ieșirile la restaurant sau divertismentul.</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4. </a:t>
            </a:r>
            <a:r>
              <a:rPr lang="en-US" sz="1800">
                <a:latin typeface="Century Gothic"/>
                <a:ea typeface="Century Gothic"/>
                <a:cs typeface="Century Gothic"/>
                <a:sym typeface="Century Gothic"/>
              </a:rPr>
              <a:t>Stabilește obiective financiare: Determină-ți obiectivele financiare pe termen scurt și lung. Acestea ar putea include achitarea datoriilor, economisirea pentru o vacanță, cumpărarea unei case sau investiția pentru pensionare. Atribuie un interval de timp și o valoare monetară fiecărui obiectiv.</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5. </a:t>
            </a:r>
            <a:r>
              <a:rPr lang="en-US" sz="1800">
                <a:latin typeface="Century Gothic"/>
                <a:ea typeface="Century Gothic"/>
                <a:cs typeface="Century Gothic"/>
                <a:sym typeface="Century Gothic"/>
              </a:rPr>
              <a:t>Alocă fonduri: Alocă o parte din venitul tău pentru fiecare categorie de cheltuieli, pe baza priorității și necesității. Începe prin a acoperi cheltuielile fixe, apoi alocă fonduri pentru obiectivele tale financiare și, în final, alocă cheltuieli discreționare pentru cheltuielile variabile.</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6. </a:t>
            </a:r>
            <a:r>
              <a:rPr lang="en-US" sz="1800">
                <a:latin typeface="Century Gothic"/>
                <a:ea typeface="Century Gothic"/>
                <a:cs typeface="Century Gothic"/>
                <a:sym typeface="Century Gothic"/>
              </a:rPr>
              <a:t>Urmărește și ajustează: Urmărește-ți regulat cheltuielile în raport cu bugetul tău pentru a te asigura că rămâi pe drumul cel bun. Revizuiește-ți bugetul lunar și ajustează-l după cum este necesar pentru a acomoda orice modificări în venituri, cheltuieli sau obiective financiare.</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Prin urmarea acestor pași, poți crea un buget care te ajută să gestionezi eficient</a:t>
            </a:r>
            <a:endParaRPr sz="1800">
              <a:latin typeface="Century Gothic"/>
              <a:ea typeface="Century Gothic"/>
              <a:cs typeface="Century Gothic"/>
              <a:sym typeface="Century Gothic"/>
            </a:endParaRPr>
          </a:p>
          <a:p>
            <a:pPr indent="-228600" lvl="0" marL="457200" rtl="0" algn="l">
              <a:lnSpc>
                <a:spcPct val="107000"/>
              </a:lnSpc>
              <a:spcBef>
                <a:spcPts val="800"/>
              </a:spcBef>
              <a:spcAft>
                <a:spcPts val="0"/>
              </a:spcAft>
              <a:buSzPts val="1400"/>
              <a:buNone/>
            </a:pPr>
            <a:r>
              <a:rPr lang="en-US" sz="1800">
                <a:latin typeface="Century Gothic"/>
                <a:ea typeface="Century Gothic"/>
                <a:cs typeface="Century Gothic"/>
                <a:sym typeface="Century Gothic"/>
              </a:rPr>
              <a:t>finanțele, să îți atingi obiectivele financiare și să menții stabilitatea financiară.</a:t>
            </a:r>
            <a:endParaRPr sz="1800">
              <a:latin typeface="Century Gothic"/>
              <a:ea typeface="Century Gothic"/>
              <a:cs typeface="Century Gothic"/>
              <a:sym typeface="Century Gothic"/>
            </a:endParaRPr>
          </a:p>
        </p:txBody>
      </p:sp>
      <p:sp>
        <p:nvSpPr>
          <p:cNvPr id="224" name="Google Shape;22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5"/>
          <p:cNvSpPr/>
          <p:nvPr>
            <p:ph idx="2" type="pic"/>
          </p:nvPr>
        </p:nvSpPr>
        <p:spPr>
          <a:xfrm>
            <a:off x="1792288" y="612775"/>
            <a:ext cx="5486400" cy="4114800"/>
          </a:xfrm>
          <a:prstGeom prst="rect">
            <a:avLst/>
          </a:prstGeom>
          <a:noFill/>
          <a:ln>
            <a:noFill/>
          </a:ln>
        </p:spPr>
      </p:sp>
      <p:sp>
        <p:nvSpPr>
          <p:cNvPr id="68" name="Google Shape;68;p4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5.png"/><Relationship Id="rId6" Type="http://schemas.openxmlformats.org/officeDocument/2006/relationships/image" Target="../media/image16.jpg"/><Relationship Id="rId7"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5.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www.youtube.com/watch?v=KEQSdLM_hR4" TargetMode="External"/><Relationship Id="rId6" Type="http://schemas.openxmlformats.org/officeDocument/2006/relationships/hyperlink" Target="https://www.youtube.com/watch?v=KEQSdLM_hR4" TargetMode="External"/><Relationship Id="rId7" Type="http://schemas.openxmlformats.org/officeDocument/2006/relationships/image" Target="../media/image16.jpg"/><Relationship Id="rId8"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 Id="rId10" Type="http://schemas.openxmlformats.org/officeDocument/2006/relationships/image" Target="../media/image9.png"/><Relationship Id="rId9"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create.microsoft.com/ro-ro/search?query=bug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2.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5.jpg"/><Relationship Id="rId5" Type="http://schemas.openxmlformats.org/officeDocument/2006/relationships/image" Target="../media/image23.jpg"/><Relationship Id="rId6" Type="http://schemas.openxmlformats.org/officeDocument/2006/relationships/image" Target="../media/image9.png"/><Relationship Id="rId7" Type="http://schemas.openxmlformats.org/officeDocument/2006/relationships/image" Target="../media/image14.jpg"/><Relationship Id="rId8"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hyperlink" Target="https://creativecommons.org/licenses/by/3.0/" TargetMode="External"/><Relationship Id="rId7"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27709"/>
            <a:ext cx="18283612" cy="10349541"/>
          </a:xfrm>
          <a:custGeom>
            <a:rect b="b" l="l" r="r" t="t"/>
            <a:pathLst>
              <a:path extrusionOk="0" h="10349541" w="18283612">
                <a:moveTo>
                  <a:pt x="0" y="0"/>
                </a:moveTo>
                <a:lnTo>
                  <a:pt x="18283612" y="0"/>
                </a:lnTo>
                <a:lnTo>
                  <a:pt x="18283612" y="10349541"/>
                </a:lnTo>
                <a:lnTo>
                  <a:pt x="0" y="10349541"/>
                </a:lnTo>
                <a:lnTo>
                  <a:pt x="0" y="0"/>
                </a:lnTo>
                <a:close/>
              </a:path>
            </a:pathLst>
          </a:custGeom>
          <a:blipFill rotWithShape="1">
            <a:blip r:embed="rId3">
              <a:alphaModFix/>
            </a:blip>
            <a:stretch>
              <a:fillRect b="-12947"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0" y="6613677"/>
            <a:ext cx="18288000" cy="3673316"/>
          </a:xfrm>
          <a:custGeom>
            <a:rect b="b" l="l" r="r" t="t"/>
            <a:pathLst>
              <a:path extrusionOk="0" h="4897755" w="24384000">
                <a:moveTo>
                  <a:pt x="0" y="0"/>
                </a:moveTo>
                <a:lnTo>
                  <a:pt x="24384000" y="0"/>
                </a:lnTo>
                <a:lnTo>
                  <a:pt x="24384000" y="4897755"/>
                </a:lnTo>
                <a:lnTo>
                  <a:pt x="0" y="4897755"/>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15139413" y="133350"/>
            <a:ext cx="2517778" cy="2781300"/>
          </a:xfrm>
          <a:custGeom>
            <a:rect b="b" l="l" r="r" t="t"/>
            <a:pathLst>
              <a:path extrusionOk="0" h="2781300" w="2517778">
                <a:moveTo>
                  <a:pt x="0" y="0"/>
                </a:moveTo>
                <a:lnTo>
                  <a:pt x="2517779" y="0"/>
                </a:lnTo>
                <a:lnTo>
                  <a:pt x="2517779" y="2781300"/>
                </a:lnTo>
                <a:lnTo>
                  <a:pt x="0" y="27813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4686803" y="6654469"/>
            <a:ext cx="8910000" cy="831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400"/>
              <a:buFont typeface="Arial"/>
              <a:buNone/>
            </a:pPr>
            <a:r>
              <a:rPr b="1" lang="en-US" sz="5400"/>
              <a:t> BUGETAREA</a:t>
            </a:r>
            <a:endParaRPr b="1" i="0" sz="1400" u="none" cap="none" strike="noStrike">
              <a:solidFill>
                <a:srgbClr val="000000"/>
              </a:solidFill>
            </a:endParaRPr>
          </a:p>
        </p:txBody>
      </p:sp>
      <p:cxnSp>
        <p:nvCxnSpPr>
          <p:cNvPr id="92" name="Google Shape;92;p1"/>
          <p:cNvCxnSpPr/>
          <p:nvPr/>
        </p:nvCxnSpPr>
        <p:spPr>
          <a:xfrm rot="8202">
            <a:off x="6147612" y="7863840"/>
            <a:ext cx="5988385" cy="0"/>
          </a:xfrm>
          <a:prstGeom prst="straightConnector1">
            <a:avLst/>
          </a:prstGeom>
          <a:noFill/>
          <a:ln cap="rnd" cmpd="sng" w="9525">
            <a:solidFill>
              <a:srgbClr val="3E6EC2"/>
            </a:solidFill>
            <a:prstDash val="solid"/>
            <a:round/>
            <a:headEnd len="sm" w="sm" type="none"/>
            <a:tailEnd len="sm" w="sm" type="none"/>
          </a:ln>
        </p:spPr>
      </p:cxnSp>
      <p:sp>
        <p:nvSpPr>
          <p:cNvPr id="93" name="Google Shape;93;p1"/>
          <p:cNvSpPr txBox="1"/>
          <p:nvPr/>
        </p:nvSpPr>
        <p:spPr>
          <a:xfrm>
            <a:off x="6598905" y="8204815"/>
            <a:ext cx="5075100" cy="415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Autor: Knowledge Code</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167640" y="9012054"/>
            <a:ext cx="4427738" cy="929700"/>
          </a:xfrm>
          <a:custGeom>
            <a:rect b="b" l="l" r="r" t="t"/>
            <a:pathLst>
              <a:path extrusionOk="0" h="929700" w="4427738">
                <a:moveTo>
                  <a:pt x="0" y="0"/>
                </a:moveTo>
                <a:lnTo>
                  <a:pt x="4427738" y="0"/>
                </a:lnTo>
                <a:lnTo>
                  <a:pt x="4427738" y="929700"/>
                </a:lnTo>
                <a:lnTo>
                  <a:pt x="0" y="9297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18"/>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18"/>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60" name="Google Shape;260;p18"/>
          <p:cNvGrpSpPr/>
          <p:nvPr/>
        </p:nvGrpSpPr>
        <p:grpSpPr>
          <a:xfrm>
            <a:off x="-408249" y="-67969"/>
            <a:ext cx="10819067" cy="2186273"/>
            <a:chOff x="0" y="-9525"/>
            <a:chExt cx="14425423" cy="2915031"/>
          </a:xfrm>
        </p:grpSpPr>
        <p:sp>
          <p:nvSpPr>
            <p:cNvPr id="261" name="Google Shape;261;p18"/>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8"/>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8"/>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TEHNICI DE ELABORARE A BUGETULUI</a:t>
              </a:r>
              <a:endParaRPr sz="5100">
                <a:solidFill>
                  <a:srgbClr val="FFFFFF"/>
                </a:solidFill>
              </a:endParaRPr>
            </a:p>
          </p:txBody>
        </p:sp>
      </p:grpSp>
      <p:sp>
        <p:nvSpPr>
          <p:cNvPr id="264" name="Google Shape;264;p18"/>
          <p:cNvSpPr txBox="1"/>
          <p:nvPr/>
        </p:nvSpPr>
        <p:spPr>
          <a:xfrm>
            <a:off x="594454" y="2366706"/>
            <a:ext cx="14852100" cy="68466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Tehnicile de bugetare ar putea fi:</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bugetare proporțională,</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sistemul de plicuri,</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bugetarea periodică,</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regula 80/20,</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bugetarea bazată pe zero,</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plătește-te pe tine mai întâi,</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60% soluție,</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bugetarea 50/30/20 (sau orice altă măsurătoare)</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bugetarea inversă.</a:t>
            </a:r>
            <a:endParaRPr sz="2600">
              <a:solidFill>
                <a:schemeClr val="dk1"/>
              </a:solidFill>
              <a:latin typeface="Century Gothic"/>
              <a:ea typeface="Century Gothic"/>
              <a:cs typeface="Century Gothic"/>
              <a:sym typeface="Century Gothic"/>
            </a:endParaRPr>
          </a:p>
          <a:p>
            <a:pPr indent="0" lvl="0" marL="0" rtl="0" algn="just">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marR="0" rtl="0" algn="just">
              <a:lnSpc>
                <a:spcPct val="120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
        <p:nvSpPr>
          <p:cNvPr id="265" name="Google Shape;265;p18"/>
          <p:cNvSpPr/>
          <p:nvPr/>
        </p:nvSpPr>
        <p:spPr>
          <a:xfrm>
            <a:off x="11909627" y="2556918"/>
            <a:ext cx="5280805" cy="4594300"/>
          </a:xfrm>
          <a:custGeom>
            <a:rect b="b" l="l" r="r" t="t"/>
            <a:pathLst>
              <a:path extrusionOk="0" h="4594300" w="5280805">
                <a:moveTo>
                  <a:pt x="0" y="0"/>
                </a:moveTo>
                <a:lnTo>
                  <a:pt x="5280805" y="0"/>
                </a:lnTo>
                <a:lnTo>
                  <a:pt x="5280805" y="4594300"/>
                </a:lnTo>
                <a:lnTo>
                  <a:pt x="0" y="45943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18"/>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13"/>
          <p:cNvGrpSpPr/>
          <p:nvPr/>
        </p:nvGrpSpPr>
        <p:grpSpPr>
          <a:xfrm>
            <a:off x="-408249" y="-67969"/>
            <a:ext cx="10819067" cy="2186273"/>
            <a:chOff x="0" y="-9525"/>
            <a:chExt cx="14425423" cy="2915031"/>
          </a:xfrm>
        </p:grpSpPr>
        <p:sp>
          <p:nvSpPr>
            <p:cNvPr id="273" name="Google Shape;273;p13"/>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3"/>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3"/>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GĂSIREA VALORILOR FINANCIARE</a:t>
              </a:r>
              <a:endParaRPr sz="5100">
                <a:solidFill>
                  <a:srgbClr val="FFFFFF"/>
                </a:solidFill>
              </a:endParaRPr>
            </a:p>
          </p:txBody>
        </p:sp>
      </p:grpSp>
      <p:sp>
        <p:nvSpPr>
          <p:cNvPr id="276" name="Google Shape;276;p13"/>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13"/>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13"/>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13"/>
          <p:cNvSpPr/>
          <p:nvPr/>
        </p:nvSpPr>
        <p:spPr>
          <a:xfrm>
            <a:off x="12977979" y="3507600"/>
            <a:ext cx="9608687" cy="4729991"/>
          </a:xfrm>
          <a:custGeom>
            <a:rect b="b" l="l" r="r" t="t"/>
            <a:pathLst>
              <a:path extrusionOk="0" h="4729991" w="9608687">
                <a:moveTo>
                  <a:pt x="0" y="0"/>
                </a:moveTo>
                <a:lnTo>
                  <a:pt x="9608687" y="0"/>
                </a:lnTo>
                <a:lnTo>
                  <a:pt x="9608687" y="4729991"/>
                </a:lnTo>
                <a:lnTo>
                  <a:pt x="0" y="4729991"/>
                </a:lnTo>
                <a:lnTo>
                  <a:pt x="0" y="0"/>
                </a:lnTo>
                <a:close/>
              </a:path>
            </a:pathLst>
          </a:custGeom>
          <a:blipFill rotWithShape="1">
            <a:blip r:embed="rId5">
              <a:alphaModFix amt="23000"/>
            </a:blip>
            <a:stretch>
              <a:fillRect b="-3533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3"/>
          <p:cNvSpPr txBox="1"/>
          <p:nvPr/>
        </p:nvSpPr>
        <p:spPr>
          <a:xfrm>
            <a:off x="242119" y="3064833"/>
            <a:ext cx="14630400" cy="37926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Dacă ai avea 100 de euro în plus, cum i-ai cheltui?</a:t>
            </a:r>
            <a:endParaRPr>
              <a:solidFill>
                <a:schemeClr val="dk1"/>
              </a:solidFill>
            </a:endParaRPr>
          </a:p>
          <a:p>
            <a:pPr indent="0" lvl="0" marL="0" rtl="0" algn="just">
              <a:lnSpc>
                <a:spcPct val="120000"/>
              </a:lnSpc>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0" lvl="0" marL="0" rtl="0" algn="just">
              <a:lnSpc>
                <a:spcPct val="120000"/>
              </a:lnSpc>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Din listă, alegeți prioritățile.</a:t>
            </a:r>
            <a:endParaRPr>
              <a:solidFill>
                <a:schemeClr val="dk1"/>
              </a:solidFill>
            </a:endParaRPr>
          </a:p>
          <a:p>
            <a:pPr indent="0" lvl="0" marL="0" rtl="0" algn="just">
              <a:lnSpc>
                <a:spcPct val="120000"/>
              </a:lnSpc>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0" lvl="0" marL="0" rtl="0" algn="just">
              <a:lnSpc>
                <a:spcPct val="120000"/>
              </a:lnSpc>
              <a:spcBef>
                <a:spcPts val="0"/>
              </a:spcBef>
              <a:spcAft>
                <a:spcPts val="0"/>
              </a:spcAft>
              <a:buClr>
                <a:schemeClr val="dk1"/>
              </a:buClr>
              <a:buSzPts val="2800"/>
              <a:buFont typeface="Arial"/>
              <a:buNone/>
            </a:pPr>
            <a:r>
              <a:rPr lang="en-US" sz="2800">
                <a:solidFill>
                  <a:schemeClr val="dk1"/>
                </a:solidFill>
                <a:latin typeface="Century Gothic"/>
                <a:ea typeface="Century Gothic"/>
                <a:cs typeface="Century Gothic"/>
                <a:sym typeface="Century Gothic"/>
              </a:rPr>
              <a:t>Numărați de câte ori a fost ales fiecare subiect.</a:t>
            </a:r>
            <a:endParaRPr sz="2800">
              <a:solidFill>
                <a:schemeClr val="dk1"/>
              </a:solidFill>
              <a:latin typeface="Century Gothic"/>
              <a:ea typeface="Century Gothic"/>
              <a:cs typeface="Century Gothic"/>
              <a:sym typeface="Century Gothic"/>
            </a:endParaRPr>
          </a:p>
          <a:p>
            <a:pPr indent="0" lvl="0" marL="0" rtl="0" algn="just">
              <a:lnSpc>
                <a:spcPct val="180000"/>
              </a:lnSpc>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0" lvl="0" marL="0" marR="0" rtl="0" algn="just">
              <a:lnSpc>
                <a:spcPct val="180000"/>
              </a:lnSpc>
              <a:spcBef>
                <a:spcPts val="0"/>
              </a:spcBef>
              <a:spcAft>
                <a:spcPts val="0"/>
              </a:spcAft>
              <a:buClr>
                <a:srgbClr val="000000"/>
              </a:buClr>
              <a:buSzPts val="2800"/>
              <a:buFont typeface="Arial"/>
              <a:buNone/>
            </a:pPr>
            <a:r>
              <a:t/>
            </a:r>
            <a:endParaRPr sz="2800">
              <a:latin typeface="Century Gothic"/>
              <a:ea typeface="Century Gothic"/>
              <a:cs typeface="Century Gothic"/>
              <a:sym typeface="Century Gothic"/>
            </a:endParaRPr>
          </a:p>
        </p:txBody>
      </p:sp>
      <p:pic>
        <p:nvPicPr>
          <p:cNvPr descr="Ein Bild, das Handschrift, Text, Schrift, Schreibwaren enthält.&#10;&#10;Automatisch generierte Beschreibung" id="281" name="Google Shape;281;p13"/>
          <p:cNvPicPr preferRelativeResize="0"/>
          <p:nvPr/>
        </p:nvPicPr>
        <p:blipFill rotWithShape="1">
          <a:blip r:embed="rId6">
            <a:alphaModFix/>
          </a:blip>
          <a:srcRect b="0" l="0" r="0" t="0"/>
          <a:stretch/>
        </p:blipFill>
        <p:spPr>
          <a:xfrm>
            <a:off x="10893080" y="2724216"/>
            <a:ext cx="3369141" cy="2220869"/>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282" name="Google Shape;282;p13"/>
          <p:cNvSpPr txBox="1"/>
          <p:nvPr/>
        </p:nvSpPr>
        <p:spPr>
          <a:xfrm>
            <a:off x="12177489" y="5366690"/>
            <a:ext cx="213097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7">
                  <a:extLst>
                    <a:ext uri="{A12FA001-AC4F-418D-AE19-62706E023703}">
                      <ahyp:hlinkClr val="tx"/>
                    </a:ext>
                  </a:extLst>
                </a:hlinkClick>
              </a:rPr>
              <a:t>Source: CC BY</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4"/>
          <p:cNvSpPr/>
          <p:nvPr/>
        </p:nvSpPr>
        <p:spPr>
          <a:xfrm>
            <a:off x="2438562" y="256512"/>
            <a:ext cx="14387779" cy="9773977"/>
          </a:xfrm>
          <a:custGeom>
            <a:rect b="b" l="l" r="r" t="t"/>
            <a:pathLst>
              <a:path extrusionOk="0" h="9773977" w="14387779">
                <a:moveTo>
                  <a:pt x="0" y="0"/>
                </a:moveTo>
                <a:lnTo>
                  <a:pt x="14387779" y="0"/>
                </a:lnTo>
                <a:lnTo>
                  <a:pt x="14387779" y="9773976"/>
                </a:lnTo>
                <a:lnTo>
                  <a:pt x="0" y="977397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14"/>
          <p:cNvSpPr/>
          <p:nvPr/>
        </p:nvSpPr>
        <p:spPr>
          <a:xfrm>
            <a:off x="14431531" y="6518545"/>
            <a:ext cx="9608687" cy="4729991"/>
          </a:xfrm>
          <a:custGeom>
            <a:rect b="b" l="l" r="r" t="t"/>
            <a:pathLst>
              <a:path extrusionOk="0" h="4729991" w="9608687">
                <a:moveTo>
                  <a:pt x="0" y="0"/>
                </a:moveTo>
                <a:lnTo>
                  <a:pt x="9608688" y="0"/>
                </a:lnTo>
                <a:lnTo>
                  <a:pt x="9608688" y="4729991"/>
                </a:lnTo>
                <a:lnTo>
                  <a:pt x="0" y="4729991"/>
                </a:lnTo>
                <a:lnTo>
                  <a:pt x="0" y="0"/>
                </a:lnTo>
                <a:close/>
              </a:path>
            </a:pathLst>
          </a:custGeom>
          <a:blipFill rotWithShape="1">
            <a:blip r:embed="rId4">
              <a:alphaModFix amt="23000"/>
            </a:blip>
            <a:stretch>
              <a:fillRect b="-3533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14"/>
          <p:cNvSpPr/>
          <p:nvPr/>
        </p:nvSpPr>
        <p:spPr>
          <a:xfrm rot="7469815">
            <a:off x="-3775644" y="-589398"/>
            <a:ext cx="9608687" cy="4729991"/>
          </a:xfrm>
          <a:custGeom>
            <a:rect b="b" l="l" r="r" t="t"/>
            <a:pathLst>
              <a:path extrusionOk="0" h="4729991" w="9608687">
                <a:moveTo>
                  <a:pt x="0" y="0"/>
                </a:moveTo>
                <a:lnTo>
                  <a:pt x="9608688" y="0"/>
                </a:lnTo>
                <a:lnTo>
                  <a:pt x="9608688" y="4729991"/>
                </a:lnTo>
                <a:lnTo>
                  <a:pt x="0" y="4729991"/>
                </a:lnTo>
                <a:lnTo>
                  <a:pt x="0" y="0"/>
                </a:lnTo>
                <a:close/>
              </a:path>
            </a:pathLst>
          </a:custGeom>
          <a:blipFill rotWithShape="1">
            <a:blip r:embed="rId4">
              <a:alphaModFix amt="23000"/>
            </a:blip>
            <a:stretch>
              <a:fillRect b="-3533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15"/>
          <p:cNvGrpSpPr/>
          <p:nvPr/>
        </p:nvGrpSpPr>
        <p:grpSpPr>
          <a:xfrm>
            <a:off x="-408249" y="-67969"/>
            <a:ext cx="10819067" cy="2186273"/>
            <a:chOff x="0" y="-9525"/>
            <a:chExt cx="14425423" cy="2915031"/>
          </a:xfrm>
        </p:grpSpPr>
        <p:sp>
          <p:nvSpPr>
            <p:cNvPr id="297" name="Google Shape;297;p15"/>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5"/>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5"/>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GĂSIREA VALORILOR FINANCIARE</a:t>
              </a:r>
              <a:endParaRPr sz="5100">
                <a:solidFill>
                  <a:srgbClr val="FFFFFF"/>
                </a:solidFill>
              </a:endParaRPr>
            </a:p>
          </p:txBody>
        </p:sp>
      </p:grpSp>
      <p:sp>
        <p:nvSpPr>
          <p:cNvPr id="300" name="Google Shape;300;p15"/>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15"/>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5"/>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5"/>
          <p:cNvSpPr/>
          <p:nvPr/>
        </p:nvSpPr>
        <p:spPr>
          <a:xfrm>
            <a:off x="12977979" y="3507600"/>
            <a:ext cx="9608687" cy="4729991"/>
          </a:xfrm>
          <a:custGeom>
            <a:rect b="b" l="l" r="r" t="t"/>
            <a:pathLst>
              <a:path extrusionOk="0" h="4729991" w="9608687">
                <a:moveTo>
                  <a:pt x="0" y="0"/>
                </a:moveTo>
                <a:lnTo>
                  <a:pt x="9608687" y="0"/>
                </a:lnTo>
                <a:lnTo>
                  <a:pt x="9608687" y="4729991"/>
                </a:lnTo>
                <a:lnTo>
                  <a:pt x="0" y="4729991"/>
                </a:lnTo>
                <a:lnTo>
                  <a:pt x="0" y="0"/>
                </a:lnTo>
                <a:close/>
              </a:path>
            </a:pathLst>
          </a:custGeom>
          <a:blipFill rotWithShape="1">
            <a:blip r:embed="rId5">
              <a:alphaModFix amt="23000"/>
            </a:blip>
            <a:stretch>
              <a:fillRect b="-3533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5"/>
          <p:cNvSpPr/>
          <p:nvPr/>
        </p:nvSpPr>
        <p:spPr>
          <a:xfrm>
            <a:off x="2933241" y="2388271"/>
            <a:ext cx="8918660" cy="5510458"/>
          </a:xfrm>
          <a:custGeom>
            <a:rect b="b" l="l" r="r" t="t"/>
            <a:pathLst>
              <a:path extrusionOk="0" h="5510458" w="8918660">
                <a:moveTo>
                  <a:pt x="0" y="0"/>
                </a:moveTo>
                <a:lnTo>
                  <a:pt x="8918660" y="0"/>
                </a:lnTo>
                <a:lnTo>
                  <a:pt x="8918660" y="5510458"/>
                </a:lnTo>
                <a:lnTo>
                  <a:pt x="0" y="551045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5"/>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pSp>
        <p:nvGrpSpPr>
          <p:cNvPr id="311" name="Google Shape;311;p16"/>
          <p:cNvGrpSpPr/>
          <p:nvPr/>
        </p:nvGrpSpPr>
        <p:grpSpPr>
          <a:xfrm>
            <a:off x="-408249" y="-67969"/>
            <a:ext cx="10819067" cy="2186273"/>
            <a:chOff x="0" y="-9525"/>
            <a:chExt cx="14425423" cy="2915031"/>
          </a:xfrm>
        </p:grpSpPr>
        <p:sp>
          <p:nvSpPr>
            <p:cNvPr id="312" name="Google Shape;312;p16"/>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6"/>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6"/>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STABILIREA OBIECTIVELOR FINANCIARE</a:t>
              </a:r>
              <a:endParaRPr b="0" i="0" sz="1400" u="none" cap="none" strike="noStrike">
                <a:solidFill>
                  <a:srgbClr val="000000"/>
                </a:solidFill>
                <a:latin typeface="Arial"/>
                <a:ea typeface="Arial"/>
                <a:cs typeface="Arial"/>
                <a:sym typeface="Arial"/>
              </a:endParaRPr>
            </a:p>
          </p:txBody>
        </p:sp>
      </p:grpSp>
      <p:sp>
        <p:nvSpPr>
          <p:cNvPr id="315" name="Google Shape;315;p16"/>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16"/>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16"/>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16"/>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19" name="Google Shape;319;p16"/>
          <p:cNvSpPr txBox="1"/>
          <p:nvPr/>
        </p:nvSpPr>
        <p:spPr>
          <a:xfrm>
            <a:off x="219839" y="2558142"/>
            <a:ext cx="16558200" cy="5583600"/>
          </a:xfrm>
          <a:prstGeom prst="rect">
            <a:avLst/>
          </a:prstGeom>
          <a:noFill/>
          <a:ln>
            <a:noFill/>
          </a:ln>
        </p:spPr>
        <p:txBody>
          <a:bodyPr anchorCtr="0" anchor="t" bIns="0" lIns="0" spcFirstLastPara="1" rIns="0" wrap="square" tIns="0">
            <a:spAutoFit/>
          </a:bodyPr>
          <a:lstStyle/>
          <a:p>
            <a:pPr indent="457200" lvl="0" marL="0" rtl="0" algn="just">
              <a:lnSpc>
                <a:spcPct val="96997"/>
              </a:lnSpc>
              <a:spcBef>
                <a:spcPts val="0"/>
              </a:spcBef>
              <a:spcAft>
                <a:spcPts val="0"/>
              </a:spcAft>
              <a:buNone/>
            </a:pPr>
            <a:r>
              <a:rPr lang="en-US" sz="2400">
                <a:solidFill>
                  <a:schemeClr val="dk1"/>
                </a:solidFill>
                <a:latin typeface="Century Gothic"/>
                <a:ea typeface="Century Gothic"/>
                <a:cs typeface="Century Gothic"/>
                <a:sym typeface="Century Gothic"/>
              </a:rPr>
              <a:t>Enumerați și prioritizați obiectivele dvs. financiare.</a:t>
            </a:r>
            <a:endParaRPr>
              <a:solidFill>
                <a:schemeClr val="dk1"/>
              </a:solidFill>
            </a:endParaRPr>
          </a:p>
          <a:p>
            <a:pPr indent="0" lvl="1" marL="457200" rtl="0" algn="just">
              <a:lnSpc>
                <a:spcPct val="96997"/>
              </a:lnSpc>
              <a:spcBef>
                <a:spcPts val="0"/>
              </a:spcBef>
              <a:spcAft>
                <a:spcPts val="0"/>
              </a:spcAft>
              <a:buClr>
                <a:schemeClr val="dk1"/>
              </a:buClr>
              <a:buFont typeface="Arial"/>
              <a:buNone/>
            </a:pPr>
            <a:r>
              <a:rPr lang="en-US" sz="2400">
                <a:solidFill>
                  <a:schemeClr val="dk1"/>
                </a:solidFill>
                <a:latin typeface="Century Gothic"/>
                <a:ea typeface="Century Gothic"/>
                <a:cs typeface="Century Gothic"/>
                <a:sym typeface="Century Gothic"/>
              </a:rPr>
              <a:t>Fiți: specifice, oportune, orientate spre acțiune, REALISTE (exemple: economisirea pentru pensie, plata datoriilor, cumpărarea unei case, investiții...)</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294817" lvl="1" marL="589636" rtl="0" algn="just">
              <a:lnSpc>
                <a:spcPct val="96997"/>
              </a:lnSpc>
              <a:spcBef>
                <a:spcPts val="0"/>
              </a:spcBef>
              <a:spcAft>
                <a:spcPts val="0"/>
              </a:spcAft>
              <a:buClr>
                <a:schemeClr val="dk1"/>
              </a:buClr>
              <a:buSzPts val="2731"/>
              <a:buChar char="•"/>
            </a:pPr>
            <a:r>
              <a:rPr lang="en-US" sz="2400">
                <a:solidFill>
                  <a:schemeClr val="dk1"/>
                </a:solidFill>
                <a:latin typeface="Century Gothic"/>
                <a:ea typeface="Century Gothic"/>
                <a:cs typeface="Century Gothic"/>
                <a:sym typeface="Century Gothic"/>
              </a:rPr>
              <a:t>Specificați cât de mult doriți să economisiți până la și până când.</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294817" lvl="1" marL="589636" rtl="0" algn="just">
              <a:lnSpc>
                <a:spcPct val="96997"/>
              </a:lnSpc>
              <a:spcBef>
                <a:spcPts val="0"/>
              </a:spcBef>
              <a:spcAft>
                <a:spcPts val="0"/>
              </a:spcAft>
              <a:buClr>
                <a:schemeClr val="dk1"/>
              </a:buClr>
              <a:buSzPts val="2731"/>
              <a:buChar char="•"/>
            </a:pPr>
            <a:r>
              <a:rPr lang="en-US" sz="2400">
                <a:solidFill>
                  <a:schemeClr val="dk1"/>
                </a:solidFill>
                <a:latin typeface="Century Gothic"/>
                <a:ea typeface="Century Gothic"/>
                <a:cs typeface="Century Gothic"/>
                <a:sym typeface="Century Gothic"/>
              </a:rPr>
              <a:t>Specificați cât de mult vă puteți reloca și de unde pentru a atinge obiectivul stabilit.</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294817" lvl="1" marL="589636" rtl="0" algn="just">
              <a:lnSpc>
                <a:spcPct val="96997"/>
              </a:lnSpc>
              <a:spcBef>
                <a:spcPts val="0"/>
              </a:spcBef>
              <a:spcAft>
                <a:spcPts val="0"/>
              </a:spcAft>
              <a:buClr>
                <a:schemeClr val="dk1"/>
              </a:buClr>
              <a:buSzPts val="2731"/>
              <a:buChar char="•"/>
            </a:pPr>
            <a:r>
              <a:rPr lang="en-US" sz="2400">
                <a:solidFill>
                  <a:schemeClr val="dk1"/>
                </a:solidFill>
                <a:latin typeface="Century Gothic"/>
                <a:ea typeface="Century Gothic"/>
                <a:cs typeface="Century Gothic"/>
                <a:sym typeface="Century Gothic"/>
              </a:rPr>
              <a:t>Revedeți periodic obiectivele financiare stabilite. Faceți modificări dacă circumstanțele se schimbă.</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294817" lvl="1" marL="589636" rtl="0" algn="just">
              <a:lnSpc>
                <a:spcPct val="96997"/>
              </a:lnSpc>
              <a:spcBef>
                <a:spcPts val="0"/>
              </a:spcBef>
              <a:spcAft>
                <a:spcPts val="0"/>
              </a:spcAft>
              <a:buClr>
                <a:schemeClr val="dk1"/>
              </a:buClr>
              <a:buSzPts val="2731"/>
              <a:buChar char="•"/>
            </a:pPr>
            <a:r>
              <a:rPr lang="en-US" sz="2400">
                <a:solidFill>
                  <a:schemeClr val="dk1"/>
                </a:solidFill>
                <a:latin typeface="Century Gothic"/>
                <a:ea typeface="Century Gothic"/>
                <a:cs typeface="Century Gothic"/>
                <a:sym typeface="Century Gothic"/>
              </a:rPr>
              <a:t>Evitați cheltuielile inutile, rămâneți disciplinat și angajat față de planul dumneavoastră.</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a:p>
            <a:pPr indent="0" lvl="0" marL="0" rtl="0" algn="just">
              <a:lnSpc>
                <a:spcPct val="96997"/>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Video util despre stabilirea obiectivelor financiare: </a:t>
            </a:r>
            <a:r>
              <a:rPr lang="en-US" sz="2400" u="sng">
                <a:solidFill>
                  <a:schemeClr val="dk1"/>
                </a:solidFill>
                <a:latin typeface="Century Gothic"/>
                <a:ea typeface="Century Gothic"/>
                <a:cs typeface="Century Gothic"/>
                <a:sym typeface="Century Gothic"/>
                <a:hlinkClick r:id="rId5">
                  <a:extLst>
                    <a:ext uri="{A12FA001-AC4F-418D-AE19-62706E023703}">
                      <ahyp:hlinkClr val="tx"/>
                    </a:ext>
                  </a:extLst>
                </a:hlinkClick>
              </a:rPr>
              <a:t>https://www.youtube.com/watch?v=KEQSdLM_hR4</a:t>
            </a:r>
            <a:endParaRPr sz="2400">
              <a:solidFill>
                <a:schemeClr val="dk1"/>
              </a:solidFill>
              <a:latin typeface="Century Gothic"/>
              <a:ea typeface="Century Gothic"/>
              <a:cs typeface="Century Gothic"/>
              <a:sym typeface="Century Gothic"/>
            </a:endParaRPr>
          </a:p>
          <a:p>
            <a:pPr indent="0" lvl="0" marL="0" marR="0" rtl="0" algn="just">
              <a:lnSpc>
                <a:spcPct val="119992"/>
              </a:lnSpc>
              <a:spcBef>
                <a:spcPts val="0"/>
              </a:spcBef>
              <a:spcAft>
                <a:spcPts val="0"/>
              </a:spcAft>
              <a:buClr>
                <a:srgbClr val="000000"/>
              </a:buClr>
              <a:buSzPts val="2400"/>
              <a:buFont typeface="Arial"/>
              <a:buNone/>
            </a:pPr>
            <a:r>
              <a:t/>
            </a:r>
            <a:endParaRPr sz="2400">
              <a:uFill>
                <a:noFill/>
              </a:uFill>
              <a:latin typeface="Century Gothic"/>
              <a:ea typeface="Century Gothic"/>
              <a:cs typeface="Century Gothic"/>
              <a:sym typeface="Century Gothic"/>
              <a:hlinkClick r:id="rId6"/>
            </a:endParaRPr>
          </a:p>
        </p:txBody>
      </p:sp>
      <p:pic>
        <p:nvPicPr>
          <p:cNvPr descr="Ein Bild, das Handschrift, Text, Schrift, Schreibwaren enthält.&#10;&#10;Automatisch generierte Beschreibung" id="320" name="Google Shape;320;p16"/>
          <p:cNvPicPr preferRelativeResize="0"/>
          <p:nvPr/>
        </p:nvPicPr>
        <p:blipFill rotWithShape="1">
          <a:blip r:embed="rId7">
            <a:alphaModFix/>
          </a:blip>
          <a:srcRect b="0" l="0" r="0" t="0"/>
          <a:stretch/>
        </p:blipFill>
        <p:spPr>
          <a:xfrm>
            <a:off x="14351599" y="3429001"/>
            <a:ext cx="2746200" cy="18105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321" name="Google Shape;321;p16"/>
          <p:cNvSpPr txBox="1"/>
          <p:nvPr/>
        </p:nvSpPr>
        <p:spPr>
          <a:xfrm>
            <a:off x="15133075" y="6300551"/>
            <a:ext cx="213097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8">
                  <a:extLst>
                    <a:ext uri="{A12FA001-AC4F-418D-AE19-62706E023703}">
                      <ahyp:hlinkClr val="tx"/>
                    </a:ext>
                  </a:extLst>
                </a:hlinkClick>
              </a:rPr>
              <a:t>Source: CC BY</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1"/>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21"/>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21"/>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0" name="Google Shape;330;p21"/>
          <p:cNvGrpSpPr/>
          <p:nvPr/>
        </p:nvGrpSpPr>
        <p:grpSpPr>
          <a:xfrm>
            <a:off x="-380909" y="-67969"/>
            <a:ext cx="10819067" cy="2186273"/>
            <a:chOff x="0" y="-9525"/>
            <a:chExt cx="14425423" cy="2915031"/>
          </a:xfrm>
        </p:grpSpPr>
        <p:sp>
          <p:nvSpPr>
            <p:cNvPr id="331" name="Google Shape;331;p21"/>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1"/>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1"/>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FOLOSIND TEHNOLOGIA</a:t>
              </a:r>
              <a:endParaRPr sz="5100">
                <a:solidFill>
                  <a:srgbClr val="FFFFFF"/>
                </a:solidFill>
              </a:endParaRPr>
            </a:p>
          </p:txBody>
        </p:sp>
      </p:grpSp>
      <p:sp>
        <p:nvSpPr>
          <p:cNvPr id="334" name="Google Shape;334;p21"/>
          <p:cNvSpPr/>
          <p:nvPr/>
        </p:nvSpPr>
        <p:spPr>
          <a:xfrm>
            <a:off x="11618798" y="3069264"/>
            <a:ext cx="6427083" cy="5374648"/>
          </a:xfrm>
          <a:custGeom>
            <a:rect b="b" l="l" r="r" t="t"/>
            <a:pathLst>
              <a:path extrusionOk="0" h="5374648" w="6427083">
                <a:moveTo>
                  <a:pt x="0" y="0"/>
                </a:moveTo>
                <a:lnTo>
                  <a:pt x="6427082" y="0"/>
                </a:lnTo>
                <a:lnTo>
                  <a:pt x="6427082" y="5374648"/>
                </a:lnTo>
                <a:lnTo>
                  <a:pt x="0" y="537464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21"/>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6" name="Google Shape;336;p21"/>
          <p:cNvSpPr txBox="1"/>
          <p:nvPr/>
        </p:nvSpPr>
        <p:spPr>
          <a:xfrm>
            <a:off x="369855" y="2495942"/>
            <a:ext cx="10240800" cy="4722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"Mint"- "gratuit, vă urmărește cheltuielile și le plasează în categorii bugetare. Puteți personaliza aceste categorii, care sunt nelimitate. Stabiliți limite pentru aceste categorii, iar Mint vă anunță dacă vă apropiați de aceste limite."</a:t>
            </a:r>
            <a:endParaRPr>
              <a:solidFill>
                <a:schemeClr val="dk1"/>
              </a:solidFill>
            </a:endParaRPr>
          </a:p>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"Goodbudget"- excelent pentru planificarea în avans.</a:t>
            </a:r>
            <a:endParaRPr>
              <a:solidFill>
                <a:schemeClr val="dk1"/>
              </a:solidFill>
            </a:endParaRPr>
          </a:p>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"Honeydue"- pentru familiile cu venituri duble.</a:t>
            </a:r>
            <a:endParaRPr sz="2600">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22"/>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22"/>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45" name="Google Shape;345;p22"/>
          <p:cNvGrpSpPr/>
          <p:nvPr/>
        </p:nvGrpSpPr>
        <p:grpSpPr>
          <a:xfrm>
            <a:off x="-380909" y="-67969"/>
            <a:ext cx="10819067" cy="2186273"/>
            <a:chOff x="0" y="-9525"/>
            <a:chExt cx="14425423" cy="2915031"/>
          </a:xfrm>
        </p:grpSpPr>
        <p:sp>
          <p:nvSpPr>
            <p:cNvPr id="346" name="Google Shape;346;p22"/>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2"/>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2"/>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FOLOSIND TEHNOLOGIA</a:t>
              </a:r>
              <a:endParaRPr sz="5100">
                <a:solidFill>
                  <a:srgbClr val="FFFFFF"/>
                </a:solidFill>
              </a:endParaRPr>
            </a:p>
          </p:txBody>
        </p:sp>
      </p:grpSp>
      <p:sp>
        <p:nvSpPr>
          <p:cNvPr id="349" name="Google Shape;349;p22"/>
          <p:cNvSpPr/>
          <p:nvPr/>
        </p:nvSpPr>
        <p:spPr>
          <a:xfrm>
            <a:off x="594444" y="3808310"/>
            <a:ext cx="4434172" cy="2771358"/>
          </a:xfrm>
          <a:custGeom>
            <a:rect b="b" l="l" r="r" t="t"/>
            <a:pathLst>
              <a:path extrusionOk="0" h="2771358" w="4434172">
                <a:moveTo>
                  <a:pt x="0" y="0"/>
                </a:moveTo>
                <a:lnTo>
                  <a:pt x="4434172" y="0"/>
                </a:lnTo>
                <a:lnTo>
                  <a:pt x="4434172" y="2771357"/>
                </a:lnTo>
                <a:lnTo>
                  <a:pt x="0" y="277135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22"/>
          <p:cNvSpPr/>
          <p:nvPr/>
        </p:nvSpPr>
        <p:spPr>
          <a:xfrm>
            <a:off x="2566908" y="6169409"/>
            <a:ext cx="4356165" cy="1670150"/>
          </a:xfrm>
          <a:custGeom>
            <a:rect b="b" l="l" r="r" t="t"/>
            <a:pathLst>
              <a:path extrusionOk="0" h="1670150" w="4356165">
                <a:moveTo>
                  <a:pt x="0" y="0"/>
                </a:moveTo>
                <a:lnTo>
                  <a:pt x="4356164" y="0"/>
                </a:lnTo>
                <a:lnTo>
                  <a:pt x="4356164" y="1670150"/>
                </a:lnTo>
                <a:lnTo>
                  <a:pt x="0" y="167015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22"/>
          <p:cNvSpPr/>
          <p:nvPr/>
        </p:nvSpPr>
        <p:spPr>
          <a:xfrm>
            <a:off x="5985731" y="4241559"/>
            <a:ext cx="4452410" cy="2079018"/>
          </a:xfrm>
          <a:custGeom>
            <a:rect b="b" l="l" r="r" t="t"/>
            <a:pathLst>
              <a:path extrusionOk="0" h="2079018" w="4452410">
                <a:moveTo>
                  <a:pt x="0" y="0"/>
                </a:moveTo>
                <a:lnTo>
                  <a:pt x="4452410" y="0"/>
                </a:lnTo>
                <a:lnTo>
                  <a:pt x="4452410" y="2079018"/>
                </a:lnTo>
                <a:lnTo>
                  <a:pt x="0" y="207901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22"/>
          <p:cNvSpPr/>
          <p:nvPr/>
        </p:nvSpPr>
        <p:spPr>
          <a:xfrm>
            <a:off x="10184304" y="3183172"/>
            <a:ext cx="7737392" cy="4656387"/>
          </a:xfrm>
          <a:custGeom>
            <a:rect b="b" l="l" r="r" t="t"/>
            <a:pathLst>
              <a:path extrusionOk="0" h="4656387" w="7737392">
                <a:moveTo>
                  <a:pt x="0" y="0"/>
                </a:moveTo>
                <a:lnTo>
                  <a:pt x="7737392" y="0"/>
                </a:lnTo>
                <a:lnTo>
                  <a:pt x="7737392" y="4656387"/>
                </a:lnTo>
                <a:lnTo>
                  <a:pt x="0" y="465638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22"/>
          <p:cNvSpPr/>
          <p:nvPr/>
        </p:nvSpPr>
        <p:spPr>
          <a:xfrm>
            <a:off x="4338630" y="3676910"/>
            <a:ext cx="689986" cy="689986"/>
          </a:xfrm>
          <a:custGeom>
            <a:rect b="b" l="l" r="r" t="t"/>
            <a:pathLst>
              <a:path extrusionOk="0" h="689986" w="689986">
                <a:moveTo>
                  <a:pt x="0" y="0"/>
                </a:moveTo>
                <a:lnTo>
                  <a:pt x="689986" y="0"/>
                </a:lnTo>
                <a:lnTo>
                  <a:pt x="689986" y="689986"/>
                </a:lnTo>
                <a:lnTo>
                  <a:pt x="0" y="689986"/>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22"/>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5" name="Google Shape;355;p22"/>
          <p:cNvSpPr txBox="1"/>
          <p:nvPr/>
        </p:nvSpPr>
        <p:spPr>
          <a:xfrm>
            <a:off x="450747" y="2454049"/>
            <a:ext cx="13953000" cy="2336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3300"/>
              <a:buFont typeface="Arial"/>
              <a:buNone/>
            </a:pPr>
            <a:r>
              <a:rPr lang="en-US" sz="3300">
                <a:solidFill>
                  <a:schemeClr val="dk1"/>
                </a:solidFill>
              </a:rPr>
              <a:t>Fișele "</a:t>
            </a:r>
            <a:r>
              <a:rPr lang="en-US" sz="3300">
                <a:solidFill>
                  <a:schemeClr val="dk1"/>
                </a:solidFill>
                <a:latin typeface="Century Gothic"/>
                <a:ea typeface="Century Gothic"/>
                <a:cs typeface="Century Gothic"/>
                <a:sym typeface="Century Gothic"/>
              </a:rPr>
              <a:t>EXCEL" sunt deja disponibile pe computerul dvs:</a:t>
            </a:r>
            <a:endParaRPr>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3300"/>
              <a:buFont typeface="Arial"/>
              <a:buNone/>
            </a:pPr>
            <a:r>
              <a:t/>
            </a:r>
            <a:endParaRPr sz="3300"/>
          </a:p>
          <a:p>
            <a:pPr indent="0" lvl="0" marL="0" marR="0" rtl="0" algn="l">
              <a:lnSpc>
                <a:spcPct val="120000"/>
              </a:lnSpc>
              <a:spcBef>
                <a:spcPts val="0"/>
              </a:spcBef>
              <a:spcAft>
                <a:spcPts val="0"/>
              </a:spcAft>
              <a:buClr>
                <a:srgbClr val="000000"/>
              </a:buClr>
              <a:buSzPts val="3300"/>
              <a:buFont typeface="Arial"/>
              <a:buNone/>
            </a:pPr>
            <a:r>
              <a:t/>
            </a:r>
            <a:endParaRPr b="0" i="0" sz="33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3300"/>
              <a:buFont typeface="Arial"/>
              <a:buNone/>
            </a:pPr>
            <a:r>
              <a:t/>
            </a:r>
            <a:endParaRPr b="0" i="0" sz="3300" u="none" cap="none" strike="noStrike">
              <a:solidFill>
                <a:srgbClr val="000000"/>
              </a:solidFill>
              <a:latin typeface="Arial"/>
              <a:ea typeface="Arial"/>
              <a:cs typeface="Arial"/>
              <a:sym typeface="Arial"/>
            </a:endParaRPr>
          </a:p>
        </p:txBody>
      </p:sp>
      <p:sp>
        <p:nvSpPr>
          <p:cNvPr id="356" name="Google Shape;356;p22"/>
          <p:cNvSpPr/>
          <p:nvPr/>
        </p:nvSpPr>
        <p:spPr>
          <a:xfrm flipH="1" rot="-9162036">
            <a:off x="1218741" y="6547694"/>
            <a:ext cx="1313627" cy="469622"/>
          </a:xfrm>
          <a:custGeom>
            <a:rect b="b" l="l" r="r" t="t"/>
            <a:pathLst>
              <a:path extrusionOk="0" h="469622" w="1313627">
                <a:moveTo>
                  <a:pt x="0" y="469622"/>
                </a:moveTo>
                <a:lnTo>
                  <a:pt x="1313628" y="469622"/>
                </a:lnTo>
                <a:lnTo>
                  <a:pt x="1313628" y="0"/>
                </a:lnTo>
                <a:lnTo>
                  <a:pt x="0" y="0"/>
                </a:lnTo>
                <a:lnTo>
                  <a:pt x="0" y="469622"/>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22"/>
          <p:cNvSpPr/>
          <p:nvPr/>
        </p:nvSpPr>
        <p:spPr>
          <a:xfrm flipH="1" rot="7754203">
            <a:off x="6391216" y="6276475"/>
            <a:ext cx="1696180" cy="606384"/>
          </a:xfrm>
          <a:custGeom>
            <a:rect b="b" l="l" r="r" t="t"/>
            <a:pathLst>
              <a:path extrusionOk="0" h="606384" w="1696180">
                <a:moveTo>
                  <a:pt x="0" y="606385"/>
                </a:moveTo>
                <a:lnTo>
                  <a:pt x="1696180" y="606385"/>
                </a:lnTo>
                <a:lnTo>
                  <a:pt x="1696180" y="0"/>
                </a:lnTo>
                <a:lnTo>
                  <a:pt x="0" y="0"/>
                </a:lnTo>
                <a:lnTo>
                  <a:pt x="0" y="606385"/>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22"/>
          <p:cNvSpPr/>
          <p:nvPr/>
        </p:nvSpPr>
        <p:spPr>
          <a:xfrm rot="-570079">
            <a:off x="8880070" y="3533037"/>
            <a:ext cx="2276432" cy="813824"/>
          </a:xfrm>
          <a:custGeom>
            <a:rect b="b" l="l" r="r" t="t"/>
            <a:pathLst>
              <a:path extrusionOk="0" h="813824" w="2276432">
                <a:moveTo>
                  <a:pt x="0" y="0"/>
                </a:moveTo>
                <a:lnTo>
                  <a:pt x="2276432" y="0"/>
                </a:lnTo>
                <a:lnTo>
                  <a:pt x="2276432" y="813824"/>
                </a:lnTo>
                <a:lnTo>
                  <a:pt x="0" y="813824"/>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23"/>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23"/>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67" name="Google Shape;367;p23"/>
          <p:cNvGrpSpPr/>
          <p:nvPr/>
        </p:nvGrpSpPr>
        <p:grpSpPr>
          <a:xfrm>
            <a:off x="-380909" y="-67969"/>
            <a:ext cx="10819067" cy="2186273"/>
            <a:chOff x="0" y="-9525"/>
            <a:chExt cx="14425423" cy="2915031"/>
          </a:xfrm>
        </p:grpSpPr>
        <p:sp>
          <p:nvSpPr>
            <p:cNvPr id="368" name="Google Shape;368;p23"/>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3"/>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3"/>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FOLOSIND TEHNOLOGIA</a:t>
              </a:r>
              <a:endParaRPr sz="5100">
                <a:solidFill>
                  <a:srgbClr val="FFFFFF"/>
                </a:solidFill>
              </a:endParaRPr>
            </a:p>
          </p:txBody>
        </p:sp>
      </p:grpSp>
      <p:sp>
        <p:nvSpPr>
          <p:cNvPr id="371" name="Google Shape;371;p23"/>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2" name="Google Shape;372;p23"/>
          <p:cNvSpPr txBox="1"/>
          <p:nvPr/>
        </p:nvSpPr>
        <p:spPr>
          <a:xfrm>
            <a:off x="450747" y="2454049"/>
            <a:ext cx="13953000" cy="7603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FOI "EXCEL" DEJA DISPONIBILE PE COMPUTER, PUTEȚI DESCĂRCA MODELE ÎN DIFERITE LIMBI</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https://create.microsoft.com/en-us/search?query=budget (en)</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https://create.microsoft.com/lt-lt/templates/biud%C5%BEetus (lt)</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https://create.microsoft.com/it-it/search?query=bilancio (it)</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https://create.microsoft.com/pt-br/search?query=or%C3%A7amento (pt)</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https://create.microsoft.com/sl-si/search?query=prora%C4%8Dun (sl)</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https://create.microsoft.com/de-de/search?query=budget (de)</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u="sng">
                <a:solidFill>
                  <a:schemeClr val="hlink"/>
                </a:solidFill>
                <a:latin typeface="Century Gothic"/>
                <a:ea typeface="Century Gothic"/>
                <a:cs typeface="Century Gothic"/>
                <a:sym typeface="Century Gothic"/>
                <a:hlinkClick r:id="rId5"/>
              </a:rPr>
              <a:t>https://create.microsoft.com/ro-ro/search?query=buget</a:t>
            </a:r>
            <a:r>
              <a:rPr lang="en-US" sz="2600">
                <a:solidFill>
                  <a:schemeClr val="dk1"/>
                </a:solidFill>
                <a:latin typeface="Century Gothic"/>
                <a:ea typeface="Century Gothic"/>
                <a:cs typeface="Century Gothic"/>
                <a:sym typeface="Century Gothic"/>
              </a:rPr>
              <a:t> (ro)</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rPr b="0" i="0" lang="en-US" sz="2600" u="none" cap="none" strike="noStrike">
                <a:solidFill>
                  <a:srgbClr val="000000"/>
                </a:solidFill>
                <a:latin typeface="Century Gothic"/>
                <a:ea typeface="Century Gothic"/>
                <a:cs typeface="Century Gothic"/>
                <a:sym typeface="Century Gothic"/>
              </a:rPr>
              <a:t> </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4"/>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24"/>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24"/>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81" name="Google Shape;381;p24"/>
          <p:cNvGrpSpPr/>
          <p:nvPr/>
        </p:nvGrpSpPr>
        <p:grpSpPr>
          <a:xfrm>
            <a:off x="-380909" y="-67969"/>
            <a:ext cx="10819067" cy="2186273"/>
            <a:chOff x="0" y="-9525"/>
            <a:chExt cx="14425423" cy="2915031"/>
          </a:xfrm>
        </p:grpSpPr>
        <p:sp>
          <p:nvSpPr>
            <p:cNvPr id="382" name="Google Shape;382;p24"/>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4"/>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4"/>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FOLOSIND TEHNOLOGIA</a:t>
              </a:r>
              <a:endParaRPr sz="5100">
                <a:solidFill>
                  <a:srgbClr val="FFFFFF"/>
                </a:solidFill>
              </a:endParaRPr>
            </a:p>
          </p:txBody>
        </p:sp>
      </p:grpSp>
      <p:sp>
        <p:nvSpPr>
          <p:cNvPr id="385" name="Google Shape;385;p24"/>
          <p:cNvSpPr/>
          <p:nvPr/>
        </p:nvSpPr>
        <p:spPr>
          <a:xfrm>
            <a:off x="11494972" y="2118225"/>
            <a:ext cx="6115381" cy="5542064"/>
          </a:xfrm>
          <a:custGeom>
            <a:rect b="b" l="l" r="r" t="t"/>
            <a:pathLst>
              <a:path extrusionOk="0" h="5542064" w="6115381">
                <a:moveTo>
                  <a:pt x="0" y="0"/>
                </a:moveTo>
                <a:lnTo>
                  <a:pt x="6115381" y="0"/>
                </a:lnTo>
                <a:lnTo>
                  <a:pt x="6115381" y="5542064"/>
                </a:lnTo>
                <a:lnTo>
                  <a:pt x="0" y="554206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24"/>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7" name="Google Shape;387;p24"/>
          <p:cNvSpPr txBox="1"/>
          <p:nvPr/>
        </p:nvSpPr>
        <p:spPr>
          <a:xfrm>
            <a:off x="786039" y="2386012"/>
            <a:ext cx="10240800" cy="1840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Calculatoare online recomandate de FINPOWER (în limba engleză):</a:t>
            </a:r>
            <a:endParaRPr sz="2600">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p:txBody>
      </p:sp>
      <p:sp>
        <p:nvSpPr>
          <p:cNvPr id="388" name="Google Shape;388;p24"/>
          <p:cNvSpPr txBox="1"/>
          <p:nvPr/>
        </p:nvSpPr>
        <p:spPr>
          <a:xfrm>
            <a:off x="594444" y="3643312"/>
            <a:ext cx="10240698" cy="3360920"/>
          </a:xfrm>
          <a:prstGeom prst="rect">
            <a:avLst/>
          </a:prstGeom>
          <a:noFill/>
          <a:ln>
            <a:noFill/>
          </a:ln>
        </p:spPr>
        <p:txBody>
          <a:bodyPr anchorCtr="0" anchor="t" bIns="0" lIns="0" spcFirstLastPara="1" rIns="0" wrap="square" tIns="0">
            <a:spAutoFit/>
          </a:bodyPr>
          <a:lstStyle/>
          <a:p>
            <a:pPr indent="-356235" lvl="1" marL="712470" marR="0" rtl="0" algn="l">
              <a:lnSpc>
                <a:spcPct val="120000"/>
              </a:lnSpc>
              <a:spcBef>
                <a:spcPts val="0"/>
              </a:spcBef>
              <a:spcAft>
                <a:spcPts val="0"/>
              </a:spcAft>
              <a:buClr>
                <a:srgbClr val="000000"/>
              </a:buClr>
              <a:buSzPts val="3300"/>
              <a:buFont typeface="Arial"/>
              <a:buChar char="•"/>
            </a:pPr>
            <a:r>
              <a:rPr b="0" i="0" lang="en-US" sz="2600" u="none" cap="none" strike="noStrike">
                <a:solidFill>
                  <a:srgbClr val="000000"/>
                </a:solidFill>
                <a:latin typeface="Century Gothic"/>
                <a:ea typeface="Century Gothic"/>
                <a:cs typeface="Century Gothic"/>
                <a:sym typeface="Century Gothic"/>
              </a:rPr>
              <a:t>https://www.moneyhelper.org.uk/en/everyday-money/budgeting/use-our-budget-planner</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a:p>
            <a:pPr indent="-356235" lvl="1" marL="712470" marR="0" rtl="0" algn="l">
              <a:lnSpc>
                <a:spcPct val="120000"/>
              </a:lnSpc>
              <a:spcBef>
                <a:spcPts val="0"/>
              </a:spcBef>
              <a:spcAft>
                <a:spcPts val="0"/>
              </a:spcAft>
              <a:buClr>
                <a:srgbClr val="000000"/>
              </a:buClr>
              <a:buSzPts val="3300"/>
              <a:buFont typeface="Arial"/>
              <a:buChar char="•"/>
            </a:pPr>
            <a:r>
              <a:rPr b="0" i="0" lang="en-US" sz="2600" u="none" cap="none" strike="noStrike">
                <a:solidFill>
                  <a:srgbClr val="000000"/>
                </a:solidFill>
                <a:latin typeface="Century Gothic"/>
                <a:ea typeface="Century Gothic"/>
                <a:cs typeface="Century Gothic"/>
                <a:sym typeface="Century Gothic"/>
              </a:rPr>
              <a:t>https://www.voya.com/tool/budget-calculator</a:t>
            </a:r>
            <a:endParaRPr b="0" i="0" sz="2600" u="none" cap="none" strike="noStrike">
              <a:solidFill>
                <a:srgbClr val="000000"/>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a:p>
            <a:pPr indent="-356235" lvl="1" marL="712470" marR="0" rtl="0" algn="l">
              <a:lnSpc>
                <a:spcPct val="120000"/>
              </a:lnSpc>
              <a:spcBef>
                <a:spcPts val="0"/>
              </a:spcBef>
              <a:spcAft>
                <a:spcPts val="0"/>
              </a:spcAft>
              <a:buClr>
                <a:srgbClr val="000000"/>
              </a:buClr>
              <a:buSzPts val="3300"/>
              <a:buFont typeface="Arial"/>
              <a:buChar char="•"/>
            </a:pPr>
            <a:r>
              <a:rPr b="0" i="0" lang="en-US" sz="2600" u="none" cap="none" strike="noStrike">
                <a:solidFill>
                  <a:srgbClr val="000000"/>
                </a:solidFill>
                <a:latin typeface="Century Gothic"/>
                <a:ea typeface="Century Gothic"/>
                <a:cs typeface="Century Gothic"/>
                <a:sym typeface="Century Gothic"/>
              </a:rPr>
              <a:t>https://www.quicken.com/resources/calculators/budget-calculator</a:t>
            </a:r>
            <a:endParaRPr b="0" i="0" sz="2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9"/>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19"/>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9"/>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7" name="Google Shape;397;p19"/>
          <p:cNvGrpSpPr/>
          <p:nvPr/>
        </p:nvGrpSpPr>
        <p:grpSpPr>
          <a:xfrm>
            <a:off x="3645157" y="2943957"/>
            <a:ext cx="10908449" cy="2204047"/>
            <a:chOff x="0" y="0"/>
            <a:chExt cx="14544599" cy="2938730"/>
          </a:xfrm>
        </p:grpSpPr>
        <p:sp>
          <p:nvSpPr>
            <p:cNvPr id="398" name="Google Shape;398;p19"/>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9"/>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9"/>
            <p:cNvSpPr txBox="1"/>
            <p:nvPr/>
          </p:nvSpPr>
          <p:spPr>
            <a:xfrm>
              <a:off x="119099" y="23930"/>
              <a:ext cx="14425500" cy="2914800"/>
            </a:xfrm>
            <a:prstGeom prst="rect">
              <a:avLst/>
            </a:prstGeom>
            <a:noFill/>
            <a:ln>
              <a:noFill/>
            </a:ln>
          </p:spPr>
          <p:txBody>
            <a:bodyPr anchorCtr="0" anchor="ctr" bIns="50800" lIns="50800" spcFirstLastPara="1" rIns="50800" wrap="square" tIns="50800">
              <a:noAutofit/>
            </a:bodyPr>
            <a:lstStyle/>
            <a:p>
              <a:pPr indent="0" lvl="1" marL="294819" rtl="0" algn="ctr">
                <a:lnSpc>
                  <a:spcPct val="119992"/>
                </a:lnSpc>
                <a:spcBef>
                  <a:spcPts val="0"/>
                </a:spcBef>
                <a:spcAft>
                  <a:spcPts val="0"/>
                </a:spcAft>
                <a:buNone/>
              </a:pPr>
              <a:r>
                <a:rPr lang="en-US" sz="5400">
                  <a:solidFill>
                    <a:schemeClr val="lt1"/>
                  </a:solidFill>
                  <a:latin typeface="Century Gothic"/>
                  <a:ea typeface="Century Gothic"/>
                  <a:cs typeface="Century Gothic"/>
                  <a:sym typeface="Century Gothic"/>
                </a:rPr>
                <a:t>STĂPÂNIREA BUGETĂRII</a:t>
              </a:r>
              <a:endParaRPr sz="5400">
                <a:solidFill>
                  <a:schemeClr val="lt1"/>
                </a:solidFill>
                <a:latin typeface="Century Gothic"/>
                <a:ea typeface="Century Gothic"/>
                <a:cs typeface="Century Gothic"/>
                <a:sym typeface="Century Gothic"/>
              </a:endParaRPr>
            </a:p>
          </p:txBody>
        </p:sp>
      </p:grpSp>
      <p:sp>
        <p:nvSpPr>
          <p:cNvPr id="401" name="Google Shape;401;p19"/>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2"/>
          <p:cNvGrpSpPr/>
          <p:nvPr/>
        </p:nvGrpSpPr>
        <p:grpSpPr>
          <a:xfrm>
            <a:off x="-408248" y="-255901"/>
            <a:ext cx="10819067" cy="2186273"/>
            <a:chOff x="0" y="-9525"/>
            <a:chExt cx="14425423" cy="2915031"/>
          </a:xfrm>
        </p:grpSpPr>
        <p:sp>
          <p:nvSpPr>
            <p:cNvPr id="101" name="Google Shape;101;p2"/>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INTRODUCERE</a:t>
              </a:r>
              <a:endParaRPr b="0" i="0" sz="1400" u="none" cap="none" strike="noStrike">
                <a:solidFill>
                  <a:srgbClr val="000000"/>
                </a:solidFill>
                <a:latin typeface="Arial"/>
                <a:ea typeface="Arial"/>
                <a:cs typeface="Arial"/>
                <a:sym typeface="Arial"/>
              </a:endParaRPr>
            </a:p>
          </p:txBody>
        </p:sp>
      </p:grpSp>
      <p:sp>
        <p:nvSpPr>
          <p:cNvPr id="104" name="Google Shape;104;p2"/>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3">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0975430" y="2497340"/>
            <a:ext cx="6048366" cy="5292320"/>
          </a:xfrm>
          <a:custGeom>
            <a:rect b="b" l="l" r="r" t="t"/>
            <a:pathLst>
              <a:path extrusionOk="0" h="5292320" w="6048366">
                <a:moveTo>
                  <a:pt x="0" y="0"/>
                </a:moveTo>
                <a:lnTo>
                  <a:pt x="6048366" y="0"/>
                </a:lnTo>
                <a:lnTo>
                  <a:pt x="6048366" y="5292320"/>
                </a:lnTo>
                <a:lnTo>
                  <a:pt x="0" y="52923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09" name="Google Shape;109;p2"/>
          <p:cNvSpPr txBox="1"/>
          <p:nvPr/>
        </p:nvSpPr>
        <p:spPr>
          <a:xfrm>
            <a:off x="594450" y="3547801"/>
            <a:ext cx="9030900" cy="2801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Modulul de bugetare promovează disciplina financiară, alocarea eficientă a resurselor și permite femeilor să își monitorizeze și să își ajusteze educația financiară pe termen lung.</a:t>
            </a:r>
            <a:endParaRPr sz="2600">
              <a:solidFill>
                <a:schemeClr val="dk1"/>
              </a:solidFill>
              <a:latin typeface="Century Gothic"/>
              <a:ea typeface="Century Gothic"/>
              <a:cs typeface="Century Gothic"/>
              <a:sym typeface="Century Gothic"/>
            </a:endParaRPr>
          </a:p>
          <a:p>
            <a:pPr indent="0" lvl="0" marL="0" marR="0" rtl="0" algn="just">
              <a:lnSpc>
                <a:spcPct val="120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a:p>
            <a:pPr indent="0" lvl="0" marL="0" marR="0" rtl="0" algn="just">
              <a:lnSpc>
                <a:spcPct val="120000"/>
              </a:lnSpc>
              <a:spcBef>
                <a:spcPts val="0"/>
              </a:spcBef>
              <a:spcAft>
                <a:spcPts val="0"/>
              </a:spcAft>
              <a:buClr>
                <a:srgbClr val="000000"/>
              </a:buClr>
              <a:buSzPts val="2600"/>
              <a:buFont typeface="Arial"/>
              <a:buNone/>
            </a:pPr>
            <a:r>
              <a:t/>
            </a:r>
            <a:endParaRPr b="0" i="0" sz="2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8"/>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48"/>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48"/>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0" name="Google Shape;410;p48"/>
          <p:cNvGrpSpPr/>
          <p:nvPr/>
        </p:nvGrpSpPr>
        <p:grpSpPr>
          <a:xfrm>
            <a:off x="-408249" y="-67969"/>
            <a:ext cx="10819067" cy="2186273"/>
            <a:chOff x="0" y="-9525"/>
            <a:chExt cx="14425423" cy="2915031"/>
          </a:xfrm>
        </p:grpSpPr>
        <p:sp>
          <p:nvSpPr>
            <p:cNvPr id="411" name="Google Shape;411;p48"/>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8"/>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8"/>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MONITORIZAREA OBICEIURILOR DE CHELTUIELI</a:t>
              </a:r>
              <a:endParaRPr b="0" i="0" sz="1400" u="none" cap="none" strike="noStrike">
                <a:solidFill>
                  <a:srgbClr val="000000"/>
                </a:solidFill>
                <a:latin typeface="Arial"/>
                <a:ea typeface="Arial"/>
                <a:cs typeface="Arial"/>
                <a:sym typeface="Arial"/>
              </a:endParaRPr>
            </a:p>
          </p:txBody>
        </p:sp>
      </p:grpSp>
      <p:sp>
        <p:nvSpPr>
          <p:cNvPr id="414" name="Google Shape;414;p48"/>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415" name="Google Shape;415;p48"/>
          <p:cNvGrpSpPr/>
          <p:nvPr/>
        </p:nvGrpSpPr>
        <p:grpSpPr>
          <a:xfrm>
            <a:off x="381793" y="2698250"/>
            <a:ext cx="16558200" cy="5770236"/>
            <a:chOff x="0" y="704"/>
            <a:chExt cx="16558200" cy="5770236"/>
          </a:xfrm>
        </p:grpSpPr>
        <p:cxnSp>
          <p:nvCxnSpPr>
            <p:cNvPr id="416" name="Google Shape;416;p48"/>
            <p:cNvCxnSpPr/>
            <p:nvPr/>
          </p:nvCxnSpPr>
          <p:spPr>
            <a:xfrm>
              <a:off x="0" y="704"/>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17" name="Google Shape;417;p48"/>
            <p:cNvSpPr/>
            <p:nvPr/>
          </p:nvSpPr>
          <p:spPr>
            <a:xfrm>
              <a:off x="0" y="704"/>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8"/>
            <p:cNvSpPr txBox="1"/>
            <p:nvPr/>
          </p:nvSpPr>
          <p:spPr>
            <a:xfrm>
              <a:off x="0" y="704"/>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1. Țineți evidența cheltuielilor</a:t>
              </a:r>
              <a:endParaRPr b="0" i="0" sz="2400" u="none" cap="none" strike="noStrike">
                <a:solidFill>
                  <a:srgbClr val="000000"/>
                </a:solidFill>
                <a:latin typeface="Century Gothic"/>
                <a:ea typeface="Century Gothic"/>
                <a:cs typeface="Century Gothic"/>
                <a:sym typeface="Century Gothic"/>
              </a:endParaRPr>
            </a:p>
          </p:txBody>
        </p:sp>
        <p:cxnSp>
          <p:nvCxnSpPr>
            <p:cNvPr id="419" name="Google Shape;419;p48"/>
            <p:cNvCxnSpPr/>
            <p:nvPr/>
          </p:nvCxnSpPr>
          <p:spPr>
            <a:xfrm>
              <a:off x="0" y="825023"/>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20" name="Google Shape;420;p48"/>
            <p:cNvSpPr/>
            <p:nvPr/>
          </p:nvSpPr>
          <p:spPr>
            <a:xfrm>
              <a:off x="0" y="825023"/>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8"/>
            <p:cNvSpPr txBox="1"/>
            <p:nvPr/>
          </p:nvSpPr>
          <p:spPr>
            <a:xfrm>
              <a:off x="0" y="825023"/>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2. Revizuirea extraselor de cont</a:t>
              </a:r>
              <a:endParaRPr sz="24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latin typeface="Century Gothic"/>
                <a:ea typeface="Century Gothic"/>
                <a:cs typeface="Century Gothic"/>
                <a:sym typeface="Century Gothic"/>
              </a:endParaRPr>
            </a:p>
          </p:txBody>
        </p:sp>
        <p:cxnSp>
          <p:nvCxnSpPr>
            <p:cNvPr id="422" name="Google Shape;422;p48"/>
            <p:cNvCxnSpPr/>
            <p:nvPr/>
          </p:nvCxnSpPr>
          <p:spPr>
            <a:xfrm>
              <a:off x="0" y="1649343"/>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23" name="Google Shape;423;p48"/>
            <p:cNvSpPr/>
            <p:nvPr/>
          </p:nvSpPr>
          <p:spPr>
            <a:xfrm>
              <a:off x="0" y="1649343"/>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8"/>
            <p:cNvSpPr txBox="1"/>
            <p:nvPr/>
          </p:nvSpPr>
          <p:spPr>
            <a:xfrm>
              <a:off x="0" y="1649343"/>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3. Stabilirea limitelor de cheltuieli</a:t>
              </a:r>
              <a:endParaRPr sz="24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latin typeface="Century Gothic"/>
                <a:ea typeface="Century Gothic"/>
                <a:cs typeface="Century Gothic"/>
                <a:sym typeface="Century Gothic"/>
              </a:endParaRPr>
            </a:p>
          </p:txBody>
        </p:sp>
        <p:cxnSp>
          <p:nvCxnSpPr>
            <p:cNvPr id="425" name="Google Shape;425;p48"/>
            <p:cNvCxnSpPr/>
            <p:nvPr/>
          </p:nvCxnSpPr>
          <p:spPr>
            <a:xfrm>
              <a:off x="0" y="2473662"/>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26" name="Google Shape;426;p48"/>
            <p:cNvSpPr/>
            <p:nvPr/>
          </p:nvSpPr>
          <p:spPr>
            <a:xfrm>
              <a:off x="0" y="2473662"/>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8"/>
            <p:cNvSpPr txBox="1"/>
            <p:nvPr/>
          </p:nvSpPr>
          <p:spPr>
            <a:xfrm>
              <a:off x="0" y="2473662"/>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4. Utilizați aplicații de bugetare</a:t>
              </a:r>
              <a:endParaRPr b="0" i="0" sz="2400" u="none" cap="none" strike="noStrike">
                <a:solidFill>
                  <a:srgbClr val="000000"/>
                </a:solidFill>
                <a:latin typeface="Century Gothic"/>
                <a:ea typeface="Century Gothic"/>
                <a:cs typeface="Century Gothic"/>
                <a:sym typeface="Century Gothic"/>
              </a:endParaRPr>
            </a:p>
          </p:txBody>
        </p:sp>
        <p:cxnSp>
          <p:nvCxnSpPr>
            <p:cNvPr id="428" name="Google Shape;428;p48"/>
            <p:cNvCxnSpPr/>
            <p:nvPr/>
          </p:nvCxnSpPr>
          <p:spPr>
            <a:xfrm>
              <a:off x="0" y="3297982"/>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29" name="Google Shape;429;p48"/>
            <p:cNvSpPr/>
            <p:nvPr/>
          </p:nvSpPr>
          <p:spPr>
            <a:xfrm>
              <a:off x="0" y="3297982"/>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8"/>
            <p:cNvSpPr txBox="1"/>
            <p:nvPr/>
          </p:nvSpPr>
          <p:spPr>
            <a:xfrm>
              <a:off x="0" y="3297982"/>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5. Check-in regulat</a:t>
              </a:r>
              <a:endParaRPr sz="24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latin typeface="Century Gothic"/>
                <a:ea typeface="Century Gothic"/>
                <a:cs typeface="Century Gothic"/>
                <a:sym typeface="Century Gothic"/>
              </a:endParaRPr>
            </a:p>
          </p:txBody>
        </p:sp>
        <p:cxnSp>
          <p:nvCxnSpPr>
            <p:cNvPr id="431" name="Google Shape;431;p48"/>
            <p:cNvCxnSpPr/>
            <p:nvPr/>
          </p:nvCxnSpPr>
          <p:spPr>
            <a:xfrm>
              <a:off x="0" y="4122301"/>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32" name="Google Shape;432;p48"/>
            <p:cNvSpPr/>
            <p:nvPr/>
          </p:nvSpPr>
          <p:spPr>
            <a:xfrm>
              <a:off x="0" y="4122301"/>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8"/>
            <p:cNvSpPr txBox="1"/>
            <p:nvPr/>
          </p:nvSpPr>
          <p:spPr>
            <a:xfrm>
              <a:off x="0" y="4122301"/>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6. Practicați cheltuirea conștientă</a:t>
              </a:r>
              <a:endParaRPr sz="24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latin typeface="Century Gothic"/>
                <a:ea typeface="Century Gothic"/>
                <a:cs typeface="Century Gothic"/>
                <a:sym typeface="Century Gothic"/>
              </a:endParaRPr>
            </a:p>
          </p:txBody>
        </p:sp>
        <p:cxnSp>
          <p:nvCxnSpPr>
            <p:cNvPr id="434" name="Google Shape;434;p48"/>
            <p:cNvCxnSpPr/>
            <p:nvPr/>
          </p:nvCxnSpPr>
          <p:spPr>
            <a:xfrm>
              <a:off x="0" y="4946621"/>
              <a:ext cx="16558200" cy="0"/>
            </a:xfrm>
            <a:prstGeom prst="straightConnector1">
              <a:avLst/>
            </a:prstGeom>
            <a:solidFill>
              <a:schemeClr val="accent1"/>
            </a:solidFill>
            <a:ln cap="flat" cmpd="sng" w="25400">
              <a:solidFill>
                <a:schemeClr val="accent1"/>
              </a:solidFill>
              <a:prstDash val="solid"/>
              <a:round/>
              <a:headEnd len="sm" w="sm" type="none"/>
              <a:tailEnd len="sm" w="sm" type="none"/>
            </a:ln>
          </p:spPr>
        </p:cxnSp>
        <p:sp>
          <p:nvSpPr>
            <p:cNvPr id="435" name="Google Shape;435;p48"/>
            <p:cNvSpPr/>
            <p:nvPr/>
          </p:nvSpPr>
          <p:spPr>
            <a:xfrm>
              <a:off x="0" y="4946621"/>
              <a:ext cx="16558200" cy="82431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8"/>
            <p:cNvSpPr txBox="1"/>
            <p:nvPr/>
          </p:nvSpPr>
          <p:spPr>
            <a:xfrm>
              <a:off x="0" y="4946621"/>
              <a:ext cx="16558200" cy="824319"/>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dk1"/>
                  </a:solidFill>
                  <a:latin typeface="Century Gothic"/>
                  <a:ea typeface="Century Gothic"/>
                  <a:cs typeface="Century Gothic"/>
                  <a:sym typeface="Century Gothic"/>
                </a:rPr>
                <a:t>7. Identificarea modelelor</a:t>
              </a:r>
              <a:endParaRPr sz="24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latin typeface="Century Gothic"/>
                <a:ea typeface="Century Gothic"/>
                <a:cs typeface="Century Gothic"/>
                <a:sym typeface="Century Gothic"/>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11"/>
          <p:cNvGrpSpPr/>
          <p:nvPr/>
        </p:nvGrpSpPr>
        <p:grpSpPr>
          <a:xfrm>
            <a:off x="-305089" y="-67969"/>
            <a:ext cx="10819067" cy="2186273"/>
            <a:chOff x="0" y="-9525"/>
            <a:chExt cx="14425423" cy="2915031"/>
          </a:xfrm>
        </p:grpSpPr>
        <p:sp>
          <p:nvSpPr>
            <p:cNvPr id="443" name="Google Shape;443;p11"/>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1"/>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1"/>
            <p:cNvSpPr txBox="1"/>
            <p:nvPr/>
          </p:nvSpPr>
          <p:spPr>
            <a:xfrm>
              <a:off x="0" y="-9525"/>
              <a:ext cx="14425400" cy="2914926"/>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SFATURI PENTRU UN BUGET CONTROLAT</a:t>
              </a:r>
              <a:endParaRPr sz="5100">
                <a:solidFill>
                  <a:srgbClr val="FFFFFF"/>
                </a:solidFill>
              </a:endParaRPr>
            </a:p>
          </p:txBody>
        </p:sp>
      </p:grpSp>
      <p:sp>
        <p:nvSpPr>
          <p:cNvPr id="446" name="Google Shape;446;p11"/>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11"/>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1"/>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1"/>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50" name="Google Shape;450;p11"/>
          <p:cNvSpPr txBox="1"/>
          <p:nvPr/>
        </p:nvSpPr>
        <p:spPr>
          <a:xfrm>
            <a:off x="300836" y="3135920"/>
            <a:ext cx="17152500" cy="3426300"/>
          </a:xfrm>
          <a:prstGeom prst="rect">
            <a:avLst/>
          </a:prstGeom>
          <a:noFill/>
          <a:ln>
            <a:noFill/>
          </a:ln>
        </p:spPr>
        <p:txBody>
          <a:bodyPr anchorCtr="0" anchor="t" bIns="0" lIns="0" spcFirstLastPara="1" rIns="0" wrap="square" tIns="0">
            <a:spAutoFit/>
          </a:bodyPr>
          <a:lstStyle/>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Urmați un plan de bugetare inflexibil pentru a evita cheltuielile excesive.</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Stabiliți limite de cheltuieli de fiecare dată când faceți cumpărături (a avea bani lichizi ar putea ajuta să nu cheltuiți prea mult)</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Ștergerea detaliilor cardului de pe site-uri web (lenea poate opri achiziția).</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Dezabonarea de la materialele promoționale (buletine informative).</a:t>
            </a:r>
            <a:endParaRPr sz="2600">
              <a:solidFill>
                <a:schemeClr val="dk1"/>
              </a:solidFill>
              <a:latin typeface="Century Gothic"/>
              <a:ea typeface="Century Gothic"/>
              <a:cs typeface="Century Gothic"/>
              <a:sym typeface="Century Gothic"/>
            </a:endParaRPr>
          </a:p>
          <a:p>
            <a:pPr indent="-356235" lvl="1" marL="712470" rtl="0" algn="just">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Cu cât perioada bugetară este mai lungă, cu atât estimările sunt mai puțin fiabile.</a:t>
            </a:r>
            <a:endParaRPr sz="26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0"/>
          <p:cNvSpPr/>
          <p:nvPr/>
        </p:nvSpPr>
        <p:spPr>
          <a:xfrm rot="-5400000">
            <a:off x="4168562" y="-1914389"/>
            <a:ext cx="9950876" cy="14115779"/>
          </a:xfrm>
          <a:custGeom>
            <a:rect b="b" l="l" r="r" t="t"/>
            <a:pathLst>
              <a:path extrusionOk="0" h="14115779" w="9950876">
                <a:moveTo>
                  <a:pt x="0" y="0"/>
                </a:moveTo>
                <a:lnTo>
                  <a:pt x="9950876" y="0"/>
                </a:lnTo>
                <a:lnTo>
                  <a:pt x="9950876" y="14115778"/>
                </a:lnTo>
                <a:lnTo>
                  <a:pt x="0" y="1411577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6"/>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26"/>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64" name="Google Shape;464;p26"/>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26"/>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6" name="Google Shape;466;p26"/>
          <p:cNvGrpSpPr/>
          <p:nvPr/>
        </p:nvGrpSpPr>
        <p:grpSpPr>
          <a:xfrm>
            <a:off x="-216654" y="-298010"/>
            <a:ext cx="10819067" cy="2186273"/>
            <a:chOff x="0" y="-9525"/>
            <a:chExt cx="14425423" cy="2915031"/>
          </a:xfrm>
        </p:grpSpPr>
        <p:sp>
          <p:nvSpPr>
            <p:cNvPr id="467" name="Google Shape;467;p26"/>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6"/>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6"/>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4300">
                  <a:solidFill>
                    <a:schemeClr val="lt1"/>
                  </a:solidFill>
                </a:rPr>
                <a:t>SFATURI PENTRU PLANIFICAREA UNEI VACANȚE CU UN BUGET REDUS</a:t>
              </a:r>
              <a:endParaRPr sz="4700">
                <a:solidFill>
                  <a:srgbClr val="FFFFFF"/>
                </a:solidFill>
              </a:endParaRPr>
            </a:p>
          </p:txBody>
        </p:sp>
      </p:grpSp>
      <p:grpSp>
        <p:nvGrpSpPr>
          <p:cNvPr id="470" name="Google Shape;470;p26"/>
          <p:cNvGrpSpPr/>
          <p:nvPr/>
        </p:nvGrpSpPr>
        <p:grpSpPr>
          <a:xfrm>
            <a:off x="594444" y="2748147"/>
            <a:ext cx="14278012" cy="5206072"/>
            <a:chOff x="0" y="1124"/>
            <a:chExt cx="14278012" cy="5206072"/>
          </a:xfrm>
        </p:grpSpPr>
        <p:sp>
          <p:nvSpPr>
            <p:cNvPr id="471" name="Google Shape;471;p26"/>
            <p:cNvSpPr/>
            <p:nvPr/>
          </p:nvSpPr>
          <p:spPr>
            <a:xfrm>
              <a:off x="0" y="1124"/>
              <a:ext cx="14278012" cy="85686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6"/>
            <p:cNvSpPr txBox="1"/>
            <p:nvPr/>
          </p:nvSpPr>
          <p:spPr>
            <a:xfrm>
              <a:off x="41829" y="42953"/>
              <a:ext cx="14194354" cy="773204"/>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lt1"/>
                  </a:solidFill>
                  <a:latin typeface="Century Gothic"/>
                  <a:ea typeface="Century Gothic"/>
                  <a:cs typeface="Century Gothic"/>
                  <a:sym typeface="Century Gothic"/>
                </a:rPr>
                <a:t>Stabilirea bugetului total de vacanță.</a:t>
              </a:r>
              <a:endParaRPr sz="2400">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solidFill>
                  <a:schemeClr val="lt1"/>
                </a:solidFill>
                <a:latin typeface="Century Gothic"/>
                <a:ea typeface="Century Gothic"/>
                <a:cs typeface="Century Gothic"/>
                <a:sym typeface="Century Gothic"/>
              </a:endParaRPr>
            </a:p>
          </p:txBody>
        </p:sp>
        <p:sp>
          <p:nvSpPr>
            <p:cNvPr id="473" name="Google Shape;473;p26"/>
            <p:cNvSpPr/>
            <p:nvPr/>
          </p:nvSpPr>
          <p:spPr>
            <a:xfrm>
              <a:off x="0" y="870966"/>
              <a:ext cx="14278012" cy="85686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6"/>
            <p:cNvSpPr txBox="1"/>
            <p:nvPr/>
          </p:nvSpPr>
          <p:spPr>
            <a:xfrm>
              <a:off x="41829" y="912795"/>
              <a:ext cx="14194354" cy="773204"/>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lt1"/>
                  </a:solidFill>
                  <a:latin typeface="Century Gothic"/>
                  <a:ea typeface="Century Gothic"/>
                  <a:cs typeface="Century Gothic"/>
                  <a:sym typeface="Century Gothic"/>
                </a:rPr>
                <a:t>Planificarea în avans</a:t>
              </a:r>
              <a:endParaRPr sz="2400">
                <a:solidFill>
                  <a:schemeClr val="lt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000000"/>
                </a:buClr>
                <a:buSzPts val="2400"/>
                <a:buFont typeface="Arial"/>
                <a:buNone/>
              </a:pPr>
              <a:r>
                <a:t/>
              </a:r>
              <a:endParaRPr sz="2400">
                <a:solidFill>
                  <a:schemeClr val="lt1"/>
                </a:solidFill>
                <a:latin typeface="Century Gothic"/>
                <a:ea typeface="Century Gothic"/>
                <a:cs typeface="Century Gothic"/>
                <a:sym typeface="Century Gothic"/>
              </a:endParaRPr>
            </a:p>
          </p:txBody>
        </p:sp>
        <p:sp>
          <p:nvSpPr>
            <p:cNvPr id="475" name="Google Shape;475;p26"/>
            <p:cNvSpPr/>
            <p:nvPr/>
          </p:nvSpPr>
          <p:spPr>
            <a:xfrm>
              <a:off x="0" y="1740808"/>
              <a:ext cx="14278012" cy="85686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6"/>
            <p:cNvSpPr txBox="1"/>
            <p:nvPr/>
          </p:nvSpPr>
          <p:spPr>
            <a:xfrm>
              <a:off x="41829" y="1782637"/>
              <a:ext cx="14194354" cy="773204"/>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lt1"/>
                  </a:solidFill>
                  <a:latin typeface="Century Gothic"/>
                  <a:ea typeface="Century Gothic"/>
                  <a:cs typeface="Century Gothic"/>
                  <a:sym typeface="Century Gothic"/>
                </a:rPr>
                <a:t>Adoptarea flexibilității</a:t>
              </a:r>
              <a:endParaRPr sz="2400">
                <a:solidFill>
                  <a:schemeClr val="lt1"/>
                </a:solidFill>
                <a:latin typeface="Century Gothic"/>
                <a:ea typeface="Century Gothic"/>
                <a:cs typeface="Century Gothic"/>
                <a:sym typeface="Century Gothic"/>
              </a:endParaRPr>
            </a:p>
          </p:txBody>
        </p:sp>
        <p:sp>
          <p:nvSpPr>
            <p:cNvPr id="477" name="Google Shape;477;p26"/>
            <p:cNvSpPr/>
            <p:nvPr/>
          </p:nvSpPr>
          <p:spPr>
            <a:xfrm>
              <a:off x="0" y="2610650"/>
              <a:ext cx="14278012" cy="85686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6"/>
            <p:cNvSpPr txBox="1"/>
            <p:nvPr/>
          </p:nvSpPr>
          <p:spPr>
            <a:xfrm>
              <a:off x="41829" y="2652479"/>
              <a:ext cx="14194354" cy="773204"/>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lt1"/>
                  </a:solidFill>
                  <a:latin typeface="Century Gothic"/>
                  <a:ea typeface="Century Gothic"/>
                  <a:cs typeface="Century Gothic"/>
                  <a:sym typeface="Century Gothic"/>
                </a:rPr>
                <a:t>Cercetarea destinației</a:t>
              </a:r>
              <a:endParaRPr sz="2400">
                <a:solidFill>
                  <a:schemeClr val="lt1"/>
                </a:solidFill>
                <a:latin typeface="Century Gothic"/>
                <a:ea typeface="Century Gothic"/>
                <a:cs typeface="Century Gothic"/>
                <a:sym typeface="Century Gothic"/>
              </a:endParaRPr>
            </a:p>
          </p:txBody>
        </p:sp>
        <p:sp>
          <p:nvSpPr>
            <p:cNvPr id="479" name="Google Shape;479;p26"/>
            <p:cNvSpPr/>
            <p:nvPr/>
          </p:nvSpPr>
          <p:spPr>
            <a:xfrm>
              <a:off x="0" y="3480492"/>
              <a:ext cx="14278012" cy="85686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6"/>
            <p:cNvSpPr txBox="1"/>
            <p:nvPr/>
          </p:nvSpPr>
          <p:spPr>
            <a:xfrm>
              <a:off x="41829" y="3522321"/>
              <a:ext cx="14194354" cy="773204"/>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lt1"/>
                  </a:solidFill>
                  <a:latin typeface="Century Gothic"/>
                  <a:ea typeface="Century Gothic"/>
                  <a:cs typeface="Century Gothic"/>
                  <a:sym typeface="Century Gothic"/>
                </a:rPr>
                <a:t>Pre-planificarea activităților</a:t>
              </a:r>
              <a:endParaRPr b="0" i="0" sz="2400" u="none" cap="none" strike="noStrike">
                <a:solidFill>
                  <a:schemeClr val="lt1"/>
                </a:solidFill>
                <a:latin typeface="Century Gothic"/>
                <a:ea typeface="Century Gothic"/>
                <a:cs typeface="Century Gothic"/>
                <a:sym typeface="Century Gothic"/>
              </a:endParaRPr>
            </a:p>
          </p:txBody>
        </p:sp>
        <p:sp>
          <p:nvSpPr>
            <p:cNvPr id="481" name="Google Shape;481;p26"/>
            <p:cNvSpPr/>
            <p:nvPr/>
          </p:nvSpPr>
          <p:spPr>
            <a:xfrm>
              <a:off x="0" y="4350334"/>
              <a:ext cx="14278012" cy="85686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6"/>
            <p:cNvSpPr txBox="1"/>
            <p:nvPr/>
          </p:nvSpPr>
          <p:spPr>
            <a:xfrm>
              <a:off x="41829" y="4392163"/>
              <a:ext cx="14194354" cy="773204"/>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2400"/>
                <a:buFont typeface="Arial"/>
                <a:buNone/>
              </a:pPr>
              <a:r>
                <a:rPr lang="en-US" sz="2400">
                  <a:solidFill>
                    <a:schemeClr val="lt1"/>
                  </a:solidFill>
                  <a:latin typeface="Century Gothic"/>
                  <a:ea typeface="Century Gothic"/>
                  <a:cs typeface="Century Gothic"/>
                  <a:sym typeface="Century Gothic"/>
                </a:rPr>
                <a:t>Atunci când schimbați banii, faceți-o în sume mai mari, astfel încât să nu plătiți în plus rata (rețineți că un schimb prea mare va duce la o pierdere).</a:t>
              </a:r>
              <a:endParaRPr sz="2400">
                <a:solidFill>
                  <a:schemeClr val="lt1"/>
                </a:solidFill>
                <a:latin typeface="Century Gothic"/>
                <a:ea typeface="Century Gothic"/>
                <a:cs typeface="Century Gothic"/>
                <a:sym typeface="Century Gothic"/>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5"/>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25"/>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90" name="Google Shape;490;p25"/>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25"/>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92" name="Google Shape;492;p25"/>
          <p:cNvGrpSpPr/>
          <p:nvPr/>
        </p:nvGrpSpPr>
        <p:grpSpPr>
          <a:xfrm>
            <a:off x="-216654" y="-298010"/>
            <a:ext cx="10819067" cy="2186273"/>
            <a:chOff x="0" y="-9525"/>
            <a:chExt cx="14425423" cy="2915031"/>
          </a:xfrm>
        </p:grpSpPr>
        <p:sp>
          <p:nvSpPr>
            <p:cNvPr id="493" name="Google Shape;493;p25"/>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5"/>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5"/>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SFATURI PENTRU PLANIFICAREA UNEI VACANȚE CU UN BUGET REDUS</a:t>
              </a:r>
              <a:endParaRPr sz="5400">
                <a:solidFill>
                  <a:schemeClr val="dk1"/>
                </a:solidFill>
              </a:endParaRPr>
            </a:p>
            <a:p>
              <a:pPr indent="0" lvl="0" marL="0" marR="0" rtl="0" algn="ctr">
                <a:lnSpc>
                  <a:spcPct val="120000"/>
                </a:lnSpc>
                <a:spcBef>
                  <a:spcPts val="0"/>
                </a:spcBef>
                <a:spcAft>
                  <a:spcPts val="0"/>
                </a:spcAft>
                <a:buClr>
                  <a:srgbClr val="000000"/>
                </a:buClr>
                <a:buSzPts val="5100"/>
                <a:buFont typeface="Arial"/>
                <a:buNone/>
              </a:pPr>
              <a:r>
                <a:t/>
              </a:r>
              <a:endParaRPr sz="5100">
                <a:solidFill>
                  <a:srgbClr val="FFFFFF"/>
                </a:solidFill>
              </a:endParaRPr>
            </a:p>
          </p:txBody>
        </p:sp>
      </p:grpSp>
      <p:sp>
        <p:nvSpPr>
          <p:cNvPr id="496" name="Google Shape;496;p25"/>
          <p:cNvSpPr txBox="1"/>
          <p:nvPr/>
        </p:nvSpPr>
        <p:spPr>
          <a:xfrm>
            <a:off x="1269497" y="2658336"/>
            <a:ext cx="10240800" cy="507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3300"/>
              <a:buFont typeface="Arial"/>
              <a:buNone/>
            </a:pPr>
            <a:r>
              <a:rPr lang="en-US" sz="3300">
                <a:solidFill>
                  <a:schemeClr val="dk1"/>
                </a:solidFill>
                <a:latin typeface="Century Gothic"/>
                <a:ea typeface="Century Gothic"/>
                <a:cs typeface="Century Gothic"/>
                <a:sym typeface="Century Gothic"/>
              </a:rPr>
              <a:t>ACTIVITATE: Planificarea unei vacanțe de vis</a:t>
            </a:r>
            <a:endParaRPr sz="3300">
              <a:latin typeface="Century Gothic"/>
              <a:ea typeface="Century Gothic"/>
              <a:cs typeface="Century Gothic"/>
              <a:sym typeface="Century Gothic"/>
            </a:endParaRPr>
          </a:p>
        </p:txBody>
      </p:sp>
      <p:sp>
        <p:nvSpPr>
          <p:cNvPr id="497" name="Google Shape;497;p25"/>
          <p:cNvSpPr/>
          <p:nvPr/>
        </p:nvSpPr>
        <p:spPr>
          <a:xfrm>
            <a:off x="9138921" y="2997065"/>
            <a:ext cx="5882934" cy="5446766"/>
          </a:xfrm>
          <a:custGeom>
            <a:rect b="b" l="l" r="r" t="t"/>
            <a:pathLst>
              <a:path extrusionOk="0" h="3122666" w="2943113">
                <a:moveTo>
                  <a:pt x="0" y="0"/>
                </a:moveTo>
                <a:lnTo>
                  <a:pt x="2943113" y="0"/>
                </a:lnTo>
                <a:lnTo>
                  <a:pt x="2943113" y="3122666"/>
                </a:lnTo>
                <a:lnTo>
                  <a:pt x="0" y="312266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7"/>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4" name="Google Shape;504;p27"/>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27"/>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06" name="Google Shape;506;p27"/>
          <p:cNvGrpSpPr/>
          <p:nvPr/>
        </p:nvGrpSpPr>
        <p:grpSpPr>
          <a:xfrm>
            <a:off x="-408249" y="-255901"/>
            <a:ext cx="10819067" cy="2186273"/>
            <a:chOff x="0" y="-9525"/>
            <a:chExt cx="14425423" cy="2915031"/>
          </a:xfrm>
        </p:grpSpPr>
        <p:sp>
          <p:nvSpPr>
            <p:cNvPr id="507" name="Google Shape;507;p27"/>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7"/>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7"/>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PENTRU FAMILII</a:t>
              </a:r>
              <a:endParaRPr sz="5100">
                <a:solidFill>
                  <a:srgbClr val="FFFFFF"/>
                </a:solidFill>
              </a:endParaRPr>
            </a:p>
          </p:txBody>
        </p:sp>
      </p:grpSp>
      <p:sp>
        <p:nvSpPr>
          <p:cNvPr id="510" name="Google Shape;510;p27"/>
          <p:cNvSpPr/>
          <p:nvPr/>
        </p:nvSpPr>
        <p:spPr>
          <a:xfrm>
            <a:off x="11884498" y="3118626"/>
            <a:ext cx="3684605" cy="5509689"/>
          </a:xfrm>
          <a:custGeom>
            <a:rect b="b" l="l" r="r" t="t"/>
            <a:pathLst>
              <a:path extrusionOk="0" h="5509689" w="3684605">
                <a:moveTo>
                  <a:pt x="0" y="0"/>
                </a:moveTo>
                <a:lnTo>
                  <a:pt x="3684605" y="0"/>
                </a:lnTo>
                <a:lnTo>
                  <a:pt x="3684605" y="5509689"/>
                </a:lnTo>
                <a:lnTo>
                  <a:pt x="0" y="550968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27"/>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12" name="Google Shape;512;p27"/>
          <p:cNvSpPr txBox="1"/>
          <p:nvPr/>
        </p:nvSpPr>
        <p:spPr>
          <a:xfrm>
            <a:off x="594444" y="2984748"/>
            <a:ext cx="10240800" cy="4774800"/>
          </a:xfrm>
          <a:prstGeom prst="rect">
            <a:avLst/>
          </a:prstGeom>
          <a:noFill/>
          <a:ln>
            <a:noFill/>
          </a:ln>
        </p:spPr>
        <p:txBody>
          <a:bodyPr anchorCtr="0" anchor="t" bIns="0" lIns="0" spcFirstLastPara="1" rIns="0" wrap="square" tIns="0">
            <a:spAutoFit/>
          </a:bodyPr>
          <a:lstStyle/>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Înțelegerea veniturilor și cheltuielilor</a:t>
            </a:r>
            <a:endParaRPr sz="2600">
              <a:solidFill>
                <a:schemeClr val="dk1"/>
              </a:solidFill>
              <a:latin typeface="Century Gothic"/>
              <a:ea typeface="Century Gothic"/>
              <a:cs typeface="Century Gothic"/>
              <a:sym typeface="Century Gothic"/>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Crearea unui buget casnic</a:t>
            </a:r>
            <a:endParaRPr sz="2600">
              <a:solidFill>
                <a:schemeClr val="dk1"/>
              </a:solidFill>
              <a:latin typeface="Century Gothic"/>
              <a:ea typeface="Century Gothic"/>
              <a:cs typeface="Century Gothic"/>
              <a:sym typeface="Century Gothic"/>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Urmărirea cheltuielilor</a:t>
            </a:r>
            <a:endParaRPr sz="2600">
              <a:solidFill>
                <a:schemeClr val="dk1"/>
              </a:solidFill>
              <a:latin typeface="Century Gothic"/>
              <a:ea typeface="Century Gothic"/>
              <a:cs typeface="Century Gothic"/>
              <a:sym typeface="Century Gothic"/>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Gestionarea datoriilor</a:t>
            </a:r>
            <a:endParaRPr>
              <a:solidFill>
                <a:schemeClr val="dk1"/>
              </a:solidFill>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Economiile de urgență</a:t>
            </a:r>
            <a:endParaRPr>
              <a:solidFill>
                <a:schemeClr val="dk1"/>
              </a:solidFill>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Stabilirea obiectivelor financiare</a:t>
            </a:r>
            <a:endParaRPr>
              <a:solidFill>
                <a:schemeClr val="dk1"/>
              </a:solidFill>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Comunicarea și colaborarea</a:t>
            </a:r>
            <a:endParaRPr>
              <a:solidFill>
                <a:schemeClr val="dk1"/>
              </a:solidFill>
            </a:endParaRPr>
          </a:p>
          <a:p>
            <a:pPr indent="-438150" lvl="1" marL="91440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Adaptarea la schimbările vieții</a:t>
            </a:r>
            <a:endParaRPr sz="2600">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0"/>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30"/>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30"/>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21" name="Google Shape;521;p30"/>
          <p:cNvGrpSpPr/>
          <p:nvPr/>
        </p:nvGrpSpPr>
        <p:grpSpPr>
          <a:xfrm>
            <a:off x="-408249" y="-255901"/>
            <a:ext cx="10819067" cy="2186273"/>
            <a:chOff x="0" y="-9525"/>
            <a:chExt cx="14425423" cy="2915031"/>
          </a:xfrm>
        </p:grpSpPr>
        <p:sp>
          <p:nvSpPr>
            <p:cNvPr id="522" name="Google Shape;522;p30"/>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0"/>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0"/>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PENTRU FAMILII</a:t>
              </a:r>
              <a:endParaRPr b="0" i="0" sz="1400" u="none" cap="none" strike="noStrike">
                <a:solidFill>
                  <a:srgbClr val="000000"/>
                </a:solidFill>
                <a:latin typeface="Arial"/>
                <a:ea typeface="Arial"/>
                <a:cs typeface="Arial"/>
                <a:sym typeface="Arial"/>
              </a:endParaRPr>
            </a:p>
          </p:txBody>
        </p:sp>
      </p:grpSp>
      <p:sp>
        <p:nvSpPr>
          <p:cNvPr id="525" name="Google Shape;525;p30"/>
          <p:cNvSpPr/>
          <p:nvPr/>
        </p:nvSpPr>
        <p:spPr>
          <a:xfrm>
            <a:off x="13400541" y="4329112"/>
            <a:ext cx="4756994" cy="4114800"/>
          </a:xfrm>
          <a:custGeom>
            <a:rect b="b" l="l" r="r" t="t"/>
            <a:pathLst>
              <a:path extrusionOk="0" h="4114800" w="4756994">
                <a:moveTo>
                  <a:pt x="0" y="0"/>
                </a:moveTo>
                <a:lnTo>
                  <a:pt x="4756994" y="0"/>
                </a:lnTo>
                <a:lnTo>
                  <a:pt x="4756994"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30"/>
          <p:cNvSpPr txBox="1"/>
          <p:nvPr/>
        </p:nvSpPr>
        <p:spPr>
          <a:xfrm>
            <a:off x="594444" y="8997745"/>
            <a:ext cx="12657300" cy="800700"/>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27" name="Google Shape;527;p30"/>
          <p:cNvSpPr txBox="1"/>
          <p:nvPr/>
        </p:nvSpPr>
        <p:spPr>
          <a:xfrm>
            <a:off x="160595" y="2286187"/>
            <a:ext cx="10240800" cy="1117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3300"/>
              <a:buFont typeface="Arial"/>
              <a:buNone/>
            </a:pPr>
            <a:r>
              <a:rPr lang="en-US" sz="3300">
                <a:solidFill>
                  <a:schemeClr val="dk1"/>
                </a:solidFill>
                <a:latin typeface="Century Gothic"/>
                <a:ea typeface="Century Gothic"/>
                <a:cs typeface="Century Gothic"/>
                <a:sym typeface="Century Gothic"/>
              </a:rPr>
              <a:t>ACTIVITATE: Suntem o familie</a:t>
            </a:r>
            <a:endParaRPr>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3300"/>
              <a:buFont typeface="Arial"/>
              <a:buNone/>
            </a:pPr>
            <a:r>
              <a:t/>
            </a:r>
            <a:endParaRPr sz="3300">
              <a:latin typeface="Century Gothic"/>
              <a:ea typeface="Century Gothic"/>
              <a:cs typeface="Century Gothic"/>
              <a:sym typeface="Century Gothic"/>
            </a:endParaRPr>
          </a:p>
        </p:txBody>
      </p:sp>
      <p:sp>
        <p:nvSpPr>
          <p:cNvPr id="528" name="Google Shape;528;p30"/>
          <p:cNvSpPr txBox="1"/>
          <p:nvPr/>
        </p:nvSpPr>
        <p:spPr>
          <a:xfrm>
            <a:off x="160600" y="2856950"/>
            <a:ext cx="14038800" cy="6730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2100">
                <a:solidFill>
                  <a:schemeClr val="dk1"/>
                </a:solidFill>
                <a:latin typeface="Century Gothic"/>
                <a:ea typeface="Century Gothic"/>
                <a:cs typeface="Century Gothic"/>
                <a:sym typeface="Century Gothic"/>
              </a:rPr>
              <a:t>Formarea echipei și atribuirea rolurilor</a:t>
            </a:r>
            <a:endParaRPr sz="1200">
              <a:solidFill>
                <a:schemeClr val="dk1"/>
              </a:solidFill>
            </a:endParaRPr>
          </a:p>
          <a:p>
            <a:pPr indent="-330200" lvl="0" marL="34290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Formați echipe în care fiecărui membru i se atribuie un rol diferit (de exemplu, mamă, tată, copii, bunică).</a:t>
            </a:r>
            <a:endParaRPr sz="2100">
              <a:solidFill>
                <a:schemeClr val="dk1"/>
              </a:solidFill>
              <a:latin typeface="Century Gothic"/>
              <a:ea typeface="Century Gothic"/>
              <a:cs typeface="Century Gothic"/>
              <a:sym typeface="Century Gothic"/>
            </a:endParaRPr>
          </a:p>
          <a:p>
            <a:pPr indent="-330200" lvl="0" marL="34290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Asigurați-vă că fiecare echipă are o combinație diversă de roluri pentru a simula o dinamică familială tipică.</a:t>
            </a:r>
            <a:endParaRPr sz="1200">
              <a:solidFill>
                <a:schemeClr val="dk1"/>
              </a:solidFill>
            </a:endParaRPr>
          </a:p>
          <a:p>
            <a:pPr indent="0" lvl="0" marL="0" rtl="0" algn="l">
              <a:spcBef>
                <a:spcPts val="0"/>
              </a:spcBef>
              <a:spcAft>
                <a:spcPts val="0"/>
              </a:spcAft>
              <a:buClr>
                <a:schemeClr val="dk1"/>
              </a:buClr>
              <a:buFont typeface="Arial"/>
              <a:buNone/>
            </a:pPr>
            <a:r>
              <a:rPr b="1" lang="en-US" sz="2100">
                <a:solidFill>
                  <a:schemeClr val="dk1"/>
                </a:solidFill>
                <a:latin typeface="Century Gothic"/>
                <a:ea typeface="Century Gothic"/>
                <a:cs typeface="Century Gothic"/>
                <a:sym typeface="Century Gothic"/>
              </a:rPr>
              <a:t>Identificarea veniturilor:</a:t>
            </a:r>
            <a:endParaRPr b="1" sz="2100">
              <a:solidFill>
                <a:schemeClr val="dk1"/>
              </a:solidFill>
              <a:latin typeface="Century Gothic"/>
              <a:ea typeface="Century Gothic"/>
              <a:cs typeface="Century Gothic"/>
              <a:sym typeface="Century Gothic"/>
            </a:endParaRPr>
          </a:p>
          <a:p>
            <a:pPr indent="-330200" lvl="0" marL="594840" rtl="0" algn="l">
              <a:lnSpc>
                <a:spcPct val="120017"/>
              </a:lnSpc>
              <a:spcBef>
                <a:spcPts val="80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   Creați o listă a tuturor surselor de venit ale familiei dumneavoastră.</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   Fiți conștienți de importanța luării în considerare a diferitelor surse, cum ar fi salariile, pensiile,</a:t>
            </a:r>
            <a:endParaRPr sz="1200">
              <a:solidFill>
                <a:schemeClr val="dk1"/>
              </a:solidFill>
            </a:endParaRPr>
          </a:p>
          <a:p>
            <a:pPr indent="0" lvl="0" marL="251940" rtl="0" algn="l">
              <a:lnSpc>
                <a:spcPct val="120017"/>
              </a:lnSpc>
              <a:spcBef>
                <a:spcPts val="0"/>
              </a:spcBef>
              <a:spcAft>
                <a:spcPts val="0"/>
              </a:spcAft>
              <a:buClr>
                <a:schemeClr val="dk1"/>
              </a:buClr>
              <a:buFont typeface="Arial"/>
              <a:buNone/>
            </a:pPr>
            <a:r>
              <a:rPr lang="en-US" sz="2100">
                <a:solidFill>
                  <a:schemeClr val="dk1"/>
                </a:solidFill>
                <a:latin typeface="Century Gothic"/>
                <a:ea typeface="Century Gothic"/>
                <a:cs typeface="Century Gothic"/>
                <a:sym typeface="Century Gothic"/>
              </a:rPr>
              <a:t>și investițiile pentru a reflecta cu exactitate veniturile lunare.</a:t>
            </a:r>
            <a:endParaRPr sz="21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en-US" sz="2100">
                <a:solidFill>
                  <a:schemeClr val="dk1"/>
                </a:solidFill>
                <a:latin typeface="Century Gothic"/>
                <a:ea typeface="Century Gothic"/>
                <a:cs typeface="Century Gothic"/>
                <a:sym typeface="Century Gothic"/>
              </a:rPr>
              <a:t>Identificarea și clasificarea cheltuielilor</a:t>
            </a:r>
            <a:r>
              <a:rPr lang="en-US" sz="2100">
                <a:solidFill>
                  <a:schemeClr val="dk1"/>
                </a:solidFill>
                <a:latin typeface="Century Gothic"/>
                <a:ea typeface="Century Gothic"/>
                <a:cs typeface="Century Gothic"/>
                <a:sym typeface="Century Gothic"/>
              </a:rPr>
              <a:t>:</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80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  Identificați și clasificați cheltuielile familiei dvs. în categorii specifice:</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  Utilități (de exemplu, facturi pentru electricitate, apă, gaz); alimente;</a:t>
            </a:r>
            <a:endParaRPr sz="1200">
              <a:solidFill>
                <a:schemeClr val="dk1"/>
              </a:solidFill>
            </a:endParaRPr>
          </a:p>
          <a:p>
            <a:pPr indent="0" lvl="0" marL="251940" rtl="0" algn="l">
              <a:lnSpc>
                <a:spcPct val="120017"/>
              </a:lnSpc>
              <a:spcBef>
                <a:spcPts val="0"/>
              </a:spcBef>
              <a:spcAft>
                <a:spcPts val="0"/>
              </a:spcAft>
              <a:buClr>
                <a:schemeClr val="dk1"/>
              </a:buClr>
              <a:buFont typeface="Arial"/>
              <a:buNone/>
            </a:pPr>
            <a:r>
              <a:rPr lang="en-US" sz="2100">
                <a:solidFill>
                  <a:schemeClr val="dk1"/>
                </a:solidFill>
                <a:latin typeface="Century Gothic"/>
                <a:ea typeface="Century Gothic"/>
                <a:cs typeface="Century Gothic"/>
                <a:sym typeface="Century Gothic"/>
              </a:rPr>
              <a:t>cheltuieli sociale (de exemplu, divertisment, cadouri, mese în oraș), transport; asistență medicală; educație.</a:t>
            </a:r>
            <a:endParaRPr sz="21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US" sz="2100">
                <a:solidFill>
                  <a:schemeClr val="dk1"/>
                </a:solidFill>
                <a:latin typeface="Century Gothic"/>
                <a:ea typeface="Century Gothic"/>
                <a:cs typeface="Century Gothic"/>
                <a:sym typeface="Century Gothic"/>
              </a:rPr>
              <a:t> </a:t>
            </a:r>
            <a:endParaRPr sz="2100">
              <a:solidFill>
                <a:schemeClr val="dk1"/>
              </a:solidFill>
              <a:latin typeface="Century Gothic"/>
              <a:ea typeface="Century Gothic"/>
              <a:cs typeface="Century Gothic"/>
              <a:sym typeface="Century Gothic"/>
            </a:endParaRPr>
          </a:p>
          <a:p>
            <a:pPr indent="-139700" lvl="0" marL="285750" rtl="0" algn="l">
              <a:spcBef>
                <a:spcPts val="800"/>
              </a:spcBef>
              <a:spcAft>
                <a:spcPts val="0"/>
              </a:spcAft>
              <a:buClr>
                <a:schemeClr val="dk1"/>
              </a:buClr>
              <a:buSzPts val="2300"/>
              <a:buFont typeface="Arial"/>
              <a:buNone/>
            </a:pPr>
            <a:r>
              <a:t/>
            </a:r>
            <a:endParaRPr sz="2100">
              <a:solidFill>
                <a:schemeClr val="dk1"/>
              </a:solidFill>
              <a:latin typeface="Century Gothic"/>
              <a:ea typeface="Century Gothic"/>
              <a:cs typeface="Century Gothic"/>
              <a:sym typeface="Century Gothic"/>
            </a:endParaRPr>
          </a:p>
          <a:p>
            <a:pPr indent="-139700" lvl="0" marL="285750" marR="0" rtl="0" algn="l">
              <a:lnSpc>
                <a:spcPct val="100000"/>
              </a:lnSpc>
              <a:spcBef>
                <a:spcPts val="800"/>
              </a:spcBef>
              <a:spcAft>
                <a:spcPts val="0"/>
              </a:spcAft>
              <a:buClr>
                <a:srgbClr val="000000"/>
              </a:buClr>
              <a:buSzPts val="2300"/>
              <a:buFont typeface="Arial"/>
              <a:buNone/>
            </a:pPr>
            <a:r>
              <a:t/>
            </a:r>
            <a:endParaRPr b="1" sz="2000">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1"/>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31"/>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31"/>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36" name="Google Shape;536;p31"/>
          <p:cNvGrpSpPr/>
          <p:nvPr/>
        </p:nvGrpSpPr>
        <p:grpSpPr>
          <a:xfrm>
            <a:off x="-408249" y="-255901"/>
            <a:ext cx="10819067" cy="2186273"/>
            <a:chOff x="0" y="-9525"/>
            <a:chExt cx="14425423" cy="2915031"/>
          </a:xfrm>
        </p:grpSpPr>
        <p:sp>
          <p:nvSpPr>
            <p:cNvPr id="537" name="Google Shape;537;p31"/>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1"/>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1"/>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ELABORAREA BUGETULUI PENTRU FAMILIE</a:t>
              </a:r>
              <a:endParaRPr sz="5100">
                <a:solidFill>
                  <a:srgbClr val="FFFFFF"/>
                </a:solidFill>
              </a:endParaRPr>
            </a:p>
          </p:txBody>
        </p:sp>
      </p:grpSp>
      <p:sp>
        <p:nvSpPr>
          <p:cNvPr id="540" name="Google Shape;540;p31"/>
          <p:cNvSpPr/>
          <p:nvPr/>
        </p:nvSpPr>
        <p:spPr>
          <a:xfrm>
            <a:off x="14856169" y="4329112"/>
            <a:ext cx="3065526" cy="4114800"/>
          </a:xfrm>
          <a:custGeom>
            <a:rect b="b" l="l" r="r" t="t"/>
            <a:pathLst>
              <a:path extrusionOk="0" h="4114800" w="3065526">
                <a:moveTo>
                  <a:pt x="0" y="0"/>
                </a:moveTo>
                <a:lnTo>
                  <a:pt x="3065526" y="0"/>
                </a:lnTo>
                <a:lnTo>
                  <a:pt x="3065526" y="4114800"/>
                </a:lnTo>
                <a:lnTo>
                  <a:pt x="0" y="41148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31"/>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42" name="Google Shape;542;p31"/>
          <p:cNvSpPr txBox="1"/>
          <p:nvPr/>
        </p:nvSpPr>
        <p:spPr>
          <a:xfrm>
            <a:off x="160596" y="2052324"/>
            <a:ext cx="16493400" cy="7860000"/>
          </a:xfrm>
          <a:prstGeom prst="rect">
            <a:avLst/>
          </a:prstGeom>
          <a:noFill/>
          <a:ln>
            <a:noFill/>
          </a:ln>
        </p:spPr>
        <p:txBody>
          <a:bodyPr anchorCtr="0" anchor="t" bIns="0" lIns="0" spcFirstLastPara="1" rIns="0" wrap="square" tIns="0">
            <a:spAutoFit/>
          </a:bodyPr>
          <a:lstStyle/>
          <a:p>
            <a:pPr indent="0" lvl="0" marL="0" rtl="0" algn="l">
              <a:lnSpc>
                <a:spcPct val="155555"/>
              </a:lnSpc>
              <a:spcBef>
                <a:spcPts val="0"/>
              </a:spcBef>
              <a:spcAft>
                <a:spcPts val="0"/>
              </a:spcAft>
              <a:buClr>
                <a:schemeClr val="dk1"/>
              </a:buClr>
              <a:buSzPts val="2200"/>
              <a:buFont typeface="Arial"/>
              <a:buNone/>
            </a:pPr>
            <a:r>
              <a:t/>
            </a:r>
            <a:endParaRPr sz="2000">
              <a:solidFill>
                <a:schemeClr val="dk1"/>
              </a:solidFill>
              <a:latin typeface="Calibri"/>
              <a:ea typeface="Calibri"/>
              <a:cs typeface="Calibri"/>
              <a:sym typeface="Calibri"/>
            </a:endParaRPr>
          </a:p>
          <a:p>
            <a:pPr indent="0" lvl="0" marL="0" rtl="0" algn="l">
              <a:lnSpc>
                <a:spcPct val="155555"/>
              </a:lnSpc>
              <a:spcBef>
                <a:spcPts val="0"/>
              </a:spcBef>
              <a:spcAft>
                <a:spcPts val="0"/>
              </a:spcAft>
              <a:buClr>
                <a:schemeClr val="dk1"/>
              </a:buClr>
              <a:buSzPts val="2200"/>
              <a:buFont typeface="Arial"/>
              <a:buNone/>
            </a:pPr>
            <a:r>
              <a:t/>
            </a:r>
            <a:endParaRPr sz="2000">
              <a:solidFill>
                <a:schemeClr val="dk1"/>
              </a:solidFill>
              <a:latin typeface="Century Gothic"/>
              <a:ea typeface="Century Gothic"/>
              <a:cs typeface="Century Gothic"/>
              <a:sym typeface="Century Gothic"/>
            </a:endParaRPr>
          </a:p>
          <a:p>
            <a:pPr indent="0" lvl="0" marL="0" rtl="0" algn="l">
              <a:lnSpc>
                <a:spcPct val="120017"/>
              </a:lnSpc>
              <a:spcBef>
                <a:spcPts val="0"/>
              </a:spcBef>
              <a:spcAft>
                <a:spcPts val="0"/>
              </a:spcAft>
              <a:buClr>
                <a:schemeClr val="dk1"/>
              </a:buClr>
              <a:buSzPts val="2300"/>
              <a:buFont typeface="Arial"/>
              <a:buNone/>
            </a:pPr>
            <a:r>
              <a:rPr b="1" lang="en-US" sz="2100">
                <a:solidFill>
                  <a:schemeClr val="dk1"/>
                </a:solidFill>
                <a:latin typeface="Century Gothic"/>
                <a:ea typeface="Century Gothic"/>
                <a:cs typeface="Century Gothic"/>
                <a:sym typeface="Century Gothic"/>
              </a:rPr>
              <a:t>Alocarea bugetului</a:t>
            </a:r>
            <a:endParaRPr sz="1200">
              <a:solidFill>
                <a:schemeClr val="dk1"/>
              </a:solidFill>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Alocarea fondurilor în funcție de nevoile identificate, cu scopul de a crea un buget echilibrat care să acopere toate necesitățile esențiale.</a:t>
            </a:r>
            <a:endParaRPr sz="1200">
              <a:solidFill>
                <a:schemeClr val="dk1"/>
              </a:solidFill>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să acorde prioritate cheltuielilor esențiale, luând în considerare în același timp cheltuielile discreționare în cadrul constrângerilor lor bugetare.</a:t>
            </a:r>
            <a:endParaRPr sz="1200">
              <a:solidFill>
                <a:schemeClr val="dk1"/>
              </a:solidFill>
            </a:endParaRPr>
          </a:p>
          <a:p>
            <a:pPr indent="0" lvl="0" marL="0" rtl="0" algn="l">
              <a:lnSpc>
                <a:spcPct val="120017"/>
              </a:lnSpc>
              <a:spcBef>
                <a:spcPts val="0"/>
              </a:spcBef>
              <a:spcAft>
                <a:spcPts val="0"/>
              </a:spcAft>
              <a:buClr>
                <a:schemeClr val="dk1"/>
              </a:buClr>
              <a:buSzPts val="2300"/>
              <a:buFont typeface="Arial"/>
              <a:buNone/>
            </a:pPr>
            <a:r>
              <a:rPr b="1" lang="en-US" sz="2100">
                <a:solidFill>
                  <a:schemeClr val="dk1"/>
                </a:solidFill>
                <a:latin typeface="Century Gothic"/>
                <a:ea typeface="Century Gothic"/>
                <a:cs typeface="Century Gothic"/>
                <a:sym typeface="Century Gothic"/>
              </a:rPr>
              <a:t>Simulare de urgență</a:t>
            </a:r>
            <a:endParaRPr sz="1200">
              <a:solidFill>
                <a:schemeClr val="dk1"/>
              </a:solidFill>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Vă confruntați cu urgențe neașteptate</a:t>
            </a:r>
            <a:endParaRPr sz="1200">
              <a:solidFill>
                <a:schemeClr val="dk1"/>
              </a:solidFill>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înmormântare, aniversare, excursie școlară costisitoare, pierderea locului de muncă, telefon stricat...</a:t>
            </a:r>
            <a:endParaRPr sz="1200">
              <a:solidFill>
                <a:schemeClr val="dk1"/>
              </a:solidFill>
            </a:endParaRPr>
          </a:p>
          <a:p>
            <a:pPr indent="0" lvl="0" marL="0" rtl="0" algn="l">
              <a:lnSpc>
                <a:spcPct val="120017"/>
              </a:lnSpc>
              <a:spcBef>
                <a:spcPts val="0"/>
              </a:spcBef>
              <a:spcAft>
                <a:spcPts val="0"/>
              </a:spcAft>
              <a:buClr>
                <a:schemeClr val="dk1"/>
              </a:buClr>
              <a:buSzPts val="2300"/>
              <a:buFont typeface="Arial"/>
              <a:buNone/>
            </a:pPr>
            <a:r>
              <a:rPr b="1" lang="en-US" sz="2100">
                <a:solidFill>
                  <a:schemeClr val="dk1"/>
                </a:solidFill>
                <a:latin typeface="Century Gothic"/>
                <a:ea typeface="Century Gothic"/>
                <a:cs typeface="Century Gothic"/>
                <a:sym typeface="Century Gothic"/>
              </a:rPr>
              <a:t>Reflecție și discuție</a:t>
            </a:r>
            <a:endParaRPr sz="1200">
              <a:solidFill>
                <a:schemeClr val="dk1"/>
              </a:solidFill>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Ce strategie de bugetare ați utilizat?</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Care au fost provocările la alocarea fondurilor?</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Au fost suficienți bani?</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Au bani de rezervă?</a:t>
            </a:r>
            <a:endParaRPr sz="2100">
              <a:solidFill>
                <a:schemeClr val="dk1"/>
              </a:solidFill>
              <a:latin typeface="Century Gothic"/>
              <a:ea typeface="Century Gothic"/>
              <a:cs typeface="Century Gothic"/>
              <a:sym typeface="Century Gothic"/>
            </a:endParaRPr>
          </a:p>
          <a:p>
            <a:pPr indent="-330200" lvl="0" marL="594840" rtl="0" algn="l">
              <a:lnSpc>
                <a:spcPct val="120017"/>
              </a:lnSpc>
              <a:spcBef>
                <a:spcPts val="0"/>
              </a:spcBef>
              <a:spcAft>
                <a:spcPts val="0"/>
              </a:spcAft>
              <a:buClr>
                <a:schemeClr val="dk1"/>
              </a:buClr>
              <a:buSzPts val="2133"/>
              <a:buFont typeface="Noto Sans Symbols"/>
              <a:buChar char="−"/>
            </a:pPr>
            <a:r>
              <a:rPr lang="en-US" sz="2100">
                <a:solidFill>
                  <a:schemeClr val="dk1"/>
                </a:solidFill>
                <a:latin typeface="Century Gothic"/>
                <a:ea typeface="Century Gothic"/>
                <a:cs typeface="Century Gothic"/>
                <a:sym typeface="Century Gothic"/>
              </a:rPr>
              <a:t>Situația ar fi la fel în propria familie?</a:t>
            </a:r>
            <a:endParaRPr sz="2100">
              <a:solidFill>
                <a:schemeClr val="dk1"/>
              </a:solidFill>
              <a:latin typeface="Century Gothic"/>
              <a:ea typeface="Century Gothic"/>
              <a:cs typeface="Century Gothic"/>
              <a:sym typeface="Century Gothic"/>
            </a:endParaRPr>
          </a:p>
          <a:p>
            <a:pPr indent="0" lvl="0" marL="0" rtl="0" algn="l">
              <a:lnSpc>
                <a:spcPct val="120017"/>
              </a:lnSpc>
              <a:spcBef>
                <a:spcPts val="0"/>
              </a:spcBef>
              <a:spcAft>
                <a:spcPts val="0"/>
              </a:spcAft>
              <a:buClr>
                <a:schemeClr val="dk1"/>
              </a:buClr>
              <a:buSzPts val="2200"/>
              <a:buFont typeface="Arial"/>
              <a:buNone/>
            </a:pPr>
            <a:r>
              <a:t/>
            </a:r>
            <a:endParaRPr sz="2000">
              <a:solidFill>
                <a:schemeClr val="dk1"/>
              </a:solidFill>
            </a:endParaRPr>
          </a:p>
          <a:p>
            <a:pPr indent="0" lvl="0" marL="0" rtl="0" algn="l">
              <a:lnSpc>
                <a:spcPct val="120017"/>
              </a:lnSpc>
              <a:spcBef>
                <a:spcPts val="0"/>
              </a:spcBef>
              <a:spcAft>
                <a:spcPts val="0"/>
              </a:spcAft>
              <a:buClr>
                <a:schemeClr val="dk1"/>
              </a:buClr>
              <a:buSzPts val="2200"/>
              <a:buFont typeface="Arial"/>
              <a:buNone/>
            </a:pPr>
            <a:r>
              <a:t/>
            </a:r>
            <a:endParaRPr sz="2000">
              <a:solidFill>
                <a:schemeClr val="dk1"/>
              </a:solidFill>
            </a:endParaRPr>
          </a:p>
          <a:p>
            <a:pPr indent="0" lvl="0" marL="0" rtl="0" algn="l">
              <a:lnSpc>
                <a:spcPct val="120017"/>
              </a:lnSpc>
              <a:spcBef>
                <a:spcPts val="0"/>
              </a:spcBef>
              <a:spcAft>
                <a:spcPts val="0"/>
              </a:spcAft>
              <a:buClr>
                <a:schemeClr val="dk1"/>
              </a:buClr>
              <a:buSzPts val="2200"/>
              <a:buFont typeface="Arial"/>
              <a:buNone/>
            </a:pPr>
            <a:r>
              <a:t/>
            </a:r>
            <a:endParaRPr sz="2000">
              <a:solidFill>
                <a:schemeClr val="dk1"/>
              </a:solidFill>
            </a:endParaRPr>
          </a:p>
          <a:p>
            <a:pPr indent="0" lvl="0" marL="0" marR="0" rtl="0" algn="l">
              <a:lnSpc>
                <a:spcPct val="120017"/>
              </a:lnSpc>
              <a:spcBef>
                <a:spcPts val="0"/>
              </a:spcBef>
              <a:spcAft>
                <a:spcPts val="0"/>
              </a:spcAft>
              <a:buClr>
                <a:srgbClr val="000000"/>
              </a:buClr>
              <a:buSzPts val="2200"/>
              <a:buFont typeface="Arial"/>
              <a:buNone/>
            </a:pPr>
            <a:r>
              <a:t/>
            </a:r>
            <a:endParaRPr sz="2000">
              <a:solidFill>
                <a:schemeClr val="dk1"/>
              </a:solidFill>
              <a:latin typeface="Calibri"/>
              <a:ea typeface="Calibri"/>
              <a:cs typeface="Calibri"/>
              <a:sym typeface="Calibri"/>
            </a:endParaRPr>
          </a:p>
        </p:txBody>
      </p:sp>
      <p:sp>
        <p:nvSpPr>
          <p:cNvPr id="543" name="Google Shape;543;p31"/>
          <p:cNvSpPr txBox="1"/>
          <p:nvPr/>
        </p:nvSpPr>
        <p:spPr>
          <a:xfrm>
            <a:off x="160595" y="2286187"/>
            <a:ext cx="10240800" cy="1117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3300"/>
              <a:buFont typeface="Arial"/>
              <a:buNone/>
            </a:pPr>
            <a:r>
              <a:rPr lang="en-US" sz="3300">
                <a:solidFill>
                  <a:schemeClr val="dk1"/>
                </a:solidFill>
                <a:latin typeface="Century Gothic"/>
                <a:ea typeface="Century Gothic"/>
                <a:cs typeface="Century Gothic"/>
                <a:sym typeface="Century Gothic"/>
              </a:rPr>
              <a:t>ACTIVITATE: Suntem o familie</a:t>
            </a:r>
            <a:endParaRPr>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3300"/>
              <a:buFont typeface="Arial"/>
              <a:buNone/>
            </a:pPr>
            <a:r>
              <a:t/>
            </a:r>
            <a:endParaRPr sz="330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3"/>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33"/>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33"/>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52" name="Google Shape;552;p33"/>
          <p:cNvGrpSpPr/>
          <p:nvPr/>
        </p:nvGrpSpPr>
        <p:grpSpPr>
          <a:xfrm>
            <a:off x="-408249" y="-255901"/>
            <a:ext cx="10819067" cy="2186273"/>
            <a:chOff x="0" y="-9525"/>
            <a:chExt cx="14425423" cy="2915031"/>
          </a:xfrm>
        </p:grpSpPr>
        <p:sp>
          <p:nvSpPr>
            <p:cNvPr id="553" name="Google Shape;553;p33"/>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3"/>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3"/>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CONCLUZII</a:t>
              </a:r>
              <a:endParaRPr sz="5100">
                <a:solidFill>
                  <a:srgbClr val="FFFFFF"/>
                </a:solidFill>
              </a:endParaRPr>
            </a:p>
          </p:txBody>
        </p:sp>
      </p:grpSp>
      <p:sp>
        <p:nvSpPr>
          <p:cNvPr id="556" name="Google Shape;556;p33"/>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57" name="Google Shape;557;p33"/>
          <p:cNvSpPr txBox="1"/>
          <p:nvPr/>
        </p:nvSpPr>
        <p:spPr>
          <a:xfrm>
            <a:off x="366758" y="2518350"/>
            <a:ext cx="16646700" cy="4279200"/>
          </a:xfrm>
          <a:prstGeom prst="rect">
            <a:avLst/>
          </a:prstGeom>
          <a:noFill/>
          <a:ln>
            <a:noFill/>
          </a:ln>
        </p:spPr>
        <p:txBody>
          <a:bodyPr anchorCtr="0" anchor="t" bIns="0" lIns="0" spcFirstLastPara="1" rIns="0" wrap="square" tIns="0">
            <a:spAutoFit/>
          </a:bodyPr>
          <a:lstStyle/>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Principiile de bază ale elaborării bugetului</a:t>
            </a:r>
            <a:endParaRPr>
              <a:solidFill>
                <a:schemeClr val="dk1"/>
              </a:solidFill>
            </a:endParaRPr>
          </a:p>
          <a:p>
            <a:pPr indent="-146684" lvl="1" marL="712470" rtl="0" algn="l">
              <a:lnSpc>
                <a:spcPct val="120000"/>
              </a:lnSpc>
              <a:spcBef>
                <a:spcPts val="0"/>
              </a:spcBef>
              <a:spcAft>
                <a:spcPts val="0"/>
              </a:spcAft>
              <a:buClr>
                <a:schemeClr val="dk1"/>
              </a:buClr>
              <a:buSzPts val="3300"/>
              <a:buFont typeface="Arial"/>
              <a:buNone/>
            </a:pPr>
            <a:r>
              <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Categorizarea cheltuielilor</a:t>
            </a:r>
            <a:endParaRPr>
              <a:solidFill>
                <a:schemeClr val="dk1"/>
              </a:solidFill>
            </a:endParaRPr>
          </a:p>
          <a:p>
            <a:pPr indent="-146684" lvl="1" marL="712470" rtl="0" algn="l">
              <a:lnSpc>
                <a:spcPct val="120000"/>
              </a:lnSpc>
              <a:spcBef>
                <a:spcPts val="0"/>
              </a:spcBef>
              <a:spcAft>
                <a:spcPts val="0"/>
              </a:spcAft>
              <a:buClr>
                <a:schemeClr val="dk1"/>
              </a:buClr>
              <a:buSzPts val="3300"/>
              <a:buFont typeface="Arial"/>
              <a:buNone/>
            </a:pPr>
            <a:r>
              <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Crearea unui buget folosind diferite instrumente.</a:t>
            </a:r>
            <a:endParaRPr>
              <a:solidFill>
                <a:schemeClr val="dk1"/>
              </a:solidFill>
            </a:endParaRPr>
          </a:p>
          <a:p>
            <a:pPr indent="-146684" lvl="1" marL="712470" rtl="0" algn="l">
              <a:lnSpc>
                <a:spcPct val="120000"/>
              </a:lnSpc>
              <a:spcBef>
                <a:spcPts val="0"/>
              </a:spcBef>
              <a:spcAft>
                <a:spcPts val="0"/>
              </a:spcAft>
              <a:buClr>
                <a:schemeClr val="dk1"/>
              </a:buClr>
              <a:buSzPts val="3300"/>
              <a:buFont typeface="Arial"/>
              <a:buNone/>
            </a:pPr>
            <a:r>
              <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Importanță și trucuri privind elaborarea bugetului pentru familii, ocazii speciale.</a:t>
            </a:r>
            <a:endParaRPr sz="2600">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5"/>
          <p:cNvSpPr/>
          <p:nvPr/>
        </p:nvSpPr>
        <p:spPr>
          <a:xfrm>
            <a:off x="2471738" y="0"/>
            <a:ext cx="15816262" cy="9958393"/>
          </a:xfrm>
          <a:custGeom>
            <a:rect b="b" l="l" r="r" t="t"/>
            <a:pathLst>
              <a:path extrusionOk="0" h="9958393" w="15816262">
                <a:moveTo>
                  <a:pt x="0" y="0"/>
                </a:moveTo>
                <a:lnTo>
                  <a:pt x="15816262" y="0"/>
                </a:lnTo>
                <a:lnTo>
                  <a:pt x="15816262" y="9958393"/>
                </a:lnTo>
                <a:lnTo>
                  <a:pt x="0" y="9958393"/>
                </a:lnTo>
                <a:lnTo>
                  <a:pt x="0" y="0"/>
                </a:lnTo>
                <a:close/>
              </a:path>
            </a:pathLst>
          </a:custGeom>
          <a:blipFill rotWithShape="1">
            <a:blip r:embed="rId3">
              <a:alphaModFix/>
            </a:blip>
            <a:stretch>
              <a:fillRect b="-5898"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35"/>
          <p:cNvSpPr/>
          <p:nvPr/>
        </p:nvSpPr>
        <p:spPr>
          <a:xfrm>
            <a:off x="0" y="2672271"/>
            <a:ext cx="9880187" cy="3683508"/>
          </a:xfrm>
          <a:custGeom>
            <a:rect b="b" l="l" r="r" t="t"/>
            <a:pathLst>
              <a:path extrusionOk="0" h="4911344" w="13173583">
                <a:moveTo>
                  <a:pt x="0" y="0"/>
                </a:moveTo>
                <a:lnTo>
                  <a:pt x="13173583" y="0"/>
                </a:lnTo>
                <a:lnTo>
                  <a:pt x="13173583" y="4911344"/>
                </a:lnTo>
                <a:lnTo>
                  <a:pt x="0" y="4911344"/>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35"/>
          <p:cNvSpPr/>
          <p:nvPr/>
        </p:nvSpPr>
        <p:spPr>
          <a:xfrm>
            <a:off x="231170" y="280602"/>
            <a:ext cx="2009399" cy="2219712"/>
          </a:xfrm>
          <a:custGeom>
            <a:rect b="b" l="l" r="r" t="t"/>
            <a:pathLst>
              <a:path extrusionOk="0" h="2219712" w="2009399">
                <a:moveTo>
                  <a:pt x="0" y="0"/>
                </a:moveTo>
                <a:lnTo>
                  <a:pt x="2009398" y="0"/>
                </a:lnTo>
                <a:lnTo>
                  <a:pt x="2009398" y="2219712"/>
                </a:lnTo>
                <a:lnTo>
                  <a:pt x="0" y="221971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5" name="Google Shape;565;p35"/>
          <p:cNvSpPr txBox="1"/>
          <p:nvPr/>
        </p:nvSpPr>
        <p:spPr>
          <a:xfrm>
            <a:off x="734362" y="3007975"/>
            <a:ext cx="8203800" cy="22350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Clr>
                <a:schemeClr val="dk1"/>
              </a:buClr>
              <a:buSzPts val="6600"/>
              <a:buFont typeface="Arial"/>
              <a:buNone/>
            </a:pPr>
            <a:r>
              <a:rPr lang="en-US" sz="6600">
                <a:solidFill>
                  <a:schemeClr val="dk1"/>
                </a:solidFill>
              </a:rPr>
              <a:t>M</a:t>
            </a:r>
            <a:r>
              <a:rPr lang="en-US" sz="6600">
                <a:solidFill>
                  <a:schemeClr val="dk1"/>
                </a:solidFill>
              </a:rPr>
              <a:t>ulțumim!</a:t>
            </a:r>
            <a:endParaRPr>
              <a:solidFill>
                <a:schemeClr val="dk1"/>
              </a:solidFill>
            </a:endParaRPr>
          </a:p>
          <a:p>
            <a:pPr indent="0" lvl="0" marL="0" marR="0" rtl="0" algn="ctr">
              <a:lnSpc>
                <a:spcPct val="120000"/>
              </a:lnSpc>
              <a:spcBef>
                <a:spcPts val="0"/>
              </a:spcBef>
              <a:spcAft>
                <a:spcPts val="0"/>
              </a:spcAft>
              <a:buClr>
                <a:srgbClr val="000000"/>
              </a:buClr>
              <a:buSzPts val="6600"/>
              <a:buFont typeface="Arial"/>
              <a:buNone/>
            </a:pPr>
            <a:r>
              <a:t/>
            </a:r>
            <a:endParaRPr sz="6600"/>
          </a:p>
        </p:txBody>
      </p:sp>
      <p:sp>
        <p:nvSpPr>
          <p:cNvPr id="566" name="Google Shape;566;p35"/>
          <p:cNvSpPr/>
          <p:nvPr/>
        </p:nvSpPr>
        <p:spPr>
          <a:xfrm>
            <a:off x="231170" y="9031612"/>
            <a:ext cx="2126268" cy="446457"/>
          </a:xfrm>
          <a:custGeom>
            <a:rect b="b" l="l" r="r" t="t"/>
            <a:pathLst>
              <a:path extrusionOk="0" h="446457" w="2126268">
                <a:moveTo>
                  <a:pt x="0" y="0"/>
                </a:moveTo>
                <a:lnTo>
                  <a:pt x="2126268" y="0"/>
                </a:lnTo>
                <a:lnTo>
                  <a:pt x="2126268" y="446458"/>
                </a:lnTo>
                <a:lnTo>
                  <a:pt x="0" y="44645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35"/>
          <p:cNvSpPr/>
          <p:nvPr/>
        </p:nvSpPr>
        <p:spPr>
          <a:xfrm>
            <a:off x="340202" y="4574910"/>
            <a:ext cx="9199767" cy="1595336"/>
          </a:xfrm>
          <a:custGeom>
            <a:rect b="b" l="l" r="r" t="t"/>
            <a:pathLst>
              <a:path extrusionOk="0" h="1595336" w="9199767">
                <a:moveTo>
                  <a:pt x="0" y="0"/>
                </a:moveTo>
                <a:lnTo>
                  <a:pt x="9199766" y="0"/>
                </a:lnTo>
                <a:lnTo>
                  <a:pt x="9199766" y="1595336"/>
                </a:lnTo>
                <a:lnTo>
                  <a:pt x="0" y="159533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8" name="Google Shape;568;p35"/>
          <p:cNvSpPr txBox="1"/>
          <p:nvPr/>
        </p:nvSpPr>
        <p:spPr>
          <a:xfrm>
            <a:off x="-16962" y="9877077"/>
            <a:ext cx="18213537" cy="43694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Project Number: 2022-1-AT01-KA220-ADU-000087985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3"/>
          <p:cNvGrpSpPr/>
          <p:nvPr/>
        </p:nvGrpSpPr>
        <p:grpSpPr>
          <a:xfrm>
            <a:off x="-408248" y="-255901"/>
            <a:ext cx="10819067" cy="2186273"/>
            <a:chOff x="0" y="-9525"/>
            <a:chExt cx="14425423" cy="2915031"/>
          </a:xfrm>
        </p:grpSpPr>
        <p:sp>
          <p:nvSpPr>
            <p:cNvPr id="116" name="Google Shape;116;p3"/>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OBIECTIVE DE ÎNVĂȚARE</a:t>
              </a:r>
              <a:endParaRPr sz="5100">
                <a:solidFill>
                  <a:srgbClr val="FFFFFF"/>
                </a:solidFill>
              </a:endParaRPr>
            </a:p>
          </p:txBody>
        </p:sp>
      </p:grpSp>
      <p:sp>
        <p:nvSpPr>
          <p:cNvPr id="119" name="Google Shape;119;p3"/>
          <p:cNvSpPr/>
          <p:nvPr/>
        </p:nvSpPr>
        <p:spPr>
          <a:xfrm rot="-5400000">
            <a:off x="8222456" y="221456"/>
            <a:ext cx="1843088" cy="18288000"/>
          </a:xfrm>
          <a:custGeom>
            <a:rect b="b" l="l" r="r" t="t"/>
            <a:pathLst>
              <a:path extrusionOk="0" h="24384000" w="2457450">
                <a:moveTo>
                  <a:pt x="0" y="0"/>
                </a:moveTo>
                <a:lnTo>
                  <a:pt x="2457450" y="0"/>
                </a:lnTo>
                <a:lnTo>
                  <a:pt x="2457450"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13094083" y="697406"/>
            <a:ext cx="2955614" cy="2641902"/>
          </a:xfrm>
          <a:custGeom>
            <a:rect b="b" l="l" r="r" t="t"/>
            <a:pathLst>
              <a:path extrusionOk="0" h="2641902" w="2955614">
                <a:moveTo>
                  <a:pt x="0" y="0"/>
                </a:moveTo>
                <a:lnTo>
                  <a:pt x="2955614" y="0"/>
                </a:lnTo>
                <a:lnTo>
                  <a:pt x="2955614" y="2641902"/>
                </a:lnTo>
                <a:lnTo>
                  <a:pt x="0" y="264190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23" name="Google Shape;123;p3"/>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356848" y="2562069"/>
            <a:ext cx="17115600" cy="5104800"/>
          </a:xfrm>
          <a:prstGeom prst="rect">
            <a:avLst/>
          </a:prstGeom>
          <a:noFill/>
          <a:ln>
            <a:noFill/>
          </a:ln>
        </p:spPr>
        <p:txBody>
          <a:bodyPr anchorCtr="0" anchor="t" bIns="0" lIns="0" spcFirstLastPara="1" rIns="0" wrap="square" tIns="0">
            <a:spAutoFit/>
          </a:bodyPr>
          <a:lstStyle/>
          <a:p>
            <a:pPr indent="0" lvl="0" marL="0" rtl="0" algn="l">
              <a:lnSpc>
                <a:spcPct val="120005"/>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Rezultatele învățării din cadrul modulului sunt:</a:t>
            </a:r>
            <a:endParaRPr sz="2600">
              <a:solidFill>
                <a:schemeClr val="dk1"/>
              </a:solidFill>
              <a:latin typeface="Century Gothic"/>
              <a:ea typeface="Century Gothic"/>
              <a:cs typeface="Century Gothic"/>
              <a:sym typeface="Century Gothic"/>
            </a:endParaRPr>
          </a:p>
          <a:p>
            <a:pPr indent="0" lvl="0" marL="0" rtl="0" algn="l">
              <a:lnSpc>
                <a:spcPct val="120005"/>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381570" lvl="1" marL="763140" rtl="0" algn="l">
              <a:lnSpc>
                <a:spcPct val="120005"/>
              </a:lnSpc>
              <a:spcBef>
                <a:spcPts val="0"/>
              </a:spcBef>
              <a:spcAft>
                <a:spcPts val="0"/>
              </a:spcAft>
              <a:buClr>
                <a:schemeClr val="dk1"/>
              </a:buClr>
              <a:buSzPts val="3534"/>
              <a:buChar char="•"/>
            </a:pPr>
            <a:r>
              <a:rPr lang="en-US" sz="2600">
                <a:solidFill>
                  <a:schemeClr val="dk1"/>
                </a:solidFill>
                <a:latin typeface="Century Gothic"/>
                <a:ea typeface="Century Gothic"/>
                <a:cs typeface="Century Gothic"/>
                <a:sym typeface="Century Gothic"/>
              </a:rPr>
              <a:t>Înțelegerea principiillor de bază ale bugetării și să fie capabili să stabilească și să atingă obiective financiare.</a:t>
            </a:r>
            <a:endParaRPr sz="2600">
              <a:solidFill>
                <a:schemeClr val="dk1"/>
              </a:solidFill>
              <a:latin typeface="Century Gothic"/>
              <a:ea typeface="Century Gothic"/>
              <a:cs typeface="Century Gothic"/>
              <a:sym typeface="Century Gothic"/>
            </a:endParaRPr>
          </a:p>
          <a:p>
            <a:pPr indent="-381570" lvl="1" marL="763140" rtl="0" algn="l">
              <a:lnSpc>
                <a:spcPct val="120005"/>
              </a:lnSpc>
              <a:spcBef>
                <a:spcPts val="0"/>
              </a:spcBef>
              <a:spcAft>
                <a:spcPts val="0"/>
              </a:spcAft>
              <a:buClr>
                <a:schemeClr val="dk1"/>
              </a:buClr>
              <a:buSzPts val="3534"/>
              <a:buChar char="•"/>
            </a:pPr>
            <a:r>
              <a:rPr lang="en-US" sz="2600">
                <a:solidFill>
                  <a:schemeClr val="dk1"/>
                </a:solidFill>
                <a:latin typeface="Century Gothic"/>
                <a:ea typeface="Century Gothic"/>
                <a:cs typeface="Century Gothic"/>
                <a:sym typeface="Century Gothic"/>
              </a:rPr>
              <a:t>Abilitatea de a clasifica cheltuielile și de a aloca veniturile.</a:t>
            </a:r>
            <a:endParaRPr sz="2600">
              <a:solidFill>
                <a:schemeClr val="dk1"/>
              </a:solidFill>
              <a:latin typeface="Century Gothic"/>
              <a:ea typeface="Century Gothic"/>
              <a:cs typeface="Century Gothic"/>
              <a:sym typeface="Century Gothic"/>
            </a:endParaRPr>
          </a:p>
          <a:p>
            <a:pPr indent="-381570" lvl="1" marL="763140" rtl="0" algn="l">
              <a:lnSpc>
                <a:spcPct val="120005"/>
              </a:lnSpc>
              <a:spcBef>
                <a:spcPts val="0"/>
              </a:spcBef>
              <a:spcAft>
                <a:spcPts val="0"/>
              </a:spcAft>
              <a:buClr>
                <a:schemeClr val="dk1"/>
              </a:buClr>
              <a:buSzPts val="3534"/>
              <a:buChar char="•"/>
            </a:pPr>
            <a:r>
              <a:rPr lang="en-US" sz="2600">
                <a:solidFill>
                  <a:schemeClr val="dk1"/>
                </a:solidFill>
                <a:latin typeface="Century Gothic"/>
                <a:ea typeface="Century Gothic"/>
                <a:cs typeface="Century Gothic"/>
                <a:sym typeface="Century Gothic"/>
              </a:rPr>
              <a:t>Înțelegerea stabilității financiare și a dezavantajelor cheltuielilor excesive.</a:t>
            </a:r>
            <a:endParaRPr sz="2600">
              <a:solidFill>
                <a:schemeClr val="dk1"/>
              </a:solidFill>
              <a:latin typeface="Century Gothic"/>
              <a:ea typeface="Century Gothic"/>
              <a:cs typeface="Century Gothic"/>
              <a:sym typeface="Century Gothic"/>
            </a:endParaRPr>
          </a:p>
          <a:p>
            <a:pPr indent="-381570" lvl="1" marL="763140" rtl="0" algn="l">
              <a:lnSpc>
                <a:spcPct val="120005"/>
              </a:lnSpc>
              <a:spcBef>
                <a:spcPts val="0"/>
              </a:spcBef>
              <a:spcAft>
                <a:spcPts val="0"/>
              </a:spcAft>
              <a:buClr>
                <a:schemeClr val="dk1"/>
              </a:buClr>
              <a:buSzPts val="3534"/>
              <a:buChar char="•"/>
            </a:pPr>
            <a:r>
              <a:rPr lang="en-US" sz="2600">
                <a:solidFill>
                  <a:schemeClr val="dk1"/>
                </a:solidFill>
                <a:latin typeface="Century Gothic"/>
                <a:ea typeface="Century Gothic"/>
                <a:cs typeface="Century Gothic"/>
                <a:sym typeface="Century Gothic"/>
              </a:rPr>
              <a:t>Alocarea cheltuielilor pentru investiții mari.</a:t>
            </a:r>
            <a:endParaRPr sz="2600">
              <a:solidFill>
                <a:schemeClr val="dk1"/>
              </a:solidFill>
              <a:latin typeface="Century Gothic"/>
              <a:ea typeface="Century Gothic"/>
              <a:cs typeface="Century Gothic"/>
              <a:sym typeface="Century Gothic"/>
            </a:endParaRPr>
          </a:p>
          <a:p>
            <a:pPr indent="-381570" lvl="1" marL="763140" rtl="0" algn="l">
              <a:lnSpc>
                <a:spcPct val="120005"/>
              </a:lnSpc>
              <a:spcBef>
                <a:spcPts val="0"/>
              </a:spcBef>
              <a:spcAft>
                <a:spcPts val="0"/>
              </a:spcAft>
              <a:buClr>
                <a:schemeClr val="dk1"/>
              </a:buClr>
              <a:buSzPts val="3534"/>
              <a:buChar char="•"/>
            </a:pPr>
            <a:r>
              <a:rPr lang="en-US" sz="2600">
                <a:solidFill>
                  <a:schemeClr val="dk1"/>
                </a:solidFill>
                <a:latin typeface="Century Gothic"/>
                <a:ea typeface="Century Gothic"/>
                <a:cs typeface="Century Gothic"/>
                <a:sym typeface="Century Gothic"/>
              </a:rPr>
              <a:t>Elaborarea bugetului pentru familii.</a:t>
            </a:r>
            <a:endParaRPr sz="2600">
              <a:solidFill>
                <a:schemeClr val="dk1"/>
              </a:solidFill>
              <a:latin typeface="Century Gothic"/>
              <a:ea typeface="Century Gothic"/>
              <a:cs typeface="Century Gothic"/>
              <a:sym typeface="Century Gothic"/>
            </a:endParaRPr>
          </a:p>
          <a:p>
            <a:pPr indent="0" lvl="0" marL="0" marR="0" rtl="0" algn="l">
              <a:lnSpc>
                <a:spcPct val="120005"/>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5"/>
          <p:cNvGrpSpPr/>
          <p:nvPr/>
        </p:nvGrpSpPr>
        <p:grpSpPr>
          <a:xfrm>
            <a:off x="-408249" y="-255901"/>
            <a:ext cx="10819067" cy="2186273"/>
            <a:chOff x="0" y="-9525"/>
            <a:chExt cx="14425423" cy="2915031"/>
          </a:xfrm>
        </p:grpSpPr>
        <p:sp>
          <p:nvSpPr>
            <p:cNvPr id="131" name="Google Shape;131;p5"/>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PRINCIPII DE BUGETARE - Definiții</a:t>
              </a:r>
              <a:endParaRPr sz="5100">
                <a:solidFill>
                  <a:srgbClr val="FFFFFF"/>
                </a:solidFill>
              </a:endParaRPr>
            </a:p>
          </p:txBody>
        </p:sp>
      </p:grpSp>
      <p:sp>
        <p:nvSpPr>
          <p:cNvPr id="134" name="Google Shape;134;p5"/>
          <p:cNvSpPr/>
          <p:nvPr/>
        </p:nvSpPr>
        <p:spPr>
          <a:xfrm>
            <a:off x="12350991" y="3629890"/>
            <a:ext cx="5694889" cy="4617225"/>
          </a:xfrm>
          <a:custGeom>
            <a:rect b="b" l="l" r="r" t="t"/>
            <a:pathLst>
              <a:path extrusionOk="0" h="5640908" w="6496309">
                <a:moveTo>
                  <a:pt x="0" y="0"/>
                </a:moveTo>
                <a:lnTo>
                  <a:pt x="6496309" y="0"/>
                </a:lnTo>
                <a:lnTo>
                  <a:pt x="6496309" y="5640908"/>
                </a:lnTo>
                <a:lnTo>
                  <a:pt x="0" y="5640908"/>
                </a:lnTo>
                <a:lnTo>
                  <a:pt x="0" y="0"/>
                </a:lnTo>
                <a:close/>
              </a:path>
            </a:pathLst>
          </a:custGeom>
          <a:blipFill rotWithShape="1">
            <a:blip r:embed="rId3">
              <a:alphaModFix/>
            </a:blip>
            <a:stretch>
              <a:fillRect b="-321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5">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5"/>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9" name="Google Shape;139;p5"/>
          <p:cNvSpPr txBox="1"/>
          <p:nvPr/>
        </p:nvSpPr>
        <p:spPr>
          <a:xfrm>
            <a:off x="234856" y="2247960"/>
            <a:ext cx="12116100" cy="4942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Ce înseamnă elaborarea unui buget?</a:t>
            </a:r>
            <a:endParaRPr>
              <a:solidFill>
                <a:schemeClr val="dk1"/>
              </a:solidFill>
            </a:endParaRPr>
          </a:p>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Alocarea veniturilor pentru diferite aspecte ale vieții </a:t>
            </a:r>
            <a:endParaRPr sz="2600">
              <a:solidFill>
                <a:schemeClr val="dk1"/>
              </a:solidFill>
              <a:latin typeface="Century Gothic"/>
              <a:ea typeface="Century Gothic"/>
              <a:cs typeface="Century Gothic"/>
              <a:sym typeface="Century Gothic"/>
            </a:endParaRPr>
          </a:p>
          <a:p>
            <a:pPr indent="0" lvl="0" marL="0" rtl="0" algn="just">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Bugetul trebuie să aibă:</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Un scop definit (este pentru familie, vacanță, pensionare etc.)</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Un interval de timp (anual, lunar, săptămânal etc.)</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Urmărirea fluxului de bani (sunt urmărite veniturile și cheltuielile)</a:t>
            </a:r>
            <a:endParaRPr sz="2600">
              <a:solidFill>
                <a:schemeClr val="dk1"/>
              </a:solidFill>
              <a:latin typeface="Century Gothic"/>
              <a:ea typeface="Century Gothic"/>
              <a:cs typeface="Century Gothic"/>
              <a:sym typeface="Century Gothic"/>
            </a:endParaRPr>
          </a:p>
          <a:p>
            <a:pPr indent="0" lvl="0" marL="0" rtl="0" algn="l">
              <a:lnSpc>
                <a:spcPct val="198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marR="0" rtl="0" algn="l">
              <a:lnSpc>
                <a:spcPct val="198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pSp>
        <p:nvGrpSpPr>
          <p:cNvPr id="145" name="Google Shape;145;p6"/>
          <p:cNvGrpSpPr/>
          <p:nvPr/>
        </p:nvGrpSpPr>
        <p:grpSpPr>
          <a:xfrm>
            <a:off x="-408249" y="-255901"/>
            <a:ext cx="10819067" cy="2186273"/>
            <a:chOff x="0" y="-9525"/>
            <a:chExt cx="14425423" cy="2915031"/>
          </a:xfrm>
        </p:grpSpPr>
        <p:sp>
          <p:nvSpPr>
            <p:cNvPr id="146" name="Google Shape;146;p6"/>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PRINCIPII DE BUGETARE - Definiții</a:t>
              </a:r>
              <a:endParaRPr sz="5100">
                <a:solidFill>
                  <a:srgbClr val="FFFFFF"/>
                </a:solidFill>
              </a:endParaRPr>
            </a:p>
          </p:txBody>
        </p:sp>
      </p:grpSp>
      <p:sp>
        <p:nvSpPr>
          <p:cNvPr id="149" name="Google Shape;149;p6"/>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6"/>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12579926" y="4627418"/>
            <a:ext cx="4927999" cy="3610173"/>
          </a:xfrm>
          <a:custGeom>
            <a:rect b="b" l="l" r="r" t="t"/>
            <a:pathLst>
              <a:path extrusionOk="0" h="4643829" w="6672784">
                <a:moveTo>
                  <a:pt x="0" y="0"/>
                </a:moveTo>
                <a:lnTo>
                  <a:pt x="6672784" y="0"/>
                </a:lnTo>
                <a:lnTo>
                  <a:pt x="6672784" y="4643829"/>
                </a:lnTo>
                <a:lnTo>
                  <a:pt x="0" y="4643829"/>
                </a:lnTo>
                <a:lnTo>
                  <a:pt x="0" y="0"/>
                </a:lnTo>
                <a:close/>
              </a:path>
            </a:pathLst>
          </a:custGeom>
          <a:blipFill rotWithShape="1">
            <a:blip r:embed="rId5">
              <a:alphaModFix/>
            </a:blip>
            <a:stretch>
              <a:fillRect b="-2411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6"/>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54" name="Google Shape;154;p6"/>
          <p:cNvSpPr txBox="1"/>
          <p:nvPr/>
        </p:nvSpPr>
        <p:spPr>
          <a:xfrm>
            <a:off x="504793" y="2244610"/>
            <a:ext cx="11493300" cy="71235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Ce este un obiectiv financiar?</a:t>
            </a:r>
            <a:endParaRPr>
              <a:solidFill>
                <a:schemeClr val="dk1"/>
              </a:solidFill>
            </a:endParaRPr>
          </a:p>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Este o dorință pe care o persoană încearcă să o îndeplinească. Poate fi doar o achiziție, pentru care o persoană economisește, dar poate fi și libertatea financiară pe termen lung sau pensionarea,</a:t>
            </a:r>
            <a:endParaRPr>
              <a:solidFill>
                <a:schemeClr val="dk1"/>
              </a:solidFill>
            </a:endParaRPr>
          </a:p>
          <a:p>
            <a:pPr indent="0" lvl="0" marL="0" rtl="0" algn="just">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Ce este o datorie?</a:t>
            </a:r>
            <a:endParaRPr>
              <a:solidFill>
                <a:schemeClr val="dk1"/>
              </a:solidFill>
            </a:endParaRPr>
          </a:p>
          <a:p>
            <a:pPr indent="0" lvl="0" marL="0" rtl="0" algn="just">
              <a:lnSpc>
                <a:spcPct val="120000"/>
              </a:lnSpc>
              <a:spcBef>
                <a:spcPts val="0"/>
              </a:spcBef>
              <a:spcAft>
                <a:spcPts val="0"/>
              </a:spcAft>
              <a:buClr>
                <a:schemeClr val="dk1"/>
              </a:buClr>
              <a:buSzPts val="2600"/>
              <a:buFont typeface="Arial"/>
              <a:buNone/>
            </a:pPr>
            <a:r>
              <a:rPr lang="en-US" sz="2600">
                <a:solidFill>
                  <a:schemeClr val="dk1"/>
                </a:solidFill>
                <a:latin typeface="Century Gothic"/>
                <a:ea typeface="Century Gothic"/>
                <a:cs typeface="Century Gothic"/>
                <a:sym typeface="Century Gothic"/>
              </a:rPr>
              <a:t>Este o obligație financiară sau o răspundere creată atunci când un individ, o organizație sau un guvern împrumută bani sau primește bunuri și servicii cu un acord de a rambursa suma împrumutată, adesea cu dobândă.</a:t>
            </a:r>
            <a:endParaRPr sz="2600">
              <a:solidFill>
                <a:schemeClr val="dk1"/>
              </a:solidFill>
              <a:latin typeface="Century Gothic"/>
              <a:ea typeface="Century Gothic"/>
              <a:cs typeface="Century Gothic"/>
              <a:sym typeface="Century Gothic"/>
            </a:endParaRPr>
          </a:p>
          <a:p>
            <a:pPr indent="0" lvl="0" marL="0" rtl="0" algn="just">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marR="0" rtl="0" algn="l">
              <a:lnSpc>
                <a:spcPct val="120000"/>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p7"/>
          <p:cNvGrpSpPr/>
          <p:nvPr/>
        </p:nvGrpSpPr>
        <p:grpSpPr>
          <a:xfrm>
            <a:off x="-227274" y="-7144"/>
            <a:ext cx="10819067" cy="2186273"/>
            <a:chOff x="0" y="-9525"/>
            <a:chExt cx="14425423" cy="2915031"/>
          </a:xfrm>
        </p:grpSpPr>
        <p:sp>
          <p:nvSpPr>
            <p:cNvPr id="161" name="Google Shape;161;p7"/>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NOȚIUNI DE BUGETARE - De ce ar trebui să bugetăm?</a:t>
              </a:r>
              <a:endParaRPr sz="5100">
                <a:solidFill>
                  <a:srgbClr val="FFFFFF"/>
                </a:solidFill>
              </a:endParaRPr>
            </a:p>
          </p:txBody>
        </p:sp>
      </p:grpSp>
      <p:sp>
        <p:nvSpPr>
          <p:cNvPr id="164" name="Google Shape;164;p7"/>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7"/>
          <p:cNvSpPr/>
          <p:nvPr/>
        </p:nvSpPr>
        <p:spPr>
          <a:xfrm flipH="1">
            <a:off x="12227934" y="2735708"/>
            <a:ext cx="5289044" cy="4654359"/>
          </a:xfrm>
          <a:custGeom>
            <a:rect b="b" l="l" r="r" t="t"/>
            <a:pathLst>
              <a:path extrusionOk="0" h="4654359" w="5289044">
                <a:moveTo>
                  <a:pt x="5289045" y="0"/>
                </a:moveTo>
                <a:lnTo>
                  <a:pt x="0" y="0"/>
                </a:lnTo>
                <a:lnTo>
                  <a:pt x="0" y="4654359"/>
                </a:lnTo>
                <a:lnTo>
                  <a:pt x="5289045" y="4654359"/>
                </a:lnTo>
                <a:lnTo>
                  <a:pt x="5289045"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7"/>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9" name="Google Shape;169;p7"/>
          <p:cNvSpPr txBox="1"/>
          <p:nvPr/>
        </p:nvSpPr>
        <p:spPr>
          <a:xfrm>
            <a:off x="594449" y="2996982"/>
            <a:ext cx="11437200" cy="3400200"/>
          </a:xfrm>
          <a:prstGeom prst="rect">
            <a:avLst/>
          </a:prstGeom>
          <a:noFill/>
          <a:ln>
            <a:noFill/>
          </a:ln>
        </p:spPr>
        <p:txBody>
          <a:bodyPr anchorCtr="0" anchor="t" bIns="0" lIns="0" spcFirstLastPara="1" rIns="0" wrap="square" tIns="0">
            <a:spAutoFit/>
          </a:bodyPr>
          <a:lstStyle/>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ajută la urmărirea veniturilor și cheltuielilor, la remedierea obiceiurilor proaste de cheltuieli.</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permite o mai bună luare a deciziilor financiare,</a:t>
            </a:r>
            <a:endParaRPr sz="2600">
              <a:solidFill>
                <a:schemeClr val="dk1"/>
              </a:solidFill>
              <a:latin typeface="Century Gothic"/>
              <a:ea typeface="Century Gothic"/>
              <a:cs typeface="Century Gothic"/>
              <a:sym typeface="Century Gothic"/>
            </a:endParaRPr>
          </a:p>
          <a:p>
            <a:pPr indent="-356235" lvl="1" marL="712470" rtl="0" algn="l">
              <a:lnSpc>
                <a:spcPct val="120000"/>
              </a:lnSpc>
              <a:spcBef>
                <a:spcPts val="0"/>
              </a:spcBef>
              <a:spcAft>
                <a:spcPts val="0"/>
              </a:spcAft>
              <a:buClr>
                <a:schemeClr val="dk1"/>
              </a:buClr>
              <a:buSzPts val="3300"/>
              <a:buChar char="•"/>
            </a:pPr>
            <a:r>
              <a:rPr lang="en-US" sz="2600">
                <a:solidFill>
                  <a:schemeClr val="dk1"/>
                </a:solidFill>
                <a:latin typeface="Century Gothic"/>
                <a:ea typeface="Century Gothic"/>
                <a:cs typeface="Century Gothic"/>
                <a:sym typeface="Century Gothic"/>
              </a:rPr>
              <a:t>permite stabilirea și atingerea obiectivelor/ țintelor financiare</a:t>
            </a:r>
            <a:endParaRPr sz="2600">
              <a:solidFill>
                <a:schemeClr val="dk1"/>
              </a:solidFill>
              <a:latin typeface="Century Gothic"/>
              <a:ea typeface="Century Gothic"/>
              <a:cs typeface="Century Gothic"/>
              <a:sym typeface="Century Gothic"/>
            </a:endParaRPr>
          </a:p>
          <a:p>
            <a:pPr indent="0" lvl="0" marL="0" rtl="0" algn="l">
              <a:lnSpc>
                <a:spcPct val="90909"/>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rtl="0" algn="l">
              <a:lnSpc>
                <a:spcPct val="90909"/>
              </a:lnSpc>
              <a:spcBef>
                <a:spcPts val="0"/>
              </a:spcBef>
              <a:spcAft>
                <a:spcPts val="0"/>
              </a:spcAft>
              <a:buClr>
                <a:schemeClr val="dk1"/>
              </a:buClr>
              <a:buSzPts val="2600"/>
              <a:buFont typeface="Arial"/>
              <a:buNone/>
            </a:pPr>
            <a:r>
              <a:t/>
            </a:r>
            <a:endParaRPr sz="2600">
              <a:solidFill>
                <a:schemeClr val="dk1"/>
              </a:solidFill>
              <a:latin typeface="Century Gothic"/>
              <a:ea typeface="Century Gothic"/>
              <a:cs typeface="Century Gothic"/>
              <a:sym typeface="Century Gothic"/>
            </a:endParaRPr>
          </a:p>
          <a:p>
            <a:pPr indent="0" lvl="0" marL="0" marR="0" rtl="0" algn="l">
              <a:lnSpc>
                <a:spcPct val="90909"/>
              </a:lnSpc>
              <a:spcBef>
                <a:spcPts val="0"/>
              </a:spcBef>
              <a:spcAft>
                <a:spcPts val="0"/>
              </a:spcAft>
              <a:buClr>
                <a:srgbClr val="000000"/>
              </a:buClr>
              <a:buSzPts val="2600"/>
              <a:buFont typeface="Arial"/>
              <a:buNone/>
            </a:pPr>
            <a:r>
              <a:t/>
            </a:r>
            <a:endParaRPr sz="26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pSp>
        <p:nvGrpSpPr>
          <p:cNvPr id="175" name="Google Shape;175;p9"/>
          <p:cNvGrpSpPr/>
          <p:nvPr/>
        </p:nvGrpSpPr>
        <p:grpSpPr>
          <a:xfrm>
            <a:off x="-408249" y="-255901"/>
            <a:ext cx="10819067" cy="2186273"/>
            <a:chOff x="0" y="-9525"/>
            <a:chExt cx="14425423" cy="2915031"/>
          </a:xfrm>
        </p:grpSpPr>
        <p:sp>
          <p:nvSpPr>
            <p:cNvPr id="176" name="Google Shape;176;p9"/>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9"/>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BAZE DE BUGETARE - Cheltuieli</a:t>
              </a:r>
              <a:endParaRPr sz="5100">
                <a:solidFill>
                  <a:srgbClr val="FFFFFF"/>
                </a:solidFill>
              </a:endParaRPr>
            </a:p>
          </p:txBody>
        </p:sp>
      </p:grpSp>
      <p:sp>
        <p:nvSpPr>
          <p:cNvPr id="179" name="Google Shape;179;p9"/>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9"/>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9"/>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183" name="Google Shape;183;p9"/>
          <p:cNvGrpSpPr/>
          <p:nvPr/>
        </p:nvGrpSpPr>
        <p:grpSpPr>
          <a:xfrm>
            <a:off x="4842989" y="5404151"/>
            <a:ext cx="2866759" cy="2736213"/>
            <a:chOff x="-156812" y="-5088"/>
            <a:chExt cx="6663624" cy="6360176"/>
          </a:xfrm>
        </p:grpSpPr>
        <p:sp>
          <p:nvSpPr>
            <p:cNvPr id="184" name="Google Shape;184;p9"/>
            <p:cNvSpPr/>
            <p:nvPr/>
          </p:nvSpPr>
          <p:spPr>
            <a:xfrm>
              <a:off x="-156812" y="-5088"/>
              <a:ext cx="6663624" cy="6360176"/>
            </a:xfrm>
            <a:custGeom>
              <a:rect b="b" l="l" r="r" t="t"/>
              <a:pathLst>
                <a:path extrusionOk="0"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400267" y="526623"/>
              <a:ext cx="5549466" cy="5296755"/>
            </a:xfrm>
            <a:custGeom>
              <a:rect b="b" l="l" r="r" t="t"/>
              <a:pathLst>
                <a:path extrusionOk="0"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5">
                <a:alphaModFix/>
              </a:blip>
              <a:stretch>
                <a:fillRect b="0" l="-49545" r="-4954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 name="Google Shape;186;p9"/>
          <p:cNvSpPr/>
          <p:nvPr/>
        </p:nvSpPr>
        <p:spPr>
          <a:xfrm rot="7347613">
            <a:off x="7005122" y="4959715"/>
            <a:ext cx="1315551" cy="470310"/>
          </a:xfrm>
          <a:custGeom>
            <a:rect b="b" l="l" r="r" t="t"/>
            <a:pathLst>
              <a:path extrusionOk="0" h="469622" w="1313627">
                <a:moveTo>
                  <a:pt x="0" y="0"/>
                </a:moveTo>
                <a:lnTo>
                  <a:pt x="1313627" y="0"/>
                </a:lnTo>
                <a:lnTo>
                  <a:pt x="1313627" y="469622"/>
                </a:lnTo>
                <a:lnTo>
                  <a:pt x="0" y="46962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9"/>
          <p:cNvSpPr txBox="1"/>
          <p:nvPr/>
        </p:nvSpPr>
        <p:spPr>
          <a:xfrm>
            <a:off x="4368588" y="2507900"/>
            <a:ext cx="4278900" cy="3633000"/>
          </a:xfrm>
          <a:prstGeom prst="rect">
            <a:avLst/>
          </a:prstGeom>
          <a:noFill/>
          <a:ln>
            <a:noFill/>
          </a:ln>
        </p:spPr>
        <p:txBody>
          <a:bodyPr anchorCtr="0" anchor="t" bIns="0" lIns="0" spcFirstLastPara="1" rIns="0" wrap="square" tIns="0">
            <a:spAutoFit/>
          </a:bodyPr>
          <a:lstStyle/>
          <a:p>
            <a:pPr indent="0" lvl="0" marL="0" rtl="0" algn="l">
              <a:lnSpc>
                <a:spcPct val="119983"/>
              </a:lnSpc>
              <a:spcBef>
                <a:spcPts val="0"/>
              </a:spcBef>
              <a:spcAft>
                <a:spcPts val="0"/>
              </a:spcAft>
              <a:buClr>
                <a:schemeClr val="dk1"/>
              </a:buClr>
              <a:buSzPts val="2427"/>
              <a:buFont typeface="Arial"/>
              <a:buNone/>
            </a:pPr>
            <a:r>
              <a:rPr lang="en-US" sz="2227">
                <a:solidFill>
                  <a:schemeClr val="dk1"/>
                </a:solidFill>
                <a:latin typeface="Century Gothic"/>
                <a:ea typeface="Century Gothic"/>
                <a:cs typeface="Century Gothic"/>
                <a:sym typeface="Century Gothic"/>
              </a:rPr>
              <a:t>Variabile - cheltuieli care se schimbă adesea, ceea ce înseamnă că nu cheltuiți aceeași sumă de fiecare dată. (Transport, cumpărături, haine).</a:t>
            </a:r>
            <a:endParaRPr sz="1200">
              <a:solidFill>
                <a:schemeClr val="dk1"/>
              </a:solidFill>
              <a:latin typeface="Century Gothic"/>
              <a:ea typeface="Century Gothic"/>
              <a:cs typeface="Century Gothic"/>
              <a:sym typeface="Century Gothic"/>
            </a:endParaRPr>
          </a:p>
          <a:p>
            <a:pPr indent="0" lvl="0" marL="0" marR="0" rtl="0" algn="l">
              <a:lnSpc>
                <a:spcPct val="119983"/>
              </a:lnSpc>
              <a:spcBef>
                <a:spcPts val="0"/>
              </a:spcBef>
              <a:spcAft>
                <a:spcPts val="0"/>
              </a:spcAft>
              <a:buClr>
                <a:srgbClr val="000000"/>
              </a:buClr>
              <a:buSzPts val="2427"/>
              <a:buFont typeface="Arial"/>
              <a:buNone/>
            </a:pPr>
            <a:r>
              <a:t/>
            </a:r>
            <a:endParaRPr sz="2227">
              <a:latin typeface="Century Gothic"/>
              <a:ea typeface="Century Gothic"/>
              <a:cs typeface="Century Gothic"/>
              <a:sym typeface="Century Gothic"/>
            </a:endParaRPr>
          </a:p>
          <a:p>
            <a:pPr indent="0" lvl="0" marL="0" marR="0" rtl="0" algn="l">
              <a:lnSpc>
                <a:spcPct val="119983"/>
              </a:lnSpc>
              <a:spcBef>
                <a:spcPts val="0"/>
              </a:spcBef>
              <a:spcAft>
                <a:spcPts val="0"/>
              </a:spcAft>
              <a:buClr>
                <a:srgbClr val="000000"/>
              </a:buClr>
              <a:buSzPts val="2427"/>
              <a:buFont typeface="Arial"/>
              <a:buNone/>
            </a:pPr>
            <a:r>
              <a:t/>
            </a:r>
            <a:endParaRPr b="0" i="0" sz="2227" u="none" cap="none" strike="noStrike">
              <a:solidFill>
                <a:srgbClr val="000000"/>
              </a:solidFill>
              <a:latin typeface="Century Gothic"/>
              <a:ea typeface="Century Gothic"/>
              <a:cs typeface="Century Gothic"/>
              <a:sym typeface="Century Gothic"/>
            </a:endParaRPr>
          </a:p>
          <a:p>
            <a:pPr indent="0" lvl="0" marL="0" marR="0" rtl="0" algn="l">
              <a:lnSpc>
                <a:spcPct val="119983"/>
              </a:lnSpc>
              <a:spcBef>
                <a:spcPts val="0"/>
              </a:spcBef>
              <a:spcAft>
                <a:spcPts val="0"/>
              </a:spcAft>
              <a:buClr>
                <a:srgbClr val="000000"/>
              </a:buClr>
              <a:buSzPts val="2427"/>
              <a:buFont typeface="Arial"/>
              <a:buNone/>
            </a:pPr>
            <a:r>
              <a:t/>
            </a:r>
            <a:endParaRPr b="0" i="0" sz="2227" u="none" cap="none" strike="noStrike">
              <a:solidFill>
                <a:srgbClr val="000000"/>
              </a:solidFill>
              <a:latin typeface="Century Gothic"/>
              <a:ea typeface="Century Gothic"/>
              <a:cs typeface="Century Gothic"/>
              <a:sym typeface="Century Gothic"/>
            </a:endParaRPr>
          </a:p>
        </p:txBody>
      </p:sp>
      <p:grpSp>
        <p:nvGrpSpPr>
          <p:cNvPr id="188" name="Google Shape;188;p9"/>
          <p:cNvGrpSpPr/>
          <p:nvPr/>
        </p:nvGrpSpPr>
        <p:grpSpPr>
          <a:xfrm>
            <a:off x="622033" y="2553869"/>
            <a:ext cx="2866759" cy="2736213"/>
            <a:chOff x="-156812" y="-5088"/>
            <a:chExt cx="6663624" cy="6360176"/>
          </a:xfrm>
        </p:grpSpPr>
        <p:sp>
          <p:nvSpPr>
            <p:cNvPr id="189" name="Google Shape;189;p9"/>
            <p:cNvSpPr/>
            <p:nvPr/>
          </p:nvSpPr>
          <p:spPr>
            <a:xfrm>
              <a:off x="-156812" y="-5088"/>
              <a:ext cx="6663624" cy="6360176"/>
            </a:xfrm>
            <a:custGeom>
              <a:rect b="b" l="l" r="r" t="t"/>
              <a:pathLst>
                <a:path extrusionOk="0"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p:nvPr/>
          </p:nvSpPr>
          <p:spPr>
            <a:xfrm>
              <a:off x="400267" y="526623"/>
              <a:ext cx="5549466" cy="5296755"/>
            </a:xfrm>
            <a:custGeom>
              <a:rect b="b" l="l" r="r" t="t"/>
              <a:pathLst>
                <a:path extrusionOk="0"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7">
                <a:alphaModFix/>
              </a:blip>
              <a:stretch>
                <a:fillRect b="0" l="-41032" r="-40947" t="-2179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p9"/>
          <p:cNvSpPr txBox="1"/>
          <p:nvPr/>
        </p:nvSpPr>
        <p:spPr>
          <a:xfrm>
            <a:off x="594245" y="5859816"/>
            <a:ext cx="3303000" cy="3482400"/>
          </a:xfrm>
          <a:prstGeom prst="rect">
            <a:avLst/>
          </a:prstGeom>
          <a:noFill/>
          <a:ln>
            <a:noFill/>
          </a:ln>
        </p:spPr>
        <p:txBody>
          <a:bodyPr anchorCtr="0" anchor="t" bIns="0" lIns="0" spcFirstLastPara="1" rIns="0" wrap="square" tIns="0">
            <a:spAutoFit/>
          </a:bodyPr>
          <a:lstStyle/>
          <a:p>
            <a:pPr indent="0" lvl="0" marL="0" rtl="0" algn="just">
              <a:lnSpc>
                <a:spcPct val="119983"/>
              </a:lnSpc>
              <a:spcBef>
                <a:spcPts val="0"/>
              </a:spcBef>
              <a:spcAft>
                <a:spcPts val="0"/>
              </a:spcAft>
              <a:buClr>
                <a:schemeClr val="dk1"/>
              </a:buClr>
              <a:buSzPts val="2427"/>
              <a:buFont typeface="Arial"/>
              <a:buNone/>
            </a:pPr>
            <a:r>
              <a:rPr lang="en-US" sz="2027">
                <a:solidFill>
                  <a:schemeClr val="dk1"/>
                </a:solidFill>
                <a:latin typeface="Century Gothic"/>
                <a:ea typeface="Century Gothic"/>
                <a:cs typeface="Century Gothic"/>
                <a:sym typeface="Century Gothic"/>
              </a:rPr>
              <a:t>Cheltuieli fixe - cheltuieli regulate, pe care individul trebuie să le plătească în mod constant. (chirie, împrumuturi, asigurări)</a:t>
            </a:r>
            <a:endParaRPr sz="1000">
              <a:solidFill>
                <a:schemeClr val="dk1"/>
              </a:solidFill>
              <a:latin typeface="Century Gothic"/>
              <a:ea typeface="Century Gothic"/>
              <a:cs typeface="Century Gothic"/>
              <a:sym typeface="Century Gothic"/>
            </a:endParaRPr>
          </a:p>
          <a:p>
            <a:pPr indent="0" lvl="0" marL="0" rtl="0" algn="l">
              <a:lnSpc>
                <a:spcPct val="119983"/>
              </a:lnSpc>
              <a:spcBef>
                <a:spcPts val="0"/>
              </a:spcBef>
              <a:spcAft>
                <a:spcPts val="0"/>
              </a:spcAft>
              <a:buClr>
                <a:schemeClr val="dk1"/>
              </a:buClr>
              <a:buSzPts val="2427"/>
              <a:buFont typeface="Arial"/>
              <a:buNone/>
            </a:pPr>
            <a:r>
              <a:t/>
            </a:r>
            <a:endParaRPr sz="2427">
              <a:solidFill>
                <a:schemeClr val="dk1"/>
              </a:solidFill>
              <a:latin typeface="Century Gothic"/>
              <a:ea typeface="Century Gothic"/>
              <a:cs typeface="Century Gothic"/>
              <a:sym typeface="Century Gothic"/>
            </a:endParaRPr>
          </a:p>
          <a:p>
            <a:pPr indent="0" lvl="0" marL="0" rtl="0" algn="l">
              <a:lnSpc>
                <a:spcPct val="119983"/>
              </a:lnSpc>
              <a:spcBef>
                <a:spcPts val="0"/>
              </a:spcBef>
              <a:spcAft>
                <a:spcPts val="0"/>
              </a:spcAft>
              <a:buClr>
                <a:schemeClr val="dk1"/>
              </a:buClr>
              <a:buSzPts val="2427"/>
              <a:buFont typeface="Arial"/>
              <a:buNone/>
            </a:pPr>
            <a:r>
              <a:t/>
            </a:r>
            <a:endParaRPr sz="2427">
              <a:solidFill>
                <a:schemeClr val="dk1"/>
              </a:solidFill>
              <a:latin typeface="Century Gothic"/>
              <a:ea typeface="Century Gothic"/>
              <a:cs typeface="Century Gothic"/>
              <a:sym typeface="Century Gothic"/>
            </a:endParaRPr>
          </a:p>
          <a:p>
            <a:pPr indent="0" lvl="0" marL="0" rtl="0" algn="l">
              <a:lnSpc>
                <a:spcPct val="119983"/>
              </a:lnSpc>
              <a:spcBef>
                <a:spcPts val="0"/>
              </a:spcBef>
              <a:spcAft>
                <a:spcPts val="0"/>
              </a:spcAft>
              <a:buClr>
                <a:schemeClr val="dk1"/>
              </a:buClr>
              <a:buSzPts val="2427"/>
              <a:buFont typeface="Arial"/>
              <a:buNone/>
            </a:pPr>
            <a:r>
              <a:t/>
            </a:r>
            <a:endParaRPr sz="2427">
              <a:solidFill>
                <a:schemeClr val="dk1"/>
              </a:solidFill>
              <a:latin typeface="Century Gothic"/>
              <a:ea typeface="Century Gothic"/>
              <a:cs typeface="Century Gothic"/>
              <a:sym typeface="Century Gothic"/>
            </a:endParaRPr>
          </a:p>
          <a:p>
            <a:pPr indent="0" lvl="0" marL="0" marR="0" rtl="0" algn="l">
              <a:lnSpc>
                <a:spcPct val="119983"/>
              </a:lnSpc>
              <a:spcBef>
                <a:spcPts val="0"/>
              </a:spcBef>
              <a:spcAft>
                <a:spcPts val="0"/>
              </a:spcAft>
              <a:buClr>
                <a:srgbClr val="000000"/>
              </a:buClr>
              <a:buSzPts val="2427"/>
              <a:buFont typeface="Arial"/>
              <a:buNone/>
            </a:pPr>
            <a:r>
              <a:t/>
            </a:r>
            <a:endParaRPr sz="1727">
              <a:latin typeface="Century Gothic"/>
              <a:ea typeface="Century Gothic"/>
              <a:cs typeface="Century Gothic"/>
              <a:sym typeface="Century Gothic"/>
            </a:endParaRPr>
          </a:p>
        </p:txBody>
      </p:sp>
      <p:sp>
        <p:nvSpPr>
          <p:cNvPr id="192" name="Google Shape;192;p9"/>
          <p:cNvSpPr/>
          <p:nvPr/>
        </p:nvSpPr>
        <p:spPr>
          <a:xfrm flipH="1" rot="-3453370">
            <a:off x="301820" y="4763110"/>
            <a:ext cx="1313627" cy="469622"/>
          </a:xfrm>
          <a:custGeom>
            <a:rect b="b" l="l" r="r" t="t"/>
            <a:pathLst>
              <a:path extrusionOk="0" h="469622" w="1313627">
                <a:moveTo>
                  <a:pt x="0" y="469622"/>
                </a:moveTo>
                <a:lnTo>
                  <a:pt x="1313627" y="469622"/>
                </a:lnTo>
                <a:lnTo>
                  <a:pt x="1313627" y="0"/>
                </a:lnTo>
                <a:lnTo>
                  <a:pt x="0" y="0"/>
                </a:lnTo>
                <a:lnTo>
                  <a:pt x="0" y="469622"/>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93" name="Google Shape;193;p9"/>
          <p:cNvGrpSpPr/>
          <p:nvPr/>
        </p:nvGrpSpPr>
        <p:grpSpPr>
          <a:xfrm>
            <a:off x="9118746" y="2773946"/>
            <a:ext cx="3947850" cy="5769376"/>
            <a:chOff x="-33672" y="-2919"/>
            <a:chExt cx="5263800" cy="7692504"/>
          </a:xfrm>
        </p:grpSpPr>
        <p:grpSp>
          <p:nvGrpSpPr>
            <p:cNvPr id="194" name="Google Shape;194;p9"/>
            <p:cNvGrpSpPr/>
            <p:nvPr/>
          </p:nvGrpSpPr>
          <p:grpSpPr>
            <a:xfrm>
              <a:off x="319744" y="-2919"/>
              <a:ext cx="3822346" cy="3648284"/>
              <a:chOff x="-156812" y="-5088"/>
              <a:chExt cx="6663624" cy="6360176"/>
            </a:xfrm>
          </p:grpSpPr>
          <p:sp>
            <p:nvSpPr>
              <p:cNvPr id="195" name="Google Shape;195;p9"/>
              <p:cNvSpPr/>
              <p:nvPr/>
            </p:nvSpPr>
            <p:spPr>
              <a:xfrm>
                <a:off x="-156812" y="-5088"/>
                <a:ext cx="6663624" cy="6360176"/>
              </a:xfrm>
              <a:custGeom>
                <a:rect b="b" l="l" r="r" t="t"/>
                <a:pathLst>
                  <a:path extrusionOk="0"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196" name="Google Shape;196;p9"/>
              <p:cNvSpPr/>
              <p:nvPr/>
            </p:nvSpPr>
            <p:spPr>
              <a:xfrm>
                <a:off x="400267" y="526623"/>
                <a:ext cx="5549466" cy="5296755"/>
              </a:xfrm>
              <a:custGeom>
                <a:rect b="b" l="l" r="r" t="t"/>
                <a:pathLst>
                  <a:path extrusionOk="0"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8">
                  <a:alphaModFix/>
                </a:blip>
                <a:stretch>
                  <a:fillRect b="0" l="219" r="-4964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197" name="Google Shape;197;p9"/>
            <p:cNvSpPr txBox="1"/>
            <p:nvPr/>
          </p:nvSpPr>
          <p:spPr>
            <a:xfrm>
              <a:off x="-33672" y="4519485"/>
              <a:ext cx="5263800" cy="3170100"/>
            </a:xfrm>
            <a:prstGeom prst="rect">
              <a:avLst/>
            </a:prstGeom>
            <a:noFill/>
            <a:ln>
              <a:noFill/>
            </a:ln>
          </p:spPr>
          <p:txBody>
            <a:bodyPr anchorCtr="0" anchor="t" bIns="0" lIns="0" spcFirstLastPara="1" rIns="0" wrap="square" tIns="0">
              <a:spAutoFit/>
            </a:bodyPr>
            <a:lstStyle/>
            <a:p>
              <a:pPr indent="0" lvl="0" marL="0" rtl="0" algn="just">
                <a:lnSpc>
                  <a:spcPct val="119983"/>
                </a:lnSpc>
                <a:spcBef>
                  <a:spcPts val="0"/>
                </a:spcBef>
                <a:spcAft>
                  <a:spcPts val="0"/>
                </a:spcAft>
                <a:buClr>
                  <a:schemeClr val="dk1"/>
                </a:buClr>
                <a:buSzPts val="2427"/>
                <a:buFont typeface="Arial"/>
                <a:buNone/>
              </a:pPr>
              <a:r>
                <a:rPr lang="en-US" sz="2127">
                  <a:solidFill>
                    <a:schemeClr val="dk1"/>
                  </a:solidFill>
                  <a:latin typeface="Century Gothic"/>
                  <a:ea typeface="Century Gothic"/>
                  <a:cs typeface="Century Gothic"/>
                  <a:sym typeface="Century Gothic"/>
                </a:rPr>
                <a:t>Intermitente - cheltuieli care apar rar, dar reprezintă sume mari (taxe de școlarizare, reparații)</a:t>
              </a:r>
              <a:endParaRPr sz="1100">
                <a:solidFill>
                  <a:schemeClr val="dk1"/>
                </a:solidFill>
                <a:latin typeface="Century Gothic"/>
                <a:ea typeface="Century Gothic"/>
                <a:cs typeface="Century Gothic"/>
                <a:sym typeface="Century Gothic"/>
              </a:endParaRPr>
            </a:p>
            <a:p>
              <a:pPr indent="0" lvl="0" marL="0" rtl="0" algn="just">
                <a:lnSpc>
                  <a:spcPct val="119983"/>
                </a:lnSpc>
                <a:spcBef>
                  <a:spcPts val="0"/>
                </a:spcBef>
                <a:spcAft>
                  <a:spcPts val="0"/>
                </a:spcAft>
                <a:buClr>
                  <a:schemeClr val="dk1"/>
                </a:buClr>
                <a:buSzPts val="2427"/>
                <a:buFont typeface="Arial"/>
                <a:buNone/>
              </a:pPr>
              <a:r>
                <a:t/>
              </a:r>
              <a:endParaRPr sz="2427">
                <a:solidFill>
                  <a:schemeClr val="dk1"/>
                </a:solidFill>
                <a:latin typeface="Century Gothic"/>
                <a:ea typeface="Century Gothic"/>
                <a:cs typeface="Century Gothic"/>
                <a:sym typeface="Century Gothic"/>
              </a:endParaRPr>
            </a:p>
            <a:p>
              <a:pPr indent="0" lvl="0" marL="0" marR="0" rtl="0" algn="just">
                <a:lnSpc>
                  <a:spcPct val="119983"/>
                </a:lnSpc>
                <a:spcBef>
                  <a:spcPts val="0"/>
                </a:spcBef>
                <a:spcAft>
                  <a:spcPts val="0"/>
                </a:spcAft>
                <a:buClr>
                  <a:srgbClr val="000000"/>
                </a:buClr>
                <a:buSzPts val="2427"/>
                <a:buFont typeface="Arial"/>
                <a:buNone/>
              </a:pPr>
              <a:r>
                <a:t/>
              </a:r>
              <a:endParaRPr sz="2327">
                <a:latin typeface="Century Gothic"/>
                <a:ea typeface="Century Gothic"/>
                <a:cs typeface="Century Gothic"/>
                <a:sym typeface="Century Gothic"/>
              </a:endParaRPr>
            </a:p>
          </p:txBody>
        </p:sp>
        <p:sp>
          <p:nvSpPr>
            <p:cNvPr id="198" name="Google Shape;198;p9"/>
            <p:cNvSpPr/>
            <p:nvPr/>
          </p:nvSpPr>
          <p:spPr>
            <a:xfrm flipH="1" rot="-5879953">
              <a:off x="-364833" y="2765011"/>
              <a:ext cx="1751503" cy="626162"/>
            </a:xfrm>
            <a:custGeom>
              <a:rect b="b" l="l" r="r" t="t"/>
              <a:pathLst>
                <a:path extrusionOk="0" h="626162" w="1751503">
                  <a:moveTo>
                    <a:pt x="0" y="626162"/>
                  </a:moveTo>
                  <a:lnTo>
                    <a:pt x="1751503" y="626162"/>
                  </a:lnTo>
                  <a:lnTo>
                    <a:pt x="1751503" y="0"/>
                  </a:lnTo>
                  <a:lnTo>
                    <a:pt x="0" y="0"/>
                  </a:lnTo>
                  <a:lnTo>
                    <a:pt x="0" y="626162"/>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entury Gothic"/>
                <a:ea typeface="Century Gothic"/>
                <a:cs typeface="Century Gothic"/>
                <a:sym typeface="Century Gothic"/>
              </a:endParaRPr>
            </a:p>
          </p:txBody>
        </p:sp>
      </p:grpSp>
      <p:grpSp>
        <p:nvGrpSpPr>
          <p:cNvPr id="199" name="Google Shape;199;p9"/>
          <p:cNvGrpSpPr/>
          <p:nvPr/>
        </p:nvGrpSpPr>
        <p:grpSpPr>
          <a:xfrm>
            <a:off x="14299582" y="5052817"/>
            <a:ext cx="2866759" cy="2736213"/>
            <a:chOff x="-156812" y="-5088"/>
            <a:chExt cx="6663624" cy="6360176"/>
          </a:xfrm>
        </p:grpSpPr>
        <p:sp>
          <p:nvSpPr>
            <p:cNvPr id="200" name="Google Shape;200;p9"/>
            <p:cNvSpPr/>
            <p:nvPr/>
          </p:nvSpPr>
          <p:spPr>
            <a:xfrm>
              <a:off x="-156812" y="-5088"/>
              <a:ext cx="6663624" cy="6360176"/>
            </a:xfrm>
            <a:custGeom>
              <a:rect b="b" l="l" r="r" t="t"/>
              <a:pathLst>
                <a:path extrusionOk="0" h="6360176" w="6663624">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a:off x="400267" y="526623"/>
              <a:ext cx="5549466" cy="5296755"/>
            </a:xfrm>
            <a:custGeom>
              <a:rect b="b" l="l" r="r" t="t"/>
              <a:pathLst>
                <a:path extrusionOk="0" h="5296755" w="5549466">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rotWithShape="1">
              <a:blip r:embed="rId9">
                <a:alphaModFix/>
              </a:blip>
              <a:stretch>
                <a:fillRect b="0" l="-24848" r="-2484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p9"/>
          <p:cNvSpPr txBox="1"/>
          <p:nvPr/>
        </p:nvSpPr>
        <p:spPr>
          <a:xfrm>
            <a:off x="13091835" y="2507905"/>
            <a:ext cx="4167600" cy="2841300"/>
          </a:xfrm>
          <a:prstGeom prst="rect">
            <a:avLst/>
          </a:prstGeom>
          <a:noFill/>
          <a:ln>
            <a:noFill/>
          </a:ln>
        </p:spPr>
        <p:txBody>
          <a:bodyPr anchorCtr="0" anchor="t" bIns="0" lIns="0" spcFirstLastPara="1" rIns="0" wrap="square" tIns="0">
            <a:spAutoFit/>
          </a:bodyPr>
          <a:lstStyle/>
          <a:p>
            <a:pPr indent="0" lvl="0" marL="0" rtl="0" algn="l">
              <a:lnSpc>
                <a:spcPct val="119983"/>
              </a:lnSpc>
              <a:spcBef>
                <a:spcPts val="0"/>
              </a:spcBef>
              <a:spcAft>
                <a:spcPts val="0"/>
              </a:spcAft>
              <a:buClr>
                <a:schemeClr val="dk1"/>
              </a:buClr>
              <a:buSzPts val="2427"/>
              <a:buFont typeface="Arial"/>
              <a:buNone/>
            </a:pPr>
            <a:r>
              <a:rPr lang="en-US" sz="2227">
                <a:solidFill>
                  <a:schemeClr val="dk1"/>
                </a:solidFill>
                <a:latin typeface="Century Gothic"/>
                <a:ea typeface="Century Gothic"/>
                <a:cs typeface="Century Gothic"/>
                <a:sym typeface="Century Gothic"/>
              </a:rPr>
              <a:t>Cheltuieli discreționare (neesențiale) - cheltuieli care nu sunt o necesitate, dar care sunt alese pentru a fi plătite. (Mese în oraș, divertisment, cadouri, caritate).</a:t>
            </a:r>
            <a:endParaRPr sz="1200">
              <a:solidFill>
                <a:schemeClr val="dk1"/>
              </a:solidFill>
              <a:latin typeface="Century Gothic"/>
              <a:ea typeface="Century Gothic"/>
              <a:cs typeface="Century Gothic"/>
              <a:sym typeface="Century Gothic"/>
            </a:endParaRPr>
          </a:p>
          <a:p>
            <a:pPr indent="0" lvl="0" marL="0" marR="0" rtl="0" algn="just">
              <a:lnSpc>
                <a:spcPct val="119983"/>
              </a:lnSpc>
              <a:spcBef>
                <a:spcPts val="0"/>
              </a:spcBef>
              <a:spcAft>
                <a:spcPts val="0"/>
              </a:spcAft>
              <a:buClr>
                <a:srgbClr val="000000"/>
              </a:buClr>
              <a:buSzPts val="2427"/>
              <a:buFont typeface="Arial"/>
              <a:buNone/>
            </a:pPr>
            <a:r>
              <a:t/>
            </a:r>
            <a:endParaRPr sz="2427">
              <a:latin typeface="Century Gothic"/>
              <a:ea typeface="Century Gothic"/>
              <a:cs typeface="Century Gothic"/>
              <a:sym typeface="Century Gothic"/>
            </a:endParaRPr>
          </a:p>
        </p:txBody>
      </p:sp>
      <p:sp>
        <p:nvSpPr>
          <p:cNvPr id="203" name="Google Shape;203;p9"/>
          <p:cNvSpPr/>
          <p:nvPr/>
        </p:nvSpPr>
        <p:spPr>
          <a:xfrm rot="4553842">
            <a:off x="16690703" y="4960065"/>
            <a:ext cx="1313627" cy="469622"/>
          </a:xfrm>
          <a:custGeom>
            <a:rect b="b" l="l" r="r" t="t"/>
            <a:pathLst>
              <a:path extrusionOk="0" h="469622" w="1313627">
                <a:moveTo>
                  <a:pt x="0" y="0"/>
                </a:moveTo>
                <a:lnTo>
                  <a:pt x="1313627" y="0"/>
                </a:lnTo>
                <a:lnTo>
                  <a:pt x="1313627" y="469622"/>
                </a:lnTo>
                <a:lnTo>
                  <a:pt x="0" y="469622"/>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grpSp>
        <p:nvGrpSpPr>
          <p:cNvPr id="209" name="Google Shape;209;p12"/>
          <p:cNvGrpSpPr/>
          <p:nvPr/>
        </p:nvGrpSpPr>
        <p:grpSpPr>
          <a:xfrm>
            <a:off x="-408249" y="-7144"/>
            <a:ext cx="10819067" cy="2186273"/>
            <a:chOff x="0" y="-9525"/>
            <a:chExt cx="14425423" cy="2915031"/>
          </a:xfrm>
        </p:grpSpPr>
        <p:sp>
          <p:nvSpPr>
            <p:cNvPr id="210" name="Google Shape;210;p12"/>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2"/>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2"/>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CHELTUIREA CONȘTIINȚEI</a:t>
              </a:r>
              <a:endParaRPr sz="5100">
                <a:solidFill>
                  <a:srgbClr val="FFFFFF"/>
                </a:solidFill>
              </a:endParaRPr>
            </a:p>
          </p:txBody>
        </p:sp>
      </p:grpSp>
      <p:sp>
        <p:nvSpPr>
          <p:cNvPr id="213" name="Google Shape;213;p12"/>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12"/>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12"/>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12"/>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descr="Ein Bild, das Schwarz, Dunkelheit enthält.&#10;&#10;Automatisch generierte Beschreibung" id="217" name="Google Shape;217;p12"/>
          <p:cNvPicPr preferRelativeResize="0"/>
          <p:nvPr/>
        </p:nvPicPr>
        <p:blipFill rotWithShape="1">
          <a:blip r:embed="rId5">
            <a:alphaModFix/>
          </a:blip>
          <a:srcRect b="0" l="0" r="0" t="0"/>
          <a:stretch/>
        </p:blipFill>
        <p:spPr>
          <a:xfrm>
            <a:off x="4572000" y="2157412"/>
            <a:ext cx="9144000" cy="5972175"/>
          </a:xfrm>
          <a:prstGeom prst="rect">
            <a:avLst/>
          </a:prstGeom>
          <a:noFill/>
          <a:ln>
            <a:noFill/>
          </a:ln>
        </p:spPr>
      </p:pic>
      <p:sp>
        <p:nvSpPr>
          <p:cNvPr id="218" name="Google Shape;218;p12"/>
          <p:cNvSpPr txBox="1"/>
          <p:nvPr/>
        </p:nvSpPr>
        <p:spPr>
          <a:xfrm>
            <a:off x="6788554" y="4653033"/>
            <a:ext cx="64632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600">
                <a:solidFill>
                  <a:schemeClr val="dk1"/>
                </a:solidFill>
                <a:latin typeface="Century Gothic"/>
                <a:ea typeface="Century Gothic"/>
                <a:cs typeface="Century Gothic"/>
                <a:sym typeface="Century Gothic"/>
              </a:rPr>
              <a:t>Conștiizarea cheltuielilor</a:t>
            </a:r>
            <a:endParaRPr sz="36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t/>
            </a:r>
            <a:endParaRPr sz="3600">
              <a:solidFill>
                <a:schemeClr val="dk1"/>
              </a:solidFill>
              <a:latin typeface="Century Gothic"/>
              <a:ea typeface="Century Gothic"/>
              <a:cs typeface="Century Gothic"/>
              <a:sym typeface="Century Gothic"/>
            </a:endParaRPr>
          </a:p>
        </p:txBody>
      </p:sp>
      <p:sp>
        <p:nvSpPr>
          <p:cNvPr id="219" name="Google Shape;219;p12"/>
          <p:cNvSpPr txBox="1"/>
          <p:nvPr/>
        </p:nvSpPr>
        <p:spPr>
          <a:xfrm>
            <a:off x="15291537" y="4976198"/>
            <a:ext cx="2130979"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Source: CC BY</a:t>
            </a:r>
            <a:endParaRPr b="0" i="0" sz="900" u="none" cap="none" strike="noStrike">
              <a:solidFill>
                <a:srgbClr val="000000"/>
              </a:solidFill>
              <a:latin typeface="Arial"/>
              <a:ea typeface="Arial"/>
              <a:cs typeface="Arial"/>
              <a:sym typeface="Arial"/>
            </a:endParaRPr>
          </a:p>
        </p:txBody>
      </p:sp>
      <p:pic>
        <p:nvPicPr>
          <p:cNvPr descr="Ein Bild, das Handschrift, Text, Schrift, Schreibwaren enthält.&#10;&#10;Automatisch generierte Beschreibung" id="220" name="Google Shape;220;p12"/>
          <p:cNvPicPr preferRelativeResize="0"/>
          <p:nvPr/>
        </p:nvPicPr>
        <p:blipFill rotWithShape="1">
          <a:blip r:embed="rId7">
            <a:alphaModFix/>
          </a:blip>
          <a:srcRect b="0" l="0" r="0" t="0"/>
          <a:stretch/>
        </p:blipFill>
        <p:spPr>
          <a:xfrm>
            <a:off x="14053375" y="2432164"/>
            <a:ext cx="3369141" cy="2220869"/>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0"/>
          <p:cNvGrpSpPr/>
          <p:nvPr/>
        </p:nvGrpSpPr>
        <p:grpSpPr>
          <a:xfrm>
            <a:off x="-305089" y="-67969"/>
            <a:ext cx="10819067" cy="2186273"/>
            <a:chOff x="0" y="-9525"/>
            <a:chExt cx="14425423" cy="2915031"/>
          </a:xfrm>
        </p:grpSpPr>
        <p:sp>
          <p:nvSpPr>
            <p:cNvPr id="227" name="Google Shape;227;p10"/>
            <p:cNvSpPr/>
            <p:nvPr/>
          </p:nvSpPr>
          <p:spPr>
            <a:xfrm>
              <a:off x="12700" y="12700"/>
              <a:ext cx="14400023" cy="2880106"/>
            </a:xfrm>
            <a:custGeom>
              <a:rect b="b" l="l" r="r" t="t"/>
              <a:pathLst>
                <a:path extrusionOk="0" h="2880106" w="14400023">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p:nvPr/>
          </p:nvSpPr>
          <p:spPr>
            <a:xfrm>
              <a:off x="0" y="0"/>
              <a:ext cx="14425423" cy="2905506"/>
            </a:xfrm>
            <a:custGeom>
              <a:rect b="b" l="l" r="r" t="t"/>
              <a:pathLst>
                <a:path extrusionOk="0" h="2905506" w="14425423">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0" y="-9525"/>
              <a:ext cx="14425400" cy="2914925"/>
            </a:xfrm>
            <a:prstGeom prst="rect">
              <a:avLst/>
            </a:prstGeom>
            <a:noFill/>
            <a:ln>
              <a:noFill/>
            </a:ln>
          </p:spPr>
          <p:txBody>
            <a:bodyPr anchorCtr="0" anchor="ctr" bIns="50800" lIns="50800" spcFirstLastPara="1" rIns="50800" wrap="square" tIns="50800">
              <a:noAutofit/>
            </a:bodyPr>
            <a:lstStyle/>
            <a:p>
              <a:pPr indent="0" lvl="0" marL="0" rtl="0" algn="ctr">
                <a:lnSpc>
                  <a:spcPct val="120000"/>
                </a:lnSpc>
                <a:spcBef>
                  <a:spcPts val="0"/>
                </a:spcBef>
                <a:spcAft>
                  <a:spcPts val="0"/>
                </a:spcAft>
                <a:buClr>
                  <a:schemeClr val="dk1"/>
                </a:buClr>
                <a:buSzPts val="5100"/>
                <a:buFont typeface="Arial"/>
                <a:buNone/>
              </a:pPr>
              <a:r>
                <a:rPr lang="en-US" sz="5100">
                  <a:solidFill>
                    <a:schemeClr val="lt1"/>
                  </a:solidFill>
                </a:rPr>
                <a:t>Bazele bugetării - Cum să creezi un buget în 6 pași</a:t>
              </a:r>
              <a:endParaRPr sz="5100">
                <a:solidFill>
                  <a:srgbClr val="FFFFFF"/>
                </a:solidFill>
              </a:endParaRPr>
            </a:p>
          </p:txBody>
        </p:sp>
      </p:grpSp>
      <p:sp>
        <p:nvSpPr>
          <p:cNvPr id="230" name="Google Shape;230;p10"/>
          <p:cNvSpPr/>
          <p:nvPr/>
        </p:nvSpPr>
        <p:spPr>
          <a:xfrm rot="-5400000">
            <a:off x="8119295" y="118295"/>
            <a:ext cx="2049408" cy="18288000"/>
          </a:xfrm>
          <a:custGeom>
            <a:rect b="b" l="l" r="r" t="t"/>
            <a:pathLst>
              <a:path extrusionOk="0" h="24384000" w="2732544">
                <a:moveTo>
                  <a:pt x="0" y="0"/>
                </a:moveTo>
                <a:lnTo>
                  <a:pt x="2732544" y="0"/>
                </a:lnTo>
                <a:lnTo>
                  <a:pt x="2732544" y="24384000"/>
                </a:lnTo>
                <a:lnTo>
                  <a:pt x="0" y="24384000"/>
                </a:lnTo>
                <a:close/>
              </a:path>
            </a:pathLst>
          </a:custGeom>
          <a:solidFill>
            <a:srgbClr val="AEABAB">
              <a:alpha val="6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14872456" y="8861232"/>
            <a:ext cx="3173424" cy="860791"/>
          </a:xfrm>
          <a:custGeom>
            <a:rect b="b" l="l" r="r" t="t"/>
            <a:pathLst>
              <a:path extrusionOk="0" h="860791" w="3173424">
                <a:moveTo>
                  <a:pt x="0" y="0"/>
                </a:moveTo>
                <a:lnTo>
                  <a:pt x="3173424" y="0"/>
                </a:lnTo>
                <a:lnTo>
                  <a:pt x="3173424" y="860791"/>
                </a:lnTo>
                <a:lnTo>
                  <a:pt x="0" y="86079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16459168" y="265476"/>
            <a:ext cx="1462527" cy="1622708"/>
          </a:xfrm>
          <a:custGeom>
            <a:rect b="b" l="l" r="r" t="t"/>
            <a:pathLst>
              <a:path extrusionOk="0" h="1622708" w="1462527">
                <a:moveTo>
                  <a:pt x="0" y="0"/>
                </a:moveTo>
                <a:lnTo>
                  <a:pt x="1462528" y="0"/>
                </a:lnTo>
                <a:lnTo>
                  <a:pt x="1462528" y="1622708"/>
                </a:lnTo>
                <a:lnTo>
                  <a:pt x="0" y="1622708"/>
                </a:lnTo>
                <a:lnTo>
                  <a:pt x="0" y="0"/>
                </a:lnTo>
                <a:close/>
              </a:path>
            </a:pathLst>
          </a:custGeom>
          <a:blipFill rotWithShape="1">
            <a:blip r:embed="rId4">
              <a:alphaModFix/>
            </a:blip>
            <a:stretch>
              <a:fillRect b="0" l="0" r="-43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10"/>
          <p:cNvSpPr txBox="1"/>
          <p:nvPr/>
        </p:nvSpPr>
        <p:spPr>
          <a:xfrm>
            <a:off x="594444" y="8997745"/>
            <a:ext cx="12657256" cy="800687"/>
          </a:xfrm>
          <a:prstGeom prst="rect">
            <a:avLst/>
          </a:prstGeom>
          <a:noFill/>
          <a:ln>
            <a:noFill/>
          </a:ln>
        </p:spPr>
        <p:txBody>
          <a:bodyPr anchorCtr="0" anchor="t" bIns="0" lIns="0" spcFirstLastPara="1" rIns="0" wrap="square" tIns="0">
            <a:spAutoFit/>
          </a:bodyPr>
          <a:lstStyle/>
          <a:p>
            <a:pPr indent="0" lvl="0" marL="0" marR="0" rtl="0" algn="just">
              <a:lnSpc>
                <a:spcPct val="11991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b="0" i="0" sz="1400" u="none" cap="none" strike="noStrike">
              <a:solidFill>
                <a:srgbClr val="000000"/>
              </a:solidFill>
              <a:latin typeface="Arial"/>
              <a:ea typeface="Arial"/>
              <a:cs typeface="Arial"/>
              <a:sym typeface="Arial"/>
            </a:endParaRPr>
          </a:p>
          <a:p>
            <a:pPr indent="0" lvl="0" marL="0" marR="0" rtl="0" algn="just">
              <a:lnSpc>
                <a:spcPct val="18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234" name="Google Shape;234;p10"/>
          <p:cNvGrpSpPr/>
          <p:nvPr/>
        </p:nvGrpSpPr>
        <p:grpSpPr>
          <a:xfrm>
            <a:off x="1371028" y="4180228"/>
            <a:ext cx="15822387" cy="1580274"/>
            <a:chOff x="10061" y="3100728"/>
            <a:chExt cx="15822387" cy="1580274"/>
          </a:xfrm>
        </p:grpSpPr>
        <p:sp>
          <p:nvSpPr>
            <p:cNvPr id="235" name="Google Shape;235;p10"/>
            <p:cNvSpPr/>
            <p:nvPr/>
          </p:nvSpPr>
          <p:spPr>
            <a:xfrm>
              <a:off x="10061" y="3100728"/>
              <a:ext cx="2309076" cy="15802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0"/>
            <p:cNvSpPr txBox="1"/>
            <p:nvPr/>
          </p:nvSpPr>
          <p:spPr>
            <a:xfrm>
              <a:off x="10061" y="3100728"/>
              <a:ext cx="2309076" cy="1580274"/>
            </a:xfrm>
            <a:prstGeom prst="rect">
              <a:avLst/>
            </a:prstGeom>
            <a:noFill/>
            <a:ln>
              <a:noFill/>
            </a:ln>
          </p:spPr>
          <p:txBody>
            <a:bodyPr anchorCtr="0" anchor="ctr" bIns="152400" lIns="152400" spcFirstLastPara="1" rIns="152400" wrap="square" tIns="152400">
              <a:noAutofit/>
            </a:bodyPr>
            <a:lstStyle/>
            <a:p>
              <a:pPr indent="0" lvl="0" marL="0" rtl="0" algn="ctr">
                <a:lnSpc>
                  <a:spcPct val="90000"/>
                </a:lnSpc>
                <a:spcBef>
                  <a:spcPts val="0"/>
                </a:spcBef>
                <a:spcAft>
                  <a:spcPts val="0"/>
                </a:spcAft>
                <a:buClr>
                  <a:schemeClr val="dk1"/>
                </a:buClr>
                <a:buSzPts val="2200"/>
                <a:buFont typeface="Arial"/>
                <a:buNone/>
              </a:pPr>
              <a:r>
                <a:rPr lang="en-US" sz="2200">
                  <a:solidFill>
                    <a:schemeClr val="lt1"/>
                  </a:solidFill>
                  <a:latin typeface="Century Gothic"/>
                  <a:ea typeface="Century Gothic"/>
                  <a:cs typeface="Century Gothic"/>
                  <a:sym typeface="Century Gothic"/>
                </a:rPr>
                <a:t>Determinați-vă venitul</a:t>
              </a:r>
              <a:endParaRPr sz="2200">
                <a:solidFill>
                  <a:schemeClr val="lt1"/>
                </a:solidFill>
                <a:latin typeface="Century Gothic"/>
                <a:ea typeface="Century Gothic"/>
                <a:cs typeface="Century Gothic"/>
                <a:sym typeface="Century Gothic"/>
              </a:endParaRPr>
            </a:p>
          </p:txBody>
        </p:sp>
        <p:sp>
          <p:nvSpPr>
            <p:cNvPr id="237" name="Google Shape;237;p10"/>
            <p:cNvSpPr/>
            <p:nvPr/>
          </p:nvSpPr>
          <p:spPr>
            <a:xfrm>
              <a:off x="2342750" y="3769366"/>
              <a:ext cx="346361" cy="243000"/>
            </a:xfrm>
            <a:prstGeom prst="rightArrow">
              <a:avLst>
                <a:gd fmla="val 50000" name="adj1"/>
                <a:gd fmla="val 5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
            <p:cNvSpPr/>
            <p:nvPr/>
          </p:nvSpPr>
          <p:spPr>
            <a:xfrm>
              <a:off x="2712723" y="3100728"/>
              <a:ext cx="2309076" cy="15802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
            <p:cNvSpPr txBox="1"/>
            <p:nvPr/>
          </p:nvSpPr>
          <p:spPr>
            <a:xfrm>
              <a:off x="2712723" y="3100728"/>
              <a:ext cx="2309076" cy="1580274"/>
            </a:xfrm>
            <a:prstGeom prst="rect">
              <a:avLst/>
            </a:prstGeom>
            <a:noFill/>
            <a:ln>
              <a:noFill/>
            </a:ln>
          </p:spPr>
          <p:txBody>
            <a:bodyPr anchorCtr="0" anchor="ctr" bIns="152400" lIns="152400" spcFirstLastPara="1" rIns="152400" wrap="square" tIns="152400">
              <a:noAutofit/>
            </a:bodyPr>
            <a:lstStyle/>
            <a:p>
              <a:pPr indent="0" lvl="0" marL="0" rtl="0" algn="ctr">
                <a:lnSpc>
                  <a:spcPct val="90000"/>
                </a:lnSpc>
                <a:spcBef>
                  <a:spcPts val="0"/>
                </a:spcBef>
                <a:spcAft>
                  <a:spcPts val="0"/>
                </a:spcAft>
                <a:buClr>
                  <a:schemeClr val="dk1"/>
                </a:buClr>
                <a:buSzPts val="2200"/>
                <a:buFont typeface="Arial"/>
                <a:buNone/>
              </a:pPr>
              <a:r>
                <a:rPr lang="en-US" sz="2200">
                  <a:solidFill>
                    <a:schemeClr val="lt1"/>
                  </a:solidFill>
                  <a:latin typeface="Century Gothic"/>
                  <a:ea typeface="Century Gothic"/>
                  <a:cs typeface="Century Gothic"/>
                  <a:sym typeface="Century Gothic"/>
                </a:rPr>
                <a:t>Listează cheltuielile</a:t>
              </a:r>
              <a:endParaRPr sz="2200">
                <a:solidFill>
                  <a:schemeClr val="lt1"/>
                </a:solidFill>
                <a:latin typeface="Century Gothic"/>
                <a:ea typeface="Century Gothic"/>
                <a:cs typeface="Century Gothic"/>
                <a:sym typeface="Century Gothic"/>
              </a:endParaRPr>
            </a:p>
          </p:txBody>
        </p:sp>
        <p:sp>
          <p:nvSpPr>
            <p:cNvPr id="240" name="Google Shape;240;p10"/>
            <p:cNvSpPr/>
            <p:nvPr/>
          </p:nvSpPr>
          <p:spPr>
            <a:xfrm>
              <a:off x="5045412" y="3769366"/>
              <a:ext cx="346361" cy="243000"/>
            </a:xfrm>
            <a:prstGeom prst="rightArrow">
              <a:avLst>
                <a:gd fmla="val 50000" name="adj1"/>
                <a:gd fmla="val 5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5415385" y="3100728"/>
              <a:ext cx="2309076" cy="15802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0"/>
            <p:cNvSpPr txBox="1"/>
            <p:nvPr/>
          </p:nvSpPr>
          <p:spPr>
            <a:xfrm>
              <a:off x="5415385" y="3100728"/>
              <a:ext cx="2309076" cy="1580274"/>
            </a:xfrm>
            <a:prstGeom prst="rect">
              <a:avLst/>
            </a:prstGeom>
            <a:noFill/>
            <a:ln>
              <a:noFill/>
            </a:ln>
          </p:spPr>
          <p:txBody>
            <a:bodyPr anchorCtr="0" anchor="ctr" bIns="152400" lIns="152400" spcFirstLastPara="1" rIns="152400" wrap="square" tIns="152400">
              <a:noAutofit/>
            </a:bodyPr>
            <a:lstStyle/>
            <a:p>
              <a:pPr indent="0" lvl="0" marL="0" rtl="0" algn="ctr">
                <a:lnSpc>
                  <a:spcPct val="90000"/>
                </a:lnSpc>
                <a:spcBef>
                  <a:spcPts val="0"/>
                </a:spcBef>
                <a:spcAft>
                  <a:spcPts val="0"/>
                </a:spcAft>
                <a:buClr>
                  <a:schemeClr val="dk1"/>
                </a:buClr>
                <a:buSzPts val="2200"/>
                <a:buFont typeface="Arial"/>
                <a:buNone/>
              </a:pPr>
              <a:r>
                <a:rPr lang="en-US" sz="2200">
                  <a:solidFill>
                    <a:schemeClr val="lt1"/>
                  </a:solidFill>
                  <a:latin typeface="Century Gothic"/>
                  <a:ea typeface="Century Gothic"/>
                  <a:cs typeface="Century Gothic"/>
                  <a:sym typeface="Century Gothic"/>
                </a:rPr>
                <a:t>Diferențierea între cheltuieli variabile și cheltuieli fixe</a:t>
              </a:r>
              <a:endParaRPr sz="2200">
                <a:solidFill>
                  <a:schemeClr val="lt1"/>
                </a:solidFill>
                <a:latin typeface="Century Gothic"/>
                <a:ea typeface="Century Gothic"/>
                <a:cs typeface="Century Gothic"/>
                <a:sym typeface="Century Gothic"/>
              </a:endParaRPr>
            </a:p>
          </p:txBody>
        </p:sp>
        <p:sp>
          <p:nvSpPr>
            <p:cNvPr id="243" name="Google Shape;243;p10"/>
            <p:cNvSpPr/>
            <p:nvPr/>
          </p:nvSpPr>
          <p:spPr>
            <a:xfrm>
              <a:off x="7748074" y="3769366"/>
              <a:ext cx="346361" cy="243000"/>
            </a:xfrm>
            <a:prstGeom prst="rightArrow">
              <a:avLst>
                <a:gd fmla="val 50000" name="adj1"/>
                <a:gd fmla="val 5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p:nvPr/>
          </p:nvSpPr>
          <p:spPr>
            <a:xfrm>
              <a:off x="8118048" y="3100728"/>
              <a:ext cx="2309076" cy="15802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txBox="1"/>
            <p:nvPr/>
          </p:nvSpPr>
          <p:spPr>
            <a:xfrm>
              <a:off x="8118048" y="3100728"/>
              <a:ext cx="2309076" cy="1580274"/>
            </a:xfrm>
            <a:prstGeom prst="rect">
              <a:avLst/>
            </a:prstGeom>
            <a:noFill/>
            <a:ln>
              <a:noFill/>
            </a:ln>
          </p:spPr>
          <p:txBody>
            <a:bodyPr anchorCtr="0" anchor="ctr" bIns="152400" lIns="152400" spcFirstLastPara="1" rIns="152400" wrap="square" tIns="152400">
              <a:noAutofit/>
            </a:bodyPr>
            <a:lstStyle/>
            <a:p>
              <a:pPr indent="0" lvl="0" marL="0" rtl="0" algn="ctr">
                <a:lnSpc>
                  <a:spcPct val="90000"/>
                </a:lnSpc>
                <a:spcBef>
                  <a:spcPts val="0"/>
                </a:spcBef>
                <a:spcAft>
                  <a:spcPts val="0"/>
                </a:spcAft>
                <a:buClr>
                  <a:schemeClr val="dk1"/>
                </a:buClr>
                <a:buSzPts val="2200"/>
                <a:buFont typeface="Arial"/>
                <a:buNone/>
              </a:pPr>
              <a:r>
                <a:rPr lang="en-US" sz="2200">
                  <a:solidFill>
                    <a:schemeClr val="lt1"/>
                  </a:solidFill>
                  <a:latin typeface="Century Gothic"/>
                  <a:ea typeface="Century Gothic"/>
                  <a:cs typeface="Century Gothic"/>
                  <a:sym typeface="Century Gothic"/>
                </a:rPr>
                <a:t>Stabilirea obiectivelor financiare</a:t>
              </a:r>
              <a:endParaRPr sz="2200">
                <a:solidFill>
                  <a:schemeClr val="lt1"/>
                </a:solidFill>
                <a:latin typeface="Century Gothic"/>
                <a:ea typeface="Century Gothic"/>
                <a:cs typeface="Century Gothic"/>
                <a:sym typeface="Century Gothic"/>
              </a:endParaRPr>
            </a:p>
          </p:txBody>
        </p:sp>
        <p:sp>
          <p:nvSpPr>
            <p:cNvPr id="246" name="Google Shape;246;p10"/>
            <p:cNvSpPr/>
            <p:nvPr/>
          </p:nvSpPr>
          <p:spPr>
            <a:xfrm>
              <a:off x="10450736" y="3769366"/>
              <a:ext cx="346361" cy="243000"/>
            </a:xfrm>
            <a:prstGeom prst="rightArrow">
              <a:avLst>
                <a:gd fmla="val 50000" name="adj1"/>
                <a:gd fmla="val 5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10820710" y="3100728"/>
              <a:ext cx="2309076" cy="15802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txBox="1"/>
            <p:nvPr/>
          </p:nvSpPr>
          <p:spPr>
            <a:xfrm>
              <a:off x="10820710" y="3100728"/>
              <a:ext cx="2309076" cy="1580274"/>
            </a:xfrm>
            <a:prstGeom prst="rect">
              <a:avLst/>
            </a:prstGeom>
            <a:noFill/>
            <a:ln>
              <a:noFill/>
            </a:ln>
          </p:spPr>
          <p:txBody>
            <a:bodyPr anchorCtr="0" anchor="ctr" bIns="152400" lIns="152400" spcFirstLastPara="1" rIns="152400" wrap="square" tIns="152400">
              <a:noAutofit/>
            </a:bodyPr>
            <a:lstStyle/>
            <a:p>
              <a:pPr indent="0" lvl="0" marL="0" rtl="0" algn="ctr">
                <a:lnSpc>
                  <a:spcPct val="90000"/>
                </a:lnSpc>
                <a:spcBef>
                  <a:spcPts val="0"/>
                </a:spcBef>
                <a:spcAft>
                  <a:spcPts val="0"/>
                </a:spcAft>
                <a:buClr>
                  <a:schemeClr val="dk1"/>
                </a:buClr>
                <a:buSzPts val="2200"/>
                <a:buFont typeface="Arial"/>
                <a:buNone/>
              </a:pPr>
              <a:r>
                <a:rPr lang="en-US" sz="2200">
                  <a:solidFill>
                    <a:schemeClr val="lt1"/>
                  </a:solidFill>
                  <a:latin typeface="Century Gothic"/>
                  <a:ea typeface="Century Gothic"/>
                  <a:cs typeface="Century Gothic"/>
                  <a:sym typeface="Century Gothic"/>
                </a:rPr>
                <a:t>Alocarea fondurilor</a:t>
              </a:r>
              <a:endParaRPr b="0" i="0" sz="2200" u="none" cap="none" strike="noStrike">
                <a:solidFill>
                  <a:schemeClr val="lt1"/>
                </a:solidFill>
                <a:latin typeface="Century Gothic"/>
                <a:ea typeface="Century Gothic"/>
                <a:cs typeface="Century Gothic"/>
                <a:sym typeface="Century Gothic"/>
              </a:endParaRPr>
            </a:p>
          </p:txBody>
        </p:sp>
        <p:sp>
          <p:nvSpPr>
            <p:cNvPr id="249" name="Google Shape;249;p10"/>
            <p:cNvSpPr/>
            <p:nvPr/>
          </p:nvSpPr>
          <p:spPr>
            <a:xfrm>
              <a:off x="13153398" y="3769366"/>
              <a:ext cx="346361" cy="243000"/>
            </a:xfrm>
            <a:prstGeom prst="rightArrow">
              <a:avLst>
                <a:gd fmla="val 50000" name="adj1"/>
                <a:gd fmla="val 5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13523372" y="3100728"/>
              <a:ext cx="2309076" cy="15802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txBox="1"/>
            <p:nvPr/>
          </p:nvSpPr>
          <p:spPr>
            <a:xfrm>
              <a:off x="13523372" y="3100728"/>
              <a:ext cx="2309076" cy="1580274"/>
            </a:xfrm>
            <a:prstGeom prst="rect">
              <a:avLst/>
            </a:prstGeom>
            <a:noFill/>
            <a:ln>
              <a:noFill/>
            </a:ln>
          </p:spPr>
          <p:txBody>
            <a:bodyPr anchorCtr="0" anchor="ctr" bIns="152400" lIns="152400" spcFirstLastPara="1" rIns="152400" wrap="square" tIns="152400">
              <a:noAutofit/>
            </a:bodyPr>
            <a:lstStyle/>
            <a:p>
              <a:pPr indent="0" lvl="0" marL="0" rtl="0" algn="ctr">
                <a:lnSpc>
                  <a:spcPct val="90000"/>
                </a:lnSpc>
                <a:spcBef>
                  <a:spcPts val="0"/>
                </a:spcBef>
                <a:spcAft>
                  <a:spcPts val="0"/>
                </a:spcAft>
                <a:buClr>
                  <a:schemeClr val="dk1"/>
                </a:buClr>
                <a:buSzPts val="2200"/>
                <a:buFont typeface="Arial"/>
                <a:buNone/>
              </a:pPr>
              <a:r>
                <a:rPr lang="en-US" sz="2200">
                  <a:solidFill>
                    <a:schemeClr val="lt1"/>
                  </a:solidFill>
                  <a:latin typeface="Century Gothic"/>
                  <a:ea typeface="Century Gothic"/>
                  <a:cs typeface="Century Gothic"/>
                  <a:sym typeface="Century Gothic"/>
                </a:rPr>
                <a:t>Urmăriți și ajustați</a:t>
              </a:r>
              <a:endParaRPr sz="2200">
                <a:solidFill>
                  <a:schemeClr val="lt1"/>
                </a:solidFill>
                <a:latin typeface="Century Gothic"/>
                <a:ea typeface="Century Gothic"/>
                <a:cs typeface="Century Gothic"/>
                <a:sym typeface="Century Gothic"/>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8E04DA-BAA5-404F-8AA5-31BCD7321F53}"/>
</file>

<file path=customXml/itemProps2.xml><?xml version="1.0" encoding="utf-8"?>
<ds:datastoreItem xmlns:ds="http://schemas.openxmlformats.org/officeDocument/2006/customXml" ds:itemID="{83BFCF35-50A3-49DC-A5D9-D4ED417383CD}"/>
</file>

<file path=customXml/itemProps3.xml><?xml version="1.0" encoding="utf-8"?>
<ds:datastoreItem xmlns:ds="http://schemas.openxmlformats.org/officeDocument/2006/customXml" ds:itemID="{8B9A3193-939E-4401-82E2-1026ACCB233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ies>
</file>