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7"/>
  </p:notesMasterIdLst>
  <p:sldIdLst>
    <p:sldId id="256" r:id="rId5"/>
    <p:sldId id="257" r:id="rId6"/>
    <p:sldId id="258" r:id="rId7"/>
    <p:sldId id="259" r:id="rId8"/>
    <p:sldId id="271" r:id="rId9"/>
    <p:sldId id="270" r:id="rId10"/>
    <p:sldId id="272" r:id="rId11"/>
    <p:sldId id="273" r:id="rId12"/>
    <p:sldId id="266" r:id="rId13"/>
    <p:sldId id="261" r:id="rId14"/>
    <p:sldId id="269" r:id="rId15"/>
    <p:sldId id="265" r:id="rId16"/>
  </p:sldIdLst>
  <p:sldSz cx="12192000" cy="6858000"/>
  <p:notesSz cx="7099300" cy="10234613"/>
  <p:embeddedFontLst>
    <p:embeddedFont>
      <p:font typeface="Century Gothic" panose="020B050202020202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jHh85Qxv2Un2k5gIrybUaGd4/I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82F"/>
    <a:srgbClr val="E9393F"/>
    <a:srgbClr val="07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EC02C-B12C-40F5-B584-88F59E68E93D}" v="1" dt="2025-01-16T22:22:32.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05" autoAdjust="0"/>
  </p:normalViewPr>
  <p:slideViewPr>
    <p:cSldViewPr snapToGrid="0">
      <p:cViewPr varScale="1">
        <p:scale>
          <a:sx n="40" d="100"/>
          <a:sy n="40" d="100"/>
        </p:scale>
        <p:origin x="1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77909E64-4C54-4450-A80C-9949D78AC0EF}"/>
    <pc:docChg chg="delSld modSld">
      <pc:chgData name="Macek Anita" userId="9970a0cd-72f2-447a-8ae3-55167c3bcd34" providerId="ADAL" clId="{77909E64-4C54-4450-A80C-9949D78AC0EF}" dt="2024-05-06T05:31:04.388" v="113" actId="20577"/>
      <pc:docMkLst>
        <pc:docMk/>
      </pc:docMkLst>
      <pc:sldChg chg="modSp mod">
        <pc:chgData name="Macek Anita" userId="9970a0cd-72f2-447a-8ae3-55167c3bcd34" providerId="ADAL" clId="{77909E64-4C54-4450-A80C-9949D78AC0EF}" dt="2024-05-06T05:27:05.947" v="86" actId="255"/>
        <pc:sldMkLst>
          <pc:docMk/>
          <pc:sldMk cId="0" sldId="257"/>
        </pc:sldMkLst>
      </pc:sldChg>
      <pc:sldChg chg="modNotesTx">
        <pc:chgData name="Macek Anita" userId="9970a0cd-72f2-447a-8ae3-55167c3bcd34" providerId="ADAL" clId="{77909E64-4C54-4450-A80C-9949D78AC0EF}" dt="2024-05-05T20:30:14.993" v="16" actId="20577"/>
        <pc:sldMkLst>
          <pc:docMk/>
          <pc:sldMk cId="0" sldId="261"/>
        </pc:sldMkLst>
      </pc:sldChg>
      <pc:sldChg chg="modSp del mod">
        <pc:chgData name="Macek Anita" userId="9970a0cd-72f2-447a-8ae3-55167c3bcd34" providerId="ADAL" clId="{77909E64-4C54-4450-A80C-9949D78AC0EF}" dt="2024-05-05T20:28:14.458" v="1" actId="47"/>
        <pc:sldMkLst>
          <pc:docMk/>
          <pc:sldMk cId="4232980620" sldId="268"/>
        </pc:sldMkLst>
      </pc:sldChg>
      <pc:sldChg chg="modNotesTx">
        <pc:chgData name="Macek Anita" userId="9970a0cd-72f2-447a-8ae3-55167c3bcd34" providerId="ADAL" clId="{77909E64-4C54-4450-A80C-9949D78AC0EF}" dt="2024-05-06T05:18:44.024" v="84" actId="20577"/>
        <pc:sldMkLst>
          <pc:docMk/>
          <pc:sldMk cId="1042422059" sldId="269"/>
        </pc:sldMkLst>
      </pc:sldChg>
      <pc:sldChg chg="modSp mod modNotesTx">
        <pc:chgData name="Macek Anita" userId="9970a0cd-72f2-447a-8ae3-55167c3bcd34" providerId="ADAL" clId="{77909E64-4C54-4450-A80C-9949D78AC0EF}" dt="2024-05-06T05:28:32.681" v="111" actId="20577"/>
        <pc:sldMkLst>
          <pc:docMk/>
          <pc:sldMk cId="3068850303" sldId="271"/>
        </pc:sldMkLst>
      </pc:sldChg>
      <pc:sldChg chg="modSp mod">
        <pc:chgData name="Macek Anita" userId="9970a0cd-72f2-447a-8ae3-55167c3bcd34" providerId="ADAL" clId="{77909E64-4C54-4450-A80C-9949D78AC0EF}" dt="2024-05-06T05:31:04.388" v="113" actId="20577"/>
        <pc:sldMkLst>
          <pc:docMk/>
          <pc:sldMk cId="2917309214" sldId="272"/>
        </pc:sldMkLst>
      </pc:sldChg>
      <pc:sldChg chg="modSp mod">
        <pc:chgData name="Macek Anita" userId="9970a0cd-72f2-447a-8ae3-55167c3bcd34" providerId="ADAL" clId="{77909E64-4C54-4450-A80C-9949D78AC0EF}" dt="2024-05-05T20:29:49.115" v="9" actId="255"/>
        <pc:sldMkLst>
          <pc:docMk/>
          <pc:sldMk cId="775747918" sldId="273"/>
        </pc:sldMkLst>
      </pc:sldChg>
    </pc:docChg>
  </pc:docChgLst>
  <pc:docChgLst>
    <pc:chgData name="Macek Anita" userId="9970a0cd-72f2-447a-8ae3-55167c3bcd34" providerId="ADAL" clId="{163EC02C-B12C-40F5-B584-88F59E68E93D}"/>
    <pc:docChg chg="modSld">
      <pc:chgData name="Macek Anita" userId="9970a0cd-72f2-447a-8ae3-55167c3bcd34" providerId="ADAL" clId="{163EC02C-B12C-40F5-B584-88F59E68E93D}" dt="2025-01-19T15:19:33.569" v="13"/>
      <pc:docMkLst>
        <pc:docMk/>
      </pc:docMkLst>
      <pc:sldChg chg="modSp mod modNotesTx">
        <pc:chgData name="Macek Anita" userId="9970a0cd-72f2-447a-8ae3-55167c3bcd34" providerId="ADAL" clId="{163EC02C-B12C-40F5-B584-88F59E68E93D}" dt="2025-01-19T15:19:21.719" v="12"/>
        <pc:sldMkLst>
          <pc:docMk/>
          <pc:sldMk cId="0" sldId="256"/>
        </pc:sldMkLst>
        <pc:spChg chg="mod">
          <ac:chgData name="Macek Anita" userId="9970a0cd-72f2-447a-8ae3-55167c3bcd34" providerId="ADAL" clId="{163EC02C-B12C-40F5-B584-88F59E68E93D}" dt="2025-01-16T22:22:01.949" v="5" actId="14100"/>
          <ac:spMkLst>
            <pc:docMk/>
            <pc:sldMk cId="0" sldId="256"/>
            <ac:spMk id="4" creationId="{C153D7C9-4C2D-B203-9676-813771AB2C63}"/>
          </ac:spMkLst>
        </pc:spChg>
      </pc:sldChg>
      <pc:sldChg chg="addSp modSp mod modNotesTx">
        <pc:chgData name="Macek Anita" userId="9970a0cd-72f2-447a-8ae3-55167c3bcd34" providerId="ADAL" clId="{163EC02C-B12C-40F5-B584-88F59E68E93D}" dt="2025-01-19T15:19:33.569" v="13"/>
        <pc:sldMkLst>
          <pc:docMk/>
          <pc:sldMk cId="0" sldId="265"/>
        </pc:sldMkLst>
        <pc:spChg chg="add mod">
          <ac:chgData name="Macek Anita" userId="9970a0cd-72f2-447a-8ae3-55167c3bcd34" providerId="ADAL" clId="{163EC02C-B12C-40F5-B584-88F59E68E93D}" dt="2025-01-16T22:22:54.537" v="11" actId="1076"/>
          <ac:spMkLst>
            <pc:docMk/>
            <pc:sldMk cId="0" sldId="265"/>
            <ac:spMk id="2" creationId="{F7835FDC-3E10-C3A6-B3B1-E8D7658908B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5.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5.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1E00A-4B2E-4EEE-95E6-94FC24D9ADB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768778D2-8E70-4AFB-B870-8A852F371362}">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Verdienen</a:t>
          </a:r>
          <a:endParaRPr lang="de-AT" sz="2400" dirty="0">
            <a:latin typeface="Century Gothic" panose="020B0502020202020204" pitchFamily="34" charset="0"/>
            <a:cs typeface="Calibri" panose="020F0502020204030204" pitchFamily="34" charset="0"/>
          </a:endParaRPr>
        </a:p>
      </dgm:t>
    </dgm:pt>
    <dgm:pt modelId="{AC18B3CC-9759-45D7-AB54-F4874372312D}" type="parTrans" cxnId="{7D4F32FA-C01C-4C42-9C3B-6B346329C538}">
      <dgm:prSet/>
      <dgm:spPr/>
      <dgm:t>
        <a:bodyPr/>
        <a:lstStyle/>
        <a:p>
          <a:endParaRPr lang="de-AT">
            <a:latin typeface="Century Gothic" panose="020B0502020202020204" pitchFamily="34" charset="0"/>
          </a:endParaRPr>
        </a:p>
      </dgm:t>
    </dgm:pt>
    <dgm:pt modelId="{6E40BD29-48DF-4D94-83D6-02064D9362A9}" type="sibTrans" cxnId="{7D4F32FA-C01C-4C42-9C3B-6B346329C538}">
      <dgm:prSet/>
      <dgm:spPr/>
      <dgm:t>
        <a:bodyPr/>
        <a:lstStyle/>
        <a:p>
          <a:endParaRPr lang="de-AT">
            <a:latin typeface="Century Gothic" panose="020B0502020202020204" pitchFamily="34" charset="0"/>
          </a:endParaRPr>
        </a:p>
      </dgm:t>
    </dgm:pt>
    <dgm:pt modelId="{F3A94E20-5BBB-4427-B518-B2298A9FDB07}">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Sparen &amp; Investieren</a:t>
          </a:r>
          <a:endParaRPr lang="de-AT" sz="2400" dirty="0">
            <a:latin typeface="Century Gothic" panose="020B0502020202020204" pitchFamily="34" charset="0"/>
            <a:cs typeface="Calibri" panose="020F0502020204030204" pitchFamily="34" charset="0"/>
          </a:endParaRPr>
        </a:p>
      </dgm:t>
    </dgm:pt>
    <dgm:pt modelId="{FB0420BC-7AF9-432C-AE80-552EB8609892}" type="parTrans" cxnId="{636EB05F-877A-42DE-B526-18C159341B36}">
      <dgm:prSet/>
      <dgm:spPr/>
      <dgm:t>
        <a:bodyPr/>
        <a:lstStyle/>
        <a:p>
          <a:endParaRPr lang="de-AT">
            <a:latin typeface="Century Gothic" panose="020B0502020202020204" pitchFamily="34" charset="0"/>
          </a:endParaRPr>
        </a:p>
      </dgm:t>
    </dgm:pt>
    <dgm:pt modelId="{CE02E99B-9EAE-47D8-8C66-B0CE1A617270}" type="sibTrans" cxnId="{636EB05F-877A-42DE-B526-18C159341B36}">
      <dgm:prSet/>
      <dgm:spPr/>
      <dgm:t>
        <a:bodyPr/>
        <a:lstStyle/>
        <a:p>
          <a:endParaRPr lang="de-AT">
            <a:latin typeface="Century Gothic" panose="020B0502020202020204" pitchFamily="34" charset="0"/>
          </a:endParaRPr>
        </a:p>
      </dgm:t>
    </dgm:pt>
    <dgm:pt modelId="{416572A6-35CC-4138-89E8-434701698A44}">
      <dgm:prSet phldrT="[Text]" custT="1"/>
      <dgm:spPr/>
      <dgm:t>
        <a:bodyPr/>
        <a:lstStyle/>
        <a:p>
          <a:pPr>
            <a:lnSpc>
              <a:spcPct val="100000"/>
            </a:lnSpc>
          </a:pPr>
          <a:r>
            <a:rPr lang="de-DE" sz="2400" kern="1200" dirty="0">
              <a:solidFill>
                <a:srgbClr val="000000">
                  <a:hueOff val="0"/>
                  <a:satOff val="0"/>
                  <a:lumOff val="0"/>
                  <a:alphaOff val="0"/>
                </a:srgbClr>
              </a:solidFill>
              <a:latin typeface="Century Gothic" panose="020B0502020202020204" pitchFamily="34" charset="0"/>
              <a:ea typeface="+mn-ea"/>
              <a:cs typeface="Calibri" panose="020F0502020204030204" pitchFamily="34" charset="0"/>
            </a:rPr>
            <a:t>Sichern</a:t>
          </a:r>
          <a:endParaRPr lang="de-AT" sz="2400" kern="1200" dirty="0">
            <a:solidFill>
              <a:srgbClr val="000000">
                <a:hueOff val="0"/>
                <a:satOff val="0"/>
                <a:lumOff val="0"/>
                <a:alphaOff val="0"/>
              </a:srgbClr>
            </a:solidFill>
            <a:latin typeface="Century Gothic" panose="020B0502020202020204" pitchFamily="34" charset="0"/>
            <a:ea typeface="+mn-ea"/>
            <a:cs typeface="Calibri" panose="020F0502020204030204" pitchFamily="34" charset="0"/>
          </a:endParaRPr>
        </a:p>
      </dgm:t>
    </dgm:pt>
    <dgm:pt modelId="{7E53CFD2-20AD-4D23-9804-321BB83F639F}" type="parTrans" cxnId="{A98BA9C8-8F4A-4FE6-A2ED-429616F6F31A}">
      <dgm:prSet/>
      <dgm:spPr/>
      <dgm:t>
        <a:bodyPr/>
        <a:lstStyle/>
        <a:p>
          <a:endParaRPr lang="de-AT">
            <a:latin typeface="Century Gothic" panose="020B0502020202020204" pitchFamily="34" charset="0"/>
          </a:endParaRPr>
        </a:p>
      </dgm:t>
    </dgm:pt>
    <dgm:pt modelId="{E86B95F1-FF4D-49B6-94E6-A464787C55C7}" type="sibTrans" cxnId="{A98BA9C8-8F4A-4FE6-A2ED-429616F6F31A}">
      <dgm:prSet/>
      <dgm:spPr/>
      <dgm:t>
        <a:bodyPr/>
        <a:lstStyle/>
        <a:p>
          <a:endParaRPr lang="de-AT">
            <a:latin typeface="Century Gothic" panose="020B0502020202020204" pitchFamily="34" charset="0"/>
          </a:endParaRPr>
        </a:p>
      </dgm:t>
    </dgm:pt>
    <dgm:pt modelId="{DAF7A94C-D7F9-487A-9234-A558AA71427C}">
      <dgm:prSet phldrT="[Text]"/>
      <dgm:spPr/>
      <dgm:t>
        <a:bodyPr/>
        <a:lstStyle/>
        <a:p>
          <a:pPr>
            <a:lnSpc>
              <a:spcPct val="100000"/>
            </a:lnSpc>
          </a:pPr>
          <a:r>
            <a:rPr lang="de-DE" dirty="0">
              <a:latin typeface="Century Gothic" panose="020B0502020202020204" pitchFamily="34" charset="0"/>
              <a:cs typeface="Calibri" panose="020F0502020204030204" pitchFamily="34" charset="0"/>
            </a:rPr>
            <a:t>Ausgeben</a:t>
          </a:r>
          <a:endParaRPr lang="de-AT" dirty="0">
            <a:latin typeface="Century Gothic" panose="020B0502020202020204" pitchFamily="34" charset="0"/>
            <a:cs typeface="Calibri" panose="020F0502020204030204" pitchFamily="34" charset="0"/>
          </a:endParaRPr>
        </a:p>
      </dgm:t>
    </dgm:pt>
    <dgm:pt modelId="{CD636881-0C49-42ED-BDB4-F50AA459A09B}" type="parTrans" cxnId="{E422C6AC-A889-42A0-A8B9-255429FFB9D5}">
      <dgm:prSet/>
      <dgm:spPr/>
      <dgm:t>
        <a:bodyPr/>
        <a:lstStyle/>
        <a:p>
          <a:endParaRPr lang="de-AT">
            <a:latin typeface="Century Gothic" panose="020B0502020202020204" pitchFamily="34" charset="0"/>
          </a:endParaRPr>
        </a:p>
      </dgm:t>
    </dgm:pt>
    <dgm:pt modelId="{8D90A0EC-A157-4444-BC6A-1403467B6F13}" type="sibTrans" cxnId="{E422C6AC-A889-42A0-A8B9-255429FFB9D5}">
      <dgm:prSet/>
      <dgm:spPr/>
      <dgm:t>
        <a:bodyPr/>
        <a:lstStyle/>
        <a:p>
          <a:endParaRPr lang="de-AT">
            <a:latin typeface="Century Gothic" panose="020B0502020202020204" pitchFamily="34" charset="0"/>
          </a:endParaRPr>
        </a:p>
      </dgm:t>
    </dgm:pt>
    <dgm:pt modelId="{377D4BAA-8BD6-4474-B7CC-8EB1F988E199}">
      <dgm:prSet phldrT="[Text]"/>
      <dgm:spPr/>
      <dgm:t>
        <a:bodyPr/>
        <a:lstStyle/>
        <a:p>
          <a:pPr>
            <a:lnSpc>
              <a:spcPct val="100000"/>
            </a:lnSpc>
          </a:pPr>
          <a:r>
            <a:rPr lang="de-DE" dirty="0">
              <a:latin typeface="Century Gothic" panose="020B0502020202020204" pitchFamily="34" charset="0"/>
              <a:cs typeface="Calibri" panose="020F0502020204030204" pitchFamily="34" charset="0"/>
            </a:rPr>
            <a:t>Ausleihen</a:t>
          </a:r>
          <a:endParaRPr lang="de-AT" dirty="0">
            <a:latin typeface="Century Gothic" panose="020B0502020202020204" pitchFamily="34" charset="0"/>
            <a:cs typeface="Calibri" panose="020F0502020204030204" pitchFamily="34" charset="0"/>
          </a:endParaRPr>
        </a:p>
      </dgm:t>
    </dgm:pt>
    <dgm:pt modelId="{E23CB9B4-EE80-4B7A-8E95-DCEF7677893E}" type="parTrans" cxnId="{7A6E846D-81CF-4DBE-A47D-E27789B5F787}">
      <dgm:prSet/>
      <dgm:spPr/>
      <dgm:t>
        <a:bodyPr/>
        <a:lstStyle/>
        <a:p>
          <a:endParaRPr lang="de-AT">
            <a:latin typeface="Century Gothic" panose="020B0502020202020204" pitchFamily="34" charset="0"/>
          </a:endParaRPr>
        </a:p>
      </dgm:t>
    </dgm:pt>
    <dgm:pt modelId="{CFF78DFD-97BE-4F19-8C0A-2763A8A45EB5}" type="sibTrans" cxnId="{7A6E846D-81CF-4DBE-A47D-E27789B5F787}">
      <dgm:prSet/>
      <dgm:spPr/>
      <dgm:t>
        <a:bodyPr/>
        <a:lstStyle/>
        <a:p>
          <a:endParaRPr lang="de-AT">
            <a:latin typeface="Century Gothic" panose="020B0502020202020204" pitchFamily="34" charset="0"/>
          </a:endParaRPr>
        </a:p>
      </dgm:t>
    </dgm:pt>
    <dgm:pt modelId="{8F9A1954-42F3-49BE-876D-C5394EBC0351}" type="pres">
      <dgm:prSet presAssocID="{CB41E00A-4B2E-4EEE-95E6-94FC24D9ADBC}" presName="root" presStyleCnt="0">
        <dgm:presLayoutVars>
          <dgm:dir/>
          <dgm:resizeHandles val="exact"/>
        </dgm:presLayoutVars>
      </dgm:prSet>
      <dgm:spPr/>
    </dgm:pt>
    <dgm:pt modelId="{82517B8B-F060-4689-9846-50757042CD47}" type="pres">
      <dgm:prSet presAssocID="{768778D2-8E70-4AFB-B870-8A852F371362}" presName="compNode" presStyleCnt="0"/>
      <dgm:spPr/>
    </dgm:pt>
    <dgm:pt modelId="{8F0CE995-26E6-4491-A1BF-39B5905AE29D}" type="pres">
      <dgm:prSet presAssocID="{768778D2-8E70-4AFB-B870-8A852F37136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ünzen"/>
        </a:ext>
      </dgm:extLst>
    </dgm:pt>
    <dgm:pt modelId="{B43572DF-CF37-4D06-ADB9-D70FF43B8347}" type="pres">
      <dgm:prSet presAssocID="{768778D2-8E70-4AFB-B870-8A852F371362}" presName="spaceRect" presStyleCnt="0"/>
      <dgm:spPr/>
    </dgm:pt>
    <dgm:pt modelId="{994EB87D-3881-43FF-A354-629530FCD48E}" type="pres">
      <dgm:prSet presAssocID="{768778D2-8E70-4AFB-B870-8A852F371362}" presName="textRect" presStyleLbl="revTx" presStyleIdx="0" presStyleCnt="5" custScaleX="117088">
        <dgm:presLayoutVars>
          <dgm:chMax val="1"/>
          <dgm:chPref val="1"/>
        </dgm:presLayoutVars>
      </dgm:prSet>
      <dgm:spPr/>
    </dgm:pt>
    <dgm:pt modelId="{45826CDA-E7A1-4609-B733-9D74DFFDE816}" type="pres">
      <dgm:prSet presAssocID="{6E40BD29-48DF-4D94-83D6-02064D9362A9}" presName="sibTrans" presStyleCnt="0"/>
      <dgm:spPr/>
    </dgm:pt>
    <dgm:pt modelId="{839141F7-2E3A-48BF-B62F-B3526EA98DD1}" type="pres">
      <dgm:prSet presAssocID="{F3A94E20-5BBB-4427-B518-B2298A9FDB07}" presName="compNode" presStyleCnt="0"/>
      <dgm:spPr/>
    </dgm:pt>
    <dgm:pt modelId="{1AE52798-3F0F-485E-B1F7-8EC55D3C9A74}" type="pres">
      <dgm:prSet presAssocID="{F3A94E20-5BBB-4427-B518-B2298A9FDB0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ggy Bank"/>
        </a:ext>
      </dgm:extLst>
    </dgm:pt>
    <dgm:pt modelId="{6CF6677B-F5E6-4569-9B86-DADBE7BE017A}" type="pres">
      <dgm:prSet presAssocID="{F3A94E20-5BBB-4427-B518-B2298A9FDB07}" presName="spaceRect" presStyleCnt="0"/>
      <dgm:spPr/>
    </dgm:pt>
    <dgm:pt modelId="{2AD3FD25-9FC8-45EC-AC72-A3A369CF5D39}" type="pres">
      <dgm:prSet presAssocID="{F3A94E20-5BBB-4427-B518-B2298A9FDB07}" presName="textRect" presStyleLbl="revTx" presStyleIdx="1" presStyleCnt="5">
        <dgm:presLayoutVars>
          <dgm:chMax val="1"/>
          <dgm:chPref val="1"/>
        </dgm:presLayoutVars>
      </dgm:prSet>
      <dgm:spPr/>
    </dgm:pt>
    <dgm:pt modelId="{7B2AC41D-8580-4BCE-B288-98B98E048E37}" type="pres">
      <dgm:prSet presAssocID="{CE02E99B-9EAE-47D8-8C66-B0CE1A617270}" presName="sibTrans" presStyleCnt="0"/>
      <dgm:spPr/>
    </dgm:pt>
    <dgm:pt modelId="{8AE91CB7-B4B5-4ACF-BF70-388CCF412EBF}" type="pres">
      <dgm:prSet presAssocID="{416572A6-35CC-4138-89E8-434701698A44}" presName="compNode" presStyleCnt="0"/>
      <dgm:spPr/>
    </dgm:pt>
    <dgm:pt modelId="{78BD8822-EBA2-4139-8EF3-9793C3917DDF}" type="pres">
      <dgm:prSet presAssocID="{416572A6-35CC-4138-89E8-434701698A4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rren"/>
        </a:ext>
      </dgm:extLst>
    </dgm:pt>
    <dgm:pt modelId="{FC63F990-9865-43E9-A214-A04627742CB9}" type="pres">
      <dgm:prSet presAssocID="{416572A6-35CC-4138-89E8-434701698A44}" presName="spaceRect" presStyleCnt="0"/>
      <dgm:spPr/>
    </dgm:pt>
    <dgm:pt modelId="{596CD6A5-B992-4C97-8BBB-4357598479AE}" type="pres">
      <dgm:prSet presAssocID="{416572A6-35CC-4138-89E8-434701698A44}" presName="textRect" presStyleLbl="revTx" presStyleIdx="2" presStyleCnt="5" custScaleX="114221">
        <dgm:presLayoutVars>
          <dgm:chMax val="1"/>
          <dgm:chPref val="1"/>
        </dgm:presLayoutVars>
      </dgm:prSet>
      <dgm:spPr/>
    </dgm:pt>
    <dgm:pt modelId="{C5976737-BA45-4057-BED6-9C10CF054620}" type="pres">
      <dgm:prSet presAssocID="{E86B95F1-FF4D-49B6-94E6-A464787C55C7}" presName="sibTrans" presStyleCnt="0"/>
      <dgm:spPr/>
    </dgm:pt>
    <dgm:pt modelId="{444A4BA3-4726-4FC5-8B01-3C88D38F0A9E}" type="pres">
      <dgm:prSet presAssocID="{DAF7A94C-D7F9-487A-9234-A558AA71427C}" presName="compNode" presStyleCnt="0"/>
      <dgm:spPr/>
    </dgm:pt>
    <dgm:pt modelId="{0AA62EDC-A79A-44B8-89DC-B9F4C352796C}" type="pres">
      <dgm:prSet presAssocID="{DAF7A94C-D7F9-487A-9234-A558AA71427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upie"/>
        </a:ext>
      </dgm:extLst>
    </dgm:pt>
    <dgm:pt modelId="{4ED80087-5D22-4699-B6ED-97B1C13E2B09}" type="pres">
      <dgm:prSet presAssocID="{DAF7A94C-D7F9-487A-9234-A558AA71427C}" presName="spaceRect" presStyleCnt="0"/>
      <dgm:spPr/>
    </dgm:pt>
    <dgm:pt modelId="{B401EA30-7589-483F-818F-5B90B6F4C239}" type="pres">
      <dgm:prSet presAssocID="{DAF7A94C-D7F9-487A-9234-A558AA71427C}" presName="textRect" presStyleLbl="revTx" presStyleIdx="3" presStyleCnt="5">
        <dgm:presLayoutVars>
          <dgm:chMax val="1"/>
          <dgm:chPref val="1"/>
        </dgm:presLayoutVars>
      </dgm:prSet>
      <dgm:spPr/>
    </dgm:pt>
    <dgm:pt modelId="{9C673797-BE5B-4424-A0D3-438F5223BDCC}" type="pres">
      <dgm:prSet presAssocID="{8D90A0EC-A157-4444-BC6A-1403467B6F13}" presName="sibTrans" presStyleCnt="0"/>
      <dgm:spPr/>
    </dgm:pt>
    <dgm:pt modelId="{1DAF38ED-3B7F-454F-830A-B00D3FEE50EC}" type="pres">
      <dgm:prSet presAssocID="{377D4BAA-8BD6-4474-B7CC-8EB1F988E199}" presName="compNode" presStyleCnt="0"/>
      <dgm:spPr/>
    </dgm:pt>
    <dgm:pt modelId="{8C46EB48-615F-43AA-B345-747A90BA3F23}" type="pres">
      <dgm:prSet presAssocID="{377D4BAA-8BD6-4474-B7CC-8EB1F988E19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eld"/>
        </a:ext>
      </dgm:extLst>
    </dgm:pt>
    <dgm:pt modelId="{D1CEAE14-C709-4F85-AF2B-AD3B48844A91}" type="pres">
      <dgm:prSet presAssocID="{377D4BAA-8BD6-4474-B7CC-8EB1F988E199}" presName="spaceRect" presStyleCnt="0"/>
      <dgm:spPr/>
    </dgm:pt>
    <dgm:pt modelId="{B8A7F4AE-2331-4A21-B936-E8C183931729}" type="pres">
      <dgm:prSet presAssocID="{377D4BAA-8BD6-4474-B7CC-8EB1F988E199}" presName="textRect" presStyleLbl="revTx" presStyleIdx="4" presStyleCnt="5">
        <dgm:presLayoutVars>
          <dgm:chMax val="1"/>
          <dgm:chPref val="1"/>
        </dgm:presLayoutVars>
      </dgm:prSet>
      <dgm:spPr/>
    </dgm:pt>
  </dgm:ptLst>
  <dgm:cxnLst>
    <dgm:cxn modelId="{636EB05F-877A-42DE-B526-18C159341B36}" srcId="{CB41E00A-4B2E-4EEE-95E6-94FC24D9ADBC}" destId="{F3A94E20-5BBB-4427-B518-B2298A9FDB07}" srcOrd="1" destOrd="0" parTransId="{FB0420BC-7AF9-432C-AE80-552EB8609892}" sibTransId="{CE02E99B-9EAE-47D8-8C66-B0CE1A617270}"/>
    <dgm:cxn modelId="{DA8A3D65-C5F7-40FF-923D-542BE8ED3774}" type="presOf" srcId="{416572A6-35CC-4138-89E8-434701698A44}" destId="{596CD6A5-B992-4C97-8BBB-4357598479AE}" srcOrd="0" destOrd="0" presId="urn:microsoft.com/office/officeart/2018/2/layout/IconLabelList"/>
    <dgm:cxn modelId="{F8C0544A-145B-471B-8688-17A9B3A6F849}" type="presOf" srcId="{DAF7A94C-D7F9-487A-9234-A558AA71427C}" destId="{B401EA30-7589-483F-818F-5B90B6F4C239}" srcOrd="0" destOrd="0" presId="urn:microsoft.com/office/officeart/2018/2/layout/IconLabelList"/>
    <dgm:cxn modelId="{7A6E846D-81CF-4DBE-A47D-E27789B5F787}" srcId="{CB41E00A-4B2E-4EEE-95E6-94FC24D9ADBC}" destId="{377D4BAA-8BD6-4474-B7CC-8EB1F988E199}" srcOrd="4" destOrd="0" parTransId="{E23CB9B4-EE80-4B7A-8E95-DCEF7677893E}" sibTransId="{CFF78DFD-97BE-4F19-8C0A-2763A8A45EB5}"/>
    <dgm:cxn modelId="{90C17479-1CA0-412A-899E-8CECE8F2FB3D}" type="presOf" srcId="{CB41E00A-4B2E-4EEE-95E6-94FC24D9ADBC}" destId="{8F9A1954-42F3-49BE-876D-C5394EBC0351}" srcOrd="0" destOrd="0" presId="urn:microsoft.com/office/officeart/2018/2/layout/IconLabelList"/>
    <dgm:cxn modelId="{A3411B8E-1153-4A46-A8D7-F1EF21E5610E}" type="presOf" srcId="{F3A94E20-5BBB-4427-B518-B2298A9FDB07}" destId="{2AD3FD25-9FC8-45EC-AC72-A3A369CF5D39}" srcOrd="0" destOrd="0" presId="urn:microsoft.com/office/officeart/2018/2/layout/IconLabelList"/>
    <dgm:cxn modelId="{3C9BA6A3-EABF-4F9C-944F-16C94BDB4B58}" type="presOf" srcId="{768778D2-8E70-4AFB-B870-8A852F371362}" destId="{994EB87D-3881-43FF-A354-629530FCD48E}" srcOrd="0" destOrd="0" presId="urn:microsoft.com/office/officeart/2018/2/layout/IconLabelList"/>
    <dgm:cxn modelId="{E422C6AC-A889-42A0-A8B9-255429FFB9D5}" srcId="{CB41E00A-4B2E-4EEE-95E6-94FC24D9ADBC}" destId="{DAF7A94C-D7F9-487A-9234-A558AA71427C}" srcOrd="3" destOrd="0" parTransId="{CD636881-0C49-42ED-BDB4-F50AA459A09B}" sibTransId="{8D90A0EC-A157-4444-BC6A-1403467B6F13}"/>
    <dgm:cxn modelId="{A98BA9C8-8F4A-4FE6-A2ED-429616F6F31A}" srcId="{CB41E00A-4B2E-4EEE-95E6-94FC24D9ADBC}" destId="{416572A6-35CC-4138-89E8-434701698A44}" srcOrd="2" destOrd="0" parTransId="{7E53CFD2-20AD-4D23-9804-321BB83F639F}" sibTransId="{E86B95F1-FF4D-49B6-94E6-A464787C55C7}"/>
    <dgm:cxn modelId="{ECBCBADC-9D36-4FB1-8CCE-0E1BB5FF72D6}" type="presOf" srcId="{377D4BAA-8BD6-4474-B7CC-8EB1F988E199}" destId="{B8A7F4AE-2331-4A21-B936-E8C183931729}" srcOrd="0" destOrd="0" presId="urn:microsoft.com/office/officeart/2018/2/layout/IconLabelList"/>
    <dgm:cxn modelId="{7D4F32FA-C01C-4C42-9C3B-6B346329C538}" srcId="{CB41E00A-4B2E-4EEE-95E6-94FC24D9ADBC}" destId="{768778D2-8E70-4AFB-B870-8A852F371362}" srcOrd="0" destOrd="0" parTransId="{AC18B3CC-9759-45D7-AB54-F4874372312D}" sibTransId="{6E40BD29-48DF-4D94-83D6-02064D9362A9}"/>
    <dgm:cxn modelId="{97770581-25C6-4C52-A4DD-8DF3E7CEA3AA}" type="presParOf" srcId="{8F9A1954-42F3-49BE-876D-C5394EBC0351}" destId="{82517B8B-F060-4689-9846-50757042CD47}" srcOrd="0" destOrd="0" presId="urn:microsoft.com/office/officeart/2018/2/layout/IconLabelList"/>
    <dgm:cxn modelId="{B77FB1A7-7691-4D64-A0E4-E5524A9DADBA}" type="presParOf" srcId="{82517B8B-F060-4689-9846-50757042CD47}" destId="{8F0CE995-26E6-4491-A1BF-39B5905AE29D}" srcOrd="0" destOrd="0" presId="urn:microsoft.com/office/officeart/2018/2/layout/IconLabelList"/>
    <dgm:cxn modelId="{514143B8-A094-4FF0-84DB-8E8AEE6CCD7D}" type="presParOf" srcId="{82517B8B-F060-4689-9846-50757042CD47}" destId="{B43572DF-CF37-4D06-ADB9-D70FF43B8347}" srcOrd="1" destOrd="0" presId="urn:microsoft.com/office/officeart/2018/2/layout/IconLabelList"/>
    <dgm:cxn modelId="{3E8F19D4-172B-4C3D-A350-4457FCF41E71}" type="presParOf" srcId="{82517B8B-F060-4689-9846-50757042CD47}" destId="{994EB87D-3881-43FF-A354-629530FCD48E}" srcOrd="2" destOrd="0" presId="urn:microsoft.com/office/officeart/2018/2/layout/IconLabelList"/>
    <dgm:cxn modelId="{6EEBC147-5EE5-4552-BF4F-CA566274499E}" type="presParOf" srcId="{8F9A1954-42F3-49BE-876D-C5394EBC0351}" destId="{45826CDA-E7A1-4609-B733-9D74DFFDE816}" srcOrd="1" destOrd="0" presId="urn:microsoft.com/office/officeart/2018/2/layout/IconLabelList"/>
    <dgm:cxn modelId="{1D9C3097-8271-49FE-AD0E-C9B11A226BC4}" type="presParOf" srcId="{8F9A1954-42F3-49BE-876D-C5394EBC0351}" destId="{839141F7-2E3A-48BF-B62F-B3526EA98DD1}" srcOrd="2" destOrd="0" presId="urn:microsoft.com/office/officeart/2018/2/layout/IconLabelList"/>
    <dgm:cxn modelId="{15707089-9BEB-4F61-B01F-0B1AF081D1C3}" type="presParOf" srcId="{839141F7-2E3A-48BF-B62F-B3526EA98DD1}" destId="{1AE52798-3F0F-485E-B1F7-8EC55D3C9A74}" srcOrd="0" destOrd="0" presId="urn:microsoft.com/office/officeart/2018/2/layout/IconLabelList"/>
    <dgm:cxn modelId="{8D60AB9B-C0B0-42E8-A2AE-28F92E104CD1}" type="presParOf" srcId="{839141F7-2E3A-48BF-B62F-B3526EA98DD1}" destId="{6CF6677B-F5E6-4569-9B86-DADBE7BE017A}" srcOrd="1" destOrd="0" presId="urn:microsoft.com/office/officeart/2018/2/layout/IconLabelList"/>
    <dgm:cxn modelId="{A363B288-F471-4805-9E22-09F94C657B97}" type="presParOf" srcId="{839141F7-2E3A-48BF-B62F-B3526EA98DD1}" destId="{2AD3FD25-9FC8-45EC-AC72-A3A369CF5D39}" srcOrd="2" destOrd="0" presId="urn:microsoft.com/office/officeart/2018/2/layout/IconLabelList"/>
    <dgm:cxn modelId="{240A24ED-4B07-4085-BD3F-3044A8B73818}" type="presParOf" srcId="{8F9A1954-42F3-49BE-876D-C5394EBC0351}" destId="{7B2AC41D-8580-4BCE-B288-98B98E048E37}" srcOrd="3" destOrd="0" presId="urn:microsoft.com/office/officeart/2018/2/layout/IconLabelList"/>
    <dgm:cxn modelId="{C237B6F8-E878-4B8A-9353-6D9B619BF86C}" type="presParOf" srcId="{8F9A1954-42F3-49BE-876D-C5394EBC0351}" destId="{8AE91CB7-B4B5-4ACF-BF70-388CCF412EBF}" srcOrd="4" destOrd="0" presId="urn:microsoft.com/office/officeart/2018/2/layout/IconLabelList"/>
    <dgm:cxn modelId="{C63ADB31-6CF4-4A21-828E-F98CC21521AE}" type="presParOf" srcId="{8AE91CB7-B4B5-4ACF-BF70-388CCF412EBF}" destId="{78BD8822-EBA2-4139-8EF3-9793C3917DDF}" srcOrd="0" destOrd="0" presId="urn:microsoft.com/office/officeart/2018/2/layout/IconLabelList"/>
    <dgm:cxn modelId="{386F46DC-FBDD-4AF6-B50B-77DF41CC637F}" type="presParOf" srcId="{8AE91CB7-B4B5-4ACF-BF70-388CCF412EBF}" destId="{FC63F990-9865-43E9-A214-A04627742CB9}" srcOrd="1" destOrd="0" presId="urn:microsoft.com/office/officeart/2018/2/layout/IconLabelList"/>
    <dgm:cxn modelId="{223C8664-8A8B-4A8C-93B2-09C977F91EEB}" type="presParOf" srcId="{8AE91CB7-B4B5-4ACF-BF70-388CCF412EBF}" destId="{596CD6A5-B992-4C97-8BBB-4357598479AE}" srcOrd="2" destOrd="0" presId="urn:microsoft.com/office/officeart/2018/2/layout/IconLabelList"/>
    <dgm:cxn modelId="{DA6ACE09-B66F-497C-AC5D-F042EA4545CB}" type="presParOf" srcId="{8F9A1954-42F3-49BE-876D-C5394EBC0351}" destId="{C5976737-BA45-4057-BED6-9C10CF054620}" srcOrd="5" destOrd="0" presId="urn:microsoft.com/office/officeart/2018/2/layout/IconLabelList"/>
    <dgm:cxn modelId="{F2E555D7-7640-4B29-8C5E-79AA944CABAA}" type="presParOf" srcId="{8F9A1954-42F3-49BE-876D-C5394EBC0351}" destId="{444A4BA3-4726-4FC5-8B01-3C88D38F0A9E}" srcOrd="6" destOrd="0" presId="urn:microsoft.com/office/officeart/2018/2/layout/IconLabelList"/>
    <dgm:cxn modelId="{038A802E-CFC5-4150-BDAF-308246A26FB2}" type="presParOf" srcId="{444A4BA3-4726-4FC5-8B01-3C88D38F0A9E}" destId="{0AA62EDC-A79A-44B8-89DC-B9F4C352796C}" srcOrd="0" destOrd="0" presId="urn:microsoft.com/office/officeart/2018/2/layout/IconLabelList"/>
    <dgm:cxn modelId="{C6DE0589-7D33-43C9-98EA-69C16963E9D4}" type="presParOf" srcId="{444A4BA3-4726-4FC5-8B01-3C88D38F0A9E}" destId="{4ED80087-5D22-4699-B6ED-97B1C13E2B09}" srcOrd="1" destOrd="0" presId="urn:microsoft.com/office/officeart/2018/2/layout/IconLabelList"/>
    <dgm:cxn modelId="{D0205B15-FE24-4403-B4C7-5EE0C6E65AFD}" type="presParOf" srcId="{444A4BA3-4726-4FC5-8B01-3C88D38F0A9E}" destId="{B401EA30-7589-483F-818F-5B90B6F4C239}" srcOrd="2" destOrd="0" presId="urn:microsoft.com/office/officeart/2018/2/layout/IconLabelList"/>
    <dgm:cxn modelId="{20B23854-B4EF-4D98-A2DA-265073071E83}" type="presParOf" srcId="{8F9A1954-42F3-49BE-876D-C5394EBC0351}" destId="{9C673797-BE5B-4424-A0D3-438F5223BDCC}" srcOrd="7" destOrd="0" presId="urn:microsoft.com/office/officeart/2018/2/layout/IconLabelList"/>
    <dgm:cxn modelId="{89436580-1C5C-4AA5-92CE-D7CCEABB5ADC}" type="presParOf" srcId="{8F9A1954-42F3-49BE-876D-C5394EBC0351}" destId="{1DAF38ED-3B7F-454F-830A-B00D3FEE50EC}" srcOrd="8" destOrd="0" presId="urn:microsoft.com/office/officeart/2018/2/layout/IconLabelList"/>
    <dgm:cxn modelId="{9A4E0A3F-2144-4D21-80C9-42906D5960DB}" type="presParOf" srcId="{1DAF38ED-3B7F-454F-830A-B00D3FEE50EC}" destId="{8C46EB48-615F-43AA-B345-747A90BA3F23}" srcOrd="0" destOrd="0" presId="urn:microsoft.com/office/officeart/2018/2/layout/IconLabelList"/>
    <dgm:cxn modelId="{B7B0A29B-8802-44B4-9E40-ADD154744E56}" type="presParOf" srcId="{1DAF38ED-3B7F-454F-830A-B00D3FEE50EC}" destId="{D1CEAE14-C709-4F85-AF2B-AD3B48844A91}" srcOrd="1" destOrd="0" presId="urn:microsoft.com/office/officeart/2018/2/layout/IconLabelList"/>
    <dgm:cxn modelId="{3692DF8F-BA74-45F0-8539-79B2B4B13637}" type="presParOf" srcId="{1DAF38ED-3B7F-454F-830A-B00D3FEE50EC}" destId="{B8A7F4AE-2331-4A21-B936-E8C183931729}"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0793B-8068-4704-9396-5DEAA22702B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A080FFBA-9366-40C2-AA02-67DD7A06C473}">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Banken</a:t>
          </a:r>
          <a:endParaRPr lang="de-AT" sz="2400" dirty="0">
            <a:latin typeface="Century Gothic" panose="020B0502020202020204" pitchFamily="34" charset="0"/>
            <a:cs typeface="Calibri" panose="020F0502020204030204" pitchFamily="34" charset="0"/>
          </a:endParaRPr>
        </a:p>
      </dgm:t>
    </dgm:pt>
    <dgm:pt modelId="{AAE82EC7-795F-41F0-9EF2-80BF3A188D07}" type="parTrans" cxnId="{44824AE9-900A-4E33-B2C5-DADAD85DAFE7}">
      <dgm:prSet/>
      <dgm:spPr/>
      <dgm:t>
        <a:bodyPr/>
        <a:lstStyle/>
        <a:p>
          <a:endParaRPr lang="de-AT">
            <a:latin typeface="Century Gothic" panose="020B0502020202020204" pitchFamily="34" charset="0"/>
          </a:endParaRPr>
        </a:p>
      </dgm:t>
    </dgm:pt>
    <dgm:pt modelId="{2156C73F-6D7C-49E5-91FD-353FCC8A7D73}" type="sibTrans" cxnId="{44824AE9-900A-4E33-B2C5-DADAD85DAFE7}">
      <dgm:prSet/>
      <dgm:spPr/>
      <dgm:t>
        <a:bodyPr/>
        <a:lstStyle/>
        <a:p>
          <a:endParaRPr lang="de-AT">
            <a:latin typeface="Century Gothic" panose="020B0502020202020204" pitchFamily="34" charset="0"/>
          </a:endParaRPr>
        </a:p>
      </dgm:t>
    </dgm:pt>
    <dgm:pt modelId="{BE882B06-0B40-435A-B2E2-BE52C298B6B2}">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Genossenschafts- </a:t>
          </a:r>
          <a:r>
            <a:rPr lang="de-DE" sz="2400" dirty="0" err="1">
              <a:latin typeface="Century Gothic" panose="020B0502020202020204" pitchFamily="34" charset="0"/>
              <a:cs typeface="Calibri" panose="020F0502020204030204" pitchFamily="34" charset="0"/>
            </a:rPr>
            <a:t>banken</a:t>
          </a:r>
          <a:endParaRPr lang="de-AT" sz="2400" dirty="0">
            <a:latin typeface="Century Gothic" panose="020B0502020202020204" pitchFamily="34" charset="0"/>
            <a:cs typeface="Calibri" panose="020F0502020204030204" pitchFamily="34" charset="0"/>
          </a:endParaRPr>
        </a:p>
      </dgm:t>
    </dgm:pt>
    <dgm:pt modelId="{8BB4765C-FBA5-4A37-9655-E32CC6618797}" type="parTrans" cxnId="{616CC7E1-3E65-4900-BB73-D8D8250ABD3E}">
      <dgm:prSet/>
      <dgm:spPr/>
      <dgm:t>
        <a:bodyPr/>
        <a:lstStyle/>
        <a:p>
          <a:endParaRPr lang="de-AT">
            <a:latin typeface="Century Gothic" panose="020B0502020202020204" pitchFamily="34" charset="0"/>
          </a:endParaRPr>
        </a:p>
      </dgm:t>
    </dgm:pt>
    <dgm:pt modelId="{BC8B7D23-3FF0-4873-96A5-EF866568F906}" type="sibTrans" cxnId="{616CC7E1-3E65-4900-BB73-D8D8250ABD3E}">
      <dgm:prSet/>
      <dgm:spPr/>
      <dgm:t>
        <a:bodyPr/>
        <a:lstStyle/>
        <a:p>
          <a:endParaRPr lang="de-AT">
            <a:latin typeface="Century Gothic" panose="020B0502020202020204" pitchFamily="34" charset="0"/>
          </a:endParaRPr>
        </a:p>
      </dgm:t>
    </dgm:pt>
    <dgm:pt modelId="{883F2D69-83D2-4BF8-9790-A97EC877A4CA}">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Versicherungen</a:t>
          </a:r>
          <a:endParaRPr lang="de-AT" sz="2400" dirty="0">
            <a:latin typeface="Century Gothic" panose="020B0502020202020204" pitchFamily="34" charset="0"/>
            <a:cs typeface="Calibri" panose="020F0502020204030204" pitchFamily="34" charset="0"/>
          </a:endParaRPr>
        </a:p>
      </dgm:t>
    </dgm:pt>
    <dgm:pt modelId="{C64F3DD3-5FC3-4D35-B7A1-9EF023E3A073}" type="parTrans" cxnId="{FCCF57C3-6534-445B-B397-1A334309CECD}">
      <dgm:prSet/>
      <dgm:spPr/>
      <dgm:t>
        <a:bodyPr/>
        <a:lstStyle/>
        <a:p>
          <a:endParaRPr lang="de-AT">
            <a:latin typeface="Century Gothic" panose="020B0502020202020204" pitchFamily="34" charset="0"/>
          </a:endParaRPr>
        </a:p>
      </dgm:t>
    </dgm:pt>
    <dgm:pt modelId="{057D9D5D-ED33-4A24-A4A1-8DD7102AC598}" type="sibTrans" cxnId="{FCCF57C3-6534-445B-B397-1A334309CECD}">
      <dgm:prSet/>
      <dgm:spPr/>
      <dgm:t>
        <a:bodyPr/>
        <a:lstStyle/>
        <a:p>
          <a:endParaRPr lang="de-AT">
            <a:latin typeface="Century Gothic" panose="020B0502020202020204" pitchFamily="34" charset="0"/>
          </a:endParaRPr>
        </a:p>
      </dgm:t>
    </dgm:pt>
    <dgm:pt modelId="{6F6D5154-0D05-4BA5-B5E5-C29916ABC5CC}">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Investment-</a:t>
          </a:r>
          <a:br>
            <a:rPr lang="de-DE" sz="2400" dirty="0">
              <a:latin typeface="Century Gothic" panose="020B0502020202020204" pitchFamily="34" charset="0"/>
              <a:cs typeface="Calibri" panose="020F0502020204030204" pitchFamily="34" charset="0"/>
            </a:rPr>
          </a:br>
          <a:r>
            <a:rPr lang="de-DE" sz="2400" dirty="0">
              <a:latin typeface="Century Gothic" panose="020B0502020202020204" pitchFamily="34" charset="0"/>
              <a:cs typeface="Calibri" panose="020F0502020204030204" pitchFamily="34" charset="0"/>
            </a:rPr>
            <a:t>Unternehmen</a:t>
          </a:r>
          <a:endParaRPr lang="de-AT" sz="2400" dirty="0">
            <a:latin typeface="Century Gothic" panose="020B0502020202020204" pitchFamily="34" charset="0"/>
            <a:cs typeface="Calibri" panose="020F0502020204030204" pitchFamily="34" charset="0"/>
          </a:endParaRPr>
        </a:p>
      </dgm:t>
    </dgm:pt>
    <dgm:pt modelId="{AE45FAA2-476A-48C1-AFDE-2C0E70662731}" type="parTrans" cxnId="{E02AE65C-AB67-4790-8F76-A1C414358D94}">
      <dgm:prSet/>
      <dgm:spPr/>
      <dgm:t>
        <a:bodyPr/>
        <a:lstStyle/>
        <a:p>
          <a:endParaRPr lang="de-AT">
            <a:latin typeface="Century Gothic" panose="020B0502020202020204" pitchFamily="34" charset="0"/>
          </a:endParaRPr>
        </a:p>
      </dgm:t>
    </dgm:pt>
    <dgm:pt modelId="{F88BC6A7-8B9C-4A55-9515-327E40E8D00A}" type="sibTrans" cxnId="{E02AE65C-AB67-4790-8F76-A1C414358D94}">
      <dgm:prSet/>
      <dgm:spPr/>
      <dgm:t>
        <a:bodyPr/>
        <a:lstStyle/>
        <a:p>
          <a:endParaRPr lang="de-AT">
            <a:latin typeface="Century Gothic" panose="020B0502020202020204" pitchFamily="34" charset="0"/>
          </a:endParaRPr>
        </a:p>
      </dgm:t>
    </dgm:pt>
    <dgm:pt modelId="{A4090CEA-A0B3-488C-B1F3-9FBB9E18995D}">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Regierungs-behörden</a:t>
          </a:r>
          <a:endParaRPr lang="de-AT" sz="2400" dirty="0">
            <a:latin typeface="Century Gothic" panose="020B0502020202020204" pitchFamily="34" charset="0"/>
            <a:cs typeface="Calibri" panose="020F0502020204030204" pitchFamily="34" charset="0"/>
          </a:endParaRPr>
        </a:p>
      </dgm:t>
    </dgm:pt>
    <dgm:pt modelId="{C7917251-D593-405E-BF7B-511566E656A0}" type="parTrans" cxnId="{7CF00E71-236E-41BA-9D82-1D8F014D997A}">
      <dgm:prSet/>
      <dgm:spPr/>
      <dgm:t>
        <a:bodyPr/>
        <a:lstStyle/>
        <a:p>
          <a:endParaRPr lang="de-AT">
            <a:latin typeface="Century Gothic" panose="020B0502020202020204" pitchFamily="34" charset="0"/>
          </a:endParaRPr>
        </a:p>
      </dgm:t>
    </dgm:pt>
    <dgm:pt modelId="{47512CA7-4535-42C9-BE56-E771652B6D03}" type="sibTrans" cxnId="{7CF00E71-236E-41BA-9D82-1D8F014D997A}">
      <dgm:prSet/>
      <dgm:spPr/>
      <dgm:t>
        <a:bodyPr/>
        <a:lstStyle/>
        <a:p>
          <a:endParaRPr lang="de-AT">
            <a:latin typeface="Century Gothic" panose="020B0502020202020204" pitchFamily="34" charset="0"/>
          </a:endParaRPr>
        </a:p>
      </dgm:t>
    </dgm:pt>
    <dgm:pt modelId="{C39FD51C-814B-4022-8277-45B5A37934FE}" type="pres">
      <dgm:prSet presAssocID="{1E20793B-8068-4704-9396-5DEAA22702B9}" presName="root" presStyleCnt="0">
        <dgm:presLayoutVars>
          <dgm:dir/>
          <dgm:resizeHandles val="exact"/>
        </dgm:presLayoutVars>
      </dgm:prSet>
      <dgm:spPr/>
    </dgm:pt>
    <dgm:pt modelId="{963F91B4-6CD2-49D7-82F6-3D8E273E7F83}" type="pres">
      <dgm:prSet presAssocID="{A080FFBA-9366-40C2-AA02-67DD7A06C473}" presName="compNode" presStyleCnt="0"/>
      <dgm:spPr/>
    </dgm:pt>
    <dgm:pt modelId="{1417DD3B-3304-41F4-A507-8B08F7FB6DB8}" type="pres">
      <dgm:prSet presAssocID="{A080FFBA-9366-40C2-AA02-67DD7A06C47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E25C1476-DDE6-4D17-B709-7E3B717C0BD0}" type="pres">
      <dgm:prSet presAssocID="{A080FFBA-9366-40C2-AA02-67DD7A06C473}" presName="spaceRect" presStyleCnt="0"/>
      <dgm:spPr/>
    </dgm:pt>
    <dgm:pt modelId="{419B13BD-C4BE-4967-918F-3C5B012DC1CC}" type="pres">
      <dgm:prSet presAssocID="{A080FFBA-9366-40C2-AA02-67DD7A06C473}" presName="textRect" presStyleLbl="revTx" presStyleIdx="0" presStyleCnt="5">
        <dgm:presLayoutVars>
          <dgm:chMax val="1"/>
          <dgm:chPref val="1"/>
        </dgm:presLayoutVars>
      </dgm:prSet>
      <dgm:spPr/>
    </dgm:pt>
    <dgm:pt modelId="{E0FD1445-C6D7-4CFA-B829-61463DA43E69}" type="pres">
      <dgm:prSet presAssocID="{2156C73F-6D7C-49E5-91FD-353FCC8A7D73}" presName="sibTrans" presStyleCnt="0"/>
      <dgm:spPr/>
    </dgm:pt>
    <dgm:pt modelId="{4F648009-B62D-4DDF-AD26-54AC6D4E072C}" type="pres">
      <dgm:prSet presAssocID="{BE882B06-0B40-435A-B2E2-BE52C298B6B2}" presName="compNode" presStyleCnt="0"/>
      <dgm:spPr/>
    </dgm:pt>
    <dgm:pt modelId="{E4B2F668-0BC9-41DF-B337-F111D7083880}" type="pres">
      <dgm:prSet presAssocID="{BE882B06-0B40-435A-B2E2-BE52C298B6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ld"/>
        </a:ext>
      </dgm:extLst>
    </dgm:pt>
    <dgm:pt modelId="{23E9DB3F-DFBB-40FF-8AA5-3DB15106B9BA}" type="pres">
      <dgm:prSet presAssocID="{BE882B06-0B40-435A-B2E2-BE52C298B6B2}" presName="spaceRect" presStyleCnt="0"/>
      <dgm:spPr/>
    </dgm:pt>
    <dgm:pt modelId="{471CBD9C-3A1A-4183-AFC9-2989D461FD69}" type="pres">
      <dgm:prSet presAssocID="{BE882B06-0B40-435A-B2E2-BE52C298B6B2}" presName="textRect" presStyleLbl="revTx" presStyleIdx="1" presStyleCnt="5" custScaleX="143758">
        <dgm:presLayoutVars>
          <dgm:chMax val="1"/>
          <dgm:chPref val="1"/>
        </dgm:presLayoutVars>
      </dgm:prSet>
      <dgm:spPr/>
    </dgm:pt>
    <dgm:pt modelId="{2894F872-0083-4BC3-902B-207895A364F2}" type="pres">
      <dgm:prSet presAssocID="{BC8B7D23-3FF0-4873-96A5-EF866568F906}" presName="sibTrans" presStyleCnt="0"/>
      <dgm:spPr/>
    </dgm:pt>
    <dgm:pt modelId="{CD44DF49-4532-464E-89A0-D31D55D2DEB6}" type="pres">
      <dgm:prSet presAssocID="{883F2D69-83D2-4BF8-9790-A97EC877A4CA}" presName="compNode" presStyleCnt="0"/>
      <dgm:spPr/>
    </dgm:pt>
    <dgm:pt modelId="{40948E4D-6C87-4BF8-9CE7-477CA8C98E1B}" type="pres">
      <dgm:prSet presAssocID="{883F2D69-83D2-4BF8-9790-A97EC877A4C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bäude"/>
        </a:ext>
      </dgm:extLst>
    </dgm:pt>
    <dgm:pt modelId="{4AEC8644-4741-43DA-972E-EE1C4C79BFDA}" type="pres">
      <dgm:prSet presAssocID="{883F2D69-83D2-4BF8-9790-A97EC877A4CA}" presName="spaceRect" presStyleCnt="0"/>
      <dgm:spPr/>
    </dgm:pt>
    <dgm:pt modelId="{46070A5A-A676-45DB-ACCD-E4D2932CEA3E}" type="pres">
      <dgm:prSet presAssocID="{883F2D69-83D2-4BF8-9790-A97EC877A4CA}" presName="textRect" presStyleLbl="revTx" presStyleIdx="2" presStyleCnt="5" custScaleX="129276">
        <dgm:presLayoutVars>
          <dgm:chMax val="1"/>
          <dgm:chPref val="1"/>
        </dgm:presLayoutVars>
      </dgm:prSet>
      <dgm:spPr/>
    </dgm:pt>
    <dgm:pt modelId="{3E0EFBEB-924C-4260-95E4-A01970D5F14F}" type="pres">
      <dgm:prSet presAssocID="{057D9D5D-ED33-4A24-A4A1-8DD7102AC598}" presName="sibTrans" presStyleCnt="0"/>
      <dgm:spPr/>
    </dgm:pt>
    <dgm:pt modelId="{8792C445-627E-452E-9DB4-1E089FBE576E}" type="pres">
      <dgm:prSet presAssocID="{6F6D5154-0D05-4BA5-B5E5-C29916ABC5CC}" presName="compNode" presStyleCnt="0"/>
      <dgm:spPr/>
    </dgm:pt>
    <dgm:pt modelId="{731E393E-2C20-4C6D-AF1D-42CBCCFA989E}" type="pres">
      <dgm:prSet presAssocID="{6F6D5154-0D05-4BA5-B5E5-C29916ABC5C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dt"/>
        </a:ext>
      </dgm:extLst>
    </dgm:pt>
    <dgm:pt modelId="{12F257C1-D0FB-442E-889F-61A3EB5D1447}" type="pres">
      <dgm:prSet presAssocID="{6F6D5154-0D05-4BA5-B5E5-C29916ABC5CC}" presName="spaceRect" presStyleCnt="0"/>
      <dgm:spPr/>
    </dgm:pt>
    <dgm:pt modelId="{CEEDF864-895D-42A5-815E-6E9C7AD1D785}" type="pres">
      <dgm:prSet presAssocID="{6F6D5154-0D05-4BA5-B5E5-C29916ABC5CC}" presName="textRect" presStyleLbl="revTx" presStyleIdx="3" presStyleCnt="5">
        <dgm:presLayoutVars>
          <dgm:chMax val="1"/>
          <dgm:chPref val="1"/>
        </dgm:presLayoutVars>
      </dgm:prSet>
      <dgm:spPr/>
    </dgm:pt>
    <dgm:pt modelId="{93B222AA-B084-4C54-B9B7-5FC502CF3C77}" type="pres">
      <dgm:prSet presAssocID="{F88BC6A7-8B9C-4A55-9515-327E40E8D00A}" presName="sibTrans" presStyleCnt="0"/>
      <dgm:spPr/>
    </dgm:pt>
    <dgm:pt modelId="{DCD04197-3176-4E22-B58E-02C1B441A8B2}" type="pres">
      <dgm:prSet presAssocID="{A4090CEA-A0B3-488C-B1F3-9FBB9E18995D}" presName="compNode" presStyleCnt="0"/>
      <dgm:spPr/>
    </dgm:pt>
    <dgm:pt modelId="{85A27F31-4B79-4579-85F7-A7C9C0C94D46}" type="pres">
      <dgm:prSet presAssocID="{A4090CEA-A0B3-488C-B1F3-9FBB9E18995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ericht"/>
        </a:ext>
      </dgm:extLst>
    </dgm:pt>
    <dgm:pt modelId="{9ABD3DAE-C75B-4411-B452-B8EA212379E0}" type="pres">
      <dgm:prSet presAssocID="{A4090CEA-A0B3-488C-B1F3-9FBB9E18995D}" presName="spaceRect" presStyleCnt="0"/>
      <dgm:spPr/>
    </dgm:pt>
    <dgm:pt modelId="{61F478AF-7959-4BF9-B9B6-CE8CC55CAE09}" type="pres">
      <dgm:prSet presAssocID="{A4090CEA-A0B3-488C-B1F3-9FBB9E18995D}" presName="textRect" presStyleLbl="revTx" presStyleIdx="4" presStyleCnt="5">
        <dgm:presLayoutVars>
          <dgm:chMax val="1"/>
          <dgm:chPref val="1"/>
        </dgm:presLayoutVars>
      </dgm:prSet>
      <dgm:spPr/>
    </dgm:pt>
  </dgm:ptLst>
  <dgm:cxnLst>
    <dgm:cxn modelId="{E02AE65C-AB67-4790-8F76-A1C414358D94}" srcId="{1E20793B-8068-4704-9396-5DEAA22702B9}" destId="{6F6D5154-0D05-4BA5-B5E5-C29916ABC5CC}" srcOrd="3" destOrd="0" parTransId="{AE45FAA2-476A-48C1-AFDE-2C0E70662731}" sibTransId="{F88BC6A7-8B9C-4A55-9515-327E40E8D00A}"/>
    <dgm:cxn modelId="{5F16AC42-3D4D-4833-AD35-7E9290B5AAC7}" type="presOf" srcId="{6F6D5154-0D05-4BA5-B5E5-C29916ABC5CC}" destId="{CEEDF864-895D-42A5-815E-6E9C7AD1D785}" srcOrd="0" destOrd="0" presId="urn:microsoft.com/office/officeart/2018/2/layout/IconLabelList"/>
    <dgm:cxn modelId="{960F6645-931C-4F6D-8AAF-F2C134FFC162}" type="presOf" srcId="{A080FFBA-9366-40C2-AA02-67DD7A06C473}" destId="{419B13BD-C4BE-4967-918F-3C5B012DC1CC}" srcOrd="0" destOrd="0" presId="urn:microsoft.com/office/officeart/2018/2/layout/IconLabelList"/>
    <dgm:cxn modelId="{7CF00E71-236E-41BA-9D82-1D8F014D997A}" srcId="{1E20793B-8068-4704-9396-5DEAA22702B9}" destId="{A4090CEA-A0B3-488C-B1F3-9FBB9E18995D}" srcOrd="4" destOrd="0" parTransId="{C7917251-D593-405E-BF7B-511566E656A0}" sibTransId="{47512CA7-4535-42C9-BE56-E771652B6D03}"/>
    <dgm:cxn modelId="{CCDE4091-5CEF-4208-9295-8D8C47AA2710}" type="presOf" srcId="{883F2D69-83D2-4BF8-9790-A97EC877A4CA}" destId="{46070A5A-A676-45DB-ACCD-E4D2932CEA3E}" srcOrd="0" destOrd="0" presId="urn:microsoft.com/office/officeart/2018/2/layout/IconLabelList"/>
    <dgm:cxn modelId="{FCCF57C3-6534-445B-B397-1A334309CECD}" srcId="{1E20793B-8068-4704-9396-5DEAA22702B9}" destId="{883F2D69-83D2-4BF8-9790-A97EC877A4CA}" srcOrd="2" destOrd="0" parTransId="{C64F3DD3-5FC3-4D35-B7A1-9EF023E3A073}" sibTransId="{057D9D5D-ED33-4A24-A4A1-8DD7102AC598}"/>
    <dgm:cxn modelId="{EF5F5DC8-FD71-4E42-A995-AE195873B582}" type="presOf" srcId="{BE882B06-0B40-435A-B2E2-BE52C298B6B2}" destId="{471CBD9C-3A1A-4183-AFC9-2989D461FD69}" srcOrd="0" destOrd="0" presId="urn:microsoft.com/office/officeart/2018/2/layout/IconLabelList"/>
    <dgm:cxn modelId="{616CC7E1-3E65-4900-BB73-D8D8250ABD3E}" srcId="{1E20793B-8068-4704-9396-5DEAA22702B9}" destId="{BE882B06-0B40-435A-B2E2-BE52C298B6B2}" srcOrd="1" destOrd="0" parTransId="{8BB4765C-FBA5-4A37-9655-E32CC6618797}" sibTransId="{BC8B7D23-3FF0-4873-96A5-EF866568F906}"/>
    <dgm:cxn modelId="{B4D155E6-FF68-4DB0-8C46-73EF8739AEF2}" type="presOf" srcId="{A4090CEA-A0B3-488C-B1F3-9FBB9E18995D}" destId="{61F478AF-7959-4BF9-B9B6-CE8CC55CAE09}" srcOrd="0" destOrd="0" presId="urn:microsoft.com/office/officeart/2018/2/layout/IconLabelList"/>
    <dgm:cxn modelId="{44824AE9-900A-4E33-B2C5-DADAD85DAFE7}" srcId="{1E20793B-8068-4704-9396-5DEAA22702B9}" destId="{A080FFBA-9366-40C2-AA02-67DD7A06C473}" srcOrd="0" destOrd="0" parTransId="{AAE82EC7-795F-41F0-9EF2-80BF3A188D07}" sibTransId="{2156C73F-6D7C-49E5-91FD-353FCC8A7D73}"/>
    <dgm:cxn modelId="{A302B5F5-AF60-43B1-A142-8473E09AA436}" type="presOf" srcId="{1E20793B-8068-4704-9396-5DEAA22702B9}" destId="{C39FD51C-814B-4022-8277-45B5A37934FE}" srcOrd="0" destOrd="0" presId="urn:microsoft.com/office/officeart/2018/2/layout/IconLabelList"/>
    <dgm:cxn modelId="{D0EF4931-A8A9-4A81-85C4-97345278A3BB}" type="presParOf" srcId="{C39FD51C-814B-4022-8277-45B5A37934FE}" destId="{963F91B4-6CD2-49D7-82F6-3D8E273E7F83}" srcOrd="0" destOrd="0" presId="urn:microsoft.com/office/officeart/2018/2/layout/IconLabelList"/>
    <dgm:cxn modelId="{3A682FA8-70B3-44F3-ADC5-EBB8CBAB8829}" type="presParOf" srcId="{963F91B4-6CD2-49D7-82F6-3D8E273E7F83}" destId="{1417DD3B-3304-41F4-A507-8B08F7FB6DB8}" srcOrd="0" destOrd="0" presId="urn:microsoft.com/office/officeart/2018/2/layout/IconLabelList"/>
    <dgm:cxn modelId="{FFDAC644-2A58-472E-8DFD-58D41438DBD4}" type="presParOf" srcId="{963F91B4-6CD2-49D7-82F6-3D8E273E7F83}" destId="{E25C1476-DDE6-4D17-B709-7E3B717C0BD0}" srcOrd="1" destOrd="0" presId="urn:microsoft.com/office/officeart/2018/2/layout/IconLabelList"/>
    <dgm:cxn modelId="{29B718C5-107F-4E15-B386-0364B12766EC}" type="presParOf" srcId="{963F91B4-6CD2-49D7-82F6-3D8E273E7F83}" destId="{419B13BD-C4BE-4967-918F-3C5B012DC1CC}" srcOrd="2" destOrd="0" presId="urn:microsoft.com/office/officeart/2018/2/layout/IconLabelList"/>
    <dgm:cxn modelId="{67FA6BF4-53FF-4A1F-907E-49C7FD61140C}" type="presParOf" srcId="{C39FD51C-814B-4022-8277-45B5A37934FE}" destId="{E0FD1445-C6D7-4CFA-B829-61463DA43E69}" srcOrd="1" destOrd="0" presId="urn:microsoft.com/office/officeart/2018/2/layout/IconLabelList"/>
    <dgm:cxn modelId="{EDF31D65-E142-4C94-A2FC-9A0A5DA318DD}" type="presParOf" srcId="{C39FD51C-814B-4022-8277-45B5A37934FE}" destId="{4F648009-B62D-4DDF-AD26-54AC6D4E072C}" srcOrd="2" destOrd="0" presId="urn:microsoft.com/office/officeart/2018/2/layout/IconLabelList"/>
    <dgm:cxn modelId="{ECD7B3D2-409C-4CB0-A0BB-A98F5DEA9121}" type="presParOf" srcId="{4F648009-B62D-4DDF-AD26-54AC6D4E072C}" destId="{E4B2F668-0BC9-41DF-B337-F111D7083880}" srcOrd="0" destOrd="0" presId="urn:microsoft.com/office/officeart/2018/2/layout/IconLabelList"/>
    <dgm:cxn modelId="{5FC8DAFC-CC35-4192-A88B-1ADE2BBA650C}" type="presParOf" srcId="{4F648009-B62D-4DDF-AD26-54AC6D4E072C}" destId="{23E9DB3F-DFBB-40FF-8AA5-3DB15106B9BA}" srcOrd="1" destOrd="0" presId="urn:microsoft.com/office/officeart/2018/2/layout/IconLabelList"/>
    <dgm:cxn modelId="{6F86B280-A48E-40FF-B25F-57FE3C3AB57D}" type="presParOf" srcId="{4F648009-B62D-4DDF-AD26-54AC6D4E072C}" destId="{471CBD9C-3A1A-4183-AFC9-2989D461FD69}" srcOrd="2" destOrd="0" presId="urn:microsoft.com/office/officeart/2018/2/layout/IconLabelList"/>
    <dgm:cxn modelId="{49F8AD06-B1E5-48AD-B4C4-E12EC0FD46B3}" type="presParOf" srcId="{C39FD51C-814B-4022-8277-45B5A37934FE}" destId="{2894F872-0083-4BC3-902B-207895A364F2}" srcOrd="3" destOrd="0" presId="urn:microsoft.com/office/officeart/2018/2/layout/IconLabelList"/>
    <dgm:cxn modelId="{90E8C253-49A7-462B-8C8D-84BCBEDFB64B}" type="presParOf" srcId="{C39FD51C-814B-4022-8277-45B5A37934FE}" destId="{CD44DF49-4532-464E-89A0-D31D55D2DEB6}" srcOrd="4" destOrd="0" presId="urn:microsoft.com/office/officeart/2018/2/layout/IconLabelList"/>
    <dgm:cxn modelId="{8C489CE1-BF40-476C-A8D9-451103FAE6DE}" type="presParOf" srcId="{CD44DF49-4532-464E-89A0-D31D55D2DEB6}" destId="{40948E4D-6C87-4BF8-9CE7-477CA8C98E1B}" srcOrd="0" destOrd="0" presId="urn:microsoft.com/office/officeart/2018/2/layout/IconLabelList"/>
    <dgm:cxn modelId="{73D4DB70-2F06-4B93-9E9C-90777F20A188}" type="presParOf" srcId="{CD44DF49-4532-464E-89A0-D31D55D2DEB6}" destId="{4AEC8644-4741-43DA-972E-EE1C4C79BFDA}" srcOrd="1" destOrd="0" presId="urn:microsoft.com/office/officeart/2018/2/layout/IconLabelList"/>
    <dgm:cxn modelId="{F32D78DD-829B-44EB-A999-A2668B319594}" type="presParOf" srcId="{CD44DF49-4532-464E-89A0-D31D55D2DEB6}" destId="{46070A5A-A676-45DB-ACCD-E4D2932CEA3E}" srcOrd="2" destOrd="0" presId="urn:microsoft.com/office/officeart/2018/2/layout/IconLabelList"/>
    <dgm:cxn modelId="{ED04982B-9A57-478D-8D82-9676C098AECA}" type="presParOf" srcId="{C39FD51C-814B-4022-8277-45B5A37934FE}" destId="{3E0EFBEB-924C-4260-95E4-A01970D5F14F}" srcOrd="5" destOrd="0" presId="urn:microsoft.com/office/officeart/2018/2/layout/IconLabelList"/>
    <dgm:cxn modelId="{DB7683A7-8B96-41BE-8748-FC834EF066AA}" type="presParOf" srcId="{C39FD51C-814B-4022-8277-45B5A37934FE}" destId="{8792C445-627E-452E-9DB4-1E089FBE576E}" srcOrd="6" destOrd="0" presId="urn:microsoft.com/office/officeart/2018/2/layout/IconLabelList"/>
    <dgm:cxn modelId="{1E511A04-1268-469D-BAF1-094B002BD6EA}" type="presParOf" srcId="{8792C445-627E-452E-9DB4-1E089FBE576E}" destId="{731E393E-2C20-4C6D-AF1D-42CBCCFA989E}" srcOrd="0" destOrd="0" presId="urn:microsoft.com/office/officeart/2018/2/layout/IconLabelList"/>
    <dgm:cxn modelId="{A7F9BB5C-2FB5-429D-87A6-EFB5C1AF96FB}" type="presParOf" srcId="{8792C445-627E-452E-9DB4-1E089FBE576E}" destId="{12F257C1-D0FB-442E-889F-61A3EB5D1447}" srcOrd="1" destOrd="0" presId="urn:microsoft.com/office/officeart/2018/2/layout/IconLabelList"/>
    <dgm:cxn modelId="{317DFB33-5F8B-4A1F-920D-4A7E48B3BCB9}" type="presParOf" srcId="{8792C445-627E-452E-9DB4-1E089FBE576E}" destId="{CEEDF864-895D-42A5-815E-6E9C7AD1D785}" srcOrd="2" destOrd="0" presId="urn:microsoft.com/office/officeart/2018/2/layout/IconLabelList"/>
    <dgm:cxn modelId="{93EF54F6-E120-4CE6-8E60-B27269959C69}" type="presParOf" srcId="{C39FD51C-814B-4022-8277-45B5A37934FE}" destId="{93B222AA-B084-4C54-B9B7-5FC502CF3C77}" srcOrd="7" destOrd="0" presId="urn:microsoft.com/office/officeart/2018/2/layout/IconLabelList"/>
    <dgm:cxn modelId="{013F5261-DD70-4DBF-846E-700DEC191C71}" type="presParOf" srcId="{C39FD51C-814B-4022-8277-45B5A37934FE}" destId="{DCD04197-3176-4E22-B58E-02C1B441A8B2}" srcOrd="8" destOrd="0" presId="urn:microsoft.com/office/officeart/2018/2/layout/IconLabelList"/>
    <dgm:cxn modelId="{8A198671-8CF5-4D13-AE7B-4E54728D494B}" type="presParOf" srcId="{DCD04197-3176-4E22-B58E-02C1B441A8B2}" destId="{85A27F31-4B79-4579-85F7-A7C9C0C94D46}" srcOrd="0" destOrd="0" presId="urn:microsoft.com/office/officeart/2018/2/layout/IconLabelList"/>
    <dgm:cxn modelId="{C5E50499-4F37-48D8-ACE5-BA4A7CCA95EA}" type="presParOf" srcId="{DCD04197-3176-4E22-B58E-02C1B441A8B2}" destId="{9ABD3DAE-C75B-4411-B452-B8EA212379E0}" srcOrd="1" destOrd="0" presId="urn:microsoft.com/office/officeart/2018/2/layout/IconLabelList"/>
    <dgm:cxn modelId="{A9C5CBE7-76F2-4880-BF49-68E0014EA46E}" type="presParOf" srcId="{DCD04197-3176-4E22-B58E-02C1B441A8B2}" destId="{61F478AF-7959-4BF9-B9B6-CE8CC55CAE09}"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817AF5-FBE4-45A8-8700-269FFCD4FF4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de-AT"/>
        </a:p>
      </dgm:t>
    </dgm:pt>
    <dgm:pt modelId="{EC3A40F1-64AC-4B24-ABD7-D5805C6E0057}">
      <dgm:prSet phldrT="[Text]"/>
      <dgm:spPr/>
      <dgm:t>
        <a:bodyPr/>
        <a:lstStyle/>
        <a:p>
          <a:r>
            <a:rPr lang="de-DE" dirty="0"/>
            <a:t>Verwaltung von Studien-darlehen</a:t>
          </a:r>
          <a:endParaRPr lang="de-AT" dirty="0"/>
        </a:p>
      </dgm:t>
    </dgm:pt>
    <dgm:pt modelId="{9A3384F8-4C14-4478-844F-8B232C453F4B}" type="parTrans" cxnId="{907DD386-CAE5-4F69-8D0F-6351671E136B}">
      <dgm:prSet/>
      <dgm:spPr/>
      <dgm:t>
        <a:bodyPr/>
        <a:lstStyle/>
        <a:p>
          <a:endParaRPr lang="de-AT"/>
        </a:p>
      </dgm:t>
    </dgm:pt>
    <dgm:pt modelId="{02228898-9568-4A09-A491-CCE597F4D86E}" type="sibTrans" cxnId="{907DD386-CAE5-4F69-8D0F-6351671E136B}">
      <dgm:prSet/>
      <dgm:spPr/>
      <dgm:t>
        <a:bodyPr/>
        <a:lstStyle/>
        <a:p>
          <a:endParaRPr lang="de-AT"/>
        </a:p>
      </dgm:t>
    </dgm:pt>
    <dgm:pt modelId="{653D921B-8DFB-4BF7-BF79-A17306D606C1}">
      <dgm:prSet phldrT="[Text]"/>
      <dgm:spPr/>
      <dgm:t>
        <a:bodyPr/>
        <a:lstStyle/>
        <a:p>
          <a:r>
            <a:rPr lang="de-DE" dirty="0"/>
            <a:t>Mieten vs. Kaufen einer Immobilie</a:t>
          </a:r>
          <a:endParaRPr lang="de-AT" dirty="0"/>
        </a:p>
      </dgm:t>
    </dgm:pt>
    <dgm:pt modelId="{AE50CAC0-0D87-4288-A472-B50D75A31D67}" type="parTrans" cxnId="{54C71284-D749-40E4-8466-2A0897EE643C}">
      <dgm:prSet/>
      <dgm:spPr/>
      <dgm:t>
        <a:bodyPr/>
        <a:lstStyle/>
        <a:p>
          <a:endParaRPr lang="de-AT"/>
        </a:p>
      </dgm:t>
    </dgm:pt>
    <dgm:pt modelId="{3119BDBB-AF04-45BF-91C7-344AFA4E6086}" type="sibTrans" cxnId="{54C71284-D749-40E4-8466-2A0897EE643C}">
      <dgm:prSet/>
      <dgm:spPr/>
      <dgm:t>
        <a:bodyPr/>
        <a:lstStyle/>
        <a:p>
          <a:endParaRPr lang="de-AT"/>
        </a:p>
      </dgm:t>
    </dgm:pt>
    <dgm:pt modelId="{2EB68F5B-0987-480A-A403-0C269D081E9C}">
      <dgm:prSet phldrT="[Text]"/>
      <dgm:spPr/>
      <dgm:t>
        <a:bodyPr/>
        <a:lstStyle/>
        <a:p>
          <a:r>
            <a:rPr lang="de-DE" dirty="0"/>
            <a:t>Sparen für den Ruhestand</a:t>
          </a:r>
          <a:endParaRPr lang="de-AT" dirty="0"/>
        </a:p>
      </dgm:t>
    </dgm:pt>
    <dgm:pt modelId="{4283A4B8-D96C-4C98-967D-22A2C27CB307}" type="parTrans" cxnId="{7C21EA85-D36B-4FC3-B32E-9C0F76CDA4C8}">
      <dgm:prSet/>
      <dgm:spPr/>
      <dgm:t>
        <a:bodyPr/>
        <a:lstStyle/>
        <a:p>
          <a:endParaRPr lang="de-AT"/>
        </a:p>
      </dgm:t>
    </dgm:pt>
    <dgm:pt modelId="{B549DF8F-F565-4245-9FD9-EEA2FF5B521E}" type="sibTrans" cxnId="{7C21EA85-D36B-4FC3-B32E-9C0F76CDA4C8}">
      <dgm:prSet/>
      <dgm:spPr/>
      <dgm:t>
        <a:bodyPr/>
        <a:lstStyle/>
        <a:p>
          <a:endParaRPr lang="de-AT"/>
        </a:p>
      </dgm:t>
    </dgm:pt>
    <dgm:pt modelId="{8890D0DD-031C-40EC-B949-E1CEAD55065F}">
      <dgm:prSet phldrT="[Text]" custT="1"/>
      <dgm:spPr/>
      <dgm:t>
        <a:bodyPr/>
        <a:lstStyle/>
        <a:p>
          <a:r>
            <a:rPr lang="de-DE" sz="2400" dirty="0">
              <a:latin typeface="Calibri" panose="020F0502020204030204" pitchFamily="34" charset="0"/>
              <a:cs typeface="Calibri" panose="020F0502020204030204" pitchFamily="34" charset="0"/>
            </a:rPr>
            <a:t>Wie wirkt sich die finanzielle Allgemeinbildung auf mich aus?</a:t>
          </a:r>
          <a:endParaRPr lang="de-AT" sz="2400" dirty="0">
            <a:latin typeface="Calibri" panose="020F0502020204030204" pitchFamily="34" charset="0"/>
            <a:cs typeface="Calibri" panose="020F0502020204030204" pitchFamily="34" charset="0"/>
          </a:endParaRPr>
        </a:p>
      </dgm:t>
    </dgm:pt>
    <dgm:pt modelId="{939B7FA0-7954-4AB0-BC8A-477B4AD57E32}" type="parTrans" cxnId="{C27EF981-E4D7-4BDD-A0C8-43598EF18A45}">
      <dgm:prSet/>
      <dgm:spPr/>
      <dgm:t>
        <a:bodyPr/>
        <a:lstStyle/>
        <a:p>
          <a:endParaRPr lang="de-AT"/>
        </a:p>
      </dgm:t>
    </dgm:pt>
    <dgm:pt modelId="{5FCBA7D8-F237-44C3-BEBE-794D851B7BA6}" type="sibTrans" cxnId="{C27EF981-E4D7-4BDD-A0C8-43598EF18A45}">
      <dgm:prSet/>
      <dgm:spPr/>
      <dgm:t>
        <a:bodyPr/>
        <a:lstStyle/>
        <a:p>
          <a:endParaRPr lang="de-AT"/>
        </a:p>
      </dgm:t>
    </dgm:pt>
    <dgm:pt modelId="{F3AB93D8-BFEC-4290-8B97-A1ADB0704A5B}" type="pres">
      <dgm:prSet presAssocID="{B8817AF5-FBE4-45A8-8700-269FFCD4FF42}" presName="Name0" presStyleCnt="0">
        <dgm:presLayoutVars>
          <dgm:chMax val="4"/>
          <dgm:resizeHandles val="exact"/>
        </dgm:presLayoutVars>
      </dgm:prSet>
      <dgm:spPr/>
    </dgm:pt>
    <dgm:pt modelId="{A59DC7E9-E578-4680-9DF6-743A49BF965D}" type="pres">
      <dgm:prSet presAssocID="{B8817AF5-FBE4-45A8-8700-269FFCD4FF42}" presName="ellipse" presStyleLbl="trBgShp" presStyleIdx="0" presStyleCnt="1"/>
      <dgm:spPr/>
    </dgm:pt>
    <dgm:pt modelId="{D134ADA1-C58B-4052-8307-A859E014FCA9}" type="pres">
      <dgm:prSet presAssocID="{B8817AF5-FBE4-45A8-8700-269FFCD4FF42}" presName="arrow1" presStyleLbl="fgShp" presStyleIdx="0" presStyleCnt="1"/>
      <dgm:spPr/>
    </dgm:pt>
    <dgm:pt modelId="{99BC48B2-28EC-48EA-8F5F-8C64D1F2C74C}" type="pres">
      <dgm:prSet presAssocID="{B8817AF5-FBE4-45A8-8700-269FFCD4FF42}" presName="rectangle" presStyleLbl="revTx" presStyleIdx="0" presStyleCnt="1" custScaleX="204070">
        <dgm:presLayoutVars>
          <dgm:bulletEnabled val="1"/>
        </dgm:presLayoutVars>
      </dgm:prSet>
      <dgm:spPr/>
    </dgm:pt>
    <dgm:pt modelId="{C8FF71FA-6E9C-4536-9915-86D142F92F5B}" type="pres">
      <dgm:prSet presAssocID="{653D921B-8DFB-4BF7-BF79-A17306D606C1}" presName="item1" presStyleLbl="node1" presStyleIdx="0" presStyleCnt="3">
        <dgm:presLayoutVars>
          <dgm:bulletEnabled val="1"/>
        </dgm:presLayoutVars>
      </dgm:prSet>
      <dgm:spPr/>
    </dgm:pt>
    <dgm:pt modelId="{50689528-3401-4E7D-961E-4705E649933E}" type="pres">
      <dgm:prSet presAssocID="{2EB68F5B-0987-480A-A403-0C269D081E9C}" presName="item2" presStyleLbl="node1" presStyleIdx="1" presStyleCnt="3">
        <dgm:presLayoutVars>
          <dgm:bulletEnabled val="1"/>
        </dgm:presLayoutVars>
      </dgm:prSet>
      <dgm:spPr/>
    </dgm:pt>
    <dgm:pt modelId="{DAF5ED42-7DCC-481C-AC32-A932BE292070}" type="pres">
      <dgm:prSet presAssocID="{8890D0DD-031C-40EC-B949-E1CEAD55065F}" presName="item3" presStyleLbl="node1" presStyleIdx="2" presStyleCnt="3">
        <dgm:presLayoutVars>
          <dgm:bulletEnabled val="1"/>
        </dgm:presLayoutVars>
      </dgm:prSet>
      <dgm:spPr/>
    </dgm:pt>
    <dgm:pt modelId="{64BB7960-D218-40AE-93B1-5F75ABC67CBD}" type="pres">
      <dgm:prSet presAssocID="{B8817AF5-FBE4-45A8-8700-269FFCD4FF42}" presName="funnel" presStyleLbl="trAlignAcc1" presStyleIdx="0" presStyleCnt="1" custLinFactNeighborX="0" custLinFactNeighborY="-940"/>
      <dgm:spPr/>
    </dgm:pt>
  </dgm:ptLst>
  <dgm:cxnLst>
    <dgm:cxn modelId="{2B9FEA4A-4071-4393-A3F0-03DEA10092F7}" type="presOf" srcId="{B8817AF5-FBE4-45A8-8700-269FFCD4FF42}" destId="{F3AB93D8-BFEC-4290-8B97-A1ADB0704A5B}" srcOrd="0" destOrd="0" presId="urn:microsoft.com/office/officeart/2005/8/layout/funnel1"/>
    <dgm:cxn modelId="{C27EF981-E4D7-4BDD-A0C8-43598EF18A45}" srcId="{B8817AF5-FBE4-45A8-8700-269FFCD4FF42}" destId="{8890D0DD-031C-40EC-B949-E1CEAD55065F}" srcOrd="3" destOrd="0" parTransId="{939B7FA0-7954-4AB0-BC8A-477B4AD57E32}" sibTransId="{5FCBA7D8-F237-44C3-BEBE-794D851B7BA6}"/>
    <dgm:cxn modelId="{54C71284-D749-40E4-8466-2A0897EE643C}" srcId="{B8817AF5-FBE4-45A8-8700-269FFCD4FF42}" destId="{653D921B-8DFB-4BF7-BF79-A17306D606C1}" srcOrd="1" destOrd="0" parTransId="{AE50CAC0-0D87-4288-A472-B50D75A31D67}" sibTransId="{3119BDBB-AF04-45BF-91C7-344AFA4E6086}"/>
    <dgm:cxn modelId="{7C21EA85-D36B-4FC3-B32E-9C0F76CDA4C8}" srcId="{B8817AF5-FBE4-45A8-8700-269FFCD4FF42}" destId="{2EB68F5B-0987-480A-A403-0C269D081E9C}" srcOrd="2" destOrd="0" parTransId="{4283A4B8-D96C-4C98-967D-22A2C27CB307}" sibTransId="{B549DF8F-F565-4245-9FD9-EEA2FF5B521E}"/>
    <dgm:cxn modelId="{907DD386-CAE5-4F69-8D0F-6351671E136B}" srcId="{B8817AF5-FBE4-45A8-8700-269FFCD4FF42}" destId="{EC3A40F1-64AC-4B24-ABD7-D5805C6E0057}" srcOrd="0" destOrd="0" parTransId="{9A3384F8-4C14-4478-844F-8B232C453F4B}" sibTransId="{02228898-9568-4A09-A491-CCE597F4D86E}"/>
    <dgm:cxn modelId="{C54F9798-7B08-489E-A2A5-754CADC72231}" type="presOf" srcId="{653D921B-8DFB-4BF7-BF79-A17306D606C1}" destId="{50689528-3401-4E7D-961E-4705E649933E}" srcOrd="0" destOrd="0" presId="urn:microsoft.com/office/officeart/2005/8/layout/funnel1"/>
    <dgm:cxn modelId="{E4BAFDA2-26CE-4465-B242-CE488B774172}" type="presOf" srcId="{EC3A40F1-64AC-4B24-ABD7-D5805C6E0057}" destId="{DAF5ED42-7DCC-481C-AC32-A932BE292070}" srcOrd="0" destOrd="0" presId="urn:microsoft.com/office/officeart/2005/8/layout/funnel1"/>
    <dgm:cxn modelId="{B131D4B0-E372-47A9-9E57-DDAF49C95FA4}" type="presOf" srcId="{2EB68F5B-0987-480A-A403-0C269D081E9C}" destId="{C8FF71FA-6E9C-4536-9915-86D142F92F5B}" srcOrd="0" destOrd="0" presId="urn:microsoft.com/office/officeart/2005/8/layout/funnel1"/>
    <dgm:cxn modelId="{A179EBD5-8AB9-48C6-9BF8-DD59FBA2DAAB}" type="presOf" srcId="{8890D0DD-031C-40EC-B949-E1CEAD55065F}" destId="{99BC48B2-28EC-48EA-8F5F-8C64D1F2C74C}" srcOrd="0" destOrd="0" presId="urn:microsoft.com/office/officeart/2005/8/layout/funnel1"/>
    <dgm:cxn modelId="{6D019FD7-7B95-40B3-BE29-8FB4D8F47B05}" type="presParOf" srcId="{F3AB93D8-BFEC-4290-8B97-A1ADB0704A5B}" destId="{A59DC7E9-E578-4680-9DF6-743A49BF965D}" srcOrd="0" destOrd="0" presId="urn:microsoft.com/office/officeart/2005/8/layout/funnel1"/>
    <dgm:cxn modelId="{48D07854-669C-4D33-92CF-C282B91A9A57}" type="presParOf" srcId="{F3AB93D8-BFEC-4290-8B97-A1ADB0704A5B}" destId="{D134ADA1-C58B-4052-8307-A859E014FCA9}" srcOrd="1" destOrd="0" presId="urn:microsoft.com/office/officeart/2005/8/layout/funnel1"/>
    <dgm:cxn modelId="{3E3A244F-39C5-4279-A841-F8E476EA9740}" type="presParOf" srcId="{F3AB93D8-BFEC-4290-8B97-A1ADB0704A5B}" destId="{99BC48B2-28EC-48EA-8F5F-8C64D1F2C74C}" srcOrd="2" destOrd="0" presId="urn:microsoft.com/office/officeart/2005/8/layout/funnel1"/>
    <dgm:cxn modelId="{AD514447-7213-4405-BEA4-21803DF4D01D}" type="presParOf" srcId="{F3AB93D8-BFEC-4290-8B97-A1ADB0704A5B}" destId="{C8FF71FA-6E9C-4536-9915-86D142F92F5B}" srcOrd="3" destOrd="0" presId="urn:microsoft.com/office/officeart/2005/8/layout/funnel1"/>
    <dgm:cxn modelId="{D5217E79-03B0-46A7-8846-073079F82C64}" type="presParOf" srcId="{F3AB93D8-BFEC-4290-8B97-A1ADB0704A5B}" destId="{50689528-3401-4E7D-961E-4705E649933E}" srcOrd="4" destOrd="0" presId="urn:microsoft.com/office/officeart/2005/8/layout/funnel1"/>
    <dgm:cxn modelId="{EC2101FF-9424-4455-BD42-A7501F57DC40}" type="presParOf" srcId="{F3AB93D8-BFEC-4290-8B97-A1ADB0704A5B}" destId="{DAF5ED42-7DCC-481C-AC32-A932BE292070}" srcOrd="5" destOrd="0" presId="urn:microsoft.com/office/officeart/2005/8/layout/funnel1"/>
    <dgm:cxn modelId="{32FFCD63-2D59-4B9C-A836-A4EAA52F84A2}" type="presParOf" srcId="{F3AB93D8-BFEC-4290-8B97-A1ADB0704A5B}" destId="{64BB7960-D218-40AE-93B1-5F75ABC67CBD}"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CE995-26E6-4491-A1BF-39B5905AE29D}">
      <dsp:nvSpPr>
        <dsp:cNvPr id="0" name=""/>
        <dsp:cNvSpPr/>
      </dsp:nvSpPr>
      <dsp:spPr>
        <a:xfrm>
          <a:off x="1328054" y="382121"/>
          <a:ext cx="736435" cy="7364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EB87D-3881-43FF-A354-629530FCD48E}">
      <dsp:nvSpPr>
        <dsp:cNvPr id="0" name=""/>
        <dsp:cNvSpPr/>
      </dsp:nvSpPr>
      <dsp:spPr>
        <a:xfrm>
          <a:off x="738186" y="1393826"/>
          <a:ext cx="1916172"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Verdienen</a:t>
          </a:r>
          <a:endParaRPr lang="de-AT" sz="2400" kern="1200" dirty="0">
            <a:latin typeface="Century Gothic" panose="020B0502020202020204" pitchFamily="34" charset="0"/>
            <a:cs typeface="Calibri" panose="020F0502020204030204" pitchFamily="34" charset="0"/>
          </a:endParaRPr>
        </a:p>
      </dsp:txBody>
      <dsp:txXfrm>
        <a:off x="738186" y="1393826"/>
        <a:ext cx="1916172" cy="695522"/>
      </dsp:txXfrm>
    </dsp:sp>
    <dsp:sp modelId="{1AE52798-3F0F-485E-B1F7-8EC55D3C9A74}">
      <dsp:nvSpPr>
        <dsp:cNvPr id="0" name=""/>
        <dsp:cNvSpPr/>
      </dsp:nvSpPr>
      <dsp:spPr>
        <a:xfrm>
          <a:off x="3390794" y="382121"/>
          <a:ext cx="736435" cy="7364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3FD25-9FC8-45EC-AC72-A3A369CF5D39}">
      <dsp:nvSpPr>
        <dsp:cNvPr id="0" name=""/>
        <dsp:cNvSpPr/>
      </dsp:nvSpPr>
      <dsp:spPr>
        <a:xfrm>
          <a:off x="2940750" y="1393826"/>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Sparen &amp; Investieren</a:t>
          </a:r>
          <a:endParaRPr lang="de-AT" sz="2400" kern="1200" dirty="0">
            <a:latin typeface="Century Gothic" panose="020B0502020202020204" pitchFamily="34" charset="0"/>
            <a:cs typeface="Calibri" panose="020F0502020204030204" pitchFamily="34" charset="0"/>
          </a:endParaRPr>
        </a:p>
      </dsp:txBody>
      <dsp:txXfrm>
        <a:off x="2940750" y="1393826"/>
        <a:ext cx="1636523" cy="695522"/>
      </dsp:txXfrm>
    </dsp:sp>
    <dsp:sp modelId="{78BD8822-EBA2-4139-8EF3-9793C3917DDF}">
      <dsp:nvSpPr>
        <dsp:cNvPr id="0" name=""/>
        <dsp:cNvSpPr/>
      </dsp:nvSpPr>
      <dsp:spPr>
        <a:xfrm>
          <a:off x="5430074" y="382121"/>
          <a:ext cx="736435" cy="7364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CD6A5-B992-4C97-8BBB-4357598479AE}">
      <dsp:nvSpPr>
        <dsp:cNvPr id="0" name=""/>
        <dsp:cNvSpPr/>
      </dsp:nvSpPr>
      <dsp:spPr>
        <a:xfrm>
          <a:off x="4863665" y="1393826"/>
          <a:ext cx="186925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solidFill>
                <a:srgbClr val="000000">
                  <a:hueOff val="0"/>
                  <a:satOff val="0"/>
                  <a:lumOff val="0"/>
                  <a:alphaOff val="0"/>
                </a:srgbClr>
              </a:solidFill>
              <a:latin typeface="Century Gothic" panose="020B0502020202020204" pitchFamily="34" charset="0"/>
              <a:ea typeface="+mn-ea"/>
              <a:cs typeface="Calibri" panose="020F0502020204030204" pitchFamily="34" charset="0"/>
            </a:rPr>
            <a:t>Sichern</a:t>
          </a:r>
          <a:endParaRPr lang="de-AT" sz="2400" kern="1200" dirty="0">
            <a:solidFill>
              <a:srgbClr val="000000">
                <a:hueOff val="0"/>
                <a:satOff val="0"/>
                <a:lumOff val="0"/>
                <a:alphaOff val="0"/>
              </a:srgbClr>
            </a:solidFill>
            <a:latin typeface="Century Gothic" panose="020B0502020202020204" pitchFamily="34" charset="0"/>
            <a:ea typeface="+mn-ea"/>
            <a:cs typeface="Calibri" panose="020F0502020204030204" pitchFamily="34" charset="0"/>
          </a:endParaRPr>
        </a:p>
      </dsp:txBody>
      <dsp:txXfrm>
        <a:off x="4863665" y="1393826"/>
        <a:ext cx="1869253" cy="695522"/>
      </dsp:txXfrm>
    </dsp:sp>
    <dsp:sp modelId="{0AA62EDC-A79A-44B8-89DC-B9F4C352796C}">
      <dsp:nvSpPr>
        <dsp:cNvPr id="0" name=""/>
        <dsp:cNvSpPr/>
      </dsp:nvSpPr>
      <dsp:spPr>
        <a:xfrm>
          <a:off x="2405877" y="2498479"/>
          <a:ext cx="736435" cy="7364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1EA30-7589-483F-818F-5B90B6F4C239}">
      <dsp:nvSpPr>
        <dsp:cNvPr id="0" name=""/>
        <dsp:cNvSpPr/>
      </dsp:nvSpPr>
      <dsp:spPr>
        <a:xfrm>
          <a:off x="1955833" y="3510185"/>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Ausgeben</a:t>
          </a:r>
          <a:endParaRPr lang="de-AT" sz="2400" kern="1200" dirty="0">
            <a:latin typeface="Century Gothic" panose="020B0502020202020204" pitchFamily="34" charset="0"/>
            <a:cs typeface="Calibri" panose="020F0502020204030204" pitchFamily="34" charset="0"/>
          </a:endParaRPr>
        </a:p>
      </dsp:txBody>
      <dsp:txXfrm>
        <a:off x="1955833" y="3510185"/>
        <a:ext cx="1636523" cy="695522"/>
      </dsp:txXfrm>
    </dsp:sp>
    <dsp:sp modelId="{8C46EB48-615F-43AA-B345-747A90BA3F23}">
      <dsp:nvSpPr>
        <dsp:cNvPr id="0" name=""/>
        <dsp:cNvSpPr/>
      </dsp:nvSpPr>
      <dsp:spPr>
        <a:xfrm>
          <a:off x="4328792" y="2498479"/>
          <a:ext cx="736435" cy="7364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7F4AE-2331-4A21-B936-E8C183931729}">
      <dsp:nvSpPr>
        <dsp:cNvPr id="0" name=""/>
        <dsp:cNvSpPr/>
      </dsp:nvSpPr>
      <dsp:spPr>
        <a:xfrm>
          <a:off x="3878748" y="3510185"/>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Ausleihen</a:t>
          </a:r>
          <a:endParaRPr lang="de-AT" sz="2400" kern="1200" dirty="0">
            <a:latin typeface="Century Gothic" panose="020B0502020202020204" pitchFamily="34" charset="0"/>
            <a:cs typeface="Calibri" panose="020F0502020204030204" pitchFamily="34" charset="0"/>
          </a:endParaRPr>
        </a:p>
      </dsp:txBody>
      <dsp:txXfrm>
        <a:off x="3878748" y="3510185"/>
        <a:ext cx="1636523" cy="695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7DD3B-3304-41F4-A507-8B08F7FB6DB8}">
      <dsp:nvSpPr>
        <dsp:cNvPr id="0" name=""/>
        <dsp:cNvSpPr/>
      </dsp:nvSpPr>
      <dsp:spPr>
        <a:xfrm>
          <a:off x="888824" y="1150650"/>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B13BD-C4BE-4967-918F-3C5B012DC1CC}">
      <dsp:nvSpPr>
        <dsp:cNvPr id="0" name=""/>
        <dsp:cNvSpPr/>
      </dsp:nvSpPr>
      <dsp:spPr>
        <a:xfrm>
          <a:off x="393824" y="2242857"/>
          <a:ext cx="1800000" cy="78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Banken</a:t>
          </a:r>
          <a:endParaRPr lang="de-AT" sz="2400" kern="1200" dirty="0">
            <a:latin typeface="Century Gothic" panose="020B0502020202020204" pitchFamily="34" charset="0"/>
            <a:cs typeface="Calibri" panose="020F0502020204030204" pitchFamily="34" charset="0"/>
          </a:endParaRPr>
        </a:p>
      </dsp:txBody>
      <dsp:txXfrm>
        <a:off x="393824" y="2242857"/>
        <a:ext cx="1800000" cy="787705"/>
      </dsp:txXfrm>
    </dsp:sp>
    <dsp:sp modelId="{E4B2F668-0BC9-41DF-B337-F111D7083880}">
      <dsp:nvSpPr>
        <dsp:cNvPr id="0" name=""/>
        <dsp:cNvSpPr/>
      </dsp:nvSpPr>
      <dsp:spPr>
        <a:xfrm>
          <a:off x="3397646" y="1150650"/>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CBD9C-3A1A-4183-AFC9-2989D461FD69}">
      <dsp:nvSpPr>
        <dsp:cNvPr id="0" name=""/>
        <dsp:cNvSpPr/>
      </dsp:nvSpPr>
      <dsp:spPr>
        <a:xfrm>
          <a:off x="2508824" y="2242857"/>
          <a:ext cx="2587644" cy="78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Genossenschafts- </a:t>
          </a:r>
          <a:r>
            <a:rPr lang="de-DE" sz="2400" kern="1200" dirty="0" err="1">
              <a:latin typeface="Century Gothic" panose="020B0502020202020204" pitchFamily="34" charset="0"/>
              <a:cs typeface="Calibri" panose="020F0502020204030204" pitchFamily="34" charset="0"/>
            </a:rPr>
            <a:t>banken</a:t>
          </a:r>
          <a:endParaRPr lang="de-AT" sz="2400" kern="1200" dirty="0">
            <a:latin typeface="Century Gothic" panose="020B0502020202020204" pitchFamily="34" charset="0"/>
            <a:cs typeface="Calibri" panose="020F0502020204030204" pitchFamily="34" charset="0"/>
          </a:endParaRPr>
        </a:p>
      </dsp:txBody>
      <dsp:txXfrm>
        <a:off x="2508824" y="2242857"/>
        <a:ext cx="2587644" cy="787705"/>
      </dsp:txXfrm>
    </dsp:sp>
    <dsp:sp modelId="{40948E4D-6C87-4BF8-9CE7-477CA8C98E1B}">
      <dsp:nvSpPr>
        <dsp:cNvPr id="0" name=""/>
        <dsp:cNvSpPr/>
      </dsp:nvSpPr>
      <dsp:spPr>
        <a:xfrm>
          <a:off x="6169952" y="1150650"/>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70A5A-A676-45DB-ACCD-E4D2932CEA3E}">
      <dsp:nvSpPr>
        <dsp:cNvPr id="0" name=""/>
        <dsp:cNvSpPr/>
      </dsp:nvSpPr>
      <dsp:spPr>
        <a:xfrm>
          <a:off x="5411468" y="2242857"/>
          <a:ext cx="2326968" cy="78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Versicherungen</a:t>
          </a:r>
          <a:endParaRPr lang="de-AT" sz="2400" kern="1200" dirty="0">
            <a:latin typeface="Century Gothic" panose="020B0502020202020204" pitchFamily="34" charset="0"/>
            <a:cs typeface="Calibri" panose="020F0502020204030204" pitchFamily="34" charset="0"/>
          </a:endParaRPr>
        </a:p>
      </dsp:txBody>
      <dsp:txXfrm>
        <a:off x="5411468" y="2242857"/>
        <a:ext cx="2326968" cy="787705"/>
      </dsp:txXfrm>
    </dsp:sp>
    <dsp:sp modelId="{731E393E-2C20-4C6D-AF1D-42CBCCFA989E}">
      <dsp:nvSpPr>
        <dsp:cNvPr id="0" name=""/>
        <dsp:cNvSpPr/>
      </dsp:nvSpPr>
      <dsp:spPr>
        <a:xfrm>
          <a:off x="8548436" y="1150650"/>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DF864-895D-42A5-815E-6E9C7AD1D785}">
      <dsp:nvSpPr>
        <dsp:cNvPr id="0" name=""/>
        <dsp:cNvSpPr/>
      </dsp:nvSpPr>
      <dsp:spPr>
        <a:xfrm>
          <a:off x="8053436" y="2242857"/>
          <a:ext cx="1800000" cy="78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Investment-</a:t>
          </a:r>
          <a:br>
            <a:rPr lang="de-DE" sz="2400" kern="1200" dirty="0">
              <a:latin typeface="Century Gothic" panose="020B0502020202020204" pitchFamily="34" charset="0"/>
              <a:cs typeface="Calibri" panose="020F0502020204030204" pitchFamily="34" charset="0"/>
            </a:rPr>
          </a:br>
          <a:r>
            <a:rPr lang="de-DE" sz="2400" kern="1200" dirty="0">
              <a:latin typeface="Century Gothic" panose="020B0502020202020204" pitchFamily="34" charset="0"/>
              <a:cs typeface="Calibri" panose="020F0502020204030204" pitchFamily="34" charset="0"/>
            </a:rPr>
            <a:t>Unternehmen</a:t>
          </a:r>
          <a:endParaRPr lang="de-AT" sz="2400" kern="1200" dirty="0">
            <a:latin typeface="Century Gothic" panose="020B0502020202020204" pitchFamily="34" charset="0"/>
            <a:cs typeface="Calibri" panose="020F0502020204030204" pitchFamily="34" charset="0"/>
          </a:endParaRPr>
        </a:p>
      </dsp:txBody>
      <dsp:txXfrm>
        <a:off x="8053436" y="2242857"/>
        <a:ext cx="1800000" cy="787705"/>
      </dsp:txXfrm>
    </dsp:sp>
    <dsp:sp modelId="{85A27F31-4B79-4579-85F7-A7C9C0C94D46}">
      <dsp:nvSpPr>
        <dsp:cNvPr id="0" name=""/>
        <dsp:cNvSpPr/>
      </dsp:nvSpPr>
      <dsp:spPr>
        <a:xfrm>
          <a:off x="10663436" y="1150650"/>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478AF-7959-4BF9-B9B6-CE8CC55CAE09}">
      <dsp:nvSpPr>
        <dsp:cNvPr id="0" name=""/>
        <dsp:cNvSpPr/>
      </dsp:nvSpPr>
      <dsp:spPr>
        <a:xfrm>
          <a:off x="10168436" y="2242857"/>
          <a:ext cx="1800000" cy="78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Regierungs-behörden</a:t>
          </a:r>
          <a:endParaRPr lang="de-AT" sz="2400" kern="1200" dirty="0">
            <a:latin typeface="Century Gothic" panose="020B0502020202020204" pitchFamily="34" charset="0"/>
            <a:cs typeface="Calibri" panose="020F0502020204030204" pitchFamily="34" charset="0"/>
          </a:endParaRPr>
        </a:p>
      </dsp:txBody>
      <dsp:txXfrm>
        <a:off x="10168436" y="2242857"/>
        <a:ext cx="1800000" cy="787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DC7E9-E578-4680-9DF6-743A49BF965D}">
      <dsp:nvSpPr>
        <dsp:cNvPr id="0" name=""/>
        <dsp:cNvSpPr/>
      </dsp:nvSpPr>
      <dsp:spPr>
        <a:xfrm>
          <a:off x="1940622" y="170216"/>
          <a:ext cx="3378139" cy="117318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4ADA1-C58B-4052-8307-A859E014FCA9}">
      <dsp:nvSpPr>
        <dsp:cNvPr id="0" name=""/>
        <dsp:cNvSpPr/>
      </dsp:nvSpPr>
      <dsp:spPr>
        <a:xfrm>
          <a:off x="3307590" y="3042944"/>
          <a:ext cx="654678" cy="418994"/>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BC48B2-28EC-48EA-8F5F-8C64D1F2C74C}">
      <dsp:nvSpPr>
        <dsp:cNvPr id="0" name=""/>
        <dsp:cNvSpPr/>
      </dsp:nvSpPr>
      <dsp:spPr>
        <a:xfrm>
          <a:off x="428524" y="3378139"/>
          <a:ext cx="6412809" cy="78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Calibri" panose="020F0502020204030204" pitchFamily="34" charset="0"/>
              <a:cs typeface="Calibri" panose="020F0502020204030204" pitchFamily="34" charset="0"/>
            </a:rPr>
            <a:t>Wie wirkt sich die finanzielle Allgemeinbildung auf mich aus?</a:t>
          </a:r>
          <a:endParaRPr lang="de-AT" sz="2400" kern="1200" dirty="0">
            <a:latin typeface="Calibri" panose="020F0502020204030204" pitchFamily="34" charset="0"/>
            <a:cs typeface="Calibri" panose="020F0502020204030204" pitchFamily="34" charset="0"/>
          </a:endParaRPr>
        </a:p>
      </dsp:txBody>
      <dsp:txXfrm>
        <a:off x="428524" y="3378139"/>
        <a:ext cx="6412809" cy="785613"/>
      </dsp:txXfrm>
    </dsp:sp>
    <dsp:sp modelId="{C8FF71FA-6E9C-4536-9915-86D142F92F5B}">
      <dsp:nvSpPr>
        <dsp:cNvPr id="0" name=""/>
        <dsp:cNvSpPr/>
      </dsp:nvSpPr>
      <dsp:spPr>
        <a:xfrm>
          <a:off x="3168798" y="1434007"/>
          <a:ext cx="1178420" cy="11784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Sparen für den Ruhestand</a:t>
          </a:r>
          <a:endParaRPr lang="de-AT" sz="1200" kern="1200" dirty="0"/>
        </a:p>
      </dsp:txBody>
      <dsp:txXfrm>
        <a:off x="3341374" y="1606583"/>
        <a:ext cx="833268" cy="833268"/>
      </dsp:txXfrm>
    </dsp:sp>
    <dsp:sp modelId="{50689528-3401-4E7D-961E-4705E649933E}">
      <dsp:nvSpPr>
        <dsp:cNvPr id="0" name=""/>
        <dsp:cNvSpPr/>
      </dsp:nvSpPr>
      <dsp:spPr>
        <a:xfrm>
          <a:off x="2325572" y="549929"/>
          <a:ext cx="1178420" cy="11784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Mieten vs. Kaufen einer Immobilie</a:t>
          </a:r>
          <a:endParaRPr lang="de-AT" sz="1200" kern="1200" dirty="0"/>
        </a:p>
      </dsp:txBody>
      <dsp:txXfrm>
        <a:off x="2498148" y="722505"/>
        <a:ext cx="833268" cy="833268"/>
      </dsp:txXfrm>
    </dsp:sp>
    <dsp:sp modelId="{DAF5ED42-7DCC-481C-AC32-A932BE292070}">
      <dsp:nvSpPr>
        <dsp:cNvPr id="0" name=""/>
        <dsp:cNvSpPr/>
      </dsp:nvSpPr>
      <dsp:spPr>
        <a:xfrm>
          <a:off x="3530180" y="265013"/>
          <a:ext cx="1178420" cy="11784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Verwaltung von Studien-darlehen</a:t>
          </a:r>
          <a:endParaRPr lang="de-AT" sz="1200" kern="1200" dirty="0"/>
        </a:p>
      </dsp:txBody>
      <dsp:txXfrm>
        <a:off x="3702756" y="437589"/>
        <a:ext cx="833268" cy="833268"/>
      </dsp:txXfrm>
    </dsp:sp>
    <dsp:sp modelId="{64BB7960-D218-40AE-93B1-5F75ABC67CBD}">
      <dsp:nvSpPr>
        <dsp:cNvPr id="0" name=""/>
        <dsp:cNvSpPr/>
      </dsp:nvSpPr>
      <dsp:spPr>
        <a:xfrm>
          <a:off x="1801830" y="0"/>
          <a:ext cx="3666198" cy="293295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3508"/>
          </a:xfrm>
          <a:prstGeom prst="rect">
            <a:avLst/>
          </a:prstGeom>
          <a:noFill/>
          <a:ln>
            <a:noFill/>
          </a:ln>
        </p:spPr>
        <p:txBody>
          <a:bodyPr spcFirstLastPara="1" wrap="square" lIns="99032" tIns="49502" rIns="99032" bIns="49502"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4" y="0"/>
            <a:ext cx="3076363" cy="513508"/>
          </a:xfrm>
          <a:prstGeom prst="rect">
            <a:avLst/>
          </a:prstGeom>
          <a:noFill/>
          <a:ln>
            <a:noFill/>
          </a:ln>
        </p:spPr>
        <p:txBody>
          <a:bodyPr spcFirstLastPara="1" wrap="square" lIns="99032" tIns="49502" rIns="99032" bIns="49502"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3" cy="513507"/>
          </a:xfrm>
          <a:prstGeom prst="rect">
            <a:avLst/>
          </a:prstGeom>
          <a:noFill/>
          <a:ln>
            <a:noFill/>
          </a:ln>
        </p:spPr>
        <p:txBody>
          <a:bodyPr spcFirstLastPara="1" wrap="square" lIns="99032" tIns="49502" rIns="99032" bIns="49502"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de-DE" sz="1300" smtClean="0">
                <a:solidFill>
                  <a:schemeClr val="dk1"/>
                </a:solidFill>
                <a:latin typeface="Calibri"/>
                <a:ea typeface="Calibri"/>
                <a:cs typeface="Calibri"/>
                <a:sym typeface="Calibri"/>
              </a:rPr>
              <a:pPr algn="r"/>
              <a:t>‹Nr.›</a:t>
            </a:fld>
            <a:endParaRPr lang="de-DE"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tash.com/learn/financial-literac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indent="0"/>
            <a:r>
              <a:rPr lang="de-AT" sz="1800" dirty="0">
                <a:effectLst/>
                <a:latin typeface="Century Gothic" panose="020B0502020202020204" pitchFamily="34" charset="0"/>
                <a:ea typeface="Calibri" panose="020F0502020204030204" pitchFamily="34" charset="0"/>
                <a:cs typeface="Calibri" panose="020F0502020204030204" pitchFamily="34" charset="0"/>
              </a:rPr>
              <a:t>Finanzielle Bildung ist der Grundpfeiler eines intelligenten Umgangs mit Geld und ermöglicht es Einzelpersonen, die Komplexitäten der persönlichen Finanzen selbstbewusst zu bewältigen. In diesem Modul werden wir finanzielle Bildung definieren und ihre Bedeutung in der heutigen Welt hervorheben. Wir werden fünf Schlüsselprinzipien der finanziellen Bildung untersuchen, die das Verdienen, Ausgeben, Sparen und Investieren sowie den Schutz und die Sicherheit abdecken. Darüber hinaus wird das Modul eine Einführung in die Rolle von Finanzinstituten geben, die als Säulen unserer wirtschaftlichen Infrastruktur dienen und wichtige Dienstleistungen zur Unterstützung des finanziellen Werdegangs der Lernenden bereitstellen</a:t>
            </a:r>
            <a:endParaRPr dirty="0"/>
          </a:p>
        </p:txBody>
      </p:sp>
      <p:sp>
        <p:nvSpPr>
          <p:cNvPr id="86" name="Google Shape;86;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Finanzdienstleistungsunternehmen stehen als Eckpfeiler der globalen Wirtschaft und bieten ein breites Spektrum an Dienstleistungen, die für wirtschaftliche Transaktionen, Risikomanagement und finanzielle Stabilität unerlässlich sind. Ihre</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vielschichtigen Rollen umfassen verschiedene Einheiten wie Banken, Versicherungsunternehmen, Investmentfirmen, Regierungsbehörden und Genossenschaftsbanken (Gopal, 2014).</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solidFill>
                  <a:srgbClr val="000000"/>
                </a:solidFill>
                <a:effectLst/>
                <a:latin typeface="Century Gothic" panose="020B0502020202020204" pitchFamily="34" charset="0"/>
                <a:ea typeface="Calibri" panose="020F0502020204030204" pitchFamily="34" charset="0"/>
              </a:rPr>
              <a:t>Banken:</a:t>
            </a:r>
            <a:endParaRPr lang="de-AT"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An vorderster Front der Finanzdienstleistungen stehen Banken, die als unverzichtbare Knotenpunkte für monetäre Aktivitäten dienen. Diese Institutionen nehmen Einlagen entgegen, gewähren Kredite, bieten Sparkonten an und erleichtern</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Zahlungstransaktionen. Sie bilden das Rückgrat des täglichen finanziellen Betriebs und gewährleisten den reibungslosen Geldfluss zwischen verschiedenen Sektoren.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solidFill>
                  <a:srgbClr val="000000"/>
                </a:solidFill>
                <a:effectLst/>
                <a:latin typeface="Century Gothic" panose="020B0502020202020204" pitchFamily="34" charset="0"/>
                <a:ea typeface="Calibri" panose="020F0502020204030204" pitchFamily="34" charset="0"/>
              </a:rPr>
              <a:t>Genossenschaftsbanken:</a:t>
            </a:r>
            <a:endParaRPr lang="de-AT"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Ähnlich strukturiert wie genossenschaftliche Finanzgenossenschaften bieten Genossenschaftsbanken Dienstleistungen, die denen von Banken ähneln. Ihre gemeinnützige Stellung ermöglicht es ihnen jedoch oft, günstigere Konditionen</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anzubieten, wie niedrigere Zinssätze für Kredite und höhere Zinssätze für Sparkonten. Diese einzigartige Struktur fördert ein Gefühl der Gemeinschaft und gegenseitige Unterstützung unter den Mitgliedern.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solidFill>
                  <a:srgbClr val="000000"/>
                </a:solidFill>
                <a:effectLst/>
                <a:latin typeface="Century Gothic" panose="020B0502020202020204" pitchFamily="34" charset="0"/>
                <a:ea typeface="Calibri" panose="020F0502020204030204" pitchFamily="34" charset="0"/>
              </a:rPr>
              <a:t>Versicherungsunternehmen:</a:t>
            </a:r>
            <a:endParaRPr lang="de-AT"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Versicherungsunternehmen spielen eine entscheidende Rolle bei der Minderung finanzieller Risiken, denen Einzelpersonen und Unternehmen ausgesetzt sind. Durch verschiedene Policen wie Krankenversicherung, Kfz-Versicherung und</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Lebensversicherung bieten sie Schutz vor unvorhergesehenen Umständen und bieten Einzelpersonen und Unternehmen Sicherheit und finanzielle Sicherheit.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solidFill>
                  <a:srgbClr val="000000"/>
                </a:solidFill>
                <a:effectLst/>
                <a:latin typeface="Century Gothic" panose="020B0502020202020204" pitchFamily="34" charset="0"/>
                <a:ea typeface="Calibri" panose="020F0502020204030204" pitchFamily="34" charset="0"/>
              </a:rPr>
              <a:t>Investmentunternehmen:</a:t>
            </a:r>
            <a:endParaRPr lang="de-AT"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Indem sie Gelder im Auftrag von Kunden verwalten und investieren, helfen Investmentfirmen Einzelpersonen, ihr Vermögen durch eine Vielzahl von Anlagevehikeln zu vermehren. Von Aktien und Anleihen bis hin zu Investmentfonds und</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alternativen Anlagen navigieren diese Unternehmen durch die komplexe Finanzwelt und streben danach, Renditen zu optimieren und Risiken zu managen.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solidFill>
                  <a:srgbClr val="000000"/>
                </a:solidFill>
                <a:effectLst/>
                <a:latin typeface="Century Gothic" panose="020B0502020202020204" pitchFamily="34" charset="0"/>
                <a:ea typeface="Calibri" panose="020F0502020204030204" pitchFamily="34" charset="0"/>
              </a:rPr>
              <a:t>Regierungsbehörden:</a:t>
            </a:r>
            <a:endParaRPr lang="de-AT"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Regulierungsbehörden überwachen und regulieren Finanzdienstleistungen, um Verbraucher zu schützen und die Integrität des Marktes zu wahren. Diese Regierungsbehörden spielen eine entscheidende Rolle bei der Sicherstellung der</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Einhaltung von Gesetzen und Vorschriften, der Förderung von Transparenz und der Aufrechterhaltung eines fairen und geordneten Finanzmarktes.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Die gemeinsamen Anstrengungen von Finanzdienstleistungsunternehmen tragen erheblich zur Stabilität, zum Wachstum und zum Wohlstand von Einzelpersonen und Volkswirtschaften weltweit bei. Ihr vielfältiges Dienstleistungsangebot,</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das von der Erleichterung von Transaktionen bis hin zum Risikomanagement und der Förderung des finanziellen Wohlergehens reicht, bildet das Fundament der modernen Finanzlandschaft. Als wesentliche Bestandteile der globalen</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Wirtschaft fungieren diese Organisationen als Katalysatoren für wirtschaftlichen Fortschritt und gesellschaftliche Entwicklung (Gopal, 2014).</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u="sng" dirty="0" err="1">
                <a:solidFill>
                  <a:srgbClr val="000000"/>
                </a:solidFill>
                <a:effectLst/>
                <a:latin typeface="Century Gothic" panose="020B0502020202020204" pitchFamily="34" charset="0"/>
                <a:ea typeface="Calibri" panose="020F0502020204030204" pitchFamily="34" charset="0"/>
              </a:rPr>
              <a:t>Zusätzliche</a:t>
            </a:r>
            <a:r>
              <a:rPr lang="en-GB" sz="1800" u="sng" dirty="0">
                <a:solidFill>
                  <a:srgbClr val="000000"/>
                </a:solidFill>
                <a:effectLst/>
                <a:latin typeface="Century Gothic" panose="020B0502020202020204" pitchFamily="34" charset="0"/>
                <a:ea typeface="Calibri" panose="020F0502020204030204" pitchFamily="34" charset="0"/>
              </a:rPr>
              <a:t> </a:t>
            </a:r>
            <a:r>
              <a:rPr lang="en-GB" sz="1800" u="sng" dirty="0" err="1">
                <a:solidFill>
                  <a:srgbClr val="000000"/>
                </a:solidFill>
                <a:effectLst/>
                <a:latin typeface="Century Gothic" panose="020B0502020202020204" pitchFamily="34" charset="0"/>
                <a:ea typeface="Calibri" panose="020F0502020204030204" pitchFamily="34" charset="0"/>
              </a:rPr>
              <a:t>Unterlagen</a:t>
            </a:r>
            <a:r>
              <a:rPr lang="en-GB" sz="1800" u="sng" dirty="0">
                <a:solidFill>
                  <a:srgbClr val="000000"/>
                </a:solidFill>
                <a:effectLst/>
                <a:latin typeface="Century Gothic" panose="020B0502020202020204" pitchFamily="34" charset="0"/>
                <a:ea typeface="Calibri" panose="020F0502020204030204" pitchFamily="34" charset="0"/>
              </a:rPr>
              <a:t>:</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Khan Academy: "Banking and Money" - A series of educational videos on banking and financial services.</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"The Wealthy Barber" by David Chilton - A beginner-friendly book on personal finance that covers banking and investments.</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05" name="Google Shape;405;p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Um zu verstehen, wie sich finanzielle Bildung auf uns auswirkt, können wir uns einige realistische Situationen vorstellen, in denen finanzielle Bildung eine bedeutende Rolle spielt:</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de-AT" sz="1800" b="1" dirty="0">
                <a:solidFill>
                  <a:srgbClr val="000000"/>
                </a:solidFill>
                <a:effectLst/>
                <a:latin typeface="Century Gothic" panose="020B0502020202020204" pitchFamily="34" charset="0"/>
                <a:ea typeface="Calibri" panose="020F0502020204030204" pitchFamily="34" charset="0"/>
              </a:rPr>
              <a:t>Situation 1: Mieten vs. Kaufen einer Immobilie</a:t>
            </a:r>
            <a:endParaRPr lang="de-AT" sz="1800" b="1" dirty="0">
              <a:effectLst/>
              <a:latin typeface="Calibri" panose="020F0502020204030204" pitchFamily="34" charset="0"/>
              <a:ea typeface="Calibri" panose="020F0502020204030204" pitchFamily="34" charset="0"/>
            </a:endParaRPr>
          </a:p>
          <a:p>
            <a:pPr>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Stellen Sie sich vor, Sie sind ein junger Berufstätiger, der darüber nachdenkt, ob er eine Wohnung mieten oder ein Haus kaufen soll. Sie haben eine tolle Wohnung zur Miete gefunden und ein Haus, das Sie sich leisten können. Wenn Sie</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überlegen, ob Sie eine Immobilie mieten oder kaufen sollen, welche finanziellen Aspekte sollten Sie priorisieren, um eine informierte Entscheidung zu treffen, die mit Ihren langfristigen finanziellen Zielen übereinstimmt?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Das Mieten und Kaufen einer Immobilie sind zwei verschiedene Herangehensweisen an das Wohnen, jeweils mit ihren eigenen finanziellen Aspekten. Beim Mieten sollten monatliche Mietzahlungen, Kautionen, Mietverträge, begrenztes</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Eigenkapital und Flexibilität berücksichtigt werden. Beim Kauf sollten hingegen Eigenkapital, Hypotheken, Zinssätze, Grundsteuern, Eigenkapitalaufbau und langfristige Verpflichtungen berücksichtigt werden. Das Mieten bietet Flexibilität,</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baut jedoch kein Eigenkapital auf, während der Kauf erhebliche Anfangskosten mit sich bringt, aber zu Eigentum und potenziellen langfristigen finanziellen Vorteilen führen kann. Die Wahl zwischen Mieten und Kaufen hängt oft von der</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persönlichen finanziellen Situation, den langfristigen Zielen und den persönlichen Vorlieben ab. Wenn wir also finanziell gebildet sind, können wir die langfristigen finanziellen Auswirkungen des Mietens vs. Kaufens vergleichen und dabei</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Faktoren wie den Eigenkapitalaufbau, das Wertschätzungspotenzial und steuerliche Vorteile berücksichtigen. Und weiterhin kann uns finanzielle Bildung dabei helfen, eine informierte Entscheidung zu treffen, die mit unseren finanziellen</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Zielen übereinstimmt.</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de-AT" sz="1800" b="1" dirty="0">
                <a:solidFill>
                  <a:srgbClr val="000000"/>
                </a:solidFill>
                <a:effectLst/>
                <a:latin typeface="Century Gothic" panose="020B0502020202020204" pitchFamily="34" charset="0"/>
                <a:ea typeface="Calibri" panose="020F0502020204030204" pitchFamily="34" charset="0"/>
              </a:rPr>
              <a:t>Situation 2: Verwaltung von Studiendarlehen</a:t>
            </a:r>
            <a:endParaRPr lang="de-AT" sz="1800" b="1" dirty="0">
              <a:effectLst/>
              <a:latin typeface="Calibri" panose="020F0502020204030204" pitchFamily="34" charset="0"/>
              <a:ea typeface="Calibri" panose="020F0502020204030204" pitchFamily="34" charset="0"/>
            </a:endParaRPr>
          </a:p>
          <a:p>
            <a:pPr>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Stellen Sie sich eine Situation vor, in der Sie ein kürzlich graduierter Student mit erheblichen Studiendarlehensschulden sind und Entscheidungen über Rückzahlungsoptionen und die Verwaltung Ihrer Finanzen nach dem Abschluss treffen</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müssen. Welche finanziellen Strategien und Überlegungen sollten Absolventen in dieser Situation priorisieren, wenn sie mit erheblichen Studiendarlehensschulden und der Notwendigkeit konfrontiert sind, ihre Finanzen nach dem Abschluss</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zu verwalten?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Die wichtigsten finanziellen Aspekte, die in dieser Situation zu berücksichtigen sind, sind die Rückzahlung von Studiendarlehen, Darlehensarten, Karenzzeit, Rückzahlungspläne, Zinssätze, Darlehensvergebung und Unterstützungsprogramme,</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Budgetierung, Verwaltung der Finanzen nach dem Abschluss, Einkommen, Notfallfonds, Sparziele, Kreditverwaltung, Schuldenmanagement, finanzielle Ziele:</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In dieser Situation erfordert die Verwaltung von Studiendarlehensschulden und die Finanzierung nach dem Abschluss eine sorgfältige Planung, Budgetierung und informierte Entscheidungsfindung, um sich trotz der Belastung durch</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Studiendarlehen auf einen Weg zur finanziellen Stabilität und Erfolg zu setzen.</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de-AT" sz="1800" b="1" dirty="0">
                <a:solidFill>
                  <a:srgbClr val="000000"/>
                </a:solidFill>
                <a:effectLst/>
                <a:latin typeface="Century Gothic" panose="020B0502020202020204" pitchFamily="34" charset="0"/>
                <a:ea typeface="Calibri" panose="020F0502020204030204" pitchFamily="34" charset="0"/>
              </a:rPr>
              <a:t>Situation 3: Sparen für den Ruhestand</a:t>
            </a:r>
            <a:endParaRPr lang="de-AT" sz="1800" b="1" dirty="0">
              <a:effectLst/>
              <a:latin typeface="Calibri" panose="020F0502020204030204" pitchFamily="34" charset="0"/>
              <a:ea typeface="Calibri" panose="020F0502020204030204" pitchFamily="34" charset="0"/>
            </a:endParaRPr>
          </a:p>
          <a:p>
            <a:pPr>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Stellen Sie sich vor, Sie sind mitten in Ihrer Karriere und haben noch nicht mit dem Sparen für den Ruhestand begonnen. Welche finanziellen Aspekte sollten Personen in der Mitte ihrer Karriere priorisieren, wenn sie versuchen, beim Sparen</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für den Ruhestand aufzuholen und ihre finanzielle Zukunft zu sichern?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Es gibt einige wichtige finanzielle Aspekte, die berücksichtigt werden sollten, wenn Sie planen, beim Sparen für den Ruhestand aufzuholen und Ihre finanzielle Zukunft zu sichern: Einschätzung Ihrer aktuellen Situation, Ruhestandsziele,</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aktuelle Ersparnisse, finanzielle Verpflichtungen, Aufholen beim Sparen für den Ruhestand, Diversifizierung von Investitionen, Budgetierung, Schuldenabbau, Notfallfonds, Versicherungsdeckung usw. Also hilft uns die finanzielle Bildung zu</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verstehen, dass es nie zu spät ist, mit dem Sparen für den Ruhestand zu beginnen. Auch wenn das Aufholen möglicherweise erheblichen Aufwand und Disziplin erfordert, können eine sorgfältige Planung, fleißiges Sparen und gegebenenfalls</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professioneller Rat Ihnen helfen, Ihre finanzielle Zukunft zu sichern und auf einen angenehmen Ruhestand hinzuarbeiten.</a:t>
            </a:r>
            <a:endParaRPr lang="de-AT" sz="1800" dirty="0">
              <a:solidFill>
                <a:srgbClr val="000000"/>
              </a:solidFill>
              <a:effectLst/>
              <a:latin typeface="Calibri" panose="020F0502020204030204" pitchFamily="34" charset="0"/>
              <a:ea typeface="Calibri" panose="020F0502020204030204" pitchFamily="34" charset="0"/>
            </a:endParaRPr>
          </a:p>
          <a:p>
            <a:pPr algn="just">
              <a:lnSpc>
                <a:spcPct val="107000"/>
              </a:lnSpc>
              <a:spcAft>
                <a:spcPts val="800"/>
              </a:spcAft>
            </a:pPr>
            <a:endParaRPr lang="de-AT" sz="1800" dirty="0">
              <a:solidFill>
                <a:srgbClr val="000000"/>
              </a:solidFill>
              <a:effectLst/>
              <a:latin typeface="Calibri" panose="020F0502020204030204" pitchFamily="34" charset="0"/>
              <a:ea typeface="Calibri" panose="020F0502020204030204" pitchFamily="34" charset="0"/>
            </a:endParaRPr>
          </a:p>
          <a:p>
            <a:pPr algn="just">
              <a:lnSpc>
                <a:spcPct val="107000"/>
              </a:lnSpc>
              <a:spcAft>
                <a:spcPts val="800"/>
              </a:spcAft>
            </a:pPr>
            <a:r>
              <a:rPr lang="de-DE" dirty="0"/>
              <a:t>In den folgenden Modulen erfahren Sie mehr über alle genannten Themen. </a:t>
            </a:r>
            <a:endParaRPr lang="en-US" dirty="0"/>
          </a:p>
        </p:txBody>
      </p:sp>
      <p:sp>
        <p:nvSpPr>
          <p:cNvPr id="405" name="Google Shape;405;p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429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0: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sz="1800" dirty="0">
                <a:effectLst/>
                <a:latin typeface="Century Gothic" panose="020B0502020202020204" pitchFamily="34" charset="0"/>
                <a:ea typeface="Calibri" panose="020F0502020204030204" pitchFamily="34" charset="0"/>
              </a:rPr>
              <a:t>Abschließend hat das Einführungsmodul zur finanziellen Bildung die Bedeutung des Verstehens und der effektiven Verwaltung von Finanzen betont. Finanzielle Bildung befähigt Einzelpersonen, informierte Entscheidungen zu treffen, wirtschaftliche Herausforderungen zu meistern und ihre finanzielle Zukunft zu sichern. Dies ist besonders wichtig für Frauen, die oft einzigartigen finanziellen Hindernissen gegenüberstehen. Das Modul hat die wichtigsten Grundsätze der finanziellen Bildung umrissen, darunter Einkommen, Budgetierung, Sparen &amp; Investieren, Kreditaufnahme und Schutz &amp; Sicherheit, und so die Grundlage für eine solide Geldverwaltungspraxis gelegt. Darüber hinaus wurden den Teilnehmern verschiedene Finanzinstitute vorgestellt, die wesentliche Dienstleistungen und Unterstützung bei der Erreichung finanzieller Ziele bieten. </a:t>
            </a:r>
            <a:r>
              <a:rPr lang="de-AT" sz="1800">
                <a:effectLst/>
                <a:latin typeface="Century Gothic" panose="020B0502020202020204" pitchFamily="34" charset="0"/>
                <a:ea typeface="Calibri" panose="020F0502020204030204" pitchFamily="34" charset="0"/>
              </a:rPr>
              <a:t>Insgesamt dient dieses Modul als entscheidender Schritt zur Förderung finanzieller Selbstbestimmung und zur Schaffung einer besseren finanziellen Zukunft für alle.</a:t>
            </a:r>
            <a:endParaRPr lang="de-AT" sz="1800">
              <a:effectLst/>
              <a:latin typeface="Calibri" panose="020F0502020204030204" pitchFamily="34" charset="0"/>
              <a:ea typeface="Calibri" panose="020F0502020204030204" pitchFamily="34" charset="0"/>
            </a:endParaRPr>
          </a:p>
          <a:p>
            <a:pPr marL="0" indent="0"/>
            <a:endParaRPr/>
          </a:p>
        </p:txBody>
      </p:sp>
      <p:sp>
        <p:nvSpPr>
          <p:cNvPr id="618" name="Google Shape;618;p1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sz="1800" dirty="0">
                <a:solidFill>
                  <a:srgbClr val="000000"/>
                </a:solidFill>
                <a:effectLst/>
                <a:latin typeface="Century Gothic" panose="020B0502020202020204" pitchFamily="34" charset="0"/>
                <a:ea typeface="Calibri" panose="020F0502020204030204" pitchFamily="34" charset="0"/>
              </a:rPr>
              <a:t>Die Lernziele dieses Moduls sind zu verstehen, warum finanzielle Bildung wichtig ist, und zu wissen, welche Organisationen finanzielle Dienstleistungen anbieten.</a:t>
            </a:r>
            <a:endParaRPr lang="de-AT" sz="1800" dirty="0">
              <a:effectLst/>
              <a:latin typeface="Calibri" panose="020F0502020204030204" pitchFamily="34" charset="0"/>
              <a:ea typeface="Calibri" panose="020F0502020204030204" pitchFamily="34" charset="0"/>
            </a:endParaRPr>
          </a:p>
          <a:p>
            <a:pPr marL="0" indent="0"/>
            <a:r>
              <a:rPr lang="de-DE" sz="1200" dirty="0">
                <a:effectLst/>
                <a:latin typeface="Century Gothic" panose="020B0502020202020204" pitchFamily="34" charset="0"/>
                <a:ea typeface="Calibri" panose="020F0502020204030204" pitchFamily="34" charset="0"/>
                <a:cs typeface="Arial" panose="020B0604020202020204" pitchFamily="34" charset="0"/>
              </a:rPr>
              <a:t>(z. B. Inflation, Wechselkurse, Zinssätze, Steuern</a:t>
            </a:r>
            <a:endParaRPr dirty="0"/>
          </a:p>
        </p:txBody>
      </p:sp>
      <p:sp>
        <p:nvSpPr>
          <p:cNvPr id="95" name="Google Shape;95;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Finanzielle Allgemeinbildung umfasst die Fähigkeit, verschiedene finanzielle Fertigkeiten zu verstehen und anzuwenden, einschließlich persönlicher Finanzverwaltung, Budgetierung und</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Investition. Sie umfasst das Wissen und die Fähigkeiten, die erforderlich sind, um fundierte finanzielle Entscheidungen zu treffen, für die Zukunft zu planen und finanzielles Wohlergehen</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zu erreichen.</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Daher geht es bei finanzieller Allgemeinbildung nicht nur um grundlegende Mathematik oder Budgetierung; sie umfasst ein breites Spektrum an Fähigkeiten und Wissen. Dazu gehört</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das Verständnis von Konzepten wie Zinseszinsen, Anlagestrategien, Versicherungen und Rentenplanung. Es beinhaltet auch das Wissen darüber, wie man Finanzberichte liest und</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fundierte Entscheidungen über Kredite, Kreditkarten und Hypotheken trifft.</a:t>
            </a:r>
            <a:endParaRPr lang="de-AT" sz="1800" dirty="0">
              <a:effectLst/>
              <a:latin typeface="Calibri" panose="020F0502020204030204" pitchFamily="34" charset="0"/>
              <a:ea typeface="Calibri" panose="020F0502020204030204" pitchFamily="34" charset="0"/>
            </a:endParaRPr>
          </a:p>
          <a:p>
            <a:pPr marL="228600" indent="0" algn="l">
              <a:buFont typeface="Arial" panose="020B0604020202020204" pitchFamily="34" charset="0"/>
              <a:buNone/>
            </a:pPr>
            <a:endParaRPr lang="en-US" b="0" i="0" dirty="0">
              <a:solidFill>
                <a:srgbClr val="374151"/>
              </a:solidFill>
              <a:effectLst/>
              <a:latin typeface="Söhne"/>
            </a:endParaRPr>
          </a:p>
        </p:txBody>
      </p:sp>
      <p:sp>
        <p:nvSpPr>
          <p:cNvPr id="169" name="Google Shape;169;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228600" indent="0" algn="just">
              <a:buFont typeface="Arial" panose="020B0604020202020204" pitchFamily="34" charset="0"/>
              <a:buNone/>
            </a:pPr>
            <a:r>
              <a:rPr lang="en-US" b="0" i="0" dirty="0" err="1">
                <a:solidFill>
                  <a:srgbClr val="374151"/>
                </a:solidFill>
                <a:effectLst/>
                <a:latin typeface="Söhne"/>
              </a:rPr>
              <a:t>Warum</a:t>
            </a:r>
            <a:r>
              <a:rPr lang="en-US" b="0" i="0" dirty="0">
                <a:solidFill>
                  <a:srgbClr val="374151"/>
                </a:solidFill>
                <a:effectLst/>
                <a:latin typeface="Söhne"/>
              </a:rPr>
              <a:t> </a:t>
            </a:r>
            <a:r>
              <a:rPr lang="en-US" b="0" i="0" dirty="0" err="1">
                <a:solidFill>
                  <a:srgbClr val="374151"/>
                </a:solidFill>
                <a:effectLst/>
                <a:latin typeface="Söhne"/>
              </a:rPr>
              <a:t>ist</a:t>
            </a:r>
            <a:r>
              <a:rPr lang="en-US" b="0" i="0" dirty="0">
                <a:solidFill>
                  <a:srgbClr val="374151"/>
                </a:solidFill>
                <a:effectLst/>
                <a:latin typeface="Söhne"/>
              </a:rPr>
              <a:t> </a:t>
            </a:r>
            <a:r>
              <a:rPr lang="en-US" b="0" i="0" dirty="0" err="1">
                <a:solidFill>
                  <a:srgbClr val="374151"/>
                </a:solidFill>
                <a:effectLst/>
                <a:latin typeface="Söhne"/>
              </a:rPr>
              <a:t>Finanzwissen</a:t>
            </a:r>
            <a:r>
              <a:rPr lang="en-US" b="0" i="0" dirty="0">
                <a:solidFill>
                  <a:srgbClr val="374151"/>
                </a:solidFill>
                <a:effectLst/>
                <a:latin typeface="Söhne"/>
              </a:rPr>
              <a:t> </a:t>
            </a:r>
            <a:r>
              <a:rPr lang="en-US" b="0" i="0" dirty="0" err="1">
                <a:solidFill>
                  <a:srgbClr val="374151"/>
                </a:solidFill>
                <a:effectLst/>
                <a:latin typeface="Söhne"/>
              </a:rPr>
              <a:t>wichtig</a:t>
            </a:r>
            <a:r>
              <a:rPr lang="en-US" b="0" i="0" dirty="0">
                <a:solidFill>
                  <a:srgbClr val="374151"/>
                </a:solidFill>
                <a:effectLst/>
                <a:latin typeface="Söhne"/>
              </a:rPr>
              <a:t>? </a:t>
            </a:r>
            <a:r>
              <a:rPr lang="en-US" b="0" i="0" dirty="0" err="1">
                <a:solidFill>
                  <a:srgbClr val="374151"/>
                </a:solidFill>
                <a:effectLst/>
                <a:latin typeface="Söhne"/>
              </a:rPr>
              <a:t>Warum</a:t>
            </a:r>
            <a:r>
              <a:rPr lang="en-US" b="0" i="0" dirty="0">
                <a:solidFill>
                  <a:srgbClr val="374151"/>
                </a:solidFill>
                <a:effectLst/>
                <a:latin typeface="Söhne"/>
              </a:rPr>
              <a:t> </a:t>
            </a:r>
            <a:r>
              <a:rPr lang="en-US" b="0" i="0" dirty="0" err="1">
                <a:solidFill>
                  <a:srgbClr val="374151"/>
                </a:solidFill>
                <a:effectLst/>
                <a:latin typeface="Söhne"/>
              </a:rPr>
              <a:t>ist</a:t>
            </a:r>
            <a:r>
              <a:rPr lang="en-US" b="0" i="0" dirty="0">
                <a:solidFill>
                  <a:srgbClr val="374151"/>
                </a:solidFill>
                <a:effectLst/>
                <a:latin typeface="Söhne"/>
              </a:rPr>
              <a:t> es für </a:t>
            </a:r>
            <a:r>
              <a:rPr lang="en-US" b="0" i="0" dirty="0" err="1">
                <a:solidFill>
                  <a:srgbClr val="374151"/>
                </a:solidFill>
                <a:effectLst/>
                <a:latin typeface="Söhne"/>
              </a:rPr>
              <a:t>uns</a:t>
            </a:r>
            <a:r>
              <a:rPr lang="en-US" b="0" i="0" dirty="0">
                <a:solidFill>
                  <a:srgbClr val="374151"/>
                </a:solidFill>
                <a:effectLst/>
                <a:latin typeface="Söhne"/>
              </a:rPr>
              <a:t> </a:t>
            </a:r>
            <a:r>
              <a:rPr lang="en-US" b="0" i="0" dirty="0" err="1">
                <a:solidFill>
                  <a:srgbClr val="374151"/>
                </a:solidFill>
                <a:effectLst/>
                <a:latin typeface="Söhne"/>
              </a:rPr>
              <a:t>wichtig</a:t>
            </a:r>
            <a:r>
              <a:rPr lang="en-US" b="0" i="0" dirty="0">
                <a:solidFill>
                  <a:srgbClr val="374151"/>
                </a:solidFill>
                <a:effectLst/>
                <a:latin typeface="Söhne"/>
              </a:rPr>
              <a:t> und </a:t>
            </a:r>
            <a:r>
              <a:rPr lang="en-US" b="0" i="0" dirty="0" err="1">
                <a:solidFill>
                  <a:srgbClr val="374151"/>
                </a:solidFill>
                <a:effectLst/>
                <a:latin typeface="Söhne"/>
              </a:rPr>
              <a:t>wie</a:t>
            </a:r>
            <a:r>
              <a:rPr lang="en-US" b="0" i="0" dirty="0">
                <a:solidFill>
                  <a:srgbClr val="374151"/>
                </a:solidFill>
                <a:effectLst/>
                <a:latin typeface="Söhne"/>
              </a:rPr>
              <a:t> </a:t>
            </a:r>
            <a:r>
              <a:rPr lang="en-US" b="0" i="0" dirty="0" err="1">
                <a:solidFill>
                  <a:srgbClr val="374151"/>
                </a:solidFill>
                <a:effectLst/>
                <a:latin typeface="Söhne"/>
              </a:rPr>
              <a:t>wirkt</a:t>
            </a:r>
            <a:r>
              <a:rPr lang="en-US" b="0" i="0" dirty="0">
                <a:solidFill>
                  <a:srgbClr val="374151"/>
                </a:solidFill>
                <a:effectLst/>
                <a:latin typeface="Söhne"/>
              </a:rPr>
              <a:t> es </a:t>
            </a:r>
            <a:r>
              <a:rPr lang="en-US" b="0" i="0" dirty="0" err="1">
                <a:solidFill>
                  <a:srgbClr val="374151"/>
                </a:solidFill>
                <a:effectLst/>
                <a:latin typeface="Söhne"/>
              </a:rPr>
              <a:t>sich</a:t>
            </a:r>
            <a:r>
              <a:rPr lang="en-US" b="0" i="0" dirty="0">
                <a:solidFill>
                  <a:srgbClr val="374151"/>
                </a:solidFill>
                <a:effectLst/>
                <a:latin typeface="Söhne"/>
              </a:rPr>
              <a:t> auf </a:t>
            </a:r>
            <a:r>
              <a:rPr lang="en-US" b="0" i="0" dirty="0" err="1">
                <a:solidFill>
                  <a:srgbClr val="374151"/>
                </a:solidFill>
                <a:effectLst/>
                <a:latin typeface="Söhne"/>
              </a:rPr>
              <a:t>unsere</a:t>
            </a:r>
            <a:r>
              <a:rPr lang="en-US" b="0" i="0" dirty="0">
                <a:solidFill>
                  <a:srgbClr val="374151"/>
                </a:solidFill>
                <a:effectLst/>
                <a:latin typeface="Söhne"/>
              </a:rPr>
              <a:t> </a:t>
            </a:r>
            <a:r>
              <a:rPr lang="en-US" b="0" i="0" dirty="0" err="1">
                <a:solidFill>
                  <a:srgbClr val="374151"/>
                </a:solidFill>
                <a:effectLst/>
                <a:latin typeface="Söhne"/>
              </a:rPr>
              <a:t>Lebensentscheidungen</a:t>
            </a:r>
            <a:r>
              <a:rPr lang="en-US" b="0" i="0" dirty="0">
                <a:solidFill>
                  <a:srgbClr val="374151"/>
                </a:solidFill>
                <a:effectLst/>
                <a:latin typeface="Söhne"/>
              </a:rPr>
              <a:t> </a:t>
            </a:r>
            <a:r>
              <a:rPr lang="en-US" b="0" i="0" dirty="0" err="1">
                <a:solidFill>
                  <a:srgbClr val="374151"/>
                </a:solidFill>
                <a:effectLst/>
                <a:latin typeface="Söhne"/>
              </a:rPr>
              <a:t>aus</a:t>
            </a:r>
            <a:r>
              <a:rPr lang="en-US" b="0" i="0" dirty="0">
                <a:solidFill>
                  <a:srgbClr val="374151"/>
                </a:solidFill>
                <a:effectLst/>
                <a:latin typeface="Söhne"/>
              </a:rPr>
              <a:t>?</a:t>
            </a:r>
          </a:p>
          <a:p>
            <a:pPr marL="228600" indent="0" algn="just">
              <a:buFont typeface="Arial" panose="020B0604020202020204" pitchFamily="34" charset="0"/>
              <a:buNone/>
            </a:pPr>
            <a:endParaRPr lang="en-US" b="0" i="0" dirty="0">
              <a:solidFill>
                <a:srgbClr val="374151"/>
              </a:solidFill>
              <a:effectLst/>
              <a:latin typeface="Söhne"/>
            </a:endParaRPr>
          </a:p>
          <a:p>
            <a:pPr marL="228600" indent="0" algn="just">
              <a:buFont typeface="Arial" panose="020B0604020202020204" pitchFamily="34" charset="0"/>
              <a:buNone/>
            </a:pPr>
            <a:r>
              <a:rPr lang="en-US" b="0" i="0" dirty="0">
                <a:solidFill>
                  <a:srgbClr val="374151"/>
                </a:solidFill>
                <a:effectLst/>
                <a:latin typeface="Söhne"/>
              </a:rPr>
              <a:t>Die </a:t>
            </a:r>
            <a:r>
              <a:rPr lang="en-US" b="0" i="0" dirty="0" err="1">
                <a:solidFill>
                  <a:srgbClr val="374151"/>
                </a:solidFill>
                <a:effectLst/>
                <a:latin typeface="Söhne"/>
              </a:rPr>
              <a:t>TeilnehmerInnen</a:t>
            </a:r>
            <a:r>
              <a:rPr lang="en-US" b="0" i="0" dirty="0">
                <a:solidFill>
                  <a:srgbClr val="374151"/>
                </a:solidFill>
                <a:effectLst/>
                <a:latin typeface="Söhne"/>
              </a:rPr>
              <a:t> </a:t>
            </a:r>
            <a:r>
              <a:rPr lang="en-US" b="0" i="0" dirty="0" err="1">
                <a:solidFill>
                  <a:srgbClr val="374151"/>
                </a:solidFill>
                <a:effectLst/>
                <a:latin typeface="Söhne"/>
              </a:rPr>
              <a:t>haben</a:t>
            </a:r>
            <a:r>
              <a:rPr lang="en-US" b="0" i="0" dirty="0">
                <a:solidFill>
                  <a:srgbClr val="374151"/>
                </a:solidFill>
                <a:effectLst/>
                <a:latin typeface="Söhne"/>
              </a:rPr>
              <a:t> </a:t>
            </a:r>
            <a:r>
              <a:rPr lang="en-US" b="0" i="0" dirty="0" err="1">
                <a:solidFill>
                  <a:srgbClr val="374151"/>
                </a:solidFill>
                <a:effectLst/>
                <a:latin typeface="Söhne"/>
              </a:rPr>
              <a:t>einige</a:t>
            </a:r>
            <a:r>
              <a:rPr lang="en-US" b="0" i="0" dirty="0">
                <a:solidFill>
                  <a:srgbClr val="374151"/>
                </a:solidFill>
                <a:effectLst/>
                <a:latin typeface="Söhne"/>
              </a:rPr>
              <a:t> </a:t>
            </a:r>
            <a:r>
              <a:rPr lang="en-US" b="0" i="0" dirty="0" err="1">
                <a:solidFill>
                  <a:srgbClr val="374151"/>
                </a:solidFill>
                <a:effectLst/>
                <a:latin typeface="Söhne"/>
              </a:rPr>
              <a:t>Minuten</a:t>
            </a:r>
            <a:r>
              <a:rPr lang="en-US" b="0" i="0" dirty="0">
                <a:solidFill>
                  <a:srgbClr val="374151"/>
                </a:solidFill>
                <a:effectLst/>
                <a:latin typeface="Söhne"/>
              </a:rPr>
              <a:t> Zeit, </a:t>
            </a:r>
            <a:r>
              <a:rPr lang="en-US" b="0" i="0" dirty="0" err="1">
                <a:solidFill>
                  <a:srgbClr val="374151"/>
                </a:solidFill>
                <a:effectLst/>
                <a:latin typeface="Söhne"/>
              </a:rPr>
              <a:t>darüber</a:t>
            </a:r>
            <a:r>
              <a:rPr lang="en-US" b="0" i="0" dirty="0">
                <a:solidFill>
                  <a:srgbClr val="374151"/>
                </a:solidFill>
                <a:effectLst/>
                <a:latin typeface="Söhne"/>
              </a:rPr>
              <a:t> </a:t>
            </a:r>
            <a:r>
              <a:rPr lang="en-US" b="0" i="0" dirty="0" err="1">
                <a:solidFill>
                  <a:srgbClr val="374151"/>
                </a:solidFill>
                <a:effectLst/>
                <a:latin typeface="Söhne"/>
              </a:rPr>
              <a:t>nachzudenken</a:t>
            </a:r>
            <a:r>
              <a:rPr lang="en-US" b="0" i="0" dirty="0">
                <a:solidFill>
                  <a:srgbClr val="374151"/>
                </a:solidFill>
                <a:effectLst/>
                <a:latin typeface="Söhne"/>
              </a:rPr>
              <a:t>.</a:t>
            </a:r>
            <a:endParaRPr dirty="0"/>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BA7A2615-D418-56C6-E66A-C75B57D6CC1B}"/>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28913FFF-7B59-D3CE-631E-E58A4F96D328}"/>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Finanzielle Allgemeinbildung ist von herausragender Bedeutung in der komplexen und sich ständig verändernden finanziellen Landschaft von heute. Sie stattet Einzelpersonen mit dem</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Wissen und den Fähigkeiten aus, die notwendig sind, um fundierte Entscheidungen über ihre Finanzen zu treffen, für die Zukunft zu planen und finanzielles Wohlergehen zu erreichen.</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Hier sind mehrere Gründe, die die Bedeutung der finanziellen Allgemeinbildung hervorheben (NFEC, o.J., OECD, o.J.):</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Persönliche finanzielle Stabilität: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Finanzielle Allgemeinbildung befähigt Einzelpersonen dazu, ihre Finanzen effektiv zu verwalten. Sie hilft ihnen dabei, Budgets zu erstellen, Ausgaben zu verfolgen und für Notfälle zu sparen, was die persönliche finanzielle Stabilität fördert.</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Fundierte Entscheidungsfindung: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Mit finanzieller Allgemeinbildung können Einzelpersonen fundierte Entscheidungen über Kreditaufnahme, Investitionen und Rentenplanung treffen. Sie können die Risiken und Vorteile verschiedener Finanzprodukte bewerten und die Optionen wählen, die ihren Zielen entsprechen.</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Schuldenmanagement: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Das Verständnis finanzieller Konzepte wie Zinssätze, Kreditwürdigkeitsbewertungen und Schuldenmanagementstrategien kann Einzelpersonen helfen, übermäßige Verschuldung zu vermeiden und kluge Kreditentscheidungen zu treffen.</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Investmenterfolg: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Finanziell gebildete Personen sind besser gerüstet, um die Welt der Investitionen zu navigieren. Sie können ihre Portfolios diversifizieren, Anlagerisiken verstehen und möglicherweise höhere Renditen auf ihre Investitionen erzielen.</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Rentenplanung: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Finanzielle Allgemeinbildung ist für die Planung eines sicheren Ruhestands unerlässlich. Sie ermöglicht es Einzelpersonen, zu berechnen, wie viel sie für den Ruhestand sparen müssen, geeignete Rentenkonten zu wählen und fundierte Entscheidungen darüber zu treffen, wann sie in Rente gehen.</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Schutz vor Betrug: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Kenntnisse über finanzielle Konzepte können Einzelpersonen auch vor Finanzbetrug und -betrug schützen. Sie erkennen eher Warnzeichen und schützen ihre Vermögenswerte.</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Wirtschaftliche Stabilität: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Eine finanziell gebildete Bevölkerung trägt zur allgemeinen wirtschaftlichen Stabilität bei. Wenn Menschen fundierte finanzielle Entscheidungen treffen, kann dies das Risiko von Finanzkrisen und wirtschaftlichen Abschwüngen verringern.</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Finanzielle Allgemeinbildung ist eine Fähigkeit, die von Generation zu Generation weitergegeben werden kann. Eltern, die finanziell gebildet sind, können ihren Kindern wertvolle</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Geldverwaltungsfähigkeiten vermitteln und damit einen positiven Einfluss auf zukünftige Generationen haben.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228600" indent="0" algn="just">
              <a:buFont typeface="Arial" panose="020B0604020202020204" pitchFamily="34" charset="0"/>
              <a:buNone/>
            </a:pP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4A599BCD-DCDA-E6E3-E48B-55411DD1416C}"/>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68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Aktuellen Studien zufolge sehen sich Frauen nach wie vor signifikanten Disparitäten in finanzieller Bildung, Vermögensaufbau und Einkommensniveau im Vergleich zu Männern</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gegenüber, wodurch sie mehrere spezifische finanzielle Herausforderungen erleben, die ihre finanzielle Sicherheit und Wohlergehen erheblich beeinträchtigen können.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lang="de-AT" sz="1800" dirty="0">
              <a:solidFill>
                <a:srgbClr val="000000"/>
              </a:solidFill>
              <a:effectLst/>
              <a:latin typeface="Century Gothic" panose="020B050202020202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Hier sind einige wichtige Statistiken, die diese Unterschiede verdeutlichen: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Gender Pay Gap: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Trotz Fortschritten in der Geschlechtergleichstellung verdienen Frauen im Durchschnitt immer noch weniger als Männer für die gleiche Arbeit. Diese Kluft variiert je nach Faktoren wie Rasse, Ethnizität und Beruf, wobei Frauen mit anderer Hautfarbe noch größere Lohnunterschiede erleben. Diese Lücke betrifft nicht nur aktuelle Einnahmen, sondern verringert auch den langfristigen Vermögensaufbau und die Altersvorsorge.</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457200"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Karriereunterbrechungen und niedrigere Altersvorsorge: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Frauen stehen oft aufgrund von Betreuungspflichten für Kinder, ältere Eltern oder Familienmitglieder mit Behinderungen vor Karriereunterbrechungen. Diese Unterbrechungen können zu geringeren Einkommen, verpassten Karrierechancen und niedrigeren Beiträgen zur Altersvorsorge führen. Frauen haben typischerweise niedrigere Altersvorsorgeeinsparungen im Vergleich zu Männern. Faktoren wie Karriereunterbrechungen aufgrund von Betreuungspflichten und Teilzeitarbeit tragen zu dieser Diskrepanz bei.</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457200"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Längere Lebenserwartung: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Frauen leben typischerweise länger als Männer, was bedeutet, dass sie mehr Ersparnisse benötigen, um Gesundheitskosten und Altersruhestandskosten zu decken. Die längere Lebenserwartung erhöht auch das Risiko, die Altersvorsorge zu überschreiten, insbesondere wenn Frauen nicht ausreichend für ihre finanzielle Zukunft geplant haben.</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228600" indent="0" algn="l">
              <a:buFont typeface="+mj-lt"/>
              <a:buNone/>
            </a:pPr>
            <a:endParaRPr lang="en-US" b="0" i="0" dirty="0">
              <a:solidFill>
                <a:srgbClr val="0D0D0D"/>
              </a:solidFill>
              <a:effectLst/>
              <a:latin typeface="Söhne"/>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18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4FF8AC35-5ABC-ED22-08D4-2681C543EE6D}"/>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03F51133-DE89-937C-712A-3647CE36D86E}"/>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Bei finanzieller Unabhängigkeit geht nicht nur darum, Geld zur Verfügung zu haben; es geht darum, die Kontrolle über die eigenen finanziellen Entscheidungen und die Zukunft zu haben. Für Frauen ist die Erreichung finanzieller</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Unabhängigkeit aus mehreren Gründen entscheidend:</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Freiheit bei Lebensentscheidungen: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Finanzielle Unabhängigkeit gibt Frauen die Freiheit, ihre Ziele und Träume zu verfolgen, ohne auf andere für finanzielle Unterstützung angewiesen zu sein. Ob es sich um die Gründung eines Unternehmens, die Fortsetzung der Ausbildung oder das Reisen um die Welt handelt, finanzielle Unabhängigkeit ermöglicht es, diese Entscheidungen autonom zu treffen.</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457200"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b="1" dirty="0">
              <a:effectLst/>
              <a:latin typeface="Times New Roman" panose="02020603050405020304" pitchFamily="18" charset="0"/>
              <a:ea typeface="Times New Roman" panose="02020603050405020304" pitchFamily="18"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Sicherheit in wirtschaftlich unsicheren Zeiten: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Wirtschaftsabschwünge, Jobverlust oder unerwartete Ausgaben können jedem passieren. Finanzielle Unabhängigkeit bietet ein Sicherheitsnetz, das Frauen befähigt, finanzielle Herausforderungen mit größerer Widerstandsfähigkeit und Zuversicht zu meistern.</a:t>
            </a:r>
            <a:endParaRPr lang="de-AT" sz="1800" dirty="0">
              <a:effectLst/>
              <a:latin typeface="Times New Roman" panose="02020603050405020304" pitchFamily="18" charset="0"/>
              <a:ea typeface="Times New Roman" panose="02020603050405020304" pitchFamily="18" charset="0"/>
            </a:endParaRPr>
          </a:p>
          <a:p>
            <a:pPr marL="457200"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Stärkung in Beziehungen: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Finanzielle Unabhängigkeit stärkt Frauen in Beziehungen, egal ob sie alleinstehend, verheiratet oder in Partnerschaften sind. Sie verringert das Risiko finanzieller Missbrauch oder Abhängigkeit und fördert Gleichberechtigung und gegenseitigen Respekt.</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marL="228600" indent="0" algn="just">
              <a:buFont typeface="Arial" panose="020B0604020202020204" pitchFamily="34" charset="0"/>
              <a:buNone/>
            </a:pP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74912F1A-0C8E-3C18-B73B-3E2CB0838938}"/>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09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15BF3B8B-E8A3-3038-7028-DAD35090A74C}"/>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06B08A1E-0027-F987-524E-809F374E2207}"/>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Die Verbesserung der finanziellen Bildung von Frauen hat weitreichende Vorteile, die über das reine Geldmanagement hinausgehen. Hier ist, wie sie verschiedene Aspekte des Lebens von Frauen positiv beeinflussen kann:</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Erhöhtes Selbstvertrauen im Umgang mit Geld: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Wenn Frauen ein besseres Verständnis für finanzielle Konzepte wie Budgetierung, Sparen und Investieren haben, fühlen sie sich sicherer im Umgang mit ihrem Geld, was zu besseren finanziellen Ergebnissen führt. Selbstvertrauen ermöglicht es Frauen auch, kalkulierte Risiken einzugehen, wie etwa in den Aktienmarkt zu investieren oder ein Unternehmen zu gründen, was zu größerem finanziellen Wachstum und Chancen führen kann. Selbstvertrauen befähigt Frauen, für ihre finanziellen Interessen einzutreten, sei es bei der Verhandlung eines höheren Gehalts, der Suche nach fairer Behandlung in finanziellen Transaktionen oder der Durchsetzung ihrer Rechte in finanziellen Angelegenheiten.</a:t>
            </a:r>
            <a:endParaRPr lang="de-AT" sz="1800" dirty="0">
              <a:effectLst/>
              <a:latin typeface="Times New Roman" panose="02020603050405020304" pitchFamily="18" charset="0"/>
              <a:ea typeface="Times New Roman" panose="02020603050405020304" pitchFamily="18" charset="0"/>
            </a:endParaRPr>
          </a:p>
          <a:p>
            <a:pPr marL="457200" algn="just"/>
            <a:r>
              <a:rPr lang="de-AT"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Bessere finanzielle Entscheidungsfindung: </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Finanzielle Bildung befähigt Frauen dazu, fundierte Entscheidungen über ihre Finanzen zu treffen, sei es bei der Auswahl des richtigen Ruhestandsplans, der Gehaltsverhandlung oder der Vermeidung von räuberischen Finanzprodukten.</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b="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Verbessertes allgemeines finanzielles Wohlbefinden</a:t>
            </a:r>
            <a:r>
              <a:rPr lang="de-AT"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Letztendlich befähigt finanzielle Bildung Frauen dazu, die Kontrolle über ihre finanzielle Zukunft zu übernehmen, Vermögen aufzubauen und langfristige Ziele zu erreichen. Sie fördert ein Gefühl von Sicherheit, Unabhängigkeit und Stärkung, das das allgemeine Wohlbefinden und die Lebensqualität verbessert.</a:t>
            </a:r>
            <a:endParaRPr lang="de-AT" sz="1800" dirty="0">
              <a:effectLst/>
              <a:latin typeface="Times New Roman" panose="02020603050405020304" pitchFamily="18" charset="0"/>
              <a:ea typeface="Calibri" panose="020F0502020204030204" pitchFamily="34" charset="0"/>
              <a:cs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Indem wir die geschlechtsspezifischen Unterschiede in der finanziellen Bildung angehen und finanzielle Unabhängigkeit durch Bildung und Stärkung fördern, können wir eine gerechtere und wohlhabendere Zukunft für Frauen überall</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schaffen.</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marL="228600" indent="0" algn="just">
              <a:buFont typeface="Arial" panose="020B0604020202020204" pitchFamily="34" charset="0"/>
              <a:buNone/>
            </a:pP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3B42078C-789F-07DD-F8D6-C450D98A9AF6}"/>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417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Finanzielle Bildung umfasst mehrere grundlegende Prinzipien, die für fundierte finanzielle Entscheidungen und die Erreichung finanziellen Wohlbefindens unerlässlich sind. Fünf dieser Prinzipien, die als besonders wichtig erachtet werden,</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werden hier diskutiert.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Verdienen stellt das erste Prinzip der finanziellen Bildung dar und beinhaltet ein effektives Einkommensmanagement. Dazu gehört das Verständnis verschiedener Einkommensquellen wie Gehälter, Löhne oder Geschäftseinnahmen. Das</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Prinzip betont die Bedeutung der Verhandlung fairer Entlohnung, die Suche nach Karrierechancen und das Wissen über Einkommenssteuern, um das Nettoeinkommen zu maximieren (Van Stel et al., 2005).</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Sparen und Investieren sind entscheidende Bestandteile zum Aufbau von Vermögen im Laufe der Zeit. Eine gut strukturierte Sparstrategie beinhaltet regelmäßiges Zurücklegen eines Teils des Einkommens, die Schaffung eines Notfallfonds</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und die Verfolgung kurz- und langfristiger finanzieller Ziele. Trotz der Unvorhersehbarkeit des Lebens ist es möglich, das finanzielle Wohlergehen durch kluge Schutzmaßnahmen zu stärken (</a:t>
            </a:r>
            <a:r>
              <a:rPr lang="de-AT" sz="1800" dirty="0" err="1">
                <a:solidFill>
                  <a:srgbClr val="000000"/>
                </a:solidFill>
                <a:effectLst/>
                <a:latin typeface="Century Gothic" panose="020B0502020202020204" pitchFamily="34" charset="0"/>
                <a:ea typeface="Calibri" panose="020F0502020204030204" pitchFamily="34" charset="0"/>
              </a:rPr>
              <a:t>Deaton</a:t>
            </a:r>
            <a:r>
              <a:rPr lang="de-AT" sz="1800" dirty="0">
                <a:solidFill>
                  <a:srgbClr val="000000"/>
                </a:solidFill>
                <a:effectLst/>
                <a:latin typeface="Century Gothic" panose="020B0502020202020204" pitchFamily="34" charset="0"/>
                <a:ea typeface="Calibri" panose="020F0502020204030204" pitchFamily="34" charset="0"/>
              </a:rPr>
              <a:t> und </a:t>
            </a:r>
            <a:r>
              <a:rPr lang="de-AT" sz="1800" dirty="0" err="1">
                <a:solidFill>
                  <a:srgbClr val="000000"/>
                </a:solidFill>
                <a:effectLst/>
                <a:latin typeface="Century Gothic" panose="020B0502020202020204" pitchFamily="34" charset="0"/>
                <a:ea typeface="Calibri" panose="020F0502020204030204" pitchFamily="34" charset="0"/>
              </a:rPr>
              <a:t>Paxson</a:t>
            </a:r>
            <a:r>
              <a:rPr lang="de-AT" sz="1800" dirty="0">
                <a:solidFill>
                  <a:srgbClr val="000000"/>
                </a:solidFill>
                <a:effectLst/>
                <a:latin typeface="Century Gothic" panose="020B0502020202020204" pitchFamily="34" charset="0"/>
                <a:ea typeface="Calibri" panose="020F0502020204030204" pitchFamily="34" charset="0"/>
              </a:rPr>
              <a:t>, 1998).</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Die Sicherung des finanziellen Wohlergehens und der Vermögenswerte erweist sich als ein wichtiges Prinzip, das Versicherungen und die Nachlassplanung umfasst.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Intelligentes Ausgeben von Geld beinhaltet die bewusste Entscheidung über Ausgaben. Dieses Prinzip beinhaltet kontinuierliches Budgetmonitoring und Anpassung, um mit finanziellen Zielen übereinzustimmen, kluges Einkaufen wie</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Preisvergleiche und das Vermeiden von Spontankäufen sowie effektives Schuldenmanagement, um hohe Zinsen und übermäßiges Ausgeben zu vermeiden (Heath und Soll, 1996).</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 </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Verantwortungsvolles Ausleihen ist ein integraler Bestandteil der finanziellen Bildung. Während das Ausleihen bei verantwortungsvoller Verwaltung dazu beitragen kann, finanzielle Ziele voranzutreiben, erfordert es eine sorgfältige</a:t>
            </a:r>
          </a:p>
          <a:p>
            <a:pPr algn="just">
              <a:lnSpc>
                <a:spcPct val="107000"/>
              </a:lnSpc>
              <a:spcAft>
                <a:spcPts val="800"/>
              </a:spcAft>
            </a:pPr>
            <a:r>
              <a:rPr lang="de-AT" sz="1800" dirty="0">
                <a:solidFill>
                  <a:srgbClr val="000000"/>
                </a:solidFill>
                <a:effectLst/>
                <a:latin typeface="Century Gothic" panose="020B0502020202020204" pitchFamily="34" charset="0"/>
                <a:ea typeface="Calibri" panose="020F0502020204030204" pitchFamily="34" charset="0"/>
              </a:rPr>
              <a:t>Überwachung, um Schuldenfallen zu vermeiden. </a:t>
            </a:r>
            <a:r>
              <a:rPr lang="en-US" sz="1800" dirty="0" err="1">
                <a:solidFill>
                  <a:srgbClr val="000000"/>
                </a:solidFill>
                <a:effectLst/>
                <a:latin typeface="Century Gothic" panose="020B0502020202020204" pitchFamily="34" charset="0"/>
                <a:ea typeface="Calibri" panose="020F0502020204030204" pitchFamily="34" charset="0"/>
              </a:rPr>
              <a:t>Weitere</a:t>
            </a:r>
            <a:r>
              <a:rPr lang="en-US" sz="1800" dirty="0">
                <a:solidFill>
                  <a:srgbClr val="000000"/>
                </a:solidFill>
                <a:effectLst/>
                <a:latin typeface="Century Gothic" panose="020B0502020202020204" pitchFamily="34" charset="0"/>
                <a:ea typeface="Calibri" panose="020F0502020204030204" pitchFamily="34" charset="0"/>
              </a:rPr>
              <a:t> </a:t>
            </a:r>
            <a:r>
              <a:rPr lang="en-US" sz="1800" dirty="0" err="1">
                <a:solidFill>
                  <a:srgbClr val="000000"/>
                </a:solidFill>
                <a:effectLst/>
                <a:latin typeface="Century Gothic" panose="020B0502020202020204" pitchFamily="34" charset="0"/>
                <a:ea typeface="Calibri" panose="020F0502020204030204" pitchFamily="34" charset="0"/>
              </a:rPr>
              <a:t>Informationen</a:t>
            </a:r>
            <a:r>
              <a:rPr lang="en-US" sz="1800" dirty="0">
                <a:solidFill>
                  <a:srgbClr val="000000"/>
                </a:solidFill>
                <a:effectLst/>
                <a:latin typeface="Century Gothic" panose="020B0502020202020204" pitchFamily="34" charset="0"/>
                <a:ea typeface="Calibri" panose="020F0502020204030204" pitchFamily="34" charset="0"/>
              </a:rPr>
              <a:t> </a:t>
            </a:r>
            <a:r>
              <a:rPr lang="en-US" sz="1800" dirty="0" err="1">
                <a:solidFill>
                  <a:srgbClr val="000000"/>
                </a:solidFill>
                <a:effectLst/>
                <a:latin typeface="Century Gothic" panose="020B0502020202020204" pitchFamily="34" charset="0"/>
                <a:ea typeface="Calibri" panose="020F0502020204030204" pitchFamily="34" charset="0"/>
              </a:rPr>
              <a:t>sind</a:t>
            </a:r>
            <a:r>
              <a:rPr lang="en-US" sz="1800" dirty="0">
                <a:solidFill>
                  <a:srgbClr val="000000"/>
                </a:solidFill>
                <a:effectLst/>
                <a:latin typeface="Century Gothic" panose="020B0502020202020204" pitchFamily="34" charset="0"/>
                <a:ea typeface="Calibri" panose="020F0502020204030204" pitchFamily="34" charset="0"/>
              </a:rPr>
              <a:t> </a:t>
            </a:r>
            <a:r>
              <a:rPr lang="en-US" sz="1800" dirty="0" err="1">
                <a:solidFill>
                  <a:srgbClr val="000000"/>
                </a:solidFill>
                <a:effectLst/>
                <a:latin typeface="Century Gothic" panose="020B0502020202020204" pitchFamily="34" charset="0"/>
                <a:ea typeface="Calibri" panose="020F0502020204030204" pitchFamily="34" charset="0"/>
              </a:rPr>
              <a:t>hier</a:t>
            </a:r>
            <a:r>
              <a:rPr lang="en-US" sz="1800" dirty="0">
                <a:solidFill>
                  <a:srgbClr val="000000"/>
                </a:solidFill>
                <a:effectLst/>
                <a:latin typeface="Century Gothic" panose="020B0502020202020204" pitchFamily="34" charset="0"/>
                <a:ea typeface="Calibri" panose="020F0502020204030204" pitchFamily="34" charset="0"/>
              </a:rPr>
              <a:t> </a:t>
            </a:r>
            <a:r>
              <a:rPr lang="en-US" sz="1800" dirty="0" err="1">
                <a:solidFill>
                  <a:srgbClr val="000000"/>
                </a:solidFill>
                <a:effectLst/>
                <a:latin typeface="Century Gothic" panose="020B0502020202020204" pitchFamily="34" charset="0"/>
                <a:ea typeface="Calibri" panose="020F0502020204030204" pitchFamily="34" charset="0"/>
              </a:rPr>
              <a:t>verfügbar</a:t>
            </a:r>
            <a:r>
              <a:rPr lang="en-US" sz="1800" dirty="0">
                <a:solidFill>
                  <a:srgbClr val="000000"/>
                </a:solidFill>
                <a:effectLst/>
                <a:latin typeface="Century Gothic" panose="020B0502020202020204" pitchFamily="34" charset="0"/>
                <a:ea typeface="Calibri" panose="020F0502020204030204" pitchFamily="34" charset="0"/>
              </a:rPr>
              <a:t>: </a:t>
            </a:r>
            <a:r>
              <a:rPr lang="en-US" sz="1800" u="sng" dirty="0">
                <a:solidFill>
                  <a:srgbClr val="0563C1"/>
                </a:solidFill>
                <a:effectLst/>
                <a:latin typeface="Century Gothic" panose="020B0502020202020204" pitchFamily="34" charset="0"/>
                <a:ea typeface="Calibri" panose="020F0502020204030204" pitchFamily="34" charset="0"/>
                <a:hlinkClick r:id="rId3"/>
              </a:rPr>
              <a:t>Your Guide to Financial Literacy: The 5 Principles of Managing Your Money - Stash Learn</a:t>
            </a:r>
            <a:endParaRPr lang="de-AT" sz="1800" dirty="0">
              <a:effectLst/>
              <a:latin typeface="Calibri" panose="020F0502020204030204" pitchFamily="34" charset="0"/>
              <a:ea typeface="Calibri" panose="020F0502020204030204" pitchFamily="34" charset="0"/>
            </a:endParaRPr>
          </a:p>
          <a:p>
            <a:pPr marL="228600" indent="0" algn="just">
              <a:buFont typeface="Arial" panose="020B0604020202020204" pitchFamily="34" charset="0"/>
              <a:buNone/>
            </a:pPr>
            <a:endParaRPr dirty="0"/>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20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pixabay.com/en/hatena-think-about-question-1184896/"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FBE73CA0-DD81-4D2B-1915-DECC0293DA55}"/>
              </a:ext>
            </a:extLst>
          </p:cNvPr>
          <p:cNvPicPr>
            <a:picLocks noChangeAspect="1"/>
          </p:cNvPicPr>
          <p:nvPr/>
        </p:nvPicPr>
        <p:blipFill>
          <a:blip r:embed="rId4"/>
          <a:stretch>
            <a:fillRect/>
          </a:stretch>
        </p:blipFill>
        <p:spPr>
          <a:xfrm>
            <a:off x="10092942" y="88900"/>
            <a:ext cx="1678519" cy="1854200"/>
          </a:xfrm>
          <a:prstGeom prst="rect">
            <a:avLst/>
          </a:prstGeom>
        </p:spPr>
      </p:pic>
      <p:sp>
        <p:nvSpPr>
          <p:cNvPr id="4" name="TextBox 3">
            <a:extLst>
              <a:ext uri="{FF2B5EF4-FFF2-40B4-BE49-F238E27FC236}">
                <a16:creationId xmlns:a16="http://schemas.microsoft.com/office/drawing/2014/main" id="{C153D7C9-4C2D-B203-9676-813771AB2C63}"/>
              </a:ext>
            </a:extLst>
          </p:cNvPr>
          <p:cNvSpPr txBox="1"/>
          <p:nvPr/>
        </p:nvSpPr>
        <p:spPr>
          <a:xfrm>
            <a:off x="2712267" y="4827559"/>
            <a:ext cx="9059194" cy="466987"/>
          </a:xfrm>
          <a:prstGeom prst="rect">
            <a:avLst/>
          </a:prstGeom>
          <a:noFill/>
        </p:spPr>
        <p:txBody>
          <a:bodyPr wrap="square" rtlCol="0">
            <a:spAutoFit/>
          </a:bodyPr>
          <a:lstStyle/>
          <a:p>
            <a:pPr>
              <a:lnSpc>
                <a:spcPct val="107000"/>
              </a:lnSpc>
              <a:spcAft>
                <a:spcPts val="800"/>
              </a:spcAft>
            </a:pPr>
            <a:r>
              <a:rPr lang="de-AT" sz="24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GRUNDLAGEN DER FINANZIELLEN ALLGEMEINBILDUNG</a:t>
            </a:r>
            <a:endParaRPr lang="de-AT" sz="2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E19570B-A9DC-4AA1-09ED-979D119CABDC}"/>
              </a:ext>
            </a:extLst>
          </p:cNvPr>
          <p:cNvCxnSpPr/>
          <p:nvPr/>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A13D19-ACCC-2382-FED9-836F30168784}"/>
              </a:ext>
            </a:extLst>
          </p:cNvPr>
          <p:cNvSpPr txBox="1"/>
          <p:nvPr/>
        </p:nvSpPr>
        <p:spPr>
          <a:xfrm>
            <a:off x="4267044" y="5556656"/>
            <a:ext cx="3818852" cy="369332"/>
          </a:xfrm>
          <a:prstGeom prst="rect">
            <a:avLst/>
          </a:prstGeom>
          <a:noFill/>
        </p:spPr>
        <p:txBody>
          <a:bodyPr wrap="square" rtlCol="0">
            <a:spAutoFit/>
          </a:bodyPr>
          <a:lstStyle/>
          <a:p>
            <a:pPr algn="ctr"/>
            <a:r>
              <a:rPr lang="pt-PT" sz="1800" dirty="0">
                <a:latin typeface="Century Gothic" panose="020B0502020202020204" pitchFamily="34" charset="0"/>
              </a:rPr>
              <a:t>Author: FH JOANNEUM </a:t>
            </a:r>
            <a:endParaRPr lang="en-GB" sz="1800" dirty="0">
              <a:latin typeface="Century Gothic" panose="020B0502020202020204" pitchFamily="34" charset="0"/>
            </a:endParaRPr>
          </a:p>
        </p:txBody>
      </p:sp>
      <p:pic>
        <p:nvPicPr>
          <p:cNvPr id="9" name="Picture 8" descr="Text&#10;&#10;Description automatically generated">
            <a:extLst>
              <a:ext uri="{FF2B5EF4-FFF2-40B4-BE49-F238E27FC236}">
                <a16:creationId xmlns:a16="http://schemas.microsoft.com/office/drawing/2014/main" id="{3B3770C9-630A-76F9-3152-308818B38F61}"/>
              </a:ext>
            </a:extLst>
          </p:cNvPr>
          <p:cNvPicPr>
            <a:picLocks noChangeAspect="1"/>
          </p:cNvPicPr>
          <p:nvPr/>
        </p:nvPicPr>
        <p:blipFill>
          <a:blip r:embed="rId5"/>
          <a:stretch>
            <a:fillRect/>
          </a:stretch>
        </p:blipFill>
        <p:spPr>
          <a:xfrm>
            <a:off x="111760" y="6008036"/>
            <a:ext cx="2951825" cy="61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
          <p:cNvSpPr/>
          <p:nvPr/>
        </p:nvSpPr>
        <p:spPr>
          <a:xfrm>
            <a:off x="-265814" y="-159489"/>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cs typeface="Calibri"/>
                <a:sym typeface="Calibri"/>
              </a:rPr>
              <a:t>FINANZDIENSTLEISTUNGS-UNTERNEHMEN</a:t>
            </a:r>
            <a:endParaRPr sz="3200" dirty="0">
              <a:solidFill>
                <a:schemeClr val="lt1"/>
              </a:solidFill>
              <a:latin typeface="Calibri"/>
              <a:cs typeface="Calibri"/>
              <a:sym typeface="Calibri"/>
            </a:endParaRPr>
          </a:p>
        </p:txBody>
      </p:sp>
      <p:sp>
        <p:nvSpPr>
          <p:cNvPr id="410" name="Google Shape;410;p6"/>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4" name="Footer Placeholder 2">
            <a:extLst>
              <a:ext uri="{FF2B5EF4-FFF2-40B4-BE49-F238E27FC236}">
                <a16:creationId xmlns:a16="http://schemas.microsoft.com/office/drawing/2014/main" id="{0F7E0798-3342-06B8-2FDE-CC59B44A76E4}"/>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EF2FF204-FEF7-FCEF-8F55-80D1D0FE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6" name="Google Shape;175;p3">
            <a:extLst>
              <a:ext uri="{FF2B5EF4-FFF2-40B4-BE49-F238E27FC236}">
                <a16:creationId xmlns:a16="http://schemas.microsoft.com/office/drawing/2014/main" id="{BB9F9D8A-271A-6C01-7907-91EB15BB3C69}"/>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aphicFrame>
        <p:nvGraphicFramePr>
          <p:cNvPr id="21" name="Diagramm 20">
            <a:extLst>
              <a:ext uri="{FF2B5EF4-FFF2-40B4-BE49-F238E27FC236}">
                <a16:creationId xmlns:a16="http://schemas.microsoft.com/office/drawing/2014/main" id="{5F53F878-4AD9-5235-074C-EDD2C8979AF2}"/>
              </a:ext>
            </a:extLst>
          </p:cNvPr>
          <p:cNvGraphicFramePr/>
          <p:nvPr>
            <p:extLst>
              <p:ext uri="{D42A27DB-BD31-4B8C-83A1-F6EECF244321}">
                <p14:modId xmlns:p14="http://schemas.microsoft.com/office/powerpoint/2010/main" val="131517133"/>
              </p:ext>
            </p:extLst>
          </p:nvPr>
        </p:nvGraphicFramePr>
        <p:xfrm>
          <a:off x="-414464" y="1587168"/>
          <a:ext cx="12362261" cy="4181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
          <p:cNvSpPr/>
          <p:nvPr/>
        </p:nvSpPr>
        <p:spPr>
          <a:xfrm>
            <a:off x="-265814" y="-159489"/>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cs typeface="Calibri"/>
                <a:sym typeface="Calibri"/>
              </a:rPr>
              <a:t>REALE SITUATION</a:t>
            </a:r>
            <a:endParaRPr sz="3200" dirty="0">
              <a:solidFill>
                <a:schemeClr val="lt1"/>
              </a:solidFill>
              <a:latin typeface="Calibri"/>
              <a:cs typeface="Calibri"/>
              <a:sym typeface="Calibri"/>
            </a:endParaRPr>
          </a:p>
        </p:txBody>
      </p:sp>
      <p:sp>
        <p:nvSpPr>
          <p:cNvPr id="410" name="Google Shape;410;p6"/>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4" name="Footer Placeholder 2">
            <a:extLst>
              <a:ext uri="{FF2B5EF4-FFF2-40B4-BE49-F238E27FC236}">
                <a16:creationId xmlns:a16="http://schemas.microsoft.com/office/drawing/2014/main" id="{0F7E0798-3342-06B8-2FDE-CC59B44A76E4}"/>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EF2FF204-FEF7-FCEF-8F55-80D1D0FE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6" name="Google Shape;175;p3">
            <a:extLst>
              <a:ext uri="{FF2B5EF4-FFF2-40B4-BE49-F238E27FC236}">
                <a16:creationId xmlns:a16="http://schemas.microsoft.com/office/drawing/2014/main" id="{BB9F9D8A-271A-6C01-7907-91EB15BB3C69}"/>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aphicFrame>
        <p:nvGraphicFramePr>
          <p:cNvPr id="22" name="Diagramm 21">
            <a:extLst>
              <a:ext uri="{FF2B5EF4-FFF2-40B4-BE49-F238E27FC236}">
                <a16:creationId xmlns:a16="http://schemas.microsoft.com/office/drawing/2014/main" id="{58B5448E-CD38-7101-1930-064B45BA91F6}"/>
              </a:ext>
            </a:extLst>
          </p:cNvPr>
          <p:cNvGraphicFramePr/>
          <p:nvPr>
            <p:extLst>
              <p:ext uri="{D42A27DB-BD31-4B8C-83A1-F6EECF244321}">
                <p14:modId xmlns:p14="http://schemas.microsoft.com/office/powerpoint/2010/main" val="950598907"/>
              </p:ext>
            </p:extLst>
          </p:nvPr>
        </p:nvGraphicFramePr>
        <p:xfrm>
          <a:off x="1625558" y="1439333"/>
          <a:ext cx="7269859" cy="41899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4242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623" name="Google Shape;62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rgbClr val="2F5496"/>
              </a:solidFill>
              <a:latin typeface="Open Sans"/>
              <a:ea typeface="Open Sans"/>
              <a:cs typeface="Open Sans"/>
              <a:sym typeface="Open Sans"/>
            </a:endParaRPr>
          </a:p>
          <a:p>
            <a:pPr marL="0" marR="0" lvl="0" indent="0" algn="ctr" rtl="0">
              <a:spcBef>
                <a:spcPts val="0"/>
              </a:spcBef>
              <a:spcAft>
                <a:spcPts val="0"/>
              </a:spcAft>
              <a:buNone/>
            </a:pPr>
            <a:r>
              <a:rPr lang="de-DE" sz="1200" b="1" dirty="0">
                <a:solidFill>
                  <a:schemeClr val="dk1"/>
                </a:solidFill>
                <a:latin typeface="Calibri"/>
                <a:ea typeface="Calibri"/>
                <a:cs typeface="Calibri"/>
                <a:sym typeface="Calibri"/>
              </a:rPr>
              <a:t>       </a:t>
            </a:r>
            <a:endParaRPr dirty="0"/>
          </a:p>
        </p:txBody>
      </p:sp>
      <p:sp>
        <p:nvSpPr>
          <p:cNvPr id="621" name="Google Shape;62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Logo&#10;&#10;Description automatically generated">
            <a:extLst>
              <a:ext uri="{FF2B5EF4-FFF2-40B4-BE49-F238E27FC236}">
                <a16:creationId xmlns:a16="http://schemas.microsoft.com/office/drawing/2014/main" id="{026A30E4-CCB1-EC65-B413-A6D8119DB632}"/>
              </a:ext>
            </a:extLst>
          </p:cNvPr>
          <p:cNvPicPr>
            <a:picLocks noChangeAspect="1"/>
          </p:cNvPicPr>
          <p:nvPr/>
        </p:nvPicPr>
        <p:blipFill>
          <a:blip r:embed="rId4"/>
          <a:stretch>
            <a:fillRect/>
          </a:stretch>
        </p:blipFill>
        <p:spPr>
          <a:xfrm>
            <a:off x="154113" y="187068"/>
            <a:ext cx="1339599" cy="1479808"/>
          </a:xfrm>
          <a:prstGeom prst="rect">
            <a:avLst/>
          </a:prstGeom>
        </p:spPr>
      </p:pic>
      <p:sp>
        <p:nvSpPr>
          <p:cNvPr id="6" name="TextBox 5">
            <a:extLst>
              <a:ext uri="{FF2B5EF4-FFF2-40B4-BE49-F238E27FC236}">
                <a16:creationId xmlns:a16="http://schemas.microsoft.com/office/drawing/2014/main" id="{45F92680-5653-E68D-F2D1-A7423C08F497}"/>
              </a:ext>
            </a:extLst>
          </p:cNvPr>
          <p:cNvSpPr txBox="1"/>
          <p:nvPr/>
        </p:nvSpPr>
        <p:spPr>
          <a:xfrm>
            <a:off x="428625" y="2114550"/>
            <a:ext cx="5591175" cy="769441"/>
          </a:xfrm>
          <a:prstGeom prst="rect">
            <a:avLst/>
          </a:prstGeom>
          <a:noFill/>
        </p:spPr>
        <p:txBody>
          <a:bodyPr wrap="square" rtlCol="0">
            <a:spAutoFit/>
          </a:bodyPr>
          <a:lstStyle/>
          <a:p>
            <a:pPr algn="ctr"/>
            <a:r>
              <a:rPr lang="pt-PT" sz="4400" b="1" dirty="0">
                <a:latin typeface="Century Gothic" panose="020B0502020202020204" pitchFamily="34" charset="0"/>
              </a:rPr>
              <a:t>Vielen Dank!</a:t>
            </a:r>
            <a:endParaRPr lang="en-GB" sz="4400" b="1" dirty="0">
              <a:latin typeface="Century Gothic" panose="020B0502020202020204" pitchFamily="34" charset="0"/>
            </a:endParaRPr>
          </a:p>
        </p:txBody>
      </p:sp>
      <p:pic>
        <p:nvPicPr>
          <p:cNvPr id="8" name="Picture 7" descr="Text&#10;&#10;Description automatically generated">
            <a:extLst>
              <a:ext uri="{FF2B5EF4-FFF2-40B4-BE49-F238E27FC236}">
                <a16:creationId xmlns:a16="http://schemas.microsoft.com/office/drawing/2014/main" id="{EEF39E4B-4E22-653E-2597-A296E73AE7AE}"/>
              </a:ext>
            </a:extLst>
          </p:cNvPr>
          <p:cNvPicPr>
            <a:picLocks noChangeAspect="1"/>
          </p:cNvPicPr>
          <p:nvPr/>
        </p:nvPicPr>
        <p:blipFill>
          <a:blip r:embed="rId5"/>
          <a:stretch>
            <a:fillRect/>
          </a:stretch>
        </p:blipFill>
        <p:spPr>
          <a:xfrm>
            <a:off x="154113" y="6021075"/>
            <a:ext cx="1417512" cy="297638"/>
          </a:xfrm>
          <a:prstGeom prst="rect">
            <a:avLst/>
          </a:prstGeom>
        </p:spPr>
      </p:pic>
      <p:pic>
        <p:nvPicPr>
          <p:cNvPr id="4" name="Imagem 3">
            <a:extLst>
              <a:ext uri="{FF2B5EF4-FFF2-40B4-BE49-F238E27FC236}">
                <a16:creationId xmlns:a16="http://schemas.microsoft.com/office/drawing/2014/main" id="{72EDD820-0B85-4173-59E5-A387CFE1631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6801" y="3049940"/>
            <a:ext cx="6133178" cy="1063557"/>
          </a:xfrm>
          <a:prstGeom prst="rect">
            <a:avLst/>
          </a:prstGeom>
        </p:spPr>
      </p:pic>
      <p:sp>
        <p:nvSpPr>
          <p:cNvPr id="3" name="Textfeld 2">
            <a:extLst>
              <a:ext uri="{FF2B5EF4-FFF2-40B4-BE49-F238E27FC236}">
                <a16:creationId xmlns:a16="http://schemas.microsoft.com/office/drawing/2014/main" id="{7B44E2AB-9E08-D7A3-A0CA-2FEB61CD3066}"/>
              </a:ext>
            </a:extLst>
          </p:cNvPr>
          <p:cNvSpPr txBox="1"/>
          <p:nvPr/>
        </p:nvSpPr>
        <p:spPr>
          <a:xfrm>
            <a:off x="-72258" y="6598701"/>
            <a:ext cx="12264258" cy="307777"/>
          </a:xfrm>
          <a:prstGeom prst="rect">
            <a:avLst/>
          </a:prstGeom>
          <a:noFill/>
        </p:spPr>
        <p:txBody>
          <a:bodyPr wrap="square">
            <a:spAutoFit/>
          </a:bodyPr>
          <a:lstStyle/>
          <a:p>
            <a:pPr algn="ctr"/>
            <a:r>
              <a:rPr lang="en-GB" sz="1400" dirty="0">
                <a:solidFill>
                  <a:schemeClr val="tx1"/>
                </a:solidFill>
                <a:latin typeface="Century Gothic" panose="020B0502020202020204" pitchFamily="34" charset="0"/>
              </a:rPr>
              <a:t>Project Number: 2022-1-AT01-KA220-ADU-000087985</a:t>
            </a:r>
            <a:endParaRPr lang="de-AT" dirty="0"/>
          </a:p>
        </p:txBody>
      </p:sp>
      <p:sp>
        <p:nvSpPr>
          <p:cNvPr id="2" name="Text Box 125">
            <a:extLst>
              <a:ext uri="{FF2B5EF4-FFF2-40B4-BE49-F238E27FC236}">
                <a16:creationId xmlns:a16="http://schemas.microsoft.com/office/drawing/2014/main" id="{F7835FDC-3E10-C3A6-B3B1-E8D7658908B8}"/>
              </a:ext>
            </a:extLst>
          </p:cNvPr>
          <p:cNvSpPr txBox="1"/>
          <p:nvPr/>
        </p:nvSpPr>
        <p:spPr>
          <a:xfrm>
            <a:off x="3458029" y="6054799"/>
            <a:ext cx="5803900" cy="58413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n-GB" sz="800" dirty="0">
                <a:effectLst/>
                <a:latin typeface="Century Gothic" panose="020B0502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endParaRPr lang="de-AT" sz="1100" dirty="0">
              <a:effectLst/>
              <a:ea typeface="Calibri" panose="020F050202020403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15" name="Rectangle 10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Arc 10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Google Shape;97;p2"/>
          <p:cNvSpPr/>
          <p:nvPr/>
        </p:nvSpPr>
        <p:spPr>
          <a:xfrm>
            <a:off x="5894962" y="479493"/>
            <a:ext cx="5458838" cy="1325563"/>
          </a:xfrm>
          <a:prstGeom prst="roundRect">
            <a:avLst>
              <a:gd name="adj" fmla="val 16667"/>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400" kern="1200" dirty="0">
                <a:solidFill>
                  <a:schemeClr val="tx1"/>
                </a:solidFill>
                <a:latin typeface="+mj-lt"/>
                <a:ea typeface="+mj-ea"/>
                <a:cs typeface="+mj-cs"/>
                <a:sym typeface="Calibri"/>
              </a:rPr>
              <a:t>LERNZIELE</a:t>
            </a:r>
          </a:p>
        </p:txBody>
      </p:sp>
      <p:sp>
        <p:nvSpPr>
          <p:cNvPr id="118" name="Freeform: Shape 10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feld 1">
            <a:extLst>
              <a:ext uri="{FF2B5EF4-FFF2-40B4-BE49-F238E27FC236}">
                <a16:creationId xmlns:a16="http://schemas.microsoft.com/office/drawing/2014/main" id="{133149D2-9AD3-928C-767D-99C7003D7B70}"/>
              </a:ext>
            </a:extLst>
          </p:cNvPr>
          <p:cNvSpPr txBox="1"/>
          <p:nvPr/>
        </p:nvSpPr>
        <p:spPr>
          <a:xfrm>
            <a:off x="5215445" y="2140539"/>
            <a:ext cx="6704478" cy="4192520"/>
          </a:xfrm>
          <a:prstGeom prst="rect">
            <a:avLst/>
          </a:prstGeom>
        </p:spPr>
        <p:txBody>
          <a:bodyPr vert="horz" lIns="91440" tIns="45720" rIns="91440" bIns="45720" rtlCol="0">
            <a:noAutofit/>
          </a:bodyPr>
          <a:lstStyle/>
          <a:p>
            <a:pPr marL="285750" indent="-228600">
              <a:lnSpc>
                <a:spcPct val="90000"/>
              </a:lnSpc>
              <a:spcAft>
                <a:spcPts val="800"/>
              </a:spcAft>
              <a:buFont typeface="Arial" panose="020B0604020202020204" pitchFamily="34" charset="0"/>
              <a:buChar char="•"/>
            </a:pPr>
            <a:r>
              <a:rPr lang="en-US" sz="2400" kern="1200" dirty="0">
                <a:solidFill>
                  <a:schemeClr val="tx1"/>
                </a:solidFill>
                <a:effectLst/>
                <a:latin typeface="Century Gothic" panose="020B0502020202020204" pitchFamily="34" charset="0"/>
                <a:ea typeface="+mn-ea"/>
                <a:cs typeface="Calibri" panose="020F0502020204030204" pitchFamily="34" charset="0"/>
              </a:rPr>
              <a:t>Die </a:t>
            </a:r>
            <a:r>
              <a:rPr lang="en-US" sz="2400" kern="1200" dirty="0" err="1">
                <a:solidFill>
                  <a:schemeClr val="tx1"/>
                </a:solidFill>
                <a:effectLst/>
                <a:latin typeface="Century Gothic" panose="020B0502020202020204" pitchFamily="34" charset="0"/>
                <a:ea typeface="+mn-ea"/>
                <a:cs typeface="Calibri" panose="020F0502020204030204" pitchFamily="34" charset="0"/>
              </a:rPr>
              <a:t>TeilnehmerInnen</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sollen</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ein</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Verständnis</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dafür</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entwickeln</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warum</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finanzielle</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Allgemeinbildung</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wichtig</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ist</a:t>
            </a:r>
            <a:r>
              <a:rPr lang="en-US" sz="2400" kern="1200" dirty="0">
                <a:solidFill>
                  <a:schemeClr val="tx1"/>
                </a:solidFill>
                <a:effectLst/>
                <a:latin typeface="Century Gothic" panose="020B0502020202020204" pitchFamily="34" charset="0"/>
                <a:ea typeface="+mn-ea"/>
                <a:cs typeface="Calibri" panose="020F0502020204030204" pitchFamily="34" charset="0"/>
              </a:rPr>
              <a:t>.</a:t>
            </a:r>
          </a:p>
          <a:p>
            <a:pPr marL="285750" indent="-228600">
              <a:lnSpc>
                <a:spcPct val="90000"/>
              </a:lnSpc>
              <a:spcAft>
                <a:spcPts val="800"/>
              </a:spcAft>
              <a:buFont typeface="Arial" panose="020B0604020202020204" pitchFamily="34" charset="0"/>
              <a:buChar char="•"/>
            </a:pPr>
            <a:r>
              <a:rPr lang="en-US" sz="2400" kern="1200" dirty="0">
                <a:solidFill>
                  <a:schemeClr val="tx1"/>
                </a:solidFill>
                <a:effectLst/>
                <a:latin typeface="Century Gothic" panose="020B0502020202020204" pitchFamily="34" charset="0"/>
                <a:ea typeface="+mn-ea"/>
                <a:cs typeface="Calibri" panose="020F0502020204030204" pitchFamily="34" charset="0"/>
              </a:rPr>
              <a:t>Die </a:t>
            </a:r>
            <a:r>
              <a:rPr lang="en-US" sz="2400" kern="1200" dirty="0" err="1">
                <a:solidFill>
                  <a:schemeClr val="tx1"/>
                </a:solidFill>
                <a:effectLst/>
                <a:latin typeface="Century Gothic" panose="020B0502020202020204" pitchFamily="34" charset="0"/>
                <a:ea typeface="+mn-ea"/>
                <a:cs typeface="Calibri" panose="020F0502020204030204" pitchFamily="34" charset="0"/>
              </a:rPr>
              <a:t>TeilnehmerInnen</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sollen</a:t>
            </a:r>
            <a:r>
              <a:rPr lang="en-US" sz="2400" kern="1200" dirty="0">
                <a:solidFill>
                  <a:schemeClr val="tx1"/>
                </a:solidFill>
                <a:effectLst/>
                <a:latin typeface="Century Gothic" panose="020B0502020202020204" pitchFamily="34" charset="0"/>
                <a:ea typeface="+mn-ea"/>
                <a:cs typeface="Calibri" panose="020F0502020204030204" pitchFamily="34" charset="0"/>
              </a:rPr>
              <a:t> Wissen, </a:t>
            </a:r>
            <a:r>
              <a:rPr lang="en-US" sz="2400" kern="1200" dirty="0" err="1">
                <a:solidFill>
                  <a:schemeClr val="tx1"/>
                </a:solidFill>
                <a:effectLst/>
                <a:latin typeface="Century Gothic" panose="020B0502020202020204" pitchFamily="34" charset="0"/>
                <a:ea typeface="+mn-ea"/>
                <a:cs typeface="Calibri" panose="020F0502020204030204" pitchFamily="34" charset="0"/>
              </a:rPr>
              <a:t>welche</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Finanzdienstleistungen</a:t>
            </a:r>
            <a:r>
              <a:rPr lang="en-US" sz="2400" kern="1200" dirty="0">
                <a:solidFill>
                  <a:schemeClr val="tx1"/>
                </a:solidFill>
                <a:effectLst/>
                <a:latin typeface="Century Gothic" panose="020B0502020202020204" pitchFamily="34" charset="0"/>
                <a:ea typeface="+mn-ea"/>
                <a:cs typeface="Calibri" panose="020F0502020204030204" pitchFamily="34" charset="0"/>
              </a:rPr>
              <a:t> von den </a:t>
            </a:r>
            <a:r>
              <a:rPr lang="en-US" sz="2400" kern="1200" dirty="0" err="1">
                <a:solidFill>
                  <a:schemeClr val="tx1"/>
                </a:solidFill>
                <a:effectLst/>
                <a:latin typeface="Century Gothic" panose="020B0502020202020204" pitchFamily="34" charset="0"/>
                <a:ea typeface="+mn-ea"/>
                <a:cs typeface="Calibri" panose="020F0502020204030204" pitchFamily="34" charset="0"/>
              </a:rPr>
              <a:t>jeweiligen</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Organisationen</a:t>
            </a:r>
            <a:r>
              <a:rPr lang="en-US" sz="2400" kern="1200" dirty="0">
                <a:solidFill>
                  <a:schemeClr val="tx1"/>
                </a:solidFill>
                <a:effectLst/>
                <a:latin typeface="Century Gothic" panose="020B0502020202020204" pitchFamily="34" charset="0"/>
                <a:ea typeface="+mn-ea"/>
                <a:cs typeface="Calibri" panose="020F0502020204030204" pitchFamily="34" charset="0"/>
              </a:rPr>
              <a:t> </a:t>
            </a:r>
            <a:r>
              <a:rPr lang="en-US" sz="2400" kern="1200" dirty="0" err="1">
                <a:solidFill>
                  <a:schemeClr val="tx1"/>
                </a:solidFill>
                <a:effectLst/>
                <a:latin typeface="Century Gothic" panose="020B0502020202020204" pitchFamily="34" charset="0"/>
                <a:ea typeface="+mn-ea"/>
                <a:cs typeface="Calibri" panose="020F0502020204030204" pitchFamily="34" charset="0"/>
              </a:rPr>
              <a:t>angeboten</a:t>
            </a:r>
            <a:r>
              <a:rPr lang="en-US" sz="2400" kern="1200" dirty="0">
                <a:solidFill>
                  <a:schemeClr val="tx1"/>
                </a:solidFill>
                <a:effectLst/>
                <a:latin typeface="Century Gothic" panose="020B0502020202020204" pitchFamily="34" charset="0"/>
                <a:ea typeface="+mn-ea"/>
                <a:cs typeface="Calibri" panose="020F0502020204030204" pitchFamily="34" charset="0"/>
              </a:rPr>
              <a:t> warden.</a:t>
            </a:r>
          </a:p>
        </p:txBody>
      </p:sp>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400" kern="1200">
                <a:solidFill>
                  <a:schemeClr val="tx1">
                    <a:tint val="75000"/>
                  </a:schemeClr>
                </a:solidFill>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nSpc>
                <a:spcPct val="90000"/>
              </a:lnSpc>
              <a:spcAft>
                <a:spcPts val="600"/>
              </a:spcAft>
            </a:pPr>
            <a:endParaRPr lang="en-US" sz="400" kern="1200">
              <a:solidFill>
                <a:schemeClr val="tx1">
                  <a:tint val="75000"/>
                </a:schemeClr>
              </a:solidFill>
              <a:latin typeface="+mn-lt"/>
              <a:ea typeface="+mn-ea"/>
              <a:cs typeface="+mn-cs"/>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9" name="Picture 8" descr="Graphical user interface, text&#10;&#10;Description automatically generated">
            <a:extLst>
              <a:ext uri="{FF2B5EF4-FFF2-40B4-BE49-F238E27FC236}">
                <a16:creationId xmlns:a16="http://schemas.microsoft.com/office/drawing/2014/main" id="{EFE28D9C-8700-5FF7-CC66-49F9F8AA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grpSp>
        <p:nvGrpSpPr>
          <p:cNvPr id="3" name="Google Shape;413;p6">
            <a:extLst>
              <a:ext uri="{FF2B5EF4-FFF2-40B4-BE49-F238E27FC236}">
                <a16:creationId xmlns:a16="http://schemas.microsoft.com/office/drawing/2014/main" id="{3C7E5226-F4F1-136B-F192-F2264E49228E}"/>
              </a:ext>
            </a:extLst>
          </p:cNvPr>
          <p:cNvGrpSpPr/>
          <p:nvPr/>
        </p:nvGrpSpPr>
        <p:grpSpPr>
          <a:xfrm>
            <a:off x="1200751" y="511315"/>
            <a:ext cx="3782243" cy="5665703"/>
            <a:chOff x="1619552" y="1904259"/>
            <a:chExt cx="1872266" cy="2804590"/>
          </a:xfrm>
        </p:grpSpPr>
        <p:grpSp>
          <p:nvGrpSpPr>
            <p:cNvPr id="4" name="Google Shape;414;p6">
              <a:extLst>
                <a:ext uri="{FF2B5EF4-FFF2-40B4-BE49-F238E27FC236}">
                  <a16:creationId xmlns:a16="http://schemas.microsoft.com/office/drawing/2014/main" id="{26440444-E42D-8864-D5A7-5CC0CB779A98}"/>
                </a:ext>
              </a:extLst>
            </p:cNvPr>
            <p:cNvGrpSpPr/>
            <p:nvPr/>
          </p:nvGrpSpPr>
          <p:grpSpPr>
            <a:xfrm>
              <a:off x="1619552" y="4514424"/>
              <a:ext cx="1531560" cy="24264"/>
              <a:chOff x="1619552" y="4514424"/>
              <a:chExt cx="1531560" cy="24264"/>
            </a:xfrm>
          </p:grpSpPr>
          <p:sp>
            <p:nvSpPr>
              <p:cNvPr id="63" name="Google Shape;415;p6">
                <a:extLst>
                  <a:ext uri="{FF2B5EF4-FFF2-40B4-BE49-F238E27FC236}">
                    <a16:creationId xmlns:a16="http://schemas.microsoft.com/office/drawing/2014/main" id="{7F45F538-C24B-3875-FC37-1D7DBE9D5669}"/>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4" name="Google Shape;416;p6">
                <a:extLst>
                  <a:ext uri="{FF2B5EF4-FFF2-40B4-BE49-F238E27FC236}">
                    <a16:creationId xmlns:a16="http://schemas.microsoft.com/office/drawing/2014/main" id="{21C6E6EB-D12F-F362-F288-EC2AE21EA2F5}"/>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 name="Google Shape;417;p6">
              <a:extLst>
                <a:ext uri="{FF2B5EF4-FFF2-40B4-BE49-F238E27FC236}">
                  <a16:creationId xmlns:a16="http://schemas.microsoft.com/office/drawing/2014/main" id="{316BB20B-641F-D8D3-33BD-685DAFE3EAEF}"/>
                </a:ext>
              </a:extLst>
            </p:cNvPr>
            <p:cNvGrpSpPr/>
            <p:nvPr/>
          </p:nvGrpSpPr>
          <p:grpSpPr>
            <a:xfrm>
              <a:off x="2072827" y="1904259"/>
              <a:ext cx="1418991" cy="2804590"/>
              <a:chOff x="2072827" y="1904259"/>
              <a:chExt cx="1418991" cy="2804590"/>
            </a:xfrm>
          </p:grpSpPr>
          <p:sp>
            <p:nvSpPr>
              <p:cNvPr id="6" name="Google Shape;418;p6">
                <a:extLst>
                  <a:ext uri="{FF2B5EF4-FFF2-40B4-BE49-F238E27FC236}">
                    <a16:creationId xmlns:a16="http://schemas.microsoft.com/office/drawing/2014/main" id="{2AD2ADE2-DC0C-83B3-9B20-F1BF30884202}"/>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 name="Google Shape;419;p6">
                <a:extLst>
                  <a:ext uri="{FF2B5EF4-FFF2-40B4-BE49-F238E27FC236}">
                    <a16:creationId xmlns:a16="http://schemas.microsoft.com/office/drawing/2014/main" id="{883708F2-025E-C511-D3E4-2D2FA1263D4E}"/>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 name="Google Shape;420;p6">
                <a:extLst>
                  <a:ext uri="{FF2B5EF4-FFF2-40B4-BE49-F238E27FC236}">
                    <a16:creationId xmlns:a16="http://schemas.microsoft.com/office/drawing/2014/main" id="{747DD38F-FC1D-A531-C666-5098AEBF2860}"/>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421;p6">
                <a:extLst>
                  <a:ext uri="{FF2B5EF4-FFF2-40B4-BE49-F238E27FC236}">
                    <a16:creationId xmlns:a16="http://schemas.microsoft.com/office/drawing/2014/main" id="{E9E4EA0B-F5AC-8839-2E6D-518AA84374EE}"/>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422;p6">
                <a:extLst>
                  <a:ext uri="{FF2B5EF4-FFF2-40B4-BE49-F238E27FC236}">
                    <a16:creationId xmlns:a16="http://schemas.microsoft.com/office/drawing/2014/main" id="{949ADAD5-1109-164C-4A4B-DF645C4C3216}"/>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423;p6">
                <a:extLst>
                  <a:ext uri="{FF2B5EF4-FFF2-40B4-BE49-F238E27FC236}">
                    <a16:creationId xmlns:a16="http://schemas.microsoft.com/office/drawing/2014/main" id="{E36B1FD0-CE80-DD7B-19E4-A93CB2BF3F9A}"/>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424;p6">
                <a:extLst>
                  <a:ext uri="{FF2B5EF4-FFF2-40B4-BE49-F238E27FC236}">
                    <a16:creationId xmlns:a16="http://schemas.microsoft.com/office/drawing/2014/main" id="{B261084A-965F-1DDD-23EF-04857B00432D}"/>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425;p6">
                <a:extLst>
                  <a:ext uri="{FF2B5EF4-FFF2-40B4-BE49-F238E27FC236}">
                    <a16:creationId xmlns:a16="http://schemas.microsoft.com/office/drawing/2014/main" id="{15A23D23-7BF3-4E47-BAED-1A20AE8BC7A3}"/>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426;p6">
                <a:extLst>
                  <a:ext uri="{FF2B5EF4-FFF2-40B4-BE49-F238E27FC236}">
                    <a16:creationId xmlns:a16="http://schemas.microsoft.com/office/drawing/2014/main" id="{1750DBC9-9AC6-C50D-65AB-2833AD534EEA}"/>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427;p6">
                <a:extLst>
                  <a:ext uri="{FF2B5EF4-FFF2-40B4-BE49-F238E27FC236}">
                    <a16:creationId xmlns:a16="http://schemas.microsoft.com/office/drawing/2014/main" id="{4B3AFDEA-AC84-149E-B33C-E1C07FA40E60}"/>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428;p6">
                <a:extLst>
                  <a:ext uri="{FF2B5EF4-FFF2-40B4-BE49-F238E27FC236}">
                    <a16:creationId xmlns:a16="http://schemas.microsoft.com/office/drawing/2014/main" id="{CE322427-A950-148A-CE7F-7188DA746272}"/>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429;p6">
                <a:extLst>
                  <a:ext uri="{FF2B5EF4-FFF2-40B4-BE49-F238E27FC236}">
                    <a16:creationId xmlns:a16="http://schemas.microsoft.com/office/drawing/2014/main" id="{D49EC1B3-002B-2DD5-24EF-FDB00C253BD4}"/>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430;p6">
                <a:extLst>
                  <a:ext uri="{FF2B5EF4-FFF2-40B4-BE49-F238E27FC236}">
                    <a16:creationId xmlns:a16="http://schemas.microsoft.com/office/drawing/2014/main" id="{8EFFBB54-2683-9DBB-2DAD-481B798CFDF8}"/>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431;p6">
                <a:extLst>
                  <a:ext uri="{FF2B5EF4-FFF2-40B4-BE49-F238E27FC236}">
                    <a16:creationId xmlns:a16="http://schemas.microsoft.com/office/drawing/2014/main" id="{124944B5-EF46-28B4-FDBA-1607AC7DFB6D}"/>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432;p6">
                <a:extLst>
                  <a:ext uri="{FF2B5EF4-FFF2-40B4-BE49-F238E27FC236}">
                    <a16:creationId xmlns:a16="http://schemas.microsoft.com/office/drawing/2014/main" id="{8BAD2F60-2304-0FB4-FA44-96B8245C58DF}"/>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433;p6">
                <a:extLst>
                  <a:ext uri="{FF2B5EF4-FFF2-40B4-BE49-F238E27FC236}">
                    <a16:creationId xmlns:a16="http://schemas.microsoft.com/office/drawing/2014/main" id="{EE851F72-372E-E21D-F3DA-5E472A7E10C4}"/>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434;p6">
                <a:extLst>
                  <a:ext uri="{FF2B5EF4-FFF2-40B4-BE49-F238E27FC236}">
                    <a16:creationId xmlns:a16="http://schemas.microsoft.com/office/drawing/2014/main" id="{B4F618E8-6EE7-B718-27E8-34E3B531BCB6}"/>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435;p6">
                <a:extLst>
                  <a:ext uri="{FF2B5EF4-FFF2-40B4-BE49-F238E27FC236}">
                    <a16:creationId xmlns:a16="http://schemas.microsoft.com/office/drawing/2014/main" id="{6370C99E-AF90-2B5B-D891-4AED07730F4F}"/>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36;p6">
                <a:extLst>
                  <a:ext uri="{FF2B5EF4-FFF2-40B4-BE49-F238E27FC236}">
                    <a16:creationId xmlns:a16="http://schemas.microsoft.com/office/drawing/2014/main" id="{070B1596-EAD8-29FD-CB13-DA46282E6764}"/>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37;p6">
                <a:extLst>
                  <a:ext uri="{FF2B5EF4-FFF2-40B4-BE49-F238E27FC236}">
                    <a16:creationId xmlns:a16="http://schemas.microsoft.com/office/drawing/2014/main" id="{76BCB374-68E6-8C67-45F4-0E3920B570C0}"/>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38;p6">
                <a:extLst>
                  <a:ext uri="{FF2B5EF4-FFF2-40B4-BE49-F238E27FC236}">
                    <a16:creationId xmlns:a16="http://schemas.microsoft.com/office/drawing/2014/main" id="{EEEBBF82-3681-CE64-9C59-166E65CA80D3}"/>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39;p6">
                <a:extLst>
                  <a:ext uri="{FF2B5EF4-FFF2-40B4-BE49-F238E27FC236}">
                    <a16:creationId xmlns:a16="http://schemas.microsoft.com/office/drawing/2014/main" id="{CD417708-55E8-DC2E-3E01-4F3C1458A95E}"/>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40;p6">
                <a:extLst>
                  <a:ext uri="{FF2B5EF4-FFF2-40B4-BE49-F238E27FC236}">
                    <a16:creationId xmlns:a16="http://schemas.microsoft.com/office/drawing/2014/main" id="{518F529F-6192-4801-814B-DDB4ED09FE35}"/>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41;p6">
                <a:extLst>
                  <a:ext uri="{FF2B5EF4-FFF2-40B4-BE49-F238E27FC236}">
                    <a16:creationId xmlns:a16="http://schemas.microsoft.com/office/drawing/2014/main" id="{025E1251-4CCD-83C1-BFAC-0C275D7296AC}"/>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42;p6">
                <a:extLst>
                  <a:ext uri="{FF2B5EF4-FFF2-40B4-BE49-F238E27FC236}">
                    <a16:creationId xmlns:a16="http://schemas.microsoft.com/office/drawing/2014/main" id="{5E5BD261-92B0-AEA4-3C79-9F0482DD9597}"/>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43;p6">
                <a:extLst>
                  <a:ext uri="{FF2B5EF4-FFF2-40B4-BE49-F238E27FC236}">
                    <a16:creationId xmlns:a16="http://schemas.microsoft.com/office/drawing/2014/main" id="{8458D6DD-7A1D-0770-79CE-F41283FE9947}"/>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44;p6">
                <a:extLst>
                  <a:ext uri="{FF2B5EF4-FFF2-40B4-BE49-F238E27FC236}">
                    <a16:creationId xmlns:a16="http://schemas.microsoft.com/office/drawing/2014/main" id="{DDEF0A99-3C4D-B225-1B73-B17B7A6C3147}"/>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45;p6">
                <a:extLst>
                  <a:ext uri="{FF2B5EF4-FFF2-40B4-BE49-F238E27FC236}">
                    <a16:creationId xmlns:a16="http://schemas.microsoft.com/office/drawing/2014/main" id="{15739642-2A3A-E1D2-FD17-2F53DAE5D754}"/>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46;p6">
                <a:extLst>
                  <a:ext uri="{FF2B5EF4-FFF2-40B4-BE49-F238E27FC236}">
                    <a16:creationId xmlns:a16="http://schemas.microsoft.com/office/drawing/2014/main" id="{2E60590D-B1FF-63B7-9182-D5D8B6510714}"/>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47;p6">
                <a:extLst>
                  <a:ext uri="{FF2B5EF4-FFF2-40B4-BE49-F238E27FC236}">
                    <a16:creationId xmlns:a16="http://schemas.microsoft.com/office/drawing/2014/main" id="{57EE0947-F7F8-0AFB-7A3B-5D26F7ADDA57}"/>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48;p6">
                <a:extLst>
                  <a:ext uri="{FF2B5EF4-FFF2-40B4-BE49-F238E27FC236}">
                    <a16:creationId xmlns:a16="http://schemas.microsoft.com/office/drawing/2014/main" id="{B55B63D0-A9FB-4969-DD68-75DFE1DB099B}"/>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49;p6">
                <a:extLst>
                  <a:ext uri="{FF2B5EF4-FFF2-40B4-BE49-F238E27FC236}">
                    <a16:creationId xmlns:a16="http://schemas.microsoft.com/office/drawing/2014/main" id="{643735DF-462D-45EA-C5EA-3B21D57CB8CF}"/>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50;p6">
                <a:extLst>
                  <a:ext uri="{FF2B5EF4-FFF2-40B4-BE49-F238E27FC236}">
                    <a16:creationId xmlns:a16="http://schemas.microsoft.com/office/drawing/2014/main" id="{FCBCDBE4-0451-0847-3375-E3FCB2D8D9B8}"/>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51;p6">
                <a:extLst>
                  <a:ext uri="{FF2B5EF4-FFF2-40B4-BE49-F238E27FC236}">
                    <a16:creationId xmlns:a16="http://schemas.microsoft.com/office/drawing/2014/main" id="{8D1B733D-1372-E312-4C11-F1BD71F6445B}"/>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52;p6">
                <a:extLst>
                  <a:ext uri="{FF2B5EF4-FFF2-40B4-BE49-F238E27FC236}">
                    <a16:creationId xmlns:a16="http://schemas.microsoft.com/office/drawing/2014/main" id="{71B42A57-63B9-DAC5-2BA5-ABD626855C7C}"/>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53;p6">
                <a:extLst>
                  <a:ext uri="{FF2B5EF4-FFF2-40B4-BE49-F238E27FC236}">
                    <a16:creationId xmlns:a16="http://schemas.microsoft.com/office/drawing/2014/main" id="{77649E58-8DD4-5415-AC31-1F0A752797BF}"/>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54;p6">
                <a:extLst>
                  <a:ext uri="{FF2B5EF4-FFF2-40B4-BE49-F238E27FC236}">
                    <a16:creationId xmlns:a16="http://schemas.microsoft.com/office/drawing/2014/main" id="{D80E9DC6-807C-85EF-5BC9-6D8F197177AC}"/>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55;p6">
                <a:extLst>
                  <a:ext uri="{FF2B5EF4-FFF2-40B4-BE49-F238E27FC236}">
                    <a16:creationId xmlns:a16="http://schemas.microsoft.com/office/drawing/2014/main" id="{548C913F-8A12-3B5A-E2A9-7C620546CDEA}"/>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56;p6">
                <a:extLst>
                  <a:ext uri="{FF2B5EF4-FFF2-40B4-BE49-F238E27FC236}">
                    <a16:creationId xmlns:a16="http://schemas.microsoft.com/office/drawing/2014/main" id="{65CADDE0-2774-808E-E4B3-71E3F3A64DE6}"/>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57;p6">
                <a:extLst>
                  <a:ext uri="{FF2B5EF4-FFF2-40B4-BE49-F238E27FC236}">
                    <a16:creationId xmlns:a16="http://schemas.microsoft.com/office/drawing/2014/main" id="{C573ACCF-E0ED-9358-F008-60DB7125E1D2}"/>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58;p6">
                <a:extLst>
                  <a:ext uri="{FF2B5EF4-FFF2-40B4-BE49-F238E27FC236}">
                    <a16:creationId xmlns:a16="http://schemas.microsoft.com/office/drawing/2014/main" id="{71F43896-63FB-B243-9C0C-3FF0C1619025}"/>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59;p6">
                <a:extLst>
                  <a:ext uri="{FF2B5EF4-FFF2-40B4-BE49-F238E27FC236}">
                    <a16:creationId xmlns:a16="http://schemas.microsoft.com/office/drawing/2014/main" id="{ECC5B3DB-313E-9A4D-9710-D3710B377A49}"/>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60;p6">
                <a:extLst>
                  <a:ext uri="{FF2B5EF4-FFF2-40B4-BE49-F238E27FC236}">
                    <a16:creationId xmlns:a16="http://schemas.microsoft.com/office/drawing/2014/main" id="{A77E2F0C-7256-7E9B-6377-0D1705A8AA2C}"/>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61;p6">
                <a:extLst>
                  <a:ext uri="{FF2B5EF4-FFF2-40B4-BE49-F238E27FC236}">
                    <a16:creationId xmlns:a16="http://schemas.microsoft.com/office/drawing/2014/main" id="{9C4E214E-F30B-BF48-DF6F-E16558633066}"/>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62;p6">
                <a:extLst>
                  <a:ext uri="{FF2B5EF4-FFF2-40B4-BE49-F238E27FC236}">
                    <a16:creationId xmlns:a16="http://schemas.microsoft.com/office/drawing/2014/main" id="{5B21CE0D-1B23-90D5-9715-390D4B6A664E}"/>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63;p6">
                <a:extLst>
                  <a:ext uri="{FF2B5EF4-FFF2-40B4-BE49-F238E27FC236}">
                    <a16:creationId xmlns:a16="http://schemas.microsoft.com/office/drawing/2014/main" id="{98C42D31-992D-008E-1024-BDAFC978A5FC}"/>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64;p6">
                <a:extLst>
                  <a:ext uri="{FF2B5EF4-FFF2-40B4-BE49-F238E27FC236}">
                    <a16:creationId xmlns:a16="http://schemas.microsoft.com/office/drawing/2014/main" id="{B7715F1D-432E-6B71-42DF-80DF1464E708}"/>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65;p6">
                <a:extLst>
                  <a:ext uri="{FF2B5EF4-FFF2-40B4-BE49-F238E27FC236}">
                    <a16:creationId xmlns:a16="http://schemas.microsoft.com/office/drawing/2014/main" id="{413301D5-0A4C-DFD5-CB5F-2995A1BDEDAA}"/>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66;p6">
                <a:extLst>
                  <a:ext uri="{FF2B5EF4-FFF2-40B4-BE49-F238E27FC236}">
                    <a16:creationId xmlns:a16="http://schemas.microsoft.com/office/drawing/2014/main" id="{0C51ADB5-FD87-A826-BC90-F423C0A6F200}"/>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67;p6">
                <a:extLst>
                  <a:ext uri="{FF2B5EF4-FFF2-40B4-BE49-F238E27FC236}">
                    <a16:creationId xmlns:a16="http://schemas.microsoft.com/office/drawing/2014/main" id="{978D44EE-7610-816E-15F0-21420DEFE02F}"/>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68;p6">
                <a:extLst>
                  <a:ext uri="{FF2B5EF4-FFF2-40B4-BE49-F238E27FC236}">
                    <a16:creationId xmlns:a16="http://schemas.microsoft.com/office/drawing/2014/main" id="{847F96B2-4061-9ACD-5950-29DC4591430D}"/>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69;p6">
                <a:extLst>
                  <a:ext uri="{FF2B5EF4-FFF2-40B4-BE49-F238E27FC236}">
                    <a16:creationId xmlns:a16="http://schemas.microsoft.com/office/drawing/2014/main" id="{4B0F0790-1266-709F-F177-44ABBB6A0FD2}"/>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70;p6">
                <a:extLst>
                  <a:ext uri="{FF2B5EF4-FFF2-40B4-BE49-F238E27FC236}">
                    <a16:creationId xmlns:a16="http://schemas.microsoft.com/office/drawing/2014/main" id="{EA50D3EB-1B87-427B-0870-85DC3A58F2AF}"/>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71;p6">
                <a:extLst>
                  <a:ext uri="{FF2B5EF4-FFF2-40B4-BE49-F238E27FC236}">
                    <a16:creationId xmlns:a16="http://schemas.microsoft.com/office/drawing/2014/main" id="{4068D572-37B6-A8E5-04EA-EE2D9CB56119}"/>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useBgFill="1">
        <p:nvSpPr>
          <p:cNvPr id="179" name="Rectangle 17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Freeform: Shape 18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Arc 18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F3689195-D758-82A9-2BAD-6DB67E6B8C51}"/>
              </a:ext>
            </a:extLst>
          </p:cNvPr>
          <p:cNvSpPr txBox="1"/>
          <p:nvPr/>
        </p:nvSpPr>
        <p:spPr>
          <a:xfrm>
            <a:off x="261167" y="2051117"/>
            <a:ext cx="5767696"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kern="1200" dirty="0">
                <a:solidFill>
                  <a:schemeClr val="tx1"/>
                </a:solidFill>
                <a:latin typeface="Century Gothic" panose="020B0502020202020204" pitchFamily="34" charset="0"/>
                <a:ea typeface="+mn-ea"/>
                <a:cs typeface="+mn-cs"/>
              </a:rPr>
              <a:t>Definition von </a:t>
            </a:r>
            <a:r>
              <a:rPr lang="en-US" sz="2000" kern="1200" dirty="0" err="1">
                <a:solidFill>
                  <a:schemeClr val="tx1"/>
                </a:solidFill>
                <a:latin typeface="Century Gothic" panose="020B0502020202020204" pitchFamily="34" charset="0"/>
                <a:ea typeface="+mn-ea"/>
                <a:cs typeface="+mn-cs"/>
              </a:rPr>
              <a:t>finanzieller</a:t>
            </a:r>
            <a:r>
              <a:rPr lang="en-US" sz="2000" kern="1200" dirty="0">
                <a:solidFill>
                  <a:schemeClr val="tx1"/>
                </a:solidFill>
                <a:latin typeface="Century Gothic" panose="020B0502020202020204" pitchFamily="34" charset="0"/>
                <a:ea typeface="+mn-ea"/>
                <a:cs typeface="+mn-cs"/>
              </a:rPr>
              <a:t> </a:t>
            </a:r>
            <a:r>
              <a:rPr lang="en-US" sz="2000" kern="1200" dirty="0" err="1">
                <a:solidFill>
                  <a:schemeClr val="tx1"/>
                </a:solidFill>
                <a:latin typeface="Century Gothic" panose="020B0502020202020204" pitchFamily="34" charset="0"/>
                <a:ea typeface="+mn-ea"/>
                <a:cs typeface="+mn-cs"/>
              </a:rPr>
              <a:t>Allgemeinbildung</a:t>
            </a:r>
            <a:endParaRPr lang="en-US" sz="2800" kern="1200" dirty="0">
              <a:solidFill>
                <a:schemeClr val="tx1"/>
              </a:solidFill>
              <a:latin typeface="Century Gothic" panose="020B0502020202020204" pitchFamily="34" charset="0"/>
              <a:ea typeface="+mn-ea"/>
              <a:cs typeface="Calibri" panose="020F0502020204030204" pitchFamily="34" charset="0"/>
            </a:endParaRPr>
          </a:p>
          <a:p>
            <a:pPr indent="-228600">
              <a:lnSpc>
                <a:spcPct val="90000"/>
              </a:lnSpc>
              <a:spcAft>
                <a:spcPts val="600"/>
              </a:spcAft>
              <a:buFont typeface="Arial" panose="020B0604020202020204" pitchFamily="34" charset="0"/>
              <a:buChar char="•"/>
            </a:pPr>
            <a:endParaRPr lang="en-US" sz="2800" kern="1200" dirty="0">
              <a:solidFill>
                <a:schemeClr val="tx1"/>
              </a:solidFill>
              <a:latin typeface="Century Gothic" panose="020B0502020202020204" pitchFamily="34" charset="0"/>
              <a:ea typeface="+mn-ea"/>
              <a:cs typeface="Calibri" panose="020F0502020204030204" pitchFamily="34" charset="0"/>
            </a:endParaRPr>
          </a:p>
          <a:p>
            <a:pPr indent="-228600">
              <a:lnSpc>
                <a:spcPct val="90000"/>
              </a:lnSpc>
              <a:spcAft>
                <a:spcPts val="600"/>
              </a:spcAft>
              <a:buFont typeface="Arial" panose="020B0604020202020204" pitchFamily="34" charset="0"/>
              <a:buChar char="•"/>
            </a:pPr>
            <a:endParaRPr lang="en-US" sz="2800" kern="1200" dirty="0">
              <a:solidFill>
                <a:schemeClr val="tx1"/>
              </a:solidFill>
              <a:latin typeface="Century Gothic" panose="020B0502020202020204" pitchFamily="34" charset="0"/>
              <a:ea typeface="+mn-ea"/>
              <a:cs typeface="+mn-cs"/>
            </a:endParaRPr>
          </a:p>
        </p:txBody>
      </p:sp>
      <p:sp>
        <p:nvSpPr>
          <p:cNvPr id="172" name="Google Shape;172;p3"/>
          <p:cNvSpPr/>
          <p:nvPr/>
        </p:nvSpPr>
        <p:spPr>
          <a:xfrm rot="-5400000">
            <a:off x="5481638" y="188346"/>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4" name="Google Shape;174;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Google Shape;175;p3">
            <a:extLst>
              <a:ext uri="{FF2B5EF4-FFF2-40B4-BE49-F238E27FC236}">
                <a16:creationId xmlns:a16="http://schemas.microsoft.com/office/drawing/2014/main" id="{0476A274-988B-BB35-0763-647D874F339F}"/>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11" name="Picture 10" descr="Graphical user interface, text&#10;&#10;Description automatically generated">
            <a:extLst>
              <a:ext uri="{FF2B5EF4-FFF2-40B4-BE49-F238E27FC236}">
                <a16:creationId xmlns:a16="http://schemas.microsoft.com/office/drawing/2014/main" id="{3B92254E-6236-21E5-0B1D-4DFB8B454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grpSp>
        <p:nvGrpSpPr>
          <p:cNvPr id="3" name="Google Shape;116;p2">
            <a:extLst>
              <a:ext uri="{FF2B5EF4-FFF2-40B4-BE49-F238E27FC236}">
                <a16:creationId xmlns:a16="http://schemas.microsoft.com/office/drawing/2014/main" id="{DFC555BF-2829-1DEA-6E46-6BC687C261A0}"/>
              </a:ext>
            </a:extLst>
          </p:cNvPr>
          <p:cNvGrpSpPr/>
          <p:nvPr/>
        </p:nvGrpSpPr>
        <p:grpSpPr>
          <a:xfrm>
            <a:off x="7381460" y="2051116"/>
            <a:ext cx="3936973" cy="3426681"/>
            <a:chOff x="879575" y="238125"/>
            <a:chExt cx="5860825" cy="5238750"/>
          </a:xfrm>
        </p:grpSpPr>
        <p:sp>
          <p:nvSpPr>
            <p:cNvPr id="4" name="Google Shape;117;p2">
              <a:extLst>
                <a:ext uri="{FF2B5EF4-FFF2-40B4-BE49-F238E27FC236}">
                  <a16:creationId xmlns:a16="http://schemas.microsoft.com/office/drawing/2014/main" id="{77058781-7229-B061-065C-2A8996C9ED1F}"/>
                </a:ext>
              </a:extLst>
            </p:cNvPr>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 name="Google Shape;118;p2">
              <a:extLst>
                <a:ext uri="{FF2B5EF4-FFF2-40B4-BE49-F238E27FC236}">
                  <a16:creationId xmlns:a16="http://schemas.microsoft.com/office/drawing/2014/main" id="{114BF00A-B038-5F6E-62D0-2C075FD73592}"/>
                </a:ext>
              </a:extLst>
            </p:cNvPr>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 name="Google Shape;119;p2">
              <a:extLst>
                <a:ext uri="{FF2B5EF4-FFF2-40B4-BE49-F238E27FC236}">
                  <a16:creationId xmlns:a16="http://schemas.microsoft.com/office/drawing/2014/main" id="{2D893CDF-087C-3EBC-FFEE-22166A8F4D2D}"/>
                </a:ext>
              </a:extLst>
            </p:cNvPr>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 name="Google Shape;120;p2">
              <a:extLst>
                <a:ext uri="{FF2B5EF4-FFF2-40B4-BE49-F238E27FC236}">
                  <a16:creationId xmlns:a16="http://schemas.microsoft.com/office/drawing/2014/main" id="{5244BD43-268F-5D94-4E78-3AC784B6267C}"/>
                </a:ext>
              </a:extLst>
            </p:cNvPr>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 name="Google Shape;121;p2">
              <a:extLst>
                <a:ext uri="{FF2B5EF4-FFF2-40B4-BE49-F238E27FC236}">
                  <a16:creationId xmlns:a16="http://schemas.microsoft.com/office/drawing/2014/main" id="{8BC17710-31EA-2C1E-560E-69CE5BE0CC08}"/>
                </a:ext>
              </a:extLst>
            </p:cNvPr>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122;p2">
              <a:extLst>
                <a:ext uri="{FF2B5EF4-FFF2-40B4-BE49-F238E27FC236}">
                  <a16:creationId xmlns:a16="http://schemas.microsoft.com/office/drawing/2014/main" id="{C8EFDD70-877F-9241-06FA-E2AB001AF320}"/>
                </a:ext>
              </a:extLst>
            </p:cNvPr>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123;p2">
              <a:extLst>
                <a:ext uri="{FF2B5EF4-FFF2-40B4-BE49-F238E27FC236}">
                  <a16:creationId xmlns:a16="http://schemas.microsoft.com/office/drawing/2014/main" id="{25572C39-8A73-61E5-04DA-01C35DE0A5D6}"/>
                </a:ext>
              </a:extLst>
            </p:cNvPr>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124;p2">
              <a:extLst>
                <a:ext uri="{FF2B5EF4-FFF2-40B4-BE49-F238E27FC236}">
                  <a16:creationId xmlns:a16="http://schemas.microsoft.com/office/drawing/2014/main" id="{33BFD6DA-0F43-C878-BEC0-D56F27E7ECD5}"/>
                </a:ext>
              </a:extLst>
            </p:cNvPr>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125;p2">
              <a:extLst>
                <a:ext uri="{FF2B5EF4-FFF2-40B4-BE49-F238E27FC236}">
                  <a16:creationId xmlns:a16="http://schemas.microsoft.com/office/drawing/2014/main" id="{3097A9B5-4759-3619-2498-1F14339DB6F9}"/>
                </a:ext>
              </a:extLst>
            </p:cNvPr>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126;p2">
              <a:extLst>
                <a:ext uri="{FF2B5EF4-FFF2-40B4-BE49-F238E27FC236}">
                  <a16:creationId xmlns:a16="http://schemas.microsoft.com/office/drawing/2014/main" id="{D621BC69-41D5-C8B9-D54A-9615AF1D4246}"/>
                </a:ext>
              </a:extLst>
            </p:cNvPr>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127;p2">
              <a:extLst>
                <a:ext uri="{FF2B5EF4-FFF2-40B4-BE49-F238E27FC236}">
                  <a16:creationId xmlns:a16="http://schemas.microsoft.com/office/drawing/2014/main" id="{CB328CC2-E6CB-63B5-3252-24B466B238BB}"/>
                </a:ext>
              </a:extLst>
            </p:cNvPr>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128;p2">
              <a:extLst>
                <a:ext uri="{FF2B5EF4-FFF2-40B4-BE49-F238E27FC236}">
                  <a16:creationId xmlns:a16="http://schemas.microsoft.com/office/drawing/2014/main" id="{E1641197-9950-3694-E72F-C344E60F2301}"/>
                </a:ext>
              </a:extLst>
            </p:cNvPr>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129;p2">
              <a:extLst>
                <a:ext uri="{FF2B5EF4-FFF2-40B4-BE49-F238E27FC236}">
                  <a16:creationId xmlns:a16="http://schemas.microsoft.com/office/drawing/2014/main" id="{05FAF16B-603E-2E2B-F405-85C1CCAEC414}"/>
                </a:ext>
              </a:extLst>
            </p:cNvPr>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130;p2">
              <a:extLst>
                <a:ext uri="{FF2B5EF4-FFF2-40B4-BE49-F238E27FC236}">
                  <a16:creationId xmlns:a16="http://schemas.microsoft.com/office/drawing/2014/main" id="{A4120FC1-AC5A-1076-909D-819D8700BD72}"/>
                </a:ext>
              </a:extLst>
            </p:cNvPr>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131;p2">
              <a:extLst>
                <a:ext uri="{FF2B5EF4-FFF2-40B4-BE49-F238E27FC236}">
                  <a16:creationId xmlns:a16="http://schemas.microsoft.com/office/drawing/2014/main" id="{DC4E5DD7-E8BC-9E71-DC56-B9450738F31A}"/>
                </a:ext>
              </a:extLst>
            </p:cNvPr>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132;p2">
              <a:extLst>
                <a:ext uri="{FF2B5EF4-FFF2-40B4-BE49-F238E27FC236}">
                  <a16:creationId xmlns:a16="http://schemas.microsoft.com/office/drawing/2014/main" id="{01031722-3409-013F-E219-7F77C0BF7E8B}"/>
                </a:ext>
              </a:extLst>
            </p:cNvPr>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133;p2">
              <a:extLst>
                <a:ext uri="{FF2B5EF4-FFF2-40B4-BE49-F238E27FC236}">
                  <a16:creationId xmlns:a16="http://schemas.microsoft.com/office/drawing/2014/main" id="{35EDCD0B-01DB-9D5F-FA5A-523AA7A00109}"/>
                </a:ext>
              </a:extLst>
            </p:cNvPr>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134;p2">
              <a:extLst>
                <a:ext uri="{FF2B5EF4-FFF2-40B4-BE49-F238E27FC236}">
                  <a16:creationId xmlns:a16="http://schemas.microsoft.com/office/drawing/2014/main" id="{50C5FCB9-015E-889A-F0A3-78E2C2E7ADE3}"/>
                </a:ext>
              </a:extLst>
            </p:cNvPr>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135;p2">
              <a:extLst>
                <a:ext uri="{FF2B5EF4-FFF2-40B4-BE49-F238E27FC236}">
                  <a16:creationId xmlns:a16="http://schemas.microsoft.com/office/drawing/2014/main" id="{897C92F4-03B7-EF13-627A-48673D208552}"/>
                </a:ext>
              </a:extLst>
            </p:cNvPr>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136;p2">
              <a:extLst>
                <a:ext uri="{FF2B5EF4-FFF2-40B4-BE49-F238E27FC236}">
                  <a16:creationId xmlns:a16="http://schemas.microsoft.com/office/drawing/2014/main" id="{BB8244CC-FAFA-9C1D-C31C-F3325A8825F7}"/>
                </a:ext>
              </a:extLst>
            </p:cNvPr>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137;p2">
              <a:extLst>
                <a:ext uri="{FF2B5EF4-FFF2-40B4-BE49-F238E27FC236}">
                  <a16:creationId xmlns:a16="http://schemas.microsoft.com/office/drawing/2014/main" id="{6BE607AA-C757-ADB9-2DE9-28DF1DE62920}"/>
                </a:ext>
              </a:extLst>
            </p:cNvPr>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138;p2">
              <a:extLst>
                <a:ext uri="{FF2B5EF4-FFF2-40B4-BE49-F238E27FC236}">
                  <a16:creationId xmlns:a16="http://schemas.microsoft.com/office/drawing/2014/main" id="{2BB05C92-5B47-B655-5DF0-57B85EB60687}"/>
                </a:ext>
              </a:extLst>
            </p:cNvPr>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139;p2">
              <a:extLst>
                <a:ext uri="{FF2B5EF4-FFF2-40B4-BE49-F238E27FC236}">
                  <a16:creationId xmlns:a16="http://schemas.microsoft.com/office/drawing/2014/main" id="{CF40E697-F676-5562-5F7C-EB45F2198E58}"/>
                </a:ext>
              </a:extLst>
            </p:cNvPr>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140;p2">
              <a:extLst>
                <a:ext uri="{FF2B5EF4-FFF2-40B4-BE49-F238E27FC236}">
                  <a16:creationId xmlns:a16="http://schemas.microsoft.com/office/drawing/2014/main" id="{924F0F86-FF2D-5DF5-00C7-F4A25BA8E4E5}"/>
                </a:ext>
              </a:extLst>
            </p:cNvPr>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141;p2">
              <a:extLst>
                <a:ext uri="{FF2B5EF4-FFF2-40B4-BE49-F238E27FC236}">
                  <a16:creationId xmlns:a16="http://schemas.microsoft.com/office/drawing/2014/main" id="{5C219F92-9A78-037A-26D6-2F9858133854}"/>
                </a:ext>
              </a:extLst>
            </p:cNvPr>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142;p2">
              <a:extLst>
                <a:ext uri="{FF2B5EF4-FFF2-40B4-BE49-F238E27FC236}">
                  <a16:creationId xmlns:a16="http://schemas.microsoft.com/office/drawing/2014/main" id="{AADA6969-A6F5-A1EB-8327-F2D000DD2E88}"/>
                </a:ext>
              </a:extLst>
            </p:cNvPr>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143;p2">
              <a:extLst>
                <a:ext uri="{FF2B5EF4-FFF2-40B4-BE49-F238E27FC236}">
                  <a16:creationId xmlns:a16="http://schemas.microsoft.com/office/drawing/2014/main" id="{1FE47314-7E6E-943D-E661-42E22B2C9D1E}"/>
                </a:ext>
              </a:extLst>
            </p:cNvPr>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144;p2">
              <a:extLst>
                <a:ext uri="{FF2B5EF4-FFF2-40B4-BE49-F238E27FC236}">
                  <a16:creationId xmlns:a16="http://schemas.microsoft.com/office/drawing/2014/main" id="{EB16C67D-8142-FEBC-D339-B81ADE9B8D49}"/>
                </a:ext>
              </a:extLst>
            </p:cNvPr>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145;p2">
              <a:extLst>
                <a:ext uri="{FF2B5EF4-FFF2-40B4-BE49-F238E27FC236}">
                  <a16:creationId xmlns:a16="http://schemas.microsoft.com/office/drawing/2014/main" id="{A048E825-6E8A-A914-43EF-51B94C05F33B}"/>
                </a:ext>
              </a:extLst>
            </p:cNvPr>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146;p2">
              <a:extLst>
                <a:ext uri="{FF2B5EF4-FFF2-40B4-BE49-F238E27FC236}">
                  <a16:creationId xmlns:a16="http://schemas.microsoft.com/office/drawing/2014/main" id="{4B03471C-C835-4490-B472-94B4D8EBDB33}"/>
                </a:ext>
              </a:extLst>
            </p:cNvPr>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147;p2">
              <a:extLst>
                <a:ext uri="{FF2B5EF4-FFF2-40B4-BE49-F238E27FC236}">
                  <a16:creationId xmlns:a16="http://schemas.microsoft.com/office/drawing/2014/main" id="{0370BB10-74CA-7550-96D1-672B691F0439}"/>
                </a:ext>
              </a:extLst>
            </p:cNvPr>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148;p2">
              <a:extLst>
                <a:ext uri="{FF2B5EF4-FFF2-40B4-BE49-F238E27FC236}">
                  <a16:creationId xmlns:a16="http://schemas.microsoft.com/office/drawing/2014/main" id="{C8692E93-C591-4BD4-DF5E-923AEF56CD08}"/>
                </a:ext>
              </a:extLst>
            </p:cNvPr>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149;p2">
              <a:extLst>
                <a:ext uri="{FF2B5EF4-FFF2-40B4-BE49-F238E27FC236}">
                  <a16:creationId xmlns:a16="http://schemas.microsoft.com/office/drawing/2014/main" id="{5501467F-72DB-0BE7-E613-167CCE9E053A}"/>
                </a:ext>
              </a:extLst>
            </p:cNvPr>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150;p2">
              <a:extLst>
                <a:ext uri="{FF2B5EF4-FFF2-40B4-BE49-F238E27FC236}">
                  <a16:creationId xmlns:a16="http://schemas.microsoft.com/office/drawing/2014/main" id="{B9C2446A-22B6-FDC5-B7B1-12B9E3D5574C}"/>
                </a:ext>
              </a:extLst>
            </p:cNvPr>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151;p2">
              <a:extLst>
                <a:ext uri="{FF2B5EF4-FFF2-40B4-BE49-F238E27FC236}">
                  <a16:creationId xmlns:a16="http://schemas.microsoft.com/office/drawing/2014/main" id="{11BA62E4-CB1E-B207-C5B2-449F9CABD451}"/>
                </a:ext>
              </a:extLst>
            </p:cNvPr>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152;p2">
              <a:extLst>
                <a:ext uri="{FF2B5EF4-FFF2-40B4-BE49-F238E27FC236}">
                  <a16:creationId xmlns:a16="http://schemas.microsoft.com/office/drawing/2014/main" id="{1F29CBBA-8BAD-AC40-4C45-032E1C46AF8C}"/>
                </a:ext>
              </a:extLst>
            </p:cNvPr>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153;p2">
              <a:extLst>
                <a:ext uri="{FF2B5EF4-FFF2-40B4-BE49-F238E27FC236}">
                  <a16:creationId xmlns:a16="http://schemas.microsoft.com/office/drawing/2014/main" id="{E82304B6-062F-A06E-A03C-8F3AEC0006A8}"/>
                </a:ext>
              </a:extLst>
            </p:cNvPr>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154;p2">
              <a:extLst>
                <a:ext uri="{FF2B5EF4-FFF2-40B4-BE49-F238E27FC236}">
                  <a16:creationId xmlns:a16="http://schemas.microsoft.com/office/drawing/2014/main" id="{BE7B5453-03C8-C612-6BEE-F7707DF9DB4C}"/>
                </a:ext>
              </a:extLst>
            </p:cNvPr>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155;p2">
              <a:extLst>
                <a:ext uri="{FF2B5EF4-FFF2-40B4-BE49-F238E27FC236}">
                  <a16:creationId xmlns:a16="http://schemas.microsoft.com/office/drawing/2014/main" id="{0DAFCA8C-7F40-B9CF-0825-CB1B9FAC01C3}"/>
                </a:ext>
              </a:extLst>
            </p:cNvPr>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156;p2">
              <a:extLst>
                <a:ext uri="{FF2B5EF4-FFF2-40B4-BE49-F238E27FC236}">
                  <a16:creationId xmlns:a16="http://schemas.microsoft.com/office/drawing/2014/main" id="{7FB79933-A3BA-4031-4517-93EA24033CAC}"/>
                </a:ext>
              </a:extLst>
            </p:cNvPr>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157;p2">
              <a:extLst>
                <a:ext uri="{FF2B5EF4-FFF2-40B4-BE49-F238E27FC236}">
                  <a16:creationId xmlns:a16="http://schemas.microsoft.com/office/drawing/2014/main" id="{32205895-9FFB-70D8-4173-DA642BF79DF0}"/>
                </a:ext>
              </a:extLst>
            </p:cNvPr>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158;p2">
              <a:extLst>
                <a:ext uri="{FF2B5EF4-FFF2-40B4-BE49-F238E27FC236}">
                  <a16:creationId xmlns:a16="http://schemas.microsoft.com/office/drawing/2014/main" id="{90BB8B89-ACBE-76C1-E30D-70F6D334BC80}"/>
                </a:ext>
              </a:extLst>
            </p:cNvPr>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159;p2">
              <a:extLst>
                <a:ext uri="{FF2B5EF4-FFF2-40B4-BE49-F238E27FC236}">
                  <a16:creationId xmlns:a16="http://schemas.microsoft.com/office/drawing/2014/main" id="{0CF077CA-F8C8-150A-E123-50C1FD504CAD}"/>
                </a:ext>
              </a:extLst>
            </p:cNvPr>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160;p2">
              <a:extLst>
                <a:ext uri="{FF2B5EF4-FFF2-40B4-BE49-F238E27FC236}">
                  <a16:creationId xmlns:a16="http://schemas.microsoft.com/office/drawing/2014/main" id="{B4FF8CFF-C330-58BA-BBED-1584CD5301D5}"/>
                </a:ext>
              </a:extLst>
            </p:cNvPr>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161;p2">
              <a:extLst>
                <a:ext uri="{FF2B5EF4-FFF2-40B4-BE49-F238E27FC236}">
                  <a16:creationId xmlns:a16="http://schemas.microsoft.com/office/drawing/2014/main" id="{54DBC64D-F64A-7740-9060-9ADFF8DDBD51}"/>
                </a:ext>
              </a:extLst>
            </p:cNvPr>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162;p2">
              <a:extLst>
                <a:ext uri="{FF2B5EF4-FFF2-40B4-BE49-F238E27FC236}">
                  <a16:creationId xmlns:a16="http://schemas.microsoft.com/office/drawing/2014/main" id="{BF45DB46-223A-BDE0-CE2D-FF99E28B6D86}"/>
                </a:ext>
              </a:extLst>
            </p:cNvPr>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163;p2">
              <a:extLst>
                <a:ext uri="{FF2B5EF4-FFF2-40B4-BE49-F238E27FC236}">
                  <a16:creationId xmlns:a16="http://schemas.microsoft.com/office/drawing/2014/main" id="{EF65A9F2-9248-F329-BCE3-8A5DD2D3F520}"/>
                </a:ext>
              </a:extLst>
            </p:cNvPr>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164;p2">
              <a:extLst>
                <a:ext uri="{FF2B5EF4-FFF2-40B4-BE49-F238E27FC236}">
                  <a16:creationId xmlns:a16="http://schemas.microsoft.com/office/drawing/2014/main" id="{5F6F9D8E-EFF9-BA9A-F3DB-5A86283A6AFB}"/>
                </a:ext>
              </a:extLst>
            </p:cNvPr>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165;p2">
              <a:extLst>
                <a:ext uri="{FF2B5EF4-FFF2-40B4-BE49-F238E27FC236}">
                  <a16:creationId xmlns:a16="http://schemas.microsoft.com/office/drawing/2014/main" id="{CF9FE675-0EDC-4977-2925-DC92A1C1570C}"/>
                </a:ext>
              </a:extLst>
            </p:cNvPr>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166;p2">
              <a:extLst>
                <a:ext uri="{FF2B5EF4-FFF2-40B4-BE49-F238E27FC236}">
                  <a16:creationId xmlns:a16="http://schemas.microsoft.com/office/drawing/2014/main" id="{54B9BBB4-AE02-56C2-4BB6-0D2F4AEB77D8}"/>
                </a:ext>
              </a:extLst>
            </p:cNvPr>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58" name="Footer Placeholder 2">
            <a:extLst>
              <a:ext uri="{FF2B5EF4-FFF2-40B4-BE49-F238E27FC236}">
                <a16:creationId xmlns:a16="http://schemas.microsoft.com/office/drawing/2014/main" id="{93ACA836-27D6-5094-9CBB-4CA0AFADA000}"/>
              </a:ext>
            </a:extLst>
          </p:cNvPr>
          <p:cNvSpPr>
            <a:spLocks noGrp="1"/>
          </p:cNvSpPr>
          <p:nvPr>
            <p:ph type="ftr" sz="quarter" idx="11"/>
          </p:nvPr>
        </p:nvSpPr>
        <p:spPr>
          <a:xfrm>
            <a:off x="374920" y="6112019"/>
            <a:ext cx="8848593"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59" name="Google Shape;97;p2">
            <a:extLst>
              <a:ext uri="{FF2B5EF4-FFF2-40B4-BE49-F238E27FC236}">
                <a16:creationId xmlns:a16="http://schemas.microsoft.com/office/drawing/2014/main" id="{F60C2710-CA92-BA89-3FB0-EC29A71220B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EINFÜHRUNG IN DIE FINANZIELLE ALLGEMEINBILDUNG</a:t>
            </a:r>
            <a:endParaRPr sz="3200"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WARUM IST FINANZIELLE ALLGEMEINBILDUNG WICHTIG?</a:t>
            </a:r>
            <a:endParaRPr sz="3200" dirty="0">
              <a:solidFill>
                <a:schemeClr val="lt1"/>
              </a:solidFill>
              <a:latin typeface="Calibri"/>
              <a:ea typeface="Calibri"/>
              <a:cs typeface="Calibri"/>
              <a:sym typeface="Calibri"/>
            </a:endParaRPr>
          </a:p>
        </p:txBody>
      </p:sp>
      <p:pic>
        <p:nvPicPr>
          <p:cNvPr id="9" name="Grafik 8">
            <a:extLst>
              <a:ext uri="{FF2B5EF4-FFF2-40B4-BE49-F238E27FC236}">
                <a16:creationId xmlns:a16="http://schemas.microsoft.com/office/drawing/2014/main" id="{7B88F446-EEDA-971A-32F1-2CAAB1A6D1F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5681" y="1658482"/>
            <a:ext cx="4087190" cy="31779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8E93DB28-2AC2-3366-8EE9-8529C710BD8F}"/>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288E1DF4-F9D0-260A-E011-1FDC1809C150}"/>
              </a:ext>
            </a:extLst>
          </p:cNvPr>
          <p:cNvSpPr txBox="1"/>
          <p:nvPr/>
        </p:nvSpPr>
        <p:spPr>
          <a:xfrm>
            <a:off x="702693" y="1953811"/>
            <a:ext cx="4597746" cy="3447832"/>
          </a:xfrm>
          <a:prstGeom prst="rect">
            <a:avLst/>
          </a:prstGeom>
        </p:spPr>
        <p:txBody>
          <a:bodyPr vert="horz" lIns="91440" tIns="45720" rIns="91440" bIns="45720" rtlCol="0" anchor="t">
            <a:normAutofit lnSpcReduction="10000"/>
          </a:bodyPr>
          <a:lstStyle/>
          <a:p>
            <a:pPr marL="285750" indent="-228600">
              <a:lnSpc>
                <a:spcPct val="90000"/>
              </a:lnSpc>
              <a:spcAft>
                <a:spcPts val="600"/>
              </a:spcAft>
              <a:buFont typeface="Arial" panose="020B0604020202020204" pitchFamily="34" charset="0"/>
              <a:buChar char="•"/>
            </a:pPr>
            <a:r>
              <a:rPr lang="en-US" sz="2400" kern="1200" dirty="0" err="1">
                <a:solidFill>
                  <a:schemeClr val="tx1"/>
                </a:solidFill>
                <a:latin typeface="Century Gothic" panose="020B0502020202020204" pitchFamily="34" charset="0"/>
                <a:ea typeface="+mn-ea"/>
                <a:cs typeface="Calibri" panose="020F0502020204030204" pitchFamily="34" charset="0"/>
              </a:rPr>
              <a:t>Persönliche</a:t>
            </a:r>
            <a:r>
              <a:rPr lang="en-US" sz="2400" kern="1200" dirty="0">
                <a:solidFill>
                  <a:schemeClr val="tx1"/>
                </a:solidFill>
                <a:latin typeface="Century Gothic" panose="020B0502020202020204" pitchFamily="34" charset="0"/>
                <a:ea typeface="+mn-ea"/>
                <a:cs typeface="Calibri" panose="020F0502020204030204" pitchFamily="34" charset="0"/>
              </a:rPr>
              <a:t> </a:t>
            </a:r>
            <a:r>
              <a:rPr lang="en-US" sz="2400" kern="1200" dirty="0" err="1">
                <a:solidFill>
                  <a:schemeClr val="tx1"/>
                </a:solidFill>
                <a:latin typeface="Century Gothic" panose="020B0502020202020204" pitchFamily="34" charset="0"/>
                <a:ea typeface="+mn-ea"/>
                <a:cs typeface="Calibri" panose="020F0502020204030204" pitchFamily="34" charset="0"/>
              </a:rPr>
              <a:t>finanzielle</a:t>
            </a:r>
            <a:r>
              <a:rPr lang="en-US" sz="2400" kern="1200" dirty="0">
                <a:solidFill>
                  <a:schemeClr val="tx1"/>
                </a:solidFill>
                <a:latin typeface="Century Gothic" panose="020B0502020202020204" pitchFamily="34" charset="0"/>
                <a:ea typeface="+mn-ea"/>
                <a:cs typeface="Calibri" panose="020F0502020204030204" pitchFamily="34" charset="0"/>
              </a:rPr>
              <a:t> </a:t>
            </a:r>
            <a:r>
              <a:rPr lang="en-US" sz="2400" kern="1200" dirty="0" err="1">
                <a:solidFill>
                  <a:schemeClr val="tx1"/>
                </a:solidFill>
                <a:latin typeface="Century Gothic" panose="020B0502020202020204" pitchFamily="34" charset="0"/>
                <a:ea typeface="+mn-ea"/>
                <a:cs typeface="Calibri" panose="020F0502020204030204" pitchFamily="34" charset="0"/>
              </a:rPr>
              <a:t>Stabilität</a:t>
            </a:r>
            <a:endParaRPr lang="en-US" sz="2400" kern="1200" dirty="0">
              <a:solidFill>
                <a:schemeClr val="tx1"/>
              </a:solidFill>
              <a:latin typeface="Century Gothic" panose="020B0502020202020204" pitchFamily="34" charset="0"/>
              <a:ea typeface="+mn-ea"/>
              <a:cs typeface="Calibri" panose="020F0502020204030204" pitchFamily="34" charset="0"/>
            </a:endParaRPr>
          </a:p>
          <a:p>
            <a:pPr marL="285750" indent="-228600">
              <a:lnSpc>
                <a:spcPct val="90000"/>
              </a:lnSpc>
              <a:spcAft>
                <a:spcPts val="600"/>
              </a:spcAft>
              <a:buFont typeface="Arial" panose="020B0604020202020204" pitchFamily="34" charset="0"/>
              <a:buChar char="•"/>
            </a:pPr>
            <a:r>
              <a:rPr lang="en-US" sz="2400" kern="1200" dirty="0" err="1">
                <a:solidFill>
                  <a:schemeClr val="tx1"/>
                </a:solidFill>
                <a:latin typeface="Century Gothic" panose="020B0502020202020204" pitchFamily="34" charset="0"/>
                <a:ea typeface="+mn-ea"/>
                <a:cs typeface="Calibri" panose="020F0502020204030204" pitchFamily="34" charset="0"/>
              </a:rPr>
              <a:t>Fundierte</a:t>
            </a:r>
            <a:r>
              <a:rPr lang="en-US" sz="2400" kern="1200" dirty="0">
                <a:solidFill>
                  <a:schemeClr val="tx1"/>
                </a:solidFill>
                <a:latin typeface="Century Gothic" panose="020B0502020202020204" pitchFamily="34" charset="0"/>
                <a:ea typeface="+mn-ea"/>
                <a:cs typeface="Calibri" panose="020F0502020204030204" pitchFamily="34" charset="0"/>
              </a:rPr>
              <a:t> </a:t>
            </a:r>
            <a:r>
              <a:rPr lang="en-US" sz="2400" kern="1200" dirty="0" err="1">
                <a:solidFill>
                  <a:schemeClr val="tx1"/>
                </a:solidFill>
                <a:latin typeface="Century Gothic" panose="020B0502020202020204" pitchFamily="34" charset="0"/>
                <a:ea typeface="+mn-ea"/>
                <a:cs typeface="Calibri" panose="020F0502020204030204" pitchFamily="34" charset="0"/>
              </a:rPr>
              <a:t>Entscheidungsfindung</a:t>
            </a:r>
            <a:endParaRPr lang="en-US" sz="2400" kern="1200" dirty="0">
              <a:solidFill>
                <a:schemeClr val="tx1"/>
              </a:solidFill>
              <a:latin typeface="Century Gothic" panose="020B0502020202020204" pitchFamily="34" charset="0"/>
              <a:ea typeface="+mn-ea"/>
              <a:cs typeface="Calibri" panose="020F0502020204030204" pitchFamily="34" charset="0"/>
            </a:endParaRPr>
          </a:p>
          <a:p>
            <a:pPr marL="285750" indent="-228600">
              <a:lnSpc>
                <a:spcPct val="90000"/>
              </a:lnSpc>
              <a:spcAft>
                <a:spcPts val="600"/>
              </a:spcAft>
              <a:buFont typeface="Arial" panose="020B0604020202020204" pitchFamily="34" charset="0"/>
              <a:buChar char="•"/>
            </a:pPr>
            <a:r>
              <a:rPr lang="en-US" sz="2400" kern="1200" dirty="0" err="1">
                <a:solidFill>
                  <a:schemeClr val="tx1"/>
                </a:solidFill>
                <a:latin typeface="Century Gothic" panose="020B0502020202020204" pitchFamily="34" charset="0"/>
                <a:ea typeface="+mn-ea"/>
                <a:cs typeface="Calibri" panose="020F0502020204030204" pitchFamily="34" charset="0"/>
              </a:rPr>
              <a:t>Schuldenmanagement</a:t>
            </a:r>
            <a:endParaRPr lang="en-US" sz="2400" kern="1200" dirty="0">
              <a:solidFill>
                <a:schemeClr val="tx1"/>
              </a:solidFill>
              <a:latin typeface="Century Gothic" panose="020B0502020202020204" pitchFamily="34" charset="0"/>
              <a:ea typeface="+mn-ea"/>
              <a:cs typeface="Calibri" panose="020F0502020204030204" pitchFamily="34" charset="0"/>
            </a:endParaRPr>
          </a:p>
          <a:p>
            <a:pPr marL="285750" indent="-228600">
              <a:lnSpc>
                <a:spcPct val="90000"/>
              </a:lnSpc>
              <a:spcAft>
                <a:spcPts val="600"/>
              </a:spcAft>
              <a:buFont typeface="Arial" panose="020B0604020202020204" pitchFamily="34" charset="0"/>
              <a:buChar char="•"/>
            </a:pPr>
            <a:r>
              <a:rPr lang="en-US" sz="2400" kern="1200" dirty="0" err="1">
                <a:solidFill>
                  <a:schemeClr val="tx1"/>
                </a:solidFill>
                <a:latin typeface="Century Gothic" panose="020B0502020202020204" pitchFamily="34" charset="0"/>
                <a:ea typeface="+mn-ea"/>
                <a:cs typeface="Calibri" panose="020F0502020204030204" pitchFamily="34" charset="0"/>
              </a:rPr>
              <a:t>Investmenterfolg</a:t>
            </a:r>
            <a:endParaRPr lang="en-US" sz="2400" kern="1200" dirty="0">
              <a:solidFill>
                <a:schemeClr val="tx1"/>
              </a:solidFill>
              <a:latin typeface="Century Gothic" panose="020B0502020202020204" pitchFamily="34" charset="0"/>
              <a:ea typeface="+mn-ea"/>
              <a:cs typeface="Calibri" panose="020F0502020204030204" pitchFamily="34" charset="0"/>
            </a:endParaRPr>
          </a:p>
          <a:p>
            <a:pPr marL="285750" indent="-228600">
              <a:lnSpc>
                <a:spcPct val="90000"/>
              </a:lnSpc>
              <a:spcAft>
                <a:spcPts val="600"/>
              </a:spcAft>
              <a:buFont typeface="Arial" panose="020B0604020202020204" pitchFamily="34" charset="0"/>
              <a:buChar char="•"/>
            </a:pPr>
            <a:r>
              <a:rPr lang="en-US" sz="2400" kern="1200" dirty="0" err="1">
                <a:solidFill>
                  <a:schemeClr val="tx1"/>
                </a:solidFill>
                <a:latin typeface="Century Gothic" panose="020B0502020202020204" pitchFamily="34" charset="0"/>
                <a:ea typeface="+mn-ea"/>
                <a:cs typeface="Calibri" panose="020F0502020204030204" pitchFamily="34" charset="0"/>
              </a:rPr>
              <a:t>Rentenplanung</a:t>
            </a:r>
            <a:endParaRPr lang="en-US" sz="2400" kern="1200" dirty="0">
              <a:solidFill>
                <a:schemeClr val="tx1"/>
              </a:solidFill>
              <a:latin typeface="Century Gothic" panose="020B0502020202020204" pitchFamily="34" charset="0"/>
              <a:ea typeface="+mn-ea"/>
              <a:cs typeface="Calibri" panose="020F0502020204030204" pitchFamily="34" charset="0"/>
            </a:endParaRP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Schutz </a:t>
            </a:r>
            <a:r>
              <a:rPr lang="en-US" sz="2400" kern="1200" dirty="0" err="1">
                <a:solidFill>
                  <a:schemeClr val="tx1"/>
                </a:solidFill>
                <a:latin typeface="Century Gothic" panose="020B0502020202020204" pitchFamily="34" charset="0"/>
                <a:ea typeface="+mn-ea"/>
                <a:cs typeface="Calibri" panose="020F0502020204030204" pitchFamily="34" charset="0"/>
              </a:rPr>
              <a:t>vor</a:t>
            </a:r>
            <a:r>
              <a:rPr lang="en-US" sz="2400" kern="1200" dirty="0">
                <a:solidFill>
                  <a:schemeClr val="tx1"/>
                </a:solidFill>
                <a:latin typeface="Century Gothic" panose="020B0502020202020204" pitchFamily="34" charset="0"/>
                <a:ea typeface="+mn-ea"/>
                <a:cs typeface="Calibri" panose="020F0502020204030204" pitchFamily="34" charset="0"/>
              </a:rPr>
              <a:t> </a:t>
            </a:r>
            <a:r>
              <a:rPr lang="en-US" sz="2400" kern="1200" dirty="0" err="1">
                <a:solidFill>
                  <a:schemeClr val="tx1"/>
                </a:solidFill>
                <a:latin typeface="Century Gothic" panose="020B0502020202020204" pitchFamily="34" charset="0"/>
                <a:ea typeface="+mn-ea"/>
                <a:cs typeface="Calibri" panose="020F0502020204030204" pitchFamily="34" charset="0"/>
              </a:rPr>
              <a:t>Betrug</a:t>
            </a:r>
            <a:endParaRPr lang="en-US" sz="2400" kern="1200" dirty="0">
              <a:solidFill>
                <a:schemeClr val="tx1"/>
              </a:solidFill>
              <a:latin typeface="Century Gothic" panose="020B0502020202020204" pitchFamily="34" charset="0"/>
              <a:ea typeface="+mn-ea"/>
              <a:cs typeface="Calibri" panose="020F0502020204030204" pitchFamily="34" charset="0"/>
            </a:endParaRPr>
          </a:p>
          <a:p>
            <a:pPr marL="285750" indent="-228600">
              <a:lnSpc>
                <a:spcPct val="90000"/>
              </a:lnSpc>
              <a:spcAft>
                <a:spcPts val="600"/>
              </a:spcAft>
              <a:buFont typeface="Arial" panose="020B0604020202020204" pitchFamily="34" charset="0"/>
              <a:buChar char="•"/>
            </a:pPr>
            <a:r>
              <a:rPr lang="en-US" sz="2400" kern="1200" dirty="0" err="1">
                <a:solidFill>
                  <a:schemeClr val="tx1"/>
                </a:solidFill>
                <a:latin typeface="Century Gothic" panose="020B0502020202020204" pitchFamily="34" charset="0"/>
                <a:ea typeface="+mn-ea"/>
                <a:cs typeface="Calibri" panose="020F0502020204030204" pitchFamily="34" charset="0"/>
              </a:rPr>
              <a:t>Wirtschaftliche</a:t>
            </a:r>
            <a:r>
              <a:rPr lang="en-US" sz="2400" kern="1200" dirty="0">
                <a:solidFill>
                  <a:schemeClr val="tx1"/>
                </a:solidFill>
                <a:latin typeface="Century Gothic" panose="020B0502020202020204" pitchFamily="34" charset="0"/>
                <a:ea typeface="+mn-ea"/>
                <a:cs typeface="Calibri" panose="020F0502020204030204" pitchFamily="34" charset="0"/>
              </a:rPr>
              <a:t> </a:t>
            </a:r>
            <a:r>
              <a:rPr lang="en-US" sz="2400" kern="1200" dirty="0" err="1">
                <a:solidFill>
                  <a:schemeClr val="tx1"/>
                </a:solidFill>
                <a:latin typeface="Century Gothic" panose="020B0502020202020204" pitchFamily="34" charset="0"/>
                <a:ea typeface="+mn-ea"/>
                <a:cs typeface="Calibri" panose="020F0502020204030204" pitchFamily="34" charset="0"/>
              </a:rPr>
              <a:t>Stabilität</a:t>
            </a:r>
            <a:endParaRPr lang="en-US" sz="2400" kern="1200" dirty="0">
              <a:solidFill>
                <a:schemeClr val="tx1"/>
              </a:solidFill>
              <a:latin typeface="Century Gothic" panose="020B0502020202020204" pitchFamily="34" charset="0"/>
              <a:ea typeface="+mn-ea"/>
              <a:cs typeface="Calibri" panose="020F0502020204030204" pitchFamily="34" charset="0"/>
            </a:endParaRPr>
          </a:p>
          <a:p>
            <a:pPr indent="-228600">
              <a:lnSpc>
                <a:spcPct val="90000"/>
              </a:lnSpc>
              <a:spcAft>
                <a:spcPts val="600"/>
              </a:spcAft>
              <a:buFont typeface="Arial" panose="020B0604020202020204" pitchFamily="34" charset="0"/>
              <a:buChar char="•"/>
            </a:pPr>
            <a:endParaRPr lang="en-US" sz="1800" kern="1200" dirty="0">
              <a:solidFill>
                <a:schemeClr val="tx1"/>
              </a:solidFill>
              <a:latin typeface="Century Gothic" panose="020B0502020202020204" pitchFamily="34" charset="0"/>
              <a:ea typeface="+mn-ea"/>
              <a:cs typeface="+mn-cs"/>
            </a:endParaRPr>
          </a:p>
        </p:txBody>
      </p:sp>
      <p:grpSp>
        <p:nvGrpSpPr>
          <p:cNvPr id="253" name="Group 252">
            <a:extLst>
              <a:ext uri="{FF2B5EF4-FFF2-40B4-BE49-F238E27FC236}">
                <a16:creationId xmlns:a16="http://schemas.microsoft.com/office/drawing/2014/main" id="{00D8C88D-AAD3-E200-2DBD-4B4509D97D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FD86560C-264C-F332-0425-B62B9CB85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2D9B4054-DDA4-4A08-B0AB-C8710058D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BBFF6424-15CF-0168-CA4C-AC70E5CCCEF7}"/>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18A4928E-18D3-F701-047E-BE2655C520DC}"/>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EFEB822-0157-03D9-3FEF-DFF47FEF1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4E2306F8-3A3B-9D60-16B3-642E51193900}"/>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pSp>
        <p:nvGrpSpPr>
          <p:cNvPr id="4" name="Group 3">
            <a:extLst>
              <a:ext uri="{FF2B5EF4-FFF2-40B4-BE49-F238E27FC236}">
                <a16:creationId xmlns:a16="http://schemas.microsoft.com/office/drawing/2014/main" id="{41E0B333-03A2-ABBF-1963-FBB07D78475F}"/>
              </a:ext>
            </a:extLst>
          </p:cNvPr>
          <p:cNvGrpSpPr/>
          <p:nvPr/>
        </p:nvGrpSpPr>
        <p:grpSpPr>
          <a:xfrm>
            <a:off x="6478331" y="1433752"/>
            <a:ext cx="4936721" cy="4397318"/>
            <a:chOff x="9982898" y="274495"/>
            <a:chExt cx="1566075" cy="1436576"/>
          </a:xfrm>
        </p:grpSpPr>
        <p:grpSp>
          <p:nvGrpSpPr>
            <p:cNvPr id="202" name="Google Shape;202;p4">
              <a:extLst>
                <a:ext uri="{FF2B5EF4-FFF2-40B4-BE49-F238E27FC236}">
                  <a16:creationId xmlns:a16="http://schemas.microsoft.com/office/drawing/2014/main" id="{AB014BA7-82DF-1787-49E9-C8A496CA6876}"/>
                </a:ext>
              </a:extLst>
            </p:cNvPr>
            <p:cNvGrpSpPr/>
            <p:nvPr/>
          </p:nvGrpSpPr>
          <p:grpSpPr>
            <a:xfrm>
              <a:off x="9982898" y="451775"/>
              <a:ext cx="1485694" cy="1259296"/>
              <a:chOff x="1103250" y="1525027"/>
              <a:chExt cx="2528100" cy="2189351"/>
            </a:xfrm>
          </p:grpSpPr>
          <p:sp>
            <p:nvSpPr>
              <p:cNvPr id="203" name="Google Shape;203;p4">
                <a:extLst>
                  <a:ext uri="{FF2B5EF4-FFF2-40B4-BE49-F238E27FC236}">
                    <a16:creationId xmlns:a16="http://schemas.microsoft.com/office/drawing/2014/main" id="{ED389545-B12D-B4E6-FE78-A2C60B2D4131}"/>
                  </a:ext>
                </a:extLst>
              </p:cNvPr>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4" name="Google Shape;204;p4">
                <a:extLst>
                  <a:ext uri="{FF2B5EF4-FFF2-40B4-BE49-F238E27FC236}">
                    <a16:creationId xmlns:a16="http://schemas.microsoft.com/office/drawing/2014/main" id="{BA4CD529-F953-D32E-C3AF-37C063EA0212}"/>
                  </a:ext>
                </a:extLst>
              </p:cNvPr>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5" name="Google Shape;205;p4">
                <a:extLst>
                  <a:ext uri="{FF2B5EF4-FFF2-40B4-BE49-F238E27FC236}">
                    <a16:creationId xmlns:a16="http://schemas.microsoft.com/office/drawing/2014/main" id="{F79078A9-3D8C-5F07-4B07-964278A06729}"/>
                  </a:ext>
                </a:extLst>
              </p:cNvPr>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6" name="Google Shape;206;p4">
                <a:extLst>
                  <a:ext uri="{FF2B5EF4-FFF2-40B4-BE49-F238E27FC236}">
                    <a16:creationId xmlns:a16="http://schemas.microsoft.com/office/drawing/2014/main" id="{43D85BE7-7A73-DAE7-58FA-F61C90717452}"/>
                  </a:ext>
                </a:extLst>
              </p:cNvPr>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7" name="Google Shape;207;p4">
                <a:extLst>
                  <a:ext uri="{FF2B5EF4-FFF2-40B4-BE49-F238E27FC236}">
                    <a16:creationId xmlns:a16="http://schemas.microsoft.com/office/drawing/2014/main" id="{1D11B6DF-7D1F-EB18-1FC7-89D6CEC42F84}"/>
                  </a:ext>
                </a:extLst>
              </p:cNvPr>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8" name="Google Shape;208;p4">
                <a:extLst>
                  <a:ext uri="{FF2B5EF4-FFF2-40B4-BE49-F238E27FC236}">
                    <a16:creationId xmlns:a16="http://schemas.microsoft.com/office/drawing/2014/main" id="{9E9EC022-541D-3E5B-D58B-FC69AB48B923}"/>
                  </a:ext>
                </a:extLst>
              </p:cNvPr>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9" name="Google Shape;209;p4">
                <a:extLst>
                  <a:ext uri="{FF2B5EF4-FFF2-40B4-BE49-F238E27FC236}">
                    <a16:creationId xmlns:a16="http://schemas.microsoft.com/office/drawing/2014/main" id="{6A449BC6-D332-41FA-50A2-B4659B2C63DA}"/>
                  </a:ext>
                </a:extLst>
              </p:cNvPr>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 name="Google Shape;210;p4">
                <a:extLst>
                  <a:ext uri="{FF2B5EF4-FFF2-40B4-BE49-F238E27FC236}">
                    <a16:creationId xmlns:a16="http://schemas.microsoft.com/office/drawing/2014/main" id="{5736293F-27D0-202D-AB04-E38683D94423}"/>
                  </a:ext>
                </a:extLst>
              </p:cNvPr>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 name="Google Shape;211;p4">
                <a:extLst>
                  <a:ext uri="{FF2B5EF4-FFF2-40B4-BE49-F238E27FC236}">
                    <a16:creationId xmlns:a16="http://schemas.microsoft.com/office/drawing/2014/main" id="{366D040B-AE8A-C649-2E46-4AFF7B06E3C4}"/>
                  </a:ext>
                </a:extLst>
              </p:cNvPr>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 name="Google Shape;212;p4">
                <a:extLst>
                  <a:ext uri="{FF2B5EF4-FFF2-40B4-BE49-F238E27FC236}">
                    <a16:creationId xmlns:a16="http://schemas.microsoft.com/office/drawing/2014/main" id="{6BDF62E3-24CA-F1F1-9F1D-62CE5446A4CB}"/>
                  </a:ext>
                </a:extLst>
              </p:cNvPr>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 name="Google Shape;213;p4">
                <a:extLst>
                  <a:ext uri="{FF2B5EF4-FFF2-40B4-BE49-F238E27FC236}">
                    <a16:creationId xmlns:a16="http://schemas.microsoft.com/office/drawing/2014/main" id="{9FC3F4B4-9C78-22CA-60D3-FF1309C742F8}"/>
                  </a:ext>
                </a:extLst>
              </p:cNvPr>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4" name="Google Shape;214;p4">
                <a:extLst>
                  <a:ext uri="{FF2B5EF4-FFF2-40B4-BE49-F238E27FC236}">
                    <a16:creationId xmlns:a16="http://schemas.microsoft.com/office/drawing/2014/main" id="{31EF0CB5-689E-14A6-EBC1-02217095A4BE}"/>
                  </a:ext>
                </a:extLst>
              </p:cNvPr>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5" name="Google Shape;215;p4">
                <a:extLst>
                  <a:ext uri="{FF2B5EF4-FFF2-40B4-BE49-F238E27FC236}">
                    <a16:creationId xmlns:a16="http://schemas.microsoft.com/office/drawing/2014/main" id="{394F5B87-4E2B-93D2-9CEE-3DC526DA66D5}"/>
                  </a:ext>
                </a:extLst>
              </p:cNvPr>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6" name="Google Shape;216;p4">
                <a:extLst>
                  <a:ext uri="{FF2B5EF4-FFF2-40B4-BE49-F238E27FC236}">
                    <a16:creationId xmlns:a16="http://schemas.microsoft.com/office/drawing/2014/main" id="{7B07D7C4-DB73-1CDB-5A1A-B7F158F1CCA0}"/>
                  </a:ext>
                </a:extLst>
              </p:cNvPr>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7" name="Google Shape;217;p4">
                <a:extLst>
                  <a:ext uri="{FF2B5EF4-FFF2-40B4-BE49-F238E27FC236}">
                    <a16:creationId xmlns:a16="http://schemas.microsoft.com/office/drawing/2014/main" id="{B3F47DE7-0A1C-E8AC-1762-D446394D1275}"/>
                  </a:ext>
                </a:extLst>
              </p:cNvPr>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8" name="Google Shape;218;p4">
                <a:extLst>
                  <a:ext uri="{FF2B5EF4-FFF2-40B4-BE49-F238E27FC236}">
                    <a16:creationId xmlns:a16="http://schemas.microsoft.com/office/drawing/2014/main" id="{7C15CBC1-3367-27F2-DA6F-8AC5E4905AD3}"/>
                  </a:ext>
                </a:extLst>
              </p:cNvPr>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9" name="Google Shape;219;p4">
                <a:extLst>
                  <a:ext uri="{FF2B5EF4-FFF2-40B4-BE49-F238E27FC236}">
                    <a16:creationId xmlns:a16="http://schemas.microsoft.com/office/drawing/2014/main" id="{9A7590FF-6281-10C5-FFB5-2E560501A0C3}"/>
                  </a:ext>
                </a:extLst>
              </p:cNvPr>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0" name="Google Shape;220;p4">
                <a:extLst>
                  <a:ext uri="{FF2B5EF4-FFF2-40B4-BE49-F238E27FC236}">
                    <a16:creationId xmlns:a16="http://schemas.microsoft.com/office/drawing/2014/main" id="{B28E2C7F-B5D5-D129-392F-10E5145F5966}"/>
                  </a:ext>
                </a:extLst>
              </p:cNvPr>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1" name="Google Shape;221;p4">
                <a:extLst>
                  <a:ext uri="{FF2B5EF4-FFF2-40B4-BE49-F238E27FC236}">
                    <a16:creationId xmlns:a16="http://schemas.microsoft.com/office/drawing/2014/main" id="{4853B047-41A9-B58B-DAC7-4253070F1D74}"/>
                  </a:ext>
                </a:extLst>
              </p:cNvPr>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2" name="Google Shape;222;p4">
                <a:extLst>
                  <a:ext uri="{FF2B5EF4-FFF2-40B4-BE49-F238E27FC236}">
                    <a16:creationId xmlns:a16="http://schemas.microsoft.com/office/drawing/2014/main" id="{91F3F85C-E258-4F4E-474B-D1ABBA02B692}"/>
                  </a:ext>
                </a:extLst>
              </p:cNvPr>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3" name="Google Shape;223;p4">
                <a:extLst>
                  <a:ext uri="{FF2B5EF4-FFF2-40B4-BE49-F238E27FC236}">
                    <a16:creationId xmlns:a16="http://schemas.microsoft.com/office/drawing/2014/main" id="{C38B117A-57D2-3149-BB46-E18156AD79F9}"/>
                  </a:ext>
                </a:extLst>
              </p:cNvPr>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4" name="Google Shape;224;p4">
                <a:extLst>
                  <a:ext uri="{FF2B5EF4-FFF2-40B4-BE49-F238E27FC236}">
                    <a16:creationId xmlns:a16="http://schemas.microsoft.com/office/drawing/2014/main" id="{D4D74C2D-237B-6C84-539D-823587634106}"/>
                  </a:ext>
                </a:extLst>
              </p:cNvPr>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5" name="Google Shape;225;p4">
                <a:extLst>
                  <a:ext uri="{FF2B5EF4-FFF2-40B4-BE49-F238E27FC236}">
                    <a16:creationId xmlns:a16="http://schemas.microsoft.com/office/drawing/2014/main" id="{C8C94DA4-2BF8-8BBB-2B94-F1A53B1C07E9}"/>
                  </a:ext>
                </a:extLst>
              </p:cNvPr>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6" name="Google Shape;226;p4">
                <a:extLst>
                  <a:ext uri="{FF2B5EF4-FFF2-40B4-BE49-F238E27FC236}">
                    <a16:creationId xmlns:a16="http://schemas.microsoft.com/office/drawing/2014/main" id="{18D3B6D6-A5D2-F38A-F4E5-22D8023F4B52}"/>
                  </a:ext>
                </a:extLst>
              </p:cNvPr>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7" name="Google Shape;227;p4">
                <a:extLst>
                  <a:ext uri="{FF2B5EF4-FFF2-40B4-BE49-F238E27FC236}">
                    <a16:creationId xmlns:a16="http://schemas.microsoft.com/office/drawing/2014/main" id="{8257D445-0EE6-5700-9E3E-D0CA0F859388}"/>
                  </a:ext>
                </a:extLst>
              </p:cNvPr>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 name="Google Shape;228;p4">
                <a:extLst>
                  <a:ext uri="{FF2B5EF4-FFF2-40B4-BE49-F238E27FC236}">
                    <a16:creationId xmlns:a16="http://schemas.microsoft.com/office/drawing/2014/main" id="{7F6197D4-87A8-EE80-A81D-086BC48255C6}"/>
                  </a:ext>
                </a:extLst>
              </p:cNvPr>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9" name="Google Shape;229;p4">
                <a:extLst>
                  <a:ext uri="{FF2B5EF4-FFF2-40B4-BE49-F238E27FC236}">
                    <a16:creationId xmlns:a16="http://schemas.microsoft.com/office/drawing/2014/main" id="{4A70532A-88F1-EB9C-8AEE-B09F142D6A58}"/>
                  </a:ext>
                </a:extLst>
              </p:cNvPr>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0" name="Google Shape;230;p4">
                <a:extLst>
                  <a:ext uri="{FF2B5EF4-FFF2-40B4-BE49-F238E27FC236}">
                    <a16:creationId xmlns:a16="http://schemas.microsoft.com/office/drawing/2014/main" id="{F5EF974C-22C1-50D7-452C-AB16F522D00A}"/>
                  </a:ext>
                </a:extLst>
              </p:cNvPr>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1" name="Google Shape;231;p4">
                <a:extLst>
                  <a:ext uri="{FF2B5EF4-FFF2-40B4-BE49-F238E27FC236}">
                    <a16:creationId xmlns:a16="http://schemas.microsoft.com/office/drawing/2014/main" id="{610B0BE3-5D6C-D078-4FD9-27272FBD0483}"/>
                  </a:ext>
                </a:extLst>
              </p:cNvPr>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2" name="Google Shape;232;p4">
                <a:extLst>
                  <a:ext uri="{FF2B5EF4-FFF2-40B4-BE49-F238E27FC236}">
                    <a16:creationId xmlns:a16="http://schemas.microsoft.com/office/drawing/2014/main" id="{CA1068D5-DEEF-FD5B-F701-1D38EBEFED95}"/>
                  </a:ext>
                </a:extLst>
              </p:cNvPr>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3" name="Google Shape;233;p4">
                <a:extLst>
                  <a:ext uri="{FF2B5EF4-FFF2-40B4-BE49-F238E27FC236}">
                    <a16:creationId xmlns:a16="http://schemas.microsoft.com/office/drawing/2014/main" id="{6B4C9811-E667-7ACC-3ABC-0E2D78927BBE}"/>
                  </a:ext>
                </a:extLst>
              </p:cNvPr>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 name="Google Shape;234;p4">
                <a:extLst>
                  <a:ext uri="{FF2B5EF4-FFF2-40B4-BE49-F238E27FC236}">
                    <a16:creationId xmlns:a16="http://schemas.microsoft.com/office/drawing/2014/main" id="{CEB07439-B533-0654-9908-B0E8A0511691}"/>
                  </a:ext>
                </a:extLst>
              </p:cNvPr>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5" name="Google Shape;235;p4">
                <a:extLst>
                  <a:ext uri="{FF2B5EF4-FFF2-40B4-BE49-F238E27FC236}">
                    <a16:creationId xmlns:a16="http://schemas.microsoft.com/office/drawing/2014/main" id="{637FB36E-C70E-854A-06C8-85B8CD1FA4B2}"/>
                  </a:ext>
                </a:extLst>
              </p:cNvPr>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6" name="Google Shape;236;p4">
                <a:extLst>
                  <a:ext uri="{FF2B5EF4-FFF2-40B4-BE49-F238E27FC236}">
                    <a16:creationId xmlns:a16="http://schemas.microsoft.com/office/drawing/2014/main" id="{3625FA76-DDC0-FC83-ED3A-B359CBE18803}"/>
                  </a:ext>
                </a:extLst>
              </p:cNvPr>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7" name="Google Shape;237;p4">
                <a:extLst>
                  <a:ext uri="{FF2B5EF4-FFF2-40B4-BE49-F238E27FC236}">
                    <a16:creationId xmlns:a16="http://schemas.microsoft.com/office/drawing/2014/main" id="{F601ECE4-A98C-A40A-4E64-BF898AB77B1D}"/>
                  </a:ext>
                </a:extLst>
              </p:cNvPr>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8" name="Google Shape;238;p4">
                <a:extLst>
                  <a:ext uri="{FF2B5EF4-FFF2-40B4-BE49-F238E27FC236}">
                    <a16:creationId xmlns:a16="http://schemas.microsoft.com/office/drawing/2014/main" id="{42961DFC-F105-0E31-18C1-D14B41911496}"/>
                  </a:ext>
                </a:extLst>
              </p:cNvPr>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9" name="Google Shape;239;p4">
                <a:extLst>
                  <a:ext uri="{FF2B5EF4-FFF2-40B4-BE49-F238E27FC236}">
                    <a16:creationId xmlns:a16="http://schemas.microsoft.com/office/drawing/2014/main" id="{06AE195E-574B-8687-29B2-4475374FC254}"/>
                  </a:ext>
                </a:extLst>
              </p:cNvPr>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0" name="Google Shape;240;p4">
                <a:extLst>
                  <a:ext uri="{FF2B5EF4-FFF2-40B4-BE49-F238E27FC236}">
                    <a16:creationId xmlns:a16="http://schemas.microsoft.com/office/drawing/2014/main" id="{6E8765DC-3369-E15F-0178-0F53B372CB2B}"/>
                  </a:ext>
                </a:extLst>
              </p:cNvPr>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1" name="Google Shape;241;p4">
                <a:extLst>
                  <a:ext uri="{FF2B5EF4-FFF2-40B4-BE49-F238E27FC236}">
                    <a16:creationId xmlns:a16="http://schemas.microsoft.com/office/drawing/2014/main" id="{39F236C7-1652-D77E-1120-9003074295A2}"/>
                  </a:ext>
                </a:extLst>
              </p:cNvPr>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2" name="Google Shape;242;p4">
                <a:extLst>
                  <a:ext uri="{FF2B5EF4-FFF2-40B4-BE49-F238E27FC236}">
                    <a16:creationId xmlns:a16="http://schemas.microsoft.com/office/drawing/2014/main" id="{9DB965F6-45EA-AAC6-A2A3-D7BD85FCBC51}"/>
                  </a:ext>
                </a:extLst>
              </p:cNvPr>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3" name="Google Shape;243;p4">
                <a:extLst>
                  <a:ext uri="{FF2B5EF4-FFF2-40B4-BE49-F238E27FC236}">
                    <a16:creationId xmlns:a16="http://schemas.microsoft.com/office/drawing/2014/main" id="{BDA506B2-C015-419F-DEB4-2D338D91E95B}"/>
                  </a:ext>
                </a:extLst>
              </p:cNvPr>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4" name="Google Shape;244;p4">
                <a:extLst>
                  <a:ext uri="{FF2B5EF4-FFF2-40B4-BE49-F238E27FC236}">
                    <a16:creationId xmlns:a16="http://schemas.microsoft.com/office/drawing/2014/main" id="{6B6807D2-2F12-C77B-ACE3-ECB95398A778}"/>
                  </a:ext>
                </a:extLst>
              </p:cNvPr>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5" name="Google Shape;245;p4">
                <a:extLst>
                  <a:ext uri="{FF2B5EF4-FFF2-40B4-BE49-F238E27FC236}">
                    <a16:creationId xmlns:a16="http://schemas.microsoft.com/office/drawing/2014/main" id="{A99FB4AD-3421-2A9B-5BDF-F94AD7973F67}"/>
                  </a:ext>
                </a:extLst>
              </p:cNvPr>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cxnSp>
            <p:nvCxnSpPr>
              <p:cNvPr id="246" name="Google Shape;246;p4">
                <a:extLst>
                  <a:ext uri="{FF2B5EF4-FFF2-40B4-BE49-F238E27FC236}">
                    <a16:creationId xmlns:a16="http://schemas.microsoft.com/office/drawing/2014/main" id="{2D72FAC5-F292-C75E-8784-4BFE96485B73}"/>
                  </a:ext>
                </a:extLst>
              </p:cNvPr>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247" name="Google Shape;247;p4">
              <a:extLst>
                <a:ext uri="{FF2B5EF4-FFF2-40B4-BE49-F238E27FC236}">
                  <a16:creationId xmlns:a16="http://schemas.microsoft.com/office/drawing/2014/main" id="{C5E2ABAD-2E95-1463-75E4-CC6D646C7654}"/>
                </a:ext>
              </a:extLst>
            </p:cNvPr>
            <p:cNvSpPr/>
            <p:nvPr/>
          </p:nvSpPr>
          <p:spPr>
            <a:xfrm>
              <a:off x="11226360" y="447489"/>
              <a:ext cx="322613" cy="221643"/>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8" name="Google Shape;248;p4">
              <a:extLst>
                <a:ext uri="{FF2B5EF4-FFF2-40B4-BE49-F238E27FC236}">
                  <a16:creationId xmlns:a16="http://schemas.microsoft.com/office/drawing/2014/main" id="{767764DB-1E01-7A4C-B040-B3FCA455470D}"/>
                </a:ext>
              </a:extLst>
            </p:cNvPr>
            <p:cNvSpPr/>
            <p:nvPr/>
          </p:nvSpPr>
          <p:spPr>
            <a:xfrm>
              <a:off x="9982899" y="274495"/>
              <a:ext cx="322612" cy="210891"/>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1" name="Footer Placeholder 2">
            <a:extLst>
              <a:ext uri="{FF2B5EF4-FFF2-40B4-BE49-F238E27FC236}">
                <a16:creationId xmlns:a16="http://schemas.microsoft.com/office/drawing/2014/main" id="{42B5F971-DD50-ACED-0036-AB3D3C3D70CD}"/>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7F0D9AE-D136-8D2C-954C-0E94802C2174}"/>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WARUM IST FINANZIELLE ALLGEMEINBILDUNG WICHTIG?</a:t>
            </a:r>
            <a:endParaRPr sz="3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6885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sp>
        <p:nvSpPr>
          <p:cNvPr id="2" name="Textfeld 1">
            <a:extLst>
              <a:ext uri="{FF2B5EF4-FFF2-40B4-BE49-F238E27FC236}">
                <a16:creationId xmlns:a16="http://schemas.microsoft.com/office/drawing/2014/main" id="{BCC52593-9778-DAF9-BBAA-45F8CEF9D4C6}"/>
              </a:ext>
            </a:extLst>
          </p:cNvPr>
          <p:cNvSpPr txBox="1"/>
          <p:nvPr/>
        </p:nvSpPr>
        <p:spPr>
          <a:xfrm>
            <a:off x="238539" y="1953811"/>
            <a:ext cx="11709258" cy="3447832"/>
          </a:xfrm>
          <a:prstGeom prst="rect">
            <a:avLst/>
          </a:prstGeom>
        </p:spPr>
        <p:txBody>
          <a:bodyPr vert="horz" lIns="91440" tIns="45720" rIns="91440" bIns="45720" rtlCol="0" anchor="t">
            <a:normAutofit/>
          </a:bodyPr>
          <a:lstStyle/>
          <a:p>
            <a:pPr marL="57150" lvl="1">
              <a:lnSpc>
                <a:spcPct val="90000"/>
              </a:lnSpc>
              <a:spcAft>
                <a:spcPts val="600"/>
              </a:spcAft>
            </a:pPr>
            <a:r>
              <a:rPr lang="de-DE" sz="2400" kern="1200" dirty="0">
                <a:solidFill>
                  <a:schemeClr val="tx1"/>
                </a:solidFill>
                <a:latin typeface="Century Gothic" panose="020B0502020202020204" pitchFamily="34" charset="0"/>
                <a:ea typeface="+mn-ea"/>
                <a:cs typeface="Calibri" panose="020F0502020204030204" pitchFamily="34" charset="0"/>
              </a:rPr>
              <a:t>Bei der finanziellen Bildung, der Vermögensbildung und dem Einkommensniveau von Frauen gibt es nach wie vor erhebliche Unterschiede zu Männern. </a:t>
            </a:r>
          </a:p>
          <a:p>
            <a:pPr marL="57150" lvl="1">
              <a:lnSpc>
                <a:spcPct val="90000"/>
              </a:lnSpc>
              <a:spcAft>
                <a:spcPts val="600"/>
              </a:spcAft>
            </a:pPr>
            <a:endParaRPr lang="en-US" sz="2400" kern="1200" dirty="0">
              <a:solidFill>
                <a:schemeClr val="tx1"/>
              </a:solidFill>
              <a:latin typeface="Century Gothic" panose="020B0502020202020204" pitchFamily="34" charset="0"/>
              <a:ea typeface="+mn-ea"/>
              <a:cs typeface="Calibri" panose="020F0502020204030204" pitchFamily="34" charset="0"/>
            </a:endParaRPr>
          </a:p>
          <a:p>
            <a:pPr marL="400050" lvl="8" indent="-342900">
              <a:lnSpc>
                <a:spcPct val="90000"/>
              </a:lnSpc>
              <a:spcAft>
                <a:spcPts val="600"/>
              </a:spcAft>
              <a:buFont typeface="Symbol" panose="05050102010706020507" pitchFamily="18" charset="2"/>
              <a:buChar char="-"/>
            </a:pPr>
            <a:r>
              <a:rPr lang="en-US" sz="2400" kern="1200" dirty="0">
                <a:solidFill>
                  <a:schemeClr val="tx1"/>
                </a:solidFill>
                <a:latin typeface="Century Gothic" panose="020B0502020202020204" pitchFamily="34" charset="0"/>
                <a:ea typeface="+mn-ea"/>
                <a:cs typeface="Calibri" panose="020F0502020204030204" pitchFamily="34" charset="0"/>
              </a:rPr>
              <a:t>Gender Pay Gap </a:t>
            </a:r>
          </a:p>
          <a:p>
            <a:pPr marL="400050" lvl="8" indent="-342900">
              <a:lnSpc>
                <a:spcPct val="90000"/>
              </a:lnSpc>
              <a:spcAft>
                <a:spcPts val="600"/>
              </a:spcAft>
              <a:buFont typeface="Symbol" panose="05050102010706020507" pitchFamily="18" charset="2"/>
              <a:buChar char="-"/>
            </a:pPr>
            <a:r>
              <a:rPr lang="en-US" sz="2400" kern="1200" dirty="0" err="1">
                <a:solidFill>
                  <a:schemeClr val="tx1"/>
                </a:solidFill>
                <a:latin typeface="Century Gothic" panose="020B0502020202020204" pitchFamily="34" charset="0"/>
                <a:ea typeface="+mn-ea"/>
                <a:cs typeface="Calibri" panose="020F0502020204030204" pitchFamily="34" charset="0"/>
              </a:rPr>
              <a:t>Karriereunterbrechungen</a:t>
            </a:r>
            <a:r>
              <a:rPr lang="en-US" sz="2400" kern="1200" dirty="0">
                <a:solidFill>
                  <a:schemeClr val="tx1"/>
                </a:solidFill>
                <a:latin typeface="Century Gothic" panose="020B0502020202020204" pitchFamily="34" charset="0"/>
                <a:ea typeface="+mn-ea"/>
                <a:cs typeface="Calibri" panose="020F0502020204030204" pitchFamily="34" charset="0"/>
              </a:rPr>
              <a:t> und </a:t>
            </a:r>
            <a:r>
              <a:rPr lang="en-US" sz="2400" kern="1200" dirty="0" err="1">
                <a:solidFill>
                  <a:schemeClr val="tx1"/>
                </a:solidFill>
                <a:latin typeface="Century Gothic" panose="020B0502020202020204" pitchFamily="34" charset="0"/>
                <a:ea typeface="+mn-ea"/>
                <a:cs typeface="Calibri" panose="020F0502020204030204" pitchFamily="34" charset="0"/>
              </a:rPr>
              <a:t>niedrige</a:t>
            </a:r>
            <a:r>
              <a:rPr lang="en-US" sz="2400" kern="1200" dirty="0">
                <a:solidFill>
                  <a:schemeClr val="tx1"/>
                </a:solidFill>
                <a:latin typeface="Century Gothic" panose="020B0502020202020204" pitchFamily="34" charset="0"/>
                <a:ea typeface="+mn-ea"/>
                <a:cs typeface="Calibri" panose="020F0502020204030204" pitchFamily="34" charset="0"/>
              </a:rPr>
              <a:t> </a:t>
            </a:r>
            <a:r>
              <a:rPr lang="en-US" sz="2400" kern="1200" dirty="0" err="1">
                <a:solidFill>
                  <a:schemeClr val="tx1"/>
                </a:solidFill>
                <a:latin typeface="Century Gothic" panose="020B0502020202020204" pitchFamily="34" charset="0"/>
                <a:ea typeface="+mn-ea"/>
                <a:cs typeface="Calibri" panose="020F0502020204030204" pitchFamily="34" charset="0"/>
              </a:rPr>
              <a:t>Altersvorsorge</a:t>
            </a:r>
            <a:endParaRPr lang="en-US" sz="2400" kern="1200" dirty="0">
              <a:solidFill>
                <a:schemeClr val="tx1"/>
              </a:solidFill>
              <a:latin typeface="Century Gothic" panose="020B0502020202020204" pitchFamily="34" charset="0"/>
              <a:ea typeface="+mn-ea"/>
              <a:cs typeface="Calibri" panose="020F0502020204030204" pitchFamily="34" charset="0"/>
            </a:endParaRPr>
          </a:p>
          <a:p>
            <a:pPr marL="400050" lvl="8" indent="-342900">
              <a:lnSpc>
                <a:spcPct val="90000"/>
              </a:lnSpc>
              <a:spcAft>
                <a:spcPts val="600"/>
              </a:spcAft>
              <a:buFont typeface="Symbol" panose="05050102010706020507" pitchFamily="18" charset="2"/>
              <a:buChar char="-"/>
            </a:pPr>
            <a:r>
              <a:rPr lang="en-US" sz="2400" kern="1200" dirty="0" err="1">
                <a:solidFill>
                  <a:schemeClr val="tx1"/>
                </a:solidFill>
                <a:latin typeface="Century Gothic" panose="020B0502020202020204" pitchFamily="34" charset="0"/>
                <a:ea typeface="+mn-ea"/>
                <a:cs typeface="Calibri" panose="020F0502020204030204" pitchFamily="34" charset="0"/>
              </a:rPr>
              <a:t>Längere</a:t>
            </a:r>
            <a:r>
              <a:rPr lang="en-US" sz="2400" kern="1200" dirty="0">
                <a:solidFill>
                  <a:schemeClr val="tx1"/>
                </a:solidFill>
                <a:latin typeface="Century Gothic" panose="020B0502020202020204" pitchFamily="34" charset="0"/>
                <a:ea typeface="+mn-ea"/>
                <a:cs typeface="Calibri" panose="020F0502020204030204" pitchFamily="34" charset="0"/>
              </a:rPr>
              <a:t> </a:t>
            </a:r>
            <a:r>
              <a:rPr lang="en-US" sz="2400" kern="1200" dirty="0" err="1">
                <a:solidFill>
                  <a:schemeClr val="tx1"/>
                </a:solidFill>
                <a:latin typeface="Century Gothic" panose="020B0502020202020204" pitchFamily="34" charset="0"/>
                <a:ea typeface="+mn-ea"/>
                <a:cs typeface="Calibri" panose="020F0502020204030204" pitchFamily="34" charset="0"/>
              </a:rPr>
              <a:t>Lebenserwartung</a:t>
            </a:r>
            <a:endParaRPr lang="en-US" sz="2400" kern="1200" dirty="0">
              <a:solidFill>
                <a:schemeClr val="tx1"/>
              </a:solidFill>
              <a:latin typeface="Century Gothic" panose="020B0502020202020204" pitchFamily="34" charset="0"/>
              <a:ea typeface="+mn-ea"/>
              <a:cs typeface="Calibri" panose="020F0502020204030204" pitchFamily="34" charset="0"/>
            </a:endParaRPr>
          </a:p>
          <a:p>
            <a:pPr indent="-228600">
              <a:lnSpc>
                <a:spcPct val="90000"/>
              </a:lnSpc>
              <a:spcAft>
                <a:spcPts val="600"/>
              </a:spcAft>
              <a:buFont typeface="Arial" panose="020B0604020202020204" pitchFamily="34" charset="0"/>
              <a:buChar char="•"/>
            </a:pPr>
            <a:endParaRPr lang="en-US" sz="1800" kern="1200" dirty="0">
              <a:solidFill>
                <a:schemeClr val="tx1"/>
              </a:solidFill>
              <a:latin typeface="Century Gothic" panose="020B0502020202020204" pitchFamily="34" charset="0"/>
              <a:ea typeface="+mn-ea"/>
              <a:cs typeface="+mn-cs"/>
            </a:endParaRPr>
          </a:p>
        </p:txBody>
      </p:sp>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BEDEUTUNG DER FINANZIELLEN BILDUNG FÜR FRAUEN</a:t>
            </a:r>
            <a:endParaRPr sz="3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2027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F6A951E1-C4F7-556C-6ACB-7C83417349D2}"/>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990461C0-7A56-475C-E66C-4BE85353F6BE}"/>
              </a:ext>
            </a:extLst>
          </p:cNvPr>
          <p:cNvSpPr txBox="1"/>
          <p:nvPr/>
        </p:nvSpPr>
        <p:spPr>
          <a:xfrm>
            <a:off x="238539" y="1953811"/>
            <a:ext cx="11709258" cy="3447832"/>
          </a:xfrm>
          <a:prstGeom prst="rect">
            <a:avLst/>
          </a:prstGeom>
        </p:spPr>
        <p:txBody>
          <a:bodyPr vert="horz" lIns="91440" tIns="45720" rIns="91440" bIns="45720" rtlCol="0" anchor="t">
            <a:normAutofit/>
          </a:bodyPr>
          <a:lstStyle/>
          <a:p>
            <a:pPr marL="57150">
              <a:lnSpc>
                <a:spcPct val="90000"/>
              </a:lnSpc>
              <a:spcAft>
                <a:spcPts val="600"/>
              </a:spcAft>
            </a:pPr>
            <a:r>
              <a:rPr lang="de-DE" sz="2400" b="0" i="0" dirty="0">
                <a:solidFill>
                  <a:srgbClr val="0D0D0D"/>
                </a:solidFill>
                <a:effectLst/>
                <a:latin typeface="Century Gothic" panose="020B0502020202020204" pitchFamily="34" charset="0"/>
                <a:cs typeface="Calibri" panose="020F0502020204030204" pitchFamily="34" charset="0"/>
              </a:rPr>
              <a:t>Bei finanzieller Unabhängigkeit geht nicht nur darum, Geld zur Verfügung zu haben; es geht darum, die Kontrolle über die eigenen finanziellen Entscheidungen und die Zukunft zu haben. </a:t>
            </a:r>
          </a:p>
          <a:p>
            <a:pPr marL="57150">
              <a:lnSpc>
                <a:spcPct val="90000"/>
              </a:lnSpc>
              <a:spcAft>
                <a:spcPts val="600"/>
              </a:spcAft>
            </a:pPr>
            <a:endParaRPr lang="en-US" sz="2400" dirty="0">
              <a:solidFill>
                <a:srgbClr val="0D0D0D"/>
              </a:solidFill>
              <a:latin typeface="Century Gothic" panose="020B0502020202020204" pitchFamily="34" charset="0"/>
              <a:cs typeface="Calibri" panose="020F0502020204030204" pitchFamily="34" charset="0"/>
            </a:endParaRPr>
          </a:p>
          <a:p>
            <a:pPr marL="57150">
              <a:lnSpc>
                <a:spcPct val="90000"/>
              </a:lnSpc>
              <a:spcAft>
                <a:spcPts val="600"/>
              </a:spcAft>
            </a:pPr>
            <a:r>
              <a:rPr lang="de-DE" sz="2400" b="0" i="0" dirty="0">
                <a:solidFill>
                  <a:srgbClr val="0D0D0D"/>
                </a:solidFill>
                <a:effectLst/>
                <a:latin typeface="Century Gothic" panose="020B0502020202020204" pitchFamily="34" charset="0"/>
                <a:cs typeface="Calibri" panose="020F0502020204030204" pitchFamily="34" charset="0"/>
              </a:rPr>
              <a:t>Für Frauen ist die Erreichung finanzieller Unabhängigkeit aus mehreren Gründen entscheidend:</a:t>
            </a:r>
          </a:p>
          <a:p>
            <a:pPr marL="400050" indent="-342900">
              <a:lnSpc>
                <a:spcPct val="90000"/>
              </a:lnSpc>
              <a:spcAft>
                <a:spcPts val="600"/>
              </a:spcAft>
              <a:buFont typeface="Arial" panose="020B0604020202020204" pitchFamily="34" charset="0"/>
              <a:buChar char="•"/>
            </a:pPr>
            <a:r>
              <a:rPr lang="en-US" sz="2400" i="0" dirty="0" err="1">
                <a:solidFill>
                  <a:srgbClr val="0D0D0D"/>
                </a:solidFill>
                <a:effectLst/>
                <a:latin typeface="Century Gothic" panose="020B0502020202020204" pitchFamily="34" charset="0"/>
                <a:cs typeface="Calibri" panose="020F0502020204030204" pitchFamily="34" charset="0"/>
              </a:rPr>
              <a:t>Freiheit</a:t>
            </a:r>
            <a:r>
              <a:rPr lang="en-US" sz="2400" i="0" dirty="0">
                <a:solidFill>
                  <a:srgbClr val="0D0D0D"/>
                </a:solidFill>
                <a:effectLst/>
                <a:latin typeface="Century Gothic" panose="020B0502020202020204" pitchFamily="34" charset="0"/>
                <a:cs typeface="Calibri" panose="020F0502020204030204" pitchFamily="34" charset="0"/>
              </a:rPr>
              <a:t> </a:t>
            </a:r>
            <a:r>
              <a:rPr lang="en-US" sz="2400" i="0" dirty="0" err="1">
                <a:solidFill>
                  <a:srgbClr val="0D0D0D"/>
                </a:solidFill>
                <a:effectLst/>
                <a:latin typeface="Century Gothic" panose="020B0502020202020204" pitchFamily="34" charset="0"/>
                <a:cs typeface="Calibri" panose="020F0502020204030204" pitchFamily="34" charset="0"/>
              </a:rPr>
              <a:t>bei</a:t>
            </a:r>
            <a:r>
              <a:rPr lang="en-US" sz="2400" i="0" dirty="0">
                <a:solidFill>
                  <a:srgbClr val="0D0D0D"/>
                </a:solidFill>
                <a:effectLst/>
                <a:latin typeface="Century Gothic" panose="020B0502020202020204" pitchFamily="34" charset="0"/>
                <a:cs typeface="Calibri" panose="020F0502020204030204" pitchFamily="34" charset="0"/>
              </a:rPr>
              <a:t> </a:t>
            </a:r>
            <a:r>
              <a:rPr lang="en-US" sz="2400" i="0" dirty="0" err="1">
                <a:solidFill>
                  <a:srgbClr val="0D0D0D"/>
                </a:solidFill>
                <a:effectLst/>
                <a:latin typeface="Century Gothic" panose="020B0502020202020204" pitchFamily="34" charset="0"/>
                <a:cs typeface="Calibri" panose="020F0502020204030204" pitchFamily="34" charset="0"/>
              </a:rPr>
              <a:t>Lebensentscheidungen</a:t>
            </a:r>
            <a:endParaRPr lang="en-US" sz="2400" dirty="0">
              <a:solidFill>
                <a:srgbClr val="0D0D0D"/>
              </a:solidFill>
              <a:latin typeface="Century Gothic" panose="020B0502020202020204" pitchFamily="34" charset="0"/>
              <a:cs typeface="Calibri" panose="020F0502020204030204" pitchFamily="34" charset="0"/>
            </a:endParaRPr>
          </a:p>
          <a:p>
            <a:pPr marL="400050" indent="-342900">
              <a:lnSpc>
                <a:spcPct val="90000"/>
              </a:lnSpc>
              <a:spcAft>
                <a:spcPts val="600"/>
              </a:spcAft>
              <a:buFont typeface="Arial" panose="020B0604020202020204" pitchFamily="34" charset="0"/>
              <a:buChar char="•"/>
            </a:pPr>
            <a:r>
              <a:rPr lang="en-US" sz="2400" i="0" dirty="0" err="1">
                <a:solidFill>
                  <a:srgbClr val="0D0D0D"/>
                </a:solidFill>
                <a:effectLst/>
                <a:latin typeface="Century Gothic" panose="020B0502020202020204" pitchFamily="34" charset="0"/>
                <a:cs typeface="Calibri" panose="020F0502020204030204" pitchFamily="34" charset="0"/>
              </a:rPr>
              <a:t>Sicherheit</a:t>
            </a:r>
            <a:r>
              <a:rPr lang="en-US" sz="2400" i="0" dirty="0">
                <a:solidFill>
                  <a:srgbClr val="0D0D0D"/>
                </a:solidFill>
                <a:effectLst/>
                <a:latin typeface="Century Gothic" panose="020B0502020202020204" pitchFamily="34" charset="0"/>
                <a:cs typeface="Calibri" panose="020F0502020204030204" pitchFamily="34" charset="0"/>
              </a:rPr>
              <a:t> in </a:t>
            </a:r>
            <a:r>
              <a:rPr lang="en-US" sz="2400" i="0" dirty="0" err="1">
                <a:solidFill>
                  <a:srgbClr val="0D0D0D"/>
                </a:solidFill>
                <a:effectLst/>
                <a:latin typeface="Century Gothic" panose="020B0502020202020204" pitchFamily="34" charset="0"/>
                <a:cs typeface="Calibri" panose="020F0502020204030204" pitchFamily="34" charset="0"/>
              </a:rPr>
              <a:t>wirtschaftlich</a:t>
            </a:r>
            <a:r>
              <a:rPr lang="en-US" sz="2400" i="0" dirty="0">
                <a:solidFill>
                  <a:srgbClr val="0D0D0D"/>
                </a:solidFill>
                <a:effectLst/>
                <a:latin typeface="Century Gothic" panose="020B0502020202020204" pitchFamily="34" charset="0"/>
                <a:cs typeface="Calibri" panose="020F0502020204030204" pitchFamily="34" charset="0"/>
              </a:rPr>
              <a:t> </a:t>
            </a:r>
            <a:r>
              <a:rPr lang="en-US" sz="2400" i="0" dirty="0" err="1">
                <a:solidFill>
                  <a:srgbClr val="0D0D0D"/>
                </a:solidFill>
                <a:effectLst/>
                <a:latin typeface="Century Gothic" panose="020B0502020202020204" pitchFamily="34" charset="0"/>
                <a:cs typeface="Calibri" panose="020F0502020204030204" pitchFamily="34" charset="0"/>
              </a:rPr>
              <a:t>unsicheren</a:t>
            </a:r>
            <a:r>
              <a:rPr lang="en-US" sz="2400" i="0" dirty="0">
                <a:solidFill>
                  <a:srgbClr val="0D0D0D"/>
                </a:solidFill>
                <a:effectLst/>
                <a:latin typeface="Century Gothic" panose="020B0502020202020204" pitchFamily="34" charset="0"/>
                <a:cs typeface="Calibri" panose="020F0502020204030204" pitchFamily="34" charset="0"/>
              </a:rPr>
              <a:t> </a:t>
            </a:r>
            <a:r>
              <a:rPr lang="en-US" sz="2400" i="0" dirty="0" err="1">
                <a:solidFill>
                  <a:srgbClr val="0D0D0D"/>
                </a:solidFill>
                <a:effectLst/>
                <a:latin typeface="Century Gothic" panose="020B0502020202020204" pitchFamily="34" charset="0"/>
                <a:cs typeface="Calibri" panose="020F0502020204030204" pitchFamily="34" charset="0"/>
              </a:rPr>
              <a:t>Zeiten</a:t>
            </a:r>
            <a:endParaRPr lang="en-US" sz="2400" i="0" dirty="0">
              <a:solidFill>
                <a:srgbClr val="0D0D0D"/>
              </a:solidFill>
              <a:effectLst/>
              <a:latin typeface="Century Gothic" panose="020B0502020202020204" pitchFamily="34" charset="0"/>
              <a:cs typeface="Calibri" panose="020F0502020204030204" pitchFamily="34" charset="0"/>
            </a:endParaRPr>
          </a:p>
          <a:p>
            <a:pPr marL="400050" indent="-342900">
              <a:lnSpc>
                <a:spcPct val="90000"/>
              </a:lnSpc>
              <a:spcAft>
                <a:spcPts val="600"/>
              </a:spcAft>
              <a:buFont typeface="Arial" panose="020B0604020202020204" pitchFamily="34" charset="0"/>
              <a:buChar char="•"/>
            </a:pPr>
            <a:r>
              <a:rPr lang="de-AT" sz="2400" i="0" dirty="0">
                <a:solidFill>
                  <a:srgbClr val="0D0D0D"/>
                </a:solidFill>
                <a:effectLst/>
                <a:latin typeface="Century Gothic" panose="020B0502020202020204" pitchFamily="34" charset="0"/>
                <a:cs typeface="Calibri" panose="020F0502020204030204" pitchFamily="34" charset="0"/>
              </a:rPr>
              <a:t>Stärkung in Beziehungen</a:t>
            </a:r>
            <a:endParaRPr lang="en-US" sz="2400" kern="1200" dirty="0">
              <a:solidFill>
                <a:schemeClr val="tx1"/>
              </a:solidFill>
              <a:latin typeface="Century Gothic" panose="020B0502020202020204" pitchFamily="34" charset="0"/>
              <a:ea typeface="+mn-ea"/>
              <a:cs typeface="Calibri" panose="020F0502020204030204" pitchFamily="34" charset="0"/>
            </a:endParaRPr>
          </a:p>
        </p:txBody>
      </p:sp>
      <p:grpSp>
        <p:nvGrpSpPr>
          <p:cNvPr id="253" name="Group 252">
            <a:extLst>
              <a:ext uri="{FF2B5EF4-FFF2-40B4-BE49-F238E27FC236}">
                <a16:creationId xmlns:a16="http://schemas.microsoft.com/office/drawing/2014/main" id="{35A02D1E-F727-21BF-FCFB-4C5AF55D52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B105BFC1-CFE8-16CE-9722-065BB8FE2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F4DF86AF-AB66-9FE2-AFBD-0B30EB154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A7BD5523-0E48-4B0B-3102-7DB002B9BA88}"/>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92FCE764-A562-6A4C-210D-5F7D9DB30120}"/>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52A69021-DF1B-3E49-F4EB-B2ADB38D6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D8C1A2D1-11A2-3DFD-6FAB-F432147E1625}"/>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10AB3A12-6A75-3174-EDA6-1EB513E40ADE}"/>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32D6901A-FFC7-59B9-C4BD-A5117D1997A1}"/>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BEDEUTUNG DER FINANZIELLEN BILDUNG FÜR FRAUEN</a:t>
            </a:r>
          </a:p>
        </p:txBody>
      </p:sp>
    </p:spTree>
    <p:extLst>
      <p:ext uri="{BB962C8B-B14F-4D97-AF65-F5344CB8AC3E}">
        <p14:creationId xmlns:p14="http://schemas.microsoft.com/office/powerpoint/2010/main" val="291730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4A74E4BD-B787-1874-4ACE-DAD2EB1DE133}"/>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1FD957E0-2AC5-B7F9-B269-2445C8738612}"/>
              </a:ext>
            </a:extLst>
          </p:cNvPr>
          <p:cNvSpPr txBox="1"/>
          <p:nvPr/>
        </p:nvSpPr>
        <p:spPr>
          <a:xfrm>
            <a:off x="238539" y="1953811"/>
            <a:ext cx="11709258" cy="3447832"/>
          </a:xfrm>
          <a:prstGeom prst="rect">
            <a:avLst/>
          </a:prstGeom>
        </p:spPr>
        <p:txBody>
          <a:bodyPr vert="horz" lIns="91440" tIns="45720" rIns="91440" bIns="45720" rtlCol="0" anchor="t">
            <a:normAutofit/>
          </a:bodyPr>
          <a:lstStyle/>
          <a:p>
            <a:pPr marL="57150">
              <a:lnSpc>
                <a:spcPct val="90000"/>
              </a:lnSpc>
              <a:spcAft>
                <a:spcPts val="600"/>
              </a:spcAft>
            </a:pPr>
            <a:r>
              <a:rPr lang="de-DE" sz="2400" dirty="0">
                <a:solidFill>
                  <a:srgbClr val="0D0D0D"/>
                </a:solidFill>
                <a:latin typeface="Century Gothic" panose="020B0502020202020204" pitchFamily="34" charset="0"/>
                <a:cs typeface="Calibri" panose="020F0502020204030204" pitchFamily="34" charset="0"/>
              </a:rPr>
              <a:t>Die Verbesserung der finanziellen Bildung von Frauen hat weitreichende Vorteile, die über das reine Geldmanagement hinausgehen. Hier ist, wie sie verschiedene Aspekte des Lebens von Frauen positiv beeinflussen kann:</a:t>
            </a:r>
          </a:p>
          <a:p>
            <a:pPr marL="57150">
              <a:lnSpc>
                <a:spcPct val="90000"/>
              </a:lnSpc>
              <a:spcAft>
                <a:spcPts val="600"/>
              </a:spcAft>
            </a:pPr>
            <a:endParaRPr lang="de-DE" sz="2400" i="0" dirty="0">
              <a:solidFill>
                <a:srgbClr val="0D0D0D"/>
              </a:solidFill>
              <a:effectLst/>
              <a:latin typeface="Century Gothic" panose="020B0502020202020204" pitchFamily="34" charset="0"/>
              <a:cs typeface="Calibri" panose="020F0502020204030204" pitchFamily="34" charset="0"/>
            </a:endParaRPr>
          </a:p>
          <a:p>
            <a:pPr marL="514350" indent="-457200">
              <a:lnSpc>
                <a:spcPct val="90000"/>
              </a:lnSpc>
              <a:spcAft>
                <a:spcPts val="600"/>
              </a:spcAft>
              <a:buFont typeface="+mj-lt"/>
              <a:buAutoNum type="arabicPeriod"/>
            </a:pPr>
            <a:r>
              <a:rPr lang="en-US" sz="2400" i="0" dirty="0" err="1">
                <a:solidFill>
                  <a:srgbClr val="0D0D0D"/>
                </a:solidFill>
                <a:effectLst/>
                <a:latin typeface="Century Gothic" panose="020B0502020202020204" pitchFamily="34" charset="0"/>
                <a:cs typeface="Calibri" panose="020F0502020204030204" pitchFamily="34" charset="0"/>
              </a:rPr>
              <a:t>Erhöhtes</a:t>
            </a:r>
            <a:r>
              <a:rPr lang="en-US" sz="2400" i="0" dirty="0">
                <a:solidFill>
                  <a:srgbClr val="0D0D0D"/>
                </a:solidFill>
                <a:effectLst/>
                <a:latin typeface="Century Gothic" panose="020B0502020202020204" pitchFamily="34" charset="0"/>
                <a:cs typeface="Calibri" panose="020F0502020204030204" pitchFamily="34" charset="0"/>
              </a:rPr>
              <a:t> </a:t>
            </a:r>
            <a:r>
              <a:rPr lang="en-US" sz="2400" i="0" dirty="0" err="1">
                <a:solidFill>
                  <a:srgbClr val="0D0D0D"/>
                </a:solidFill>
                <a:effectLst/>
                <a:latin typeface="Century Gothic" panose="020B0502020202020204" pitchFamily="34" charset="0"/>
                <a:cs typeface="Calibri" panose="020F0502020204030204" pitchFamily="34" charset="0"/>
              </a:rPr>
              <a:t>Selbstvertrauen</a:t>
            </a:r>
            <a:r>
              <a:rPr lang="en-US" sz="2400" i="0" dirty="0">
                <a:solidFill>
                  <a:srgbClr val="0D0D0D"/>
                </a:solidFill>
                <a:effectLst/>
                <a:latin typeface="Century Gothic" panose="020B0502020202020204" pitchFamily="34" charset="0"/>
                <a:cs typeface="Calibri" panose="020F0502020204030204" pitchFamily="34" charset="0"/>
              </a:rPr>
              <a:t> </a:t>
            </a:r>
            <a:r>
              <a:rPr lang="en-US" sz="2400" i="0" dirty="0" err="1">
                <a:solidFill>
                  <a:srgbClr val="0D0D0D"/>
                </a:solidFill>
                <a:effectLst/>
                <a:latin typeface="Century Gothic" panose="020B0502020202020204" pitchFamily="34" charset="0"/>
                <a:cs typeface="Calibri" panose="020F0502020204030204" pitchFamily="34" charset="0"/>
              </a:rPr>
              <a:t>im</a:t>
            </a:r>
            <a:r>
              <a:rPr lang="en-US" sz="2400" i="0" dirty="0">
                <a:solidFill>
                  <a:srgbClr val="0D0D0D"/>
                </a:solidFill>
                <a:effectLst/>
                <a:latin typeface="Century Gothic" panose="020B0502020202020204" pitchFamily="34" charset="0"/>
                <a:cs typeface="Calibri" panose="020F0502020204030204" pitchFamily="34" charset="0"/>
              </a:rPr>
              <a:t> </a:t>
            </a:r>
            <a:r>
              <a:rPr lang="en-US" sz="2400" i="0" dirty="0" err="1">
                <a:solidFill>
                  <a:srgbClr val="0D0D0D"/>
                </a:solidFill>
                <a:effectLst/>
                <a:latin typeface="Century Gothic" panose="020B0502020202020204" pitchFamily="34" charset="0"/>
                <a:cs typeface="Calibri" panose="020F0502020204030204" pitchFamily="34" charset="0"/>
              </a:rPr>
              <a:t>Umgang</a:t>
            </a:r>
            <a:r>
              <a:rPr lang="en-US" sz="2400" i="0" dirty="0">
                <a:solidFill>
                  <a:srgbClr val="0D0D0D"/>
                </a:solidFill>
                <a:effectLst/>
                <a:latin typeface="Century Gothic" panose="020B0502020202020204" pitchFamily="34" charset="0"/>
                <a:cs typeface="Calibri" panose="020F0502020204030204" pitchFamily="34" charset="0"/>
              </a:rPr>
              <a:t> </a:t>
            </a:r>
            <a:r>
              <a:rPr lang="en-US" sz="2400" i="0" dirty="0" err="1">
                <a:solidFill>
                  <a:srgbClr val="0D0D0D"/>
                </a:solidFill>
                <a:effectLst/>
                <a:latin typeface="Century Gothic" panose="020B0502020202020204" pitchFamily="34" charset="0"/>
                <a:cs typeface="Calibri" panose="020F0502020204030204" pitchFamily="34" charset="0"/>
              </a:rPr>
              <a:t>mit</a:t>
            </a:r>
            <a:r>
              <a:rPr lang="en-US" sz="2400" i="0" dirty="0">
                <a:solidFill>
                  <a:srgbClr val="0D0D0D"/>
                </a:solidFill>
                <a:effectLst/>
                <a:latin typeface="Century Gothic" panose="020B0502020202020204" pitchFamily="34" charset="0"/>
                <a:cs typeface="Calibri" panose="020F0502020204030204" pitchFamily="34" charset="0"/>
              </a:rPr>
              <a:t> Geld</a:t>
            </a:r>
          </a:p>
          <a:p>
            <a:pPr marL="514350" indent="-457200">
              <a:lnSpc>
                <a:spcPct val="90000"/>
              </a:lnSpc>
              <a:spcAft>
                <a:spcPts val="600"/>
              </a:spcAft>
              <a:buFont typeface="+mj-lt"/>
              <a:buAutoNum type="arabicPeriod"/>
            </a:pPr>
            <a:r>
              <a:rPr lang="en-US" sz="2400" dirty="0" err="1">
                <a:solidFill>
                  <a:srgbClr val="0D0D0D"/>
                </a:solidFill>
                <a:latin typeface="Century Gothic" panose="020B0502020202020204" pitchFamily="34" charset="0"/>
                <a:cs typeface="Calibri" panose="020F0502020204030204" pitchFamily="34" charset="0"/>
              </a:rPr>
              <a:t>Bessere</a:t>
            </a:r>
            <a:r>
              <a:rPr lang="en-US" sz="2400" dirty="0">
                <a:solidFill>
                  <a:srgbClr val="0D0D0D"/>
                </a:solidFill>
                <a:latin typeface="Century Gothic" panose="020B0502020202020204" pitchFamily="34" charset="0"/>
                <a:cs typeface="Calibri" panose="020F0502020204030204" pitchFamily="34" charset="0"/>
              </a:rPr>
              <a:t> </a:t>
            </a:r>
            <a:r>
              <a:rPr lang="en-US" sz="2400" dirty="0" err="1">
                <a:solidFill>
                  <a:srgbClr val="0D0D0D"/>
                </a:solidFill>
                <a:latin typeface="Century Gothic" panose="020B0502020202020204" pitchFamily="34" charset="0"/>
                <a:cs typeface="Calibri" panose="020F0502020204030204" pitchFamily="34" charset="0"/>
              </a:rPr>
              <a:t>finanzielle</a:t>
            </a:r>
            <a:r>
              <a:rPr lang="en-US" sz="2400" dirty="0">
                <a:solidFill>
                  <a:srgbClr val="0D0D0D"/>
                </a:solidFill>
                <a:latin typeface="Century Gothic" panose="020B0502020202020204" pitchFamily="34" charset="0"/>
                <a:cs typeface="Calibri" panose="020F0502020204030204" pitchFamily="34" charset="0"/>
              </a:rPr>
              <a:t> </a:t>
            </a:r>
            <a:r>
              <a:rPr lang="en-US" sz="2400" dirty="0" err="1">
                <a:solidFill>
                  <a:srgbClr val="0D0D0D"/>
                </a:solidFill>
                <a:latin typeface="Century Gothic" panose="020B0502020202020204" pitchFamily="34" charset="0"/>
                <a:cs typeface="Calibri" panose="020F0502020204030204" pitchFamily="34" charset="0"/>
              </a:rPr>
              <a:t>Entscheidungsfindung</a:t>
            </a:r>
            <a:endParaRPr lang="en-US" sz="2400" dirty="0">
              <a:solidFill>
                <a:srgbClr val="0D0D0D"/>
              </a:solidFill>
              <a:latin typeface="Century Gothic" panose="020B0502020202020204" pitchFamily="34" charset="0"/>
              <a:cs typeface="Calibri" panose="020F0502020204030204" pitchFamily="34" charset="0"/>
            </a:endParaRPr>
          </a:p>
          <a:p>
            <a:pPr marL="514350" indent="-457200">
              <a:lnSpc>
                <a:spcPct val="90000"/>
              </a:lnSpc>
              <a:spcAft>
                <a:spcPts val="600"/>
              </a:spcAft>
              <a:buFont typeface="+mj-lt"/>
              <a:buAutoNum type="arabicPeriod"/>
            </a:pPr>
            <a:r>
              <a:rPr lang="en-US" sz="2400" i="0" dirty="0" err="1">
                <a:solidFill>
                  <a:srgbClr val="0D0D0D"/>
                </a:solidFill>
                <a:effectLst/>
                <a:latin typeface="Century Gothic" panose="020B0502020202020204" pitchFamily="34" charset="0"/>
                <a:cs typeface="Calibri" panose="020F0502020204030204" pitchFamily="34" charset="0"/>
              </a:rPr>
              <a:t>Verbessertes</a:t>
            </a:r>
            <a:r>
              <a:rPr lang="en-US" sz="2400" i="0" dirty="0">
                <a:solidFill>
                  <a:srgbClr val="0D0D0D"/>
                </a:solidFill>
                <a:effectLst/>
                <a:latin typeface="Century Gothic" panose="020B0502020202020204" pitchFamily="34" charset="0"/>
                <a:cs typeface="Calibri" panose="020F0502020204030204" pitchFamily="34" charset="0"/>
              </a:rPr>
              <a:t> </a:t>
            </a:r>
            <a:r>
              <a:rPr lang="en-US" sz="2400" i="0" dirty="0" err="1">
                <a:solidFill>
                  <a:srgbClr val="0D0D0D"/>
                </a:solidFill>
                <a:effectLst/>
                <a:latin typeface="Century Gothic" panose="020B0502020202020204" pitchFamily="34" charset="0"/>
                <a:cs typeface="Calibri" panose="020F0502020204030204" pitchFamily="34" charset="0"/>
              </a:rPr>
              <a:t>allgemeines</a:t>
            </a:r>
            <a:r>
              <a:rPr lang="en-US" sz="2400" i="0" dirty="0">
                <a:solidFill>
                  <a:srgbClr val="0D0D0D"/>
                </a:solidFill>
                <a:effectLst/>
                <a:latin typeface="Century Gothic" panose="020B0502020202020204" pitchFamily="34" charset="0"/>
                <a:cs typeface="Calibri" panose="020F0502020204030204" pitchFamily="34" charset="0"/>
              </a:rPr>
              <a:t> </a:t>
            </a:r>
            <a:r>
              <a:rPr lang="en-US" sz="2400" i="0" dirty="0" err="1">
                <a:solidFill>
                  <a:srgbClr val="0D0D0D"/>
                </a:solidFill>
                <a:effectLst/>
                <a:latin typeface="Century Gothic" panose="020B0502020202020204" pitchFamily="34" charset="0"/>
                <a:cs typeface="Calibri" panose="020F0502020204030204" pitchFamily="34" charset="0"/>
              </a:rPr>
              <a:t>finanzielle</a:t>
            </a:r>
            <a:r>
              <a:rPr lang="en-US" sz="2400" dirty="0" err="1">
                <a:solidFill>
                  <a:srgbClr val="0D0D0D"/>
                </a:solidFill>
                <a:latin typeface="Century Gothic" panose="020B0502020202020204" pitchFamily="34" charset="0"/>
                <a:cs typeface="Calibri" panose="020F0502020204030204" pitchFamily="34" charset="0"/>
              </a:rPr>
              <a:t>s</a:t>
            </a:r>
            <a:r>
              <a:rPr lang="en-US" sz="2400" dirty="0">
                <a:solidFill>
                  <a:srgbClr val="0D0D0D"/>
                </a:solidFill>
                <a:latin typeface="Century Gothic" panose="020B0502020202020204" pitchFamily="34" charset="0"/>
                <a:cs typeface="Calibri" panose="020F0502020204030204" pitchFamily="34" charset="0"/>
              </a:rPr>
              <a:t> </a:t>
            </a:r>
            <a:r>
              <a:rPr lang="en-US" sz="2400" dirty="0" err="1">
                <a:solidFill>
                  <a:srgbClr val="0D0D0D"/>
                </a:solidFill>
                <a:latin typeface="Century Gothic" panose="020B0502020202020204" pitchFamily="34" charset="0"/>
                <a:cs typeface="Calibri" panose="020F0502020204030204" pitchFamily="34" charset="0"/>
              </a:rPr>
              <a:t>Wohlbefinden</a:t>
            </a:r>
            <a:endParaRPr lang="en-US" sz="2400" i="0" dirty="0">
              <a:solidFill>
                <a:srgbClr val="0D0D0D"/>
              </a:solidFill>
              <a:effectLst/>
              <a:latin typeface="Century Gothic" panose="020B0502020202020204" pitchFamily="34" charset="0"/>
              <a:cs typeface="Calibri" panose="020F0502020204030204" pitchFamily="34" charset="0"/>
            </a:endParaRPr>
          </a:p>
        </p:txBody>
      </p:sp>
      <p:grpSp>
        <p:nvGrpSpPr>
          <p:cNvPr id="253" name="Group 252">
            <a:extLst>
              <a:ext uri="{FF2B5EF4-FFF2-40B4-BE49-F238E27FC236}">
                <a16:creationId xmlns:a16="http://schemas.microsoft.com/office/drawing/2014/main" id="{B65DB2B1-EE8A-B70E-B934-CF6D2C6EC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B4E464C-4E2D-9B67-6AB7-D6D554D7AB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4C9F8DE3-7C7B-1690-FC3B-1FEC7C31F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6DBE638B-7431-B8B1-68AD-4C43EEBA4624}"/>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9A6A7ADB-D5A8-FBA5-D5D6-1934ACB61557}"/>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8ACE2655-05F9-EF6D-CF9B-09D050F44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1438AC81-419D-3968-FFD8-BC060CEDA5FF}"/>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0CBBC65E-EF56-262D-253B-9FF798E24D7B}"/>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71B87C65-8A84-D430-E34A-2EEF9A8C218E}"/>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BEDEUTUNG DER FINANZIELLEN BILDUNG FÜR FRAUEN</a:t>
            </a:r>
          </a:p>
        </p:txBody>
      </p:sp>
    </p:spTree>
    <p:extLst>
      <p:ext uri="{BB962C8B-B14F-4D97-AF65-F5344CB8AC3E}">
        <p14:creationId xmlns:p14="http://schemas.microsoft.com/office/powerpoint/2010/main" val="77574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5 GRUNDSÄTZE DER FINANZIELLEN ALLGEMEINBILDUNG</a:t>
            </a:r>
            <a:endParaRPr sz="3200" dirty="0">
              <a:solidFill>
                <a:schemeClr val="lt1"/>
              </a:solidFill>
              <a:latin typeface="Calibri"/>
              <a:ea typeface="Calibri"/>
              <a:cs typeface="Calibri"/>
              <a:sym typeface="Calibri"/>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aphicFrame>
        <p:nvGraphicFramePr>
          <p:cNvPr id="22" name="Diagramm 21">
            <a:extLst>
              <a:ext uri="{FF2B5EF4-FFF2-40B4-BE49-F238E27FC236}">
                <a16:creationId xmlns:a16="http://schemas.microsoft.com/office/drawing/2014/main" id="{E24BA602-3737-AF44-A5CE-2391459A34AB}"/>
              </a:ext>
            </a:extLst>
          </p:cNvPr>
          <p:cNvGraphicFramePr/>
          <p:nvPr>
            <p:extLst>
              <p:ext uri="{D42A27DB-BD31-4B8C-83A1-F6EECF244321}">
                <p14:modId xmlns:p14="http://schemas.microsoft.com/office/powerpoint/2010/main" val="3615861757"/>
              </p:ext>
            </p:extLst>
          </p:nvPr>
        </p:nvGraphicFramePr>
        <p:xfrm>
          <a:off x="3812592" y="1405601"/>
          <a:ext cx="7471105" cy="45878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3" name="Google Shape;413;p6">
            <a:extLst>
              <a:ext uri="{FF2B5EF4-FFF2-40B4-BE49-F238E27FC236}">
                <a16:creationId xmlns:a16="http://schemas.microsoft.com/office/drawing/2014/main" id="{9468427D-4ED0-2B2D-345C-64639DC82DA8}"/>
              </a:ext>
            </a:extLst>
          </p:cNvPr>
          <p:cNvGrpSpPr/>
          <p:nvPr/>
        </p:nvGrpSpPr>
        <p:grpSpPr>
          <a:xfrm>
            <a:off x="1202874" y="2284784"/>
            <a:ext cx="1872266" cy="2804590"/>
            <a:chOff x="1619552" y="1904259"/>
            <a:chExt cx="1872266" cy="2804590"/>
          </a:xfrm>
        </p:grpSpPr>
        <p:grpSp>
          <p:nvGrpSpPr>
            <p:cNvPr id="24" name="Google Shape;414;p6">
              <a:extLst>
                <a:ext uri="{FF2B5EF4-FFF2-40B4-BE49-F238E27FC236}">
                  <a16:creationId xmlns:a16="http://schemas.microsoft.com/office/drawing/2014/main" id="{1E1F8498-9599-1919-2931-6D1112961A52}"/>
                </a:ext>
              </a:extLst>
            </p:cNvPr>
            <p:cNvGrpSpPr/>
            <p:nvPr/>
          </p:nvGrpSpPr>
          <p:grpSpPr>
            <a:xfrm>
              <a:off x="1619552" y="4514424"/>
              <a:ext cx="1531560" cy="24264"/>
              <a:chOff x="1619552" y="4514424"/>
              <a:chExt cx="1531560" cy="24264"/>
            </a:xfrm>
          </p:grpSpPr>
          <p:sp>
            <p:nvSpPr>
              <p:cNvPr id="258" name="Google Shape;415;p6">
                <a:extLst>
                  <a:ext uri="{FF2B5EF4-FFF2-40B4-BE49-F238E27FC236}">
                    <a16:creationId xmlns:a16="http://schemas.microsoft.com/office/drawing/2014/main" id="{D6AC53C3-3DA9-69A9-A957-E0CF6E3F5EAF}"/>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9" name="Google Shape;416;p6">
                <a:extLst>
                  <a:ext uri="{FF2B5EF4-FFF2-40B4-BE49-F238E27FC236}">
                    <a16:creationId xmlns:a16="http://schemas.microsoft.com/office/drawing/2014/main" id="{114C6C1A-70E4-60AA-81F2-F1723AE3EC6C}"/>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5" name="Google Shape;417;p6">
              <a:extLst>
                <a:ext uri="{FF2B5EF4-FFF2-40B4-BE49-F238E27FC236}">
                  <a16:creationId xmlns:a16="http://schemas.microsoft.com/office/drawing/2014/main" id="{FF057025-B727-A3A2-8581-552B5D9D5B27}"/>
                </a:ext>
              </a:extLst>
            </p:cNvPr>
            <p:cNvGrpSpPr/>
            <p:nvPr/>
          </p:nvGrpSpPr>
          <p:grpSpPr>
            <a:xfrm>
              <a:off x="2072827" y="1904259"/>
              <a:ext cx="1418991" cy="2804590"/>
              <a:chOff x="2072827" y="1904259"/>
              <a:chExt cx="1418991" cy="2804590"/>
            </a:xfrm>
          </p:grpSpPr>
          <p:sp>
            <p:nvSpPr>
              <p:cNvPr id="26" name="Google Shape;418;p6">
                <a:extLst>
                  <a:ext uri="{FF2B5EF4-FFF2-40B4-BE49-F238E27FC236}">
                    <a16:creationId xmlns:a16="http://schemas.microsoft.com/office/drawing/2014/main" id="{F27F023A-0C55-9190-C646-E8A978B4F543}"/>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19;p6">
                <a:extLst>
                  <a:ext uri="{FF2B5EF4-FFF2-40B4-BE49-F238E27FC236}">
                    <a16:creationId xmlns:a16="http://schemas.microsoft.com/office/drawing/2014/main" id="{AF956BD3-D291-642C-2695-B7A656A773E8}"/>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20;p6">
                <a:extLst>
                  <a:ext uri="{FF2B5EF4-FFF2-40B4-BE49-F238E27FC236}">
                    <a16:creationId xmlns:a16="http://schemas.microsoft.com/office/drawing/2014/main" id="{25D07A45-4F3A-CABF-58CA-B5D93E27680D}"/>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21;p6">
                <a:extLst>
                  <a:ext uri="{FF2B5EF4-FFF2-40B4-BE49-F238E27FC236}">
                    <a16:creationId xmlns:a16="http://schemas.microsoft.com/office/drawing/2014/main" id="{3195EAEC-F752-C68D-90A6-4E819BA8CB7C}"/>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22;p6">
                <a:extLst>
                  <a:ext uri="{FF2B5EF4-FFF2-40B4-BE49-F238E27FC236}">
                    <a16:creationId xmlns:a16="http://schemas.microsoft.com/office/drawing/2014/main" id="{1D87C70D-AA8E-7E11-DC87-4A9328335DD8}"/>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23;p6">
                <a:extLst>
                  <a:ext uri="{FF2B5EF4-FFF2-40B4-BE49-F238E27FC236}">
                    <a16:creationId xmlns:a16="http://schemas.microsoft.com/office/drawing/2014/main" id="{BC84955D-CEBA-E3E3-151A-DC25F622EC65}"/>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24;p6">
                <a:extLst>
                  <a:ext uri="{FF2B5EF4-FFF2-40B4-BE49-F238E27FC236}">
                    <a16:creationId xmlns:a16="http://schemas.microsoft.com/office/drawing/2014/main" id="{336F1CF4-B13D-95A4-C00D-5CA75CF1801E}"/>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25;p6">
                <a:extLst>
                  <a:ext uri="{FF2B5EF4-FFF2-40B4-BE49-F238E27FC236}">
                    <a16:creationId xmlns:a16="http://schemas.microsoft.com/office/drawing/2014/main" id="{CBD5BB30-DC52-2DBA-3F6B-7576EFB3CDA2}"/>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26;p6">
                <a:extLst>
                  <a:ext uri="{FF2B5EF4-FFF2-40B4-BE49-F238E27FC236}">
                    <a16:creationId xmlns:a16="http://schemas.microsoft.com/office/drawing/2014/main" id="{B5247E99-754F-3B70-4AD5-422C58DB392B}"/>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27;p6">
                <a:extLst>
                  <a:ext uri="{FF2B5EF4-FFF2-40B4-BE49-F238E27FC236}">
                    <a16:creationId xmlns:a16="http://schemas.microsoft.com/office/drawing/2014/main" id="{A48B2307-E8CB-B1C0-4FBB-F21E456BB94B}"/>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28;p6">
                <a:extLst>
                  <a:ext uri="{FF2B5EF4-FFF2-40B4-BE49-F238E27FC236}">
                    <a16:creationId xmlns:a16="http://schemas.microsoft.com/office/drawing/2014/main" id="{A7AE0A4E-D955-2195-3446-090B6390E7BB}"/>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29;p6">
                <a:extLst>
                  <a:ext uri="{FF2B5EF4-FFF2-40B4-BE49-F238E27FC236}">
                    <a16:creationId xmlns:a16="http://schemas.microsoft.com/office/drawing/2014/main" id="{ADDCE651-B483-8223-441A-74AC4F2B56AF}"/>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30;p6">
                <a:extLst>
                  <a:ext uri="{FF2B5EF4-FFF2-40B4-BE49-F238E27FC236}">
                    <a16:creationId xmlns:a16="http://schemas.microsoft.com/office/drawing/2014/main" id="{D00BE67A-22A4-DFF7-38AB-52064F83334F}"/>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31;p6">
                <a:extLst>
                  <a:ext uri="{FF2B5EF4-FFF2-40B4-BE49-F238E27FC236}">
                    <a16:creationId xmlns:a16="http://schemas.microsoft.com/office/drawing/2014/main" id="{78500DD3-45DB-9937-2615-884206C9BD90}"/>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32;p6">
                <a:extLst>
                  <a:ext uri="{FF2B5EF4-FFF2-40B4-BE49-F238E27FC236}">
                    <a16:creationId xmlns:a16="http://schemas.microsoft.com/office/drawing/2014/main" id="{60334262-DFCF-4F5D-DA7C-96176C5EB660}"/>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33;p6">
                <a:extLst>
                  <a:ext uri="{FF2B5EF4-FFF2-40B4-BE49-F238E27FC236}">
                    <a16:creationId xmlns:a16="http://schemas.microsoft.com/office/drawing/2014/main" id="{79EB4207-6AB0-BE8A-5A5F-D1A50852DEC0}"/>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34;p6">
                <a:extLst>
                  <a:ext uri="{FF2B5EF4-FFF2-40B4-BE49-F238E27FC236}">
                    <a16:creationId xmlns:a16="http://schemas.microsoft.com/office/drawing/2014/main" id="{E3676DD9-BB90-6B71-B3EE-2A1BFBD76457}"/>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35;p6">
                <a:extLst>
                  <a:ext uri="{FF2B5EF4-FFF2-40B4-BE49-F238E27FC236}">
                    <a16:creationId xmlns:a16="http://schemas.microsoft.com/office/drawing/2014/main" id="{40EC1765-CEE4-8BF3-8B91-B79C1CCEE318}"/>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36;p6">
                <a:extLst>
                  <a:ext uri="{FF2B5EF4-FFF2-40B4-BE49-F238E27FC236}">
                    <a16:creationId xmlns:a16="http://schemas.microsoft.com/office/drawing/2014/main" id="{2BFC1366-7E92-48CF-0874-B20C1C8993A0}"/>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37;p6">
                <a:extLst>
                  <a:ext uri="{FF2B5EF4-FFF2-40B4-BE49-F238E27FC236}">
                    <a16:creationId xmlns:a16="http://schemas.microsoft.com/office/drawing/2014/main" id="{F3288548-51D8-41DB-CF33-8CD461FB8C9E}"/>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38;p6">
                <a:extLst>
                  <a:ext uri="{FF2B5EF4-FFF2-40B4-BE49-F238E27FC236}">
                    <a16:creationId xmlns:a16="http://schemas.microsoft.com/office/drawing/2014/main" id="{D13B4A71-936E-A693-94FB-49174F5EF192}"/>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39;p6">
                <a:extLst>
                  <a:ext uri="{FF2B5EF4-FFF2-40B4-BE49-F238E27FC236}">
                    <a16:creationId xmlns:a16="http://schemas.microsoft.com/office/drawing/2014/main" id="{BFB88885-C39B-08FC-FF85-7AA8088F4E49}"/>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40;p6">
                <a:extLst>
                  <a:ext uri="{FF2B5EF4-FFF2-40B4-BE49-F238E27FC236}">
                    <a16:creationId xmlns:a16="http://schemas.microsoft.com/office/drawing/2014/main" id="{D4D492CD-A546-BEB0-8D1F-9B688C83DBC1}"/>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41;p6">
                <a:extLst>
                  <a:ext uri="{FF2B5EF4-FFF2-40B4-BE49-F238E27FC236}">
                    <a16:creationId xmlns:a16="http://schemas.microsoft.com/office/drawing/2014/main" id="{99876332-1AB3-E467-8318-7A1982FAF80E}"/>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42;p6">
                <a:extLst>
                  <a:ext uri="{FF2B5EF4-FFF2-40B4-BE49-F238E27FC236}">
                    <a16:creationId xmlns:a16="http://schemas.microsoft.com/office/drawing/2014/main" id="{A5D84B9A-A8C6-BA26-CFFA-2FCCC37779F3}"/>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43;p6">
                <a:extLst>
                  <a:ext uri="{FF2B5EF4-FFF2-40B4-BE49-F238E27FC236}">
                    <a16:creationId xmlns:a16="http://schemas.microsoft.com/office/drawing/2014/main" id="{A6E8F983-6B37-78A5-EC55-E84EDE84EF02}"/>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44;p6">
                <a:extLst>
                  <a:ext uri="{FF2B5EF4-FFF2-40B4-BE49-F238E27FC236}">
                    <a16:creationId xmlns:a16="http://schemas.microsoft.com/office/drawing/2014/main" id="{DA698E2A-7449-1437-C361-6D3DF6138281}"/>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45;p6">
                <a:extLst>
                  <a:ext uri="{FF2B5EF4-FFF2-40B4-BE49-F238E27FC236}">
                    <a16:creationId xmlns:a16="http://schemas.microsoft.com/office/drawing/2014/main" id="{EF0BA73C-F006-4AE6-0795-D318326CBFAE}"/>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46;p6">
                <a:extLst>
                  <a:ext uri="{FF2B5EF4-FFF2-40B4-BE49-F238E27FC236}">
                    <a16:creationId xmlns:a16="http://schemas.microsoft.com/office/drawing/2014/main" id="{4852F3A4-3980-A088-79A4-490FAEDF6A57}"/>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47;p6">
                <a:extLst>
                  <a:ext uri="{FF2B5EF4-FFF2-40B4-BE49-F238E27FC236}">
                    <a16:creationId xmlns:a16="http://schemas.microsoft.com/office/drawing/2014/main" id="{112FF2ED-1C9A-EDD9-F93A-CC21F62D1844}"/>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48;p6">
                <a:extLst>
                  <a:ext uri="{FF2B5EF4-FFF2-40B4-BE49-F238E27FC236}">
                    <a16:creationId xmlns:a16="http://schemas.microsoft.com/office/drawing/2014/main" id="{B2CED2A3-CD04-796B-8DFF-FA3CDE825E67}"/>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49;p6">
                <a:extLst>
                  <a:ext uri="{FF2B5EF4-FFF2-40B4-BE49-F238E27FC236}">
                    <a16:creationId xmlns:a16="http://schemas.microsoft.com/office/drawing/2014/main" id="{DC97FA9A-5816-3502-DD3D-437AAC901EF8}"/>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50;p6">
                <a:extLst>
                  <a:ext uri="{FF2B5EF4-FFF2-40B4-BE49-F238E27FC236}">
                    <a16:creationId xmlns:a16="http://schemas.microsoft.com/office/drawing/2014/main" id="{E25C8447-816E-C49D-BD87-FA6B614BB3BF}"/>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51;p6">
                <a:extLst>
                  <a:ext uri="{FF2B5EF4-FFF2-40B4-BE49-F238E27FC236}">
                    <a16:creationId xmlns:a16="http://schemas.microsoft.com/office/drawing/2014/main" id="{28228A83-21DD-61F2-4E23-1BC3F2E91499}"/>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52;p6">
                <a:extLst>
                  <a:ext uri="{FF2B5EF4-FFF2-40B4-BE49-F238E27FC236}">
                    <a16:creationId xmlns:a16="http://schemas.microsoft.com/office/drawing/2014/main" id="{F957365D-9DD3-356F-DE24-F88E83A9EB37}"/>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53;p6">
                <a:extLst>
                  <a:ext uri="{FF2B5EF4-FFF2-40B4-BE49-F238E27FC236}">
                    <a16:creationId xmlns:a16="http://schemas.microsoft.com/office/drawing/2014/main" id="{329C1AF0-97F7-2A02-989D-FEC42319F57C}"/>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54;p6">
                <a:extLst>
                  <a:ext uri="{FF2B5EF4-FFF2-40B4-BE49-F238E27FC236}">
                    <a16:creationId xmlns:a16="http://schemas.microsoft.com/office/drawing/2014/main" id="{9E3D44DC-8FD4-864D-29D1-86EB5573B736}"/>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3" name="Google Shape;455;p6">
                <a:extLst>
                  <a:ext uri="{FF2B5EF4-FFF2-40B4-BE49-F238E27FC236}">
                    <a16:creationId xmlns:a16="http://schemas.microsoft.com/office/drawing/2014/main" id="{F8DCEC59-40C4-B066-0B8C-7D2F840A16E4}"/>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2" name="Google Shape;456;p6">
                <a:extLst>
                  <a:ext uri="{FF2B5EF4-FFF2-40B4-BE49-F238E27FC236}">
                    <a16:creationId xmlns:a16="http://schemas.microsoft.com/office/drawing/2014/main" id="{ECC8D6CD-4F6D-6EF7-DF08-D4CF3A307E45}"/>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3" name="Google Shape;457;p6">
                <a:extLst>
                  <a:ext uri="{FF2B5EF4-FFF2-40B4-BE49-F238E27FC236}">
                    <a16:creationId xmlns:a16="http://schemas.microsoft.com/office/drawing/2014/main" id="{5823C4C3-8746-9AEF-576C-32E0C2A1DF8A}"/>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4" name="Google Shape;458;p6">
                <a:extLst>
                  <a:ext uri="{FF2B5EF4-FFF2-40B4-BE49-F238E27FC236}">
                    <a16:creationId xmlns:a16="http://schemas.microsoft.com/office/drawing/2014/main" id="{33EC7C27-B7FC-C149-3012-0151A7FA4C93}"/>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5" name="Google Shape;459;p6">
                <a:extLst>
                  <a:ext uri="{FF2B5EF4-FFF2-40B4-BE49-F238E27FC236}">
                    <a16:creationId xmlns:a16="http://schemas.microsoft.com/office/drawing/2014/main" id="{00487E2C-051D-A2A5-1F90-1451B7A426DF}"/>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 name="Google Shape;460;p6">
                <a:extLst>
                  <a:ext uri="{FF2B5EF4-FFF2-40B4-BE49-F238E27FC236}">
                    <a16:creationId xmlns:a16="http://schemas.microsoft.com/office/drawing/2014/main" id="{E0144CE0-E75C-C06B-D078-09F7701F57E0}"/>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0" name="Google Shape;461;p6">
                <a:extLst>
                  <a:ext uri="{FF2B5EF4-FFF2-40B4-BE49-F238E27FC236}">
                    <a16:creationId xmlns:a16="http://schemas.microsoft.com/office/drawing/2014/main" id="{F2259C4E-7AC2-AA13-6586-0F66FAE7B8DB}"/>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1" name="Google Shape;462;p6">
                <a:extLst>
                  <a:ext uri="{FF2B5EF4-FFF2-40B4-BE49-F238E27FC236}">
                    <a16:creationId xmlns:a16="http://schemas.microsoft.com/office/drawing/2014/main" id="{DF3A37AB-045F-EB66-6663-CE474BC05FAC}"/>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9" name="Google Shape;463;p6">
                <a:extLst>
                  <a:ext uri="{FF2B5EF4-FFF2-40B4-BE49-F238E27FC236}">
                    <a16:creationId xmlns:a16="http://schemas.microsoft.com/office/drawing/2014/main" id="{A4B4C233-982C-0342-D110-0B5C689166CE}"/>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0" name="Google Shape;464;p6">
                <a:extLst>
                  <a:ext uri="{FF2B5EF4-FFF2-40B4-BE49-F238E27FC236}">
                    <a16:creationId xmlns:a16="http://schemas.microsoft.com/office/drawing/2014/main" id="{D3B723C9-8CE7-2E01-8083-85F81E0BB942}"/>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1" name="Google Shape;465;p6">
                <a:extLst>
                  <a:ext uri="{FF2B5EF4-FFF2-40B4-BE49-F238E27FC236}">
                    <a16:creationId xmlns:a16="http://schemas.microsoft.com/office/drawing/2014/main" id="{2342668C-1494-8C5F-5D7E-690A128369EC}"/>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2" name="Google Shape;466;p6">
                <a:extLst>
                  <a:ext uri="{FF2B5EF4-FFF2-40B4-BE49-F238E27FC236}">
                    <a16:creationId xmlns:a16="http://schemas.microsoft.com/office/drawing/2014/main" id="{132B5860-4EC2-1D62-4B4F-67E490086B05}"/>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3" name="Google Shape;467;p6">
                <a:extLst>
                  <a:ext uri="{FF2B5EF4-FFF2-40B4-BE49-F238E27FC236}">
                    <a16:creationId xmlns:a16="http://schemas.microsoft.com/office/drawing/2014/main" id="{F26871FE-B2FA-05E4-2458-69344657A488}"/>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4" name="Google Shape;468;p6">
                <a:extLst>
                  <a:ext uri="{FF2B5EF4-FFF2-40B4-BE49-F238E27FC236}">
                    <a16:creationId xmlns:a16="http://schemas.microsoft.com/office/drawing/2014/main" id="{82123B15-B658-1AFE-10EE-E2F6C19DD279}"/>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5" name="Google Shape;469;p6">
                <a:extLst>
                  <a:ext uri="{FF2B5EF4-FFF2-40B4-BE49-F238E27FC236}">
                    <a16:creationId xmlns:a16="http://schemas.microsoft.com/office/drawing/2014/main" id="{8765DB87-9378-64B2-8D1F-01394EFFD53F}"/>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6" name="Google Shape;470;p6">
                <a:extLst>
                  <a:ext uri="{FF2B5EF4-FFF2-40B4-BE49-F238E27FC236}">
                    <a16:creationId xmlns:a16="http://schemas.microsoft.com/office/drawing/2014/main" id="{B2A6E04E-D7E9-D71B-8323-8BFFDF29D5D2}"/>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7" name="Google Shape;471;p6">
                <a:extLst>
                  <a:ext uri="{FF2B5EF4-FFF2-40B4-BE49-F238E27FC236}">
                    <a16:creationId xmlns:a16="http://schemas.microsoft.com/office/drawing/2014/main" id="{FA758484-4712-0700-9BF9-8EBED7AA955B}"/>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2583231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ab968c0b-df80-4b41-a419-05be7aab59c0"/>
  <p:tag name="SLIDO_EVENT_SECTION_UUID" val="53359807-12b0-419f-85cf-048c4fa1bcf9"/>
</p:tagLst>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28C82E-DA0E-4943-A5E3-ABFBE399CE0E}">
  <ds:schemaRefs>
    <ds:schemaRef ds:uri="http://schemas.microsoft.com/sharepoint/v3/contenttype/forms"/>
  </ds:schemaRefs>
</ds:datastoreItem>
</file>

<file path=customXml/itemProps2.xml><?xml version="1.0" encoding="utf-8"?>
<ds:datastoreItem xmlns:ds="http://schemas.openxmlformats.org/officeDocument/2006/customXml" ds:itemID="{9121CB03-822D-48FA-A76F-1350A45553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074f12-bfdc-41d8-b838-b193552acce8"/>
    <ds:schemaRef ds:uri="86cb58b5-1153-41b1-b5f9-2f3fec42a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57FEB5-B813-4BF7-86F8-B0785138F1B0}">
  <ds:schemaRefs>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86cb58b5-1153-41b1-b5f9-2f3fec42a658"/>
    <ds:schemaRef ds:uri="c0074f12-bfdc-41d8-b838-b193552acce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3734</Words>
  <Application>Microsoft Office PowerPoint</Application>
  <PresentationFormat>Breitbild</PresentationFormat>
  <Paragraphs>212</Paragraphs>
  <Slides>12</Slides>
  <Notes>12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Calibri</vt:lpstr>
      <vt:lpstr>Arial</vt:lpstr>
      <vt:lpstr>Century Gothic</vt:lpstr>
      <vt:lpstr>Open Sans</vt:lpstr>
      <vt:lpstr>Symbol</vt:lpstr>
      <vt:lpstr>Times New Roman</vt:lpstr>
      <vt:lpstr>Söhne</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Macek Anita</dc:creator>
  <cp:lastModifiedBy>Macek Anita</cp:lastModifiedBy>
  <cp:revision>15</cp:revision>
  <cp:lastPrinted>2023-09-28T11:40:16Z</cp:lastPrinted>
  <dcterms:created xsi:type="dcterms:W3CDTF">2022-11-21T10:01:51Z</dcterms:created>
  <dcterms:modified xsi:type="dcterms:W3CDTF">2025-01-19T15:19:36Z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y fmtid="{D5CDD505-2E9C-101B-9397-08002B2CF9AE}" pid="4" name="SlidoAppVersion">
    <vt:lpwstr>1.6.1.4122</vt:lpwstr>
  </property>
</Properties>
</file>