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2"/>
  </p:notesMasterIdLst>
  <p:sldIdLst>
    <p:sldId id="256" r:id="rId5"/>
    <p:sldId id="369" r:id="rId6"/>
    <p:sldId id="266" r:id="rId7"/>
    <p:sldId id="365" r:id="rId8"/>
    <p:sldId id="267" r:id="rId9"/>
    <p:sldId id="364" r:id="rId10"/>
    <p:sldId id="370" r:id="rId11"/>
    <p:sldId id="259" r:id="rId12"/>
    <p:sldId id="360" r:id="rId13"/>
    <p:sldId id="332" r:id="rId14"/>
    <p:sldId id="333" r:id="rId15"/>
    <p:sldId id="334" r:id="rId16"/>
    <p:sldId id="335" r:id="rId17"/>
    <p:sldId id="336" r:id="rId18"/>
    <p:sldId id="337" r:id="rId19"/>
    <p:sldId id="338" r:id="rId20"/>
    <p:sldId id="339" r:id="rId21"/>
    <p:sldId id="371" r:id="rId22"/>
    <p:sldId id="341" r:id="rId23"/>
    <p:sldId id="343" r:id="rId24"/>
    <p:sldId id="344" r:id="rId25"/>
    <p:sldId id="367" r:id="rId26"/>
    <p:sldId id="361" r:id="rId27"/>
    <p:sldId id="368" r:id="rId28"/>
    <p:sldId id="362" r:id="rId29"/>
    <p:sldId id="363" r:id="rId30"/>
    <p:sldId id="265" r:id="rId31"/>
  </p:sldIdLst>
  <p:sldSz cx="12192000" cy="6858000"/>
  <p:notesSz cx="6858000" cy="9144000"/>
  <p:embeddedFontLst>
    <p:embeddedFont>
      <p:font typeface="Aptos Light" panose="020B0004020202020204" pitchFamily="34" charset="0"/>
      <p:regular r:id="rId33"/>
      <p:italic r:id="rId34"/>
    </p:embeddedFont>
    <p:embeddedFont>
      <p:font typeface="Century Gothic" panose="020B0502020202020204" pitchFamily="3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Hh85Qxv2Un2k5gIrybUaGd4/I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282F"/>
    <a:srgbClr val="E9393F"/>
    <a:srgbClr val="0751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0F575-64F7-46CB-A6A2-BA38FF7B8A98}" v="4" dt="2024-04-23T07:37:45.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8499" autoAdjust="0"/>
  </p:normalViewPr>
  <p:slideViewPr>
    <p:cSldViewPr snapToGrid="0">
      <p:cViewPr varScale="1">
        <p:scale>
          <a:sx n="94" d="100"/>
          <a:sy n="94" d="100"/>
        </p:scale>
        <p:origin x="111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56"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9.fntdata"/><Relationship Id="rId5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O módulo "Investimento" foi concebido para lhe permitir assumir o controlo do seu futuro financeiro. No mundo atual, a independência financeira não é apenas um luxo, mas uma necessidade. Este módulo tem como objetivo responder a estes desafios, fornecendo informações, estratégias e ferramentas para o ajudar a ter sucesso no investimento.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endParaRPr lang="en-US" sz="2800" b="0" i="0" dirty="0">
              <a:solidFill>
                <a:srgbClr val="0D0D0D"/>
              </a:solidFill>
              <a:effectLst/>
              <a:latin typeface="Söhne"/>
            </a:endParaRPr>
          </a:p>
          <a:p>
            <a:pPr algn="just">
              <a:lnSpc>
                <a:spcPct val="107000"/>
              </a:lnSpc>
              <a:spcBef>
                <a:spcPts val="1200"/>
              </a:spcBef>
            </a:pP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Investir engloba um vasto leque de opções, que vão desde activos tangíveis, como imóveis e obras de arte, a instrumentos financeiros, </a:t>
            </a:r>
            <a:r>
              <a:rPr lang="en-US" sz="1800" b="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como</a:t>
            </a: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b="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 obrigações. A poupança em numerário é a forma mais tradicional, oferecendo liquidez com um risco e um rendimento relativamente baixos. Além disso, há a possibilidade de investir </a:t>
            </a:r>
            <a:r>
              <a:rPr lang="en-US" sz="1800" b="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em</a:t>
            </a: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b="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obrigações, fundos de investimento, ETF e investimentos alternativos. No entanto, a escolha do investimento é profundamente pessoal, influenciada pelas preferências individuais, </a:t>
            </a:r>
            <a:r>
              <a:rPr lang="en-US" sz="1800" b="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objetivos</a:t>
            </a: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 tolerância ao risco. Tal como os gostos alimentares ou os passatempos variam consoante os indivíduos, o mesmo acontece com as preferências de investimento. Compreender esta diversidade é crucial para os investidores navegarem na sua viagem.</a:t>
            </a:r>
            <a:endParaRPr lang="de-AT" sz="1800" b="0"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Bef>
                <a:spcPts val="1200"/>
              </a:spcBef>
            </a:pP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No centro da estratégia de investimento está o conceito de uma carteira - uma coleção de investimentos selecionada à medida das necessidades e aspirações de um indivíduo. Tal como uma biblioteca pessoal com vários géneros de livros, uma carteira bem estruturada inclui diferentes activos para equilibrar o risco e o retorno. A tomada de decisões de investimento informadas exige paciência e uma análise exaustiva. Apressar as escolhas pode levar à perda de oportunidades ou a armadilhas inesperadas. É aconselhável começar por um território familiar, como uma conta poupança ou um imóvel, antes de se aventurar em opções mais complexas, </a:t>
            </a:r>
            <a:r>
              <a:rPr lang="en-US" sz="1800" b="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como</a:t>
            </a: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b="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 obrigações.</a:t>
            </a:r>
            <a:endParaRPr lang="de-AT" sz="1800" b="0"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Bef>
                <a:spcPts val="1200"/>
              </a:spcBef>
            </a:pPr>
            <a:r>
              <a:rPr lang="en-US" sz="1800" b="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Equipados com as ferramentas certas, os investidores podem navegar mais eficazmente nas complexidades do mercado financeiro. Recursos como consultores financeiros, cursos de formação e ferramentas de investimento oferecem informações valiosas para ajudar na tomada de decisões. Os capítulos seguintes irão aprofundar cada opção de investimento, dotando-o dos conhecimentos e ferramentas necessários para fazer escolhas informadas. A diversificação surge como uma estratégia fundamental para mitigar o risco, tal como cultivar interesses ou passatempos variados. Ao distribuir os investimentos por diferentes classes de activos, os investidores podem proteger-se contra potenciais perdas.</a:t>
            </a:r>
            <a:endParaRPr lang="de-AT" sz="1800" b="0" kern="100"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algn="l"/>
            <a:endParaRPr lang="en-US" sz="2800" b="0" i="0" dirty="0">
              <a:solidFill>
                <a:srgbClr val="0D0D0D"/>
              </a:solidFill>
              <a:effectLst/>
              <a:latin typeface="Söhne"/>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5444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Para ajudar os alunos a compreender o conceito de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utilizaremos a metáfora das "árvores de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que se encontra no diapositivo que viu. Compara o investimento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em</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com a plantação e o cultivo de árvores num jardim.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Eis como percorrer </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esta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metáfora</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Plantação de árvores </a:t>
            </a: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da equidade</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Comparar a compra de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com a plantação de árvores: Cada ação é como uma árvore no seu jardim financeiro. Quando se compra uma ação, torna-se um dos proprietários da empresa, tal como se é proprietário da árvore que se planta.</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propriedade não é apenas um conceito - significa que faz parte do sucesso e dos desafios da empresa.</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Colheita de frutos </a:t>
            </a: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Dividendos</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Os dividendos são os frutos que uma árvore dá: Se a empresa tiver lucro, pode partilhar uma parte desse lucro com os seus proprietários - este é o seu dividendo, o fruto do seu investimento.</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Nem todas as árvores (empresas) dão frutos (dividendos) todos os anos, e o montante pode variar.</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en-US"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Venda de árvores maduras - mais-valias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importância do crescimento de uma árvore - representa o crescimento da empresa. Se a empresa crescer, o valor da sua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árvore</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também cresce.</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Vender uma árvore madura (uma ação que aumentou de valor) significa que está a obter um lucro.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É o </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que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se chama </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uma </a:t>
            </a:r>
            <a:r>
              <a:rPr lang="de-AT"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mais-valia</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de-AT" sz="11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Cuidar do seu </a:t>
            </a: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jardim</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 importância de cuidar do seu investimento - Tal como num jardim, não se pode simplesmente plantar uma árvore e esquecê-la. É preciso prestar atenção ao desempenho das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suas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 saber quando é a altura certa para colher ou plantar mais.</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just">
              <a:lnSpc>
                <a:spcPct val="107000"/>
              </a:lnSpc>
              <a:spcAft>
                <a:spcPts val="800"/>
              </a:spcAft>
              <a:buFont typeface="+mj-lt"/>
              <a:buNone/>
              <a:tabLst>
                <a:tab pos="457200" algn="l"/>
              </a:tabLst>
            </a:pPr>
            <a:r>
              <a:rPr lang="de-AT" sz="11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Jardim diversificado</a:t>
            </a:r>
            <a:r>
              <a:rPr lang="de-AT"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Introduzir o conceito de uma carteira diversificada, sugerindo a ideia de ter diferentes tipos de árvores no seu jardim. Normalmente, é mais seguro ter uma variedade de árvores, porque se um tipo não for bem sucedido, pode ter outros que o serão.</a:t>
            </a:r>
            <a:endParaRPr lang="de-AT" sz="1100" kern="100" dirty="0">
              <a:solidFill>
                <a:srgbClr val="000000"/>
              </a:solidFill>
              <a:effectLst/>
              <a:latin typeface="Calibri" panose="020F0502020204030204" pitchFamily="34" charset="0"/>
              <a:ea typeface="Century Gothic" panose="020B050202020202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endParaRPr lang="de-AT" sz="1100" kern="100" dirty="0">
              <a:solidFill>
                <a:srgbClr val="000000"/>
              </a:solidFill>
              <a:effectLst/>
              <a:latin typeface="Calibri" panose="020F0502020204030204" pitchFamily="34" charset="0"/>
              <a:ea typeface="Century Gothic" panose="020B050202020202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Em resumo, as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representam uma parte da propriedade de uma empresa. Quando se compra uma ação, está-se essencialmente a comprar uma pequena parte dessa empresa. Os proprietários das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de uma empresa são conhecidos como accionistas. Os accionistas podem beneficiar dos lucros da empresa sob a forma de dividendos ou vendendo as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suas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 um preço mais elevado do que aquele a que as compraram, se o valor da empresa aumentar. As </a:t>
            </a:r>
            <a:r>
              <a:rPr lang="en-US" sz="11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são negociadas em bolsas de valores e os seus preços podem flutuar com base em tudo, desde o desempenho da empresa até às condições económicas globais.</a:t>
            </a:r>
          </a:p>
          <a:p>
            <a:pPr marL="457200" lvl="1" indent="0" algn="just">
              <a:lnSpc>
                <a:spcPct val="107000"/>
              </a:lnSpc>
              <a:spcAft>
                <a:spcPts val="800"/>
              </a:spcAft>
              <a:buSzPts val="1000"/>
              <a:buFont typeface="Symbol" panose="05050102010706020507" pitchFamily="18" charset="2"/>
              <a:buNone/>
              <a:tabLst>
                <a:tab pos="9144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Os aspectos positivos do investimento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em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são:</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1. Potencial de crescimento: As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oferecem a oportunidade de uma valorização significativa do capital, especialmente para as empresas com fortes perspectivas de crescimento.</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2. Rendimento de dividendos: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Algumas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proporcionam um fluxo constante de rendimento através de dividendos.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3. Liquidez: As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são investimentos de elevada liquidez, permitindo uma fácil compra e venda nas bolsas de valores.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4. Direitos de propriedade: Os accionistas têm uma palavra a dizer em questões importantes da empresa através dos direitos de voto.</a:t>
            </a:r>
          </a:p>
          <a:p>
            <a:pPr marL="457200" lvl="1" indent="0" algn="just">
              <a:lnSpc>
                <a:spcPct val="107000"/>
              </a:lnSpc>
              <a:spcAft>
                <a:spcPts val="800"/>
              </a:spcAft>
              <a:buSzPts val="1000"/>
              <a:buFont typeface="Symbol" panose="05050102010706020507" pitchFamily="18" charset="2"/>
              <a:buNone/>
              <a:tabLst>
                <a:tab pos="9144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Apesar destes benefícios, existem riscos: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1. Volatilidade: Os preços das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podem sofrer grandes flutuações devido a vários factores, o que conduz a perdas potenciais para os investidores.</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2. Risco de mercado: O investimento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em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implica o risco de perder uma parte ou a totalidade do seu investimento se o valor da empresa diminuir.</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3. Falta de controlo: Os accionistas têm uma influência limitada nas decisões e operações da empresa.</a:t>
            </a: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4. Rendimentos incertos: Ao contrário das obrigações, as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não garantem rendimentos e os investidores podem sofrer perdas, especialmente a curto prazo.</a:t>
            </a:r>
          </a:p>
          <a:p>
            <a:pPr marL="457200" lvl="1" indent="0" algn="just">
              <a:lnSpc>
                <a:spcPct val="107000"/>
              </a:lnSpc>
              <a:spcAft>
                <a:spcPts val="800"/>
              </a:spcAft>
              <a:buSzPts val="1000"/>
              <a:buFont typeface="Symbol" panose="05050102010706020507" pitchFamily="18" charset="2"/>
              <a:buNone/>
              <a:tabLst>
                <a:tab pos="9144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lgn="just">
              <a:lnSpc>
                <a:spcPct val="107000"/>
              </a:lnSpc>
              <a:spcAft>
                <a:spcPts val="800"/>
              </a:spcAft>
              <a:buSzPts val="1000"/>
              <a:buFont typeface="Symbol" panose="05050102010706020507" pitchFamily="18" charset="2"/>
              <a:buNone/>
              <a:tabLst>
                <a:tab pos="914400" algn="l"/>
              </a:tabLs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Compreender as oportunidades e os riscos associados ao investimento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em</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é essencial para construir uma carteira de investimentos diversificada e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atingir</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objetivos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financeiros a longo prazo. Ao avaliar cuidadosamente a sua tolerância ao risco e os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seus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objetivos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de investimento, os investidores podem navegar no mercado de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com confiança e maximizar as suas hipóteses de sucesso.</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535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As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verdes são um subconjunto de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que representam empresas que se concentram em práticas amigas do ambiente ou que contribuem para o avanço das tecnologias verdes e dos recursos sustentáveis. Isto pode incluir empresas de energia renovável, empresas especializadas em tecnologias de redução da poluição ou empresas que têm um forte compromisso com a responsabilidade ecológica. As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verdes atraem investidores que procuram não só obter um retorno financeiro, mas também apoiar empresas que se alinham com os seus valores relativamente ao ambiente. Estes investimentos podem, por vezes, beneficiar de incentivos governamentais destinados a promover iniciativas ecológicas e fazem parte de uma tendência crescente de investimento socialmente responsável.</a:t>
            </a:r>
          </a:p>
          <a:p>
            <a:pPr algn="just">
              <a:lnSpc>
                <a:spcPct val="107000"/>
              </a:lnSpc>
              <a:spcAft>
                <a:spcPts val="800"/>
              </a:spcAft>
            </a:pPr>
            <a:endParaRPr lang="en-US" sz="1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As </a:t>
            </a:r>
            <a:r>
              <a:rPr lang="en-US" sz="18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verdes complementam o conceito mais amplo de investimento sustentável, que </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engloba empresas empenhadas na gestão ambiental, na responsabilidade social e na governação ética. Este alinhamento com valores sociais mais amplos reflecte-se na ênfase crescente nas classificações ESG (Environmental, Social, and Governance). As notações ESG fornecem aos investidores uma avaliação exaustiva do desempenho de uma empresa em áreas-chave: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 Factores ambientais: Inclui a avaliação do impacto de uma empresa no ambiente, como a sua pegada de carbono, eficiência energética, utilização de recursos e práticas de gestão de resíduos.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 Factores sociais: Estes factores avaliam o tratamento dado pela empresa aos trabalhadores, as relações com as comunidades, as iniciativas de diversidade e inclusão e a adesão aos direitos laborais e às normas de direitos humanos.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 Factores de governação: Isto implica examinar a estrutura de liderança da empresa, a diversidade do conselho de administração, a transparência, os padrões éticos e a adesão aos requisitos regulamentares.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As notações ESG constituem uma ferramenta valiosa para os investidores, oferecendo uma perspetiva da forma como as empresas gerem os riscos ambientais e sociais, bem como das suas práticas gerais de governação. Ao considerar as classificações ESG juntamente com o desempenho financeiro, os investidores podem tomar decisões mais informadas que se alinham com os seus valores e contribuem para resultados ambientais e sociais positivos.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Ao investir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em</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verdes e em empresas com elevadas classificações ESG, os indivíduos podem obter ganhos financeiros e contribuir para uma mudança ambiental e social positiva. Estes investimentos podem também beneficiar de incentivos governamentais destinados a promover iniciativas ecológicas, o que aumenta ainda mais o seu atrativo para os investidores socialmente conscientes. Esta abordagem reflecte uma tendência mais ampla para o investimento socialmente responsável, em que o sucesso financeiro está interligado com a sustentabilidade ambiental e o bem-estar social.</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769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Utilizaremos a metáfora da "árvore da dívida" no diapositivo para ajudar os alunos a compreender as obrigações de uma forma simples e compreensível. </a:t>
            </a:r>
            <a:r>
              <a:rPr lang="en-GB" sz="1100" kern="100" dirty="0">
                <a:effectLst/>
                <a:latin typeface="Century Gothic" panose="020B0502020202020204" pitchFamily="34" charset="0"/>
                <a:ea typeface="Century Gothic" panose="020B0502020202020204" pitchFamily="34" charset="0"/>
                <a:cs typeface="Century Gothic" panose="020B0502020202020204" pitchFamily="34" charset="0"/>
              </a:rPr>
              <a:t>Eis como explicar este conceito:</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a:tabLst>
                <a:tab pos="457200" algn="l"/>
              </a:tabLst>
            </a:pPr>
            <a:r>
              <a:rPr lang="de-AT" sz="1100" b="1" kern="100" dirty="0" err="1">
                <a:effectLst/>
                <a:latin typeface="Century Gothic" panose="020B0502020202020204" pitchFamily="34" charset="0"/>
                <a:ea typeface="Century Gothic" panose="020B0502020202020204" pitchFamily="34" charset="0"/>
                <a:cs typeface="Century Gothic" panose="020B0502020202020204" pitchFamily="34" charset="0"/>
              </a:rPr>
              <a:t>Plantação de árvores de débito</a:t>
            </a:r>
            <a:r>
              <a:rPr lang="de-AT" sz="1100" kern="100" dirty="0">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Um paralelo entre comprar obrigações e plantar árvores: quando as pessoas compram uma obrigação, estão a emprestar dinheiro a uma organização e, tal como esperam que uma árvore cresça, aguardam que o seu investimento amadureça.</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A "colheita de frutos" regular é o pagamento de juros que os investidores recebem por emprestarem o seu dinheiro, e o retorno do montante original (o capital) como o eventual crescimento total da árvore que alimentaram.</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startAt="2"/>
              <a:tabLst>
                <a:tab pos="457200" algn="l"/>
              </a:tabLst>
            </a:pPr>
            <a:r>
              <a:rPr lang="de-AT" sz="1100" b="1" kern="100" dirty="0">
                <a:effectLst/>
                <a:latin typeface="Century Gothic" panose="020B0502020202020204" pitchFamily="34" charset="0"/>
                <a:ea typeface="Century Gothic" panose="020B0502020202020204" pitchFamily="34" charset="0"/>
                <a:cs typeface="Century Gothic" panose="020B0502020202020204" pitchFamily="34" charset="0"/>
              </a:rPr>
              <a:t>Compreender as notações de </a:t>
            </a:r>
            <a:r>
              <a:rPr lang="de-AT" sz="1100" b="1" kern="100" dirty="0" err="1">
                <a:effectLst/>
                <a:latin typeface="Century Gothic" panose="020B0502020202020204" pitchFamily="34" charset="0"/>
                <a:ea typeface="Century Gothic" panose="020B0502020202020204" pitchFamily="34" charset="0"/>
                <a:cs typeface="Century Gothic" panose="020B0502020202020204" pitchFamily="34" charset="0"/>
              </a:rPr>
              <a:t>crédito</a:t>
            </a:r>
            <a:r>
              <a:rPr lang="de-AT" sz="1100" kern="100" dirty="0">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As notações de crédito podem ser descritas como uma "previsão meteorológica" para uma árvore de dívida. As notações, de AAA a D, ajudam a prever a probabilidade de os investidores receberem o seu dinheiro de volta.</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Comparando o AAA com o tempo soalheiro, o que significa que há uma grande probabilidade de obter frutos regulares e uma árvore saudável no final, enquanto o D é como o tempo tempestuoso, em que há o risco de não se obter muito.</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startAt="3"/>
              <a:tabLst>
                <a:tab pos="457200" algn="l"/>
              </a:tabLst>
            </a:pPr>
            <a:r>
              <a:rPr lang="de-AT" sz="1100" b="1" kern="100" dirty="0">
                <a:effectLst/>
                <a:latin typeface="Century Gothic" panose="020B0502020202020204" pitchFamily="34" charset="0"/>
                <a:ea typeface="Century Gothic" panose="020B0502020202020204" pitchFamily="34" charset="0"/>
                <a:cs typeface="Century Gothic" panose="020B0502020202020204" pitchFamily="34" charset="0"/>
              </a:rPr>
              <a:t>Risco e rendimento</a:t>
            </a:r>
            <a:r>
              <a:rPr lang="de-AT" sz="1100" kern="100" dirty="0">
                <a:effectLst/>
                <a:latin typeface="Century Gothic" panose="020B0502020202020204" pitchFamily="34" charset="0"/>
                <a:ea typeface="Century Gothic" panose="020B0502020202020204" pitchFamily="34" charset="0"/>
                <a:cs typeface="Century Gothic" panose="020B0502020202020204" pitchFamily="34" charset="0"/>
              </a:rPr>
              <a:t>:</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As obrigações são normalmente menos arriscadas do que as </a:t>
            </a:r>
            <a:r>
              <a:rPr lang="en-US" sz="1100" kern="100" dirty="0" err="1">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o que significa que são frequentemente mais seguras, mas também tendem a dar prémios mais pequenos. É como escolher uma árvore que cresce lenta mas seguramente, em vez de uma árvore mais imprevisível que pode crescer rapidamente ou não crescer de todo.</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spcAft>
                <a:spcPts val="800"/>
              </a:spcAft>
              <a:buSzPts val="1000"/>
              <a:buFont typeface="Symbol" panose="05050102010706020507" pitchFamily="18" charset="2"/>
              <a:buChar char=""/>
              <a:tabLst>
                <a:tab pos="914400" algn="l"/>
              </a:tabLs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Com classificações de crédito mais elevadas (tempo mais solarengo), os rendimentos podem ser mais baixos porque há menos risco.</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Para resumir, imagine que empresta dinheiro a um amigo e que, em troca, ele promete pagar-lhe um pouco mais como agradecimento - é semelhante à forma como as obrigações funcionam. Quando se compra uma obrigação, está-se a emprestar dinheiro a uma entidade, como um governo ou uma empresa. Em troca, eles concordam em devolver-lhe o montante total numa data definida e, normalmente, pagam-lhe juros em intervalos regulares ao longo do processo. As obrigações são geralmente consideradas um investimento mais estável do que as </a:t>
            </a:r>
            <a:r>
              <a:rPr lang="en-US" sz="1100" kern="100" dirty="0" err="1">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porque espera receber uma certa quantia de dinheiro de volta, a menos que a entidade a quem emprestou tenha problemas financeiros.</a:t>
            </a:r>
          </a:p>
          <a:p>
            <a:pPr algn="just">
              <a:lnSpc>
                <a:spcPct val="107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Os aspectos positivos do investimento em obrigações são:</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1. Rendimento fixo: As obrigações garantem um fluxo de caixa estável através de pagamentos regulares de juros.</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2. Preservação do capital: Normalmente, devolvem o capital na data de vencimento, assegurando a preservação do capital.</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3. Diversificação: As obrigações diversificam as carteiras, reduzindo o risco global através do equilíbrio da exposição a diferentes classes de activos.</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4. Menor volatilidade: As obrigações são menos voláteis do que as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ações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proporcionando estabilidade, especialmente durante a turbulência do mercado.</a:t>
            </a:r>
          </a:p>
          <a:p>
            <a:pPr algn="just">
              <a:lnSpc>
                <a:spcPct val="107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No entanto, existem riscos:</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1. Risco de taxa de juro: Os preços das obrigações flutuam com as taxas de juro, podendo causar perdas se forem vendidas antes do vencimento.</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2. Risco de crédito: As obrigações de emitentes com notações mais baixas podem entrar em incumprimento, levando à perda de capital e juros.</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3. Risco de inflação: A inflação reduz o rendimento real das obrigações de taxa fixa.</a:t>
            </a: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4. Custo de oportunidade: Os rendimentos das obrigações podem ser inferiores aos rendimentos de outros investimentos, limitando o potencial de crescimento da carteira.</a:t>
            </a:r>
          </a:p>
          <a:p>
            <a:pPr algn="just">
              <a:lnSpc>
                <a:spcPct val="107000"/>
              </a:lnSpc>
              <a:spcAft>
                <a:spcPts val="800"/>
              </a:spcAf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Compreender os riscos e as vantagens das obrigações é crucial para construir uma carteira de investimentos equilibrada e alinhada com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os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kern="100" dirty="0" err="1">
                <a:effectLst/>
                <a:latin typeface="Calibri" panose="020F0502020204030204" pitchFamily="34" charset="0"/>
                <a:ea typeface="Calibri" panose="020F0502020204030204" pitchFamily="34" charset="0"/>
                <a:cs typeface="Times New Roman" panose="02020603050405020304" pitchFamily="18" charset="0"/>
              </a:rPr>
              <a:t>objetivos</a:t>
            </a:r>
            <a:r>
              <a:rPr lang="en-US" sz="1100" kern="100" dirty="0">
                <a:effectLst/>
                <a:latin typeface="Calibri" panose="020F0502020204030204" pitchFamily="34" charset="0"/>
                <a:ea typeface="Calibri" panose="020F0502020204030204" pitchFamily="34" charset="0"/>
                <a:cs typeface="Times New Roman" panose="02020603050405020304" pitchFamily="18" charset="0"/>
              </a:rPr>
              <a:t> financeiros a longo prazo. Ao ponderar estes factores, os investidores podem tomar decisões informadas e navegar no mercado obrigacionista com confiança.</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1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1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450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Agora, e se esse amigo a quem emprestou dinheiro o utilizasse para plantar um jardim ou ajudar a comunidade? É essa a ideia subjacente às obrigações verdes e sociais.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As obrigações verdes são emitidas para financiar projectos com impactos ambientais positivos. Estes projectos centram-se normalmente em áreas como as energias renováveis, a eficiência energética, a prevenção da poluição, a agricultura sustentável, os transportes limpos e a adaptação às alterações climáticas. As receitas das obrigações verdes destinam-se a projectos que promovem a sustentabilidade ambiental e ajudam a combater as alterações climáticas.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Os investidores que compram obrigações verdes estão essencialmente a financiar estes projectos benéficos para o ambiente. Os emitentes de obrigações verdes podem ser governos, municípios, empresas ou instituições financeiras. Para garantir a transparência e a responsabilização, os emitentes fornecem frequentemente relatórios pormenorizados sobre a forma como os fundos obtidos com as obrigações verdes estão a ser utilizados e os benefícios ambientais alcançados.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As obrigações sociais, por outro lado, são emitidas para financiar projectos que têm impactos sociais positivos. Estes projectos centram-se normalmente em áreas como a habitação a preços acessíveis, os cuidados de saúde, a educação, a criação de emprego, a redução da pobreza e a inclusão social. As receitas das obrigações sociais são canalizadas para iniciativas que respondem a desafios sociais e melhoram o bem-estar das comunidades.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À semelhança das obrigações verdes, as obrigações sociais permitem aos investidores apoiar projectos que contribuem para o progresso social. Os emitentes de obrigações sociais podem incluir governos, bancos de desenvolvimento, organizações sem fins lucrativos e empresas. Tal como acontece com as obrigações verdes, os emitentes de obrigações sociais fornecem frequentemente relatórios sobre a forma como os fundos angariados estão a ser utilizados e os resultados sociais alcançados.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As obrigações verdes e sociais ganharam popularidade nos últimos anos, uma vez que os investidores procuram cada vez mais oportunidades para alinhar os seus investimentos com os seus valores e contribuir para mudanças sociais e ambientais positivas. Estas obrigações constituem um mecanismo para os investidores canalizarem capital para projectos que promovam a sustentabilidade, a resiliência e a equidade social, oferecendo simultaneamente retornos financeiros sob a forma de pagamentos de juros e de devolução do capital.</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2F5496"/>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br>
              <a:rPr lang="en-US" sz="18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6249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Os fundos mútuos e os fundos negociados em bolsa (ETF) são dois veículos de investimento populares que oferecem aos indivíduos a oportunidade de investir numa carteira diversificada sem necessidade de conhecimentos aprofundados ou de grandes capitais. </a:t>
            </a:r>
          </a:p>
          <a:p>
            <a:pPr algn="just">
              <a:lnSpc>
                <a:spcPct val="107000"/>
              </a:lnSpc>
              <a:spcAft>
                <a:spcPts val="800"/>
              </a:spcAft>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Os fundos mútuos e os fundos negociados em bolsa (ETF) são veículos de investimento populares que permitem a constituição de carteiras diversificadas sem grandes conhecimentos ou grandes capitais.</a:t>
            </a:r>
          </a:p>
          <a:p>
            <a:pPr algn="just">
              <a:lnSpc>
                <a:spcPct val="107000"/>
              </a:lnSpc>
              <a:spcAft>
                <a:spcPts val="800"/>
              </a:spcAft>
            </a:pPr>
            <a:endPar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Os fundos mútuos funcionam como uma grande festa de investimento, em que os investidores juntam o seu dinheiro e os gestores profissionais de fundos tomam decisões de investimento. Esta abordagem oferece diversificação, gestão profissional, acessibilidade e comodidade.</a:t>
            </a:r>
          </a:p>
          <a:p>
            <a:pPr algn="just">
              <a:lnSpc>
                <a:spcPct val="107000"/>
              </a:lnSpc>
              <a:spcAft>
                <a:spcPts val="800"/>
              </a:spcAft>
            </a:pPr>
            <a:endPar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No entanto, existem riscos relacionados com : </a:t>
            </a: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1. Comissões: Os fundos mútuos podem cobrar comissões de gestão, o que pode afetar os rendimentos.</a:t>
            </a: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2. Falta de controlo: Os investidores têm um controlo limitado sobre investimentos específicos.</a:t>
            </a: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3. Desempenho insuficiente: Alguns fundos de investimento podem ter um desempenho inferior ao dos índices de referência devido a comissões elevadas ou a más decisões.</a:t>
            </a:r>
          </a:p>
          <a:p>
            <a:pPr algn="just">
              <a:lnSpc>
                <a:spcPct val="107000"/>
              </a:lnSpc>
              <a:spcAft>
                <a:spcPts val="800"/>
              </a:spcAft>
            </a:pPr>
            <a:endPar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b="0" kern="100" dirty="0">
                <a:effectLst/>
                <a:latin typeface="Century Gothic" panose="020B0502020202020204" pitchFamily="34" charset="0"/>
                <a:ea typeface="Century Gothic" panose="020B0502020202020204" pitchFamily="34" charset="0"/>
                <a:cs typeface="Century Gothic" panose="020B0502020202020204" pitchFamily="34" charset="0"/>
              </a:rPr>
              <a:t>Em suma, embora os fundos de investimento ofereçam vantagens, os investidores devem estar conscientes dos riscos e comissões associados ao tomarem decisões de investimento.</a:t>
            </a:r>
            <a:endParaRPr lang="de-AT" sz="18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841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b="1" kern="100" dirty="0">
                <a:effectLst/>
                <a:latin typeface="Century Gothic" panose="020B0502020202020204" pitchFamily="34" charset="0"/>
                <a:ea typeface="Century Gothic" panose="020B0502020202020204" pitchFamily="34" charset="0"/>
                <a:cs typeface="Century Gothic" panose="020B0502020202020204" pitchFamily="34" charset="0"/>
              </a:rPr>
              <a:t>Os ETFs</a:t>
            </a: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por outro lado, são semelhantes aos fundos mútuos, na medida em que também representam um conjunto de investimentos dos quais pode comprar uma ação. No entanto, são um pouco como um híbrido entre um fundo mútuo e uma ação. Enquanto os fundos mútuos são comprados e vendidos no final do dia de negociação a um preço determinado pelo valor total do fundo, os ETFs podem ser negociados ao longo do dia, tal como as </a:t>
            </a:r>
            <a:r>
              <a:rPr lang="en-US" sz="1800" kern="100" dirty="0" err="1">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com preços que mudam à medida que são comprados e vendidos. Isto significa que pode ver o preço em qualquer altura e comprar ou vender sempre que o mercado estiver aberto. Os ETF têm frequentemente comissões mais baixas do que os fundos de investimento e muitos centram-se em estratégias de investimento ou sectores de mercado específicos, incluindo o acompanhamento de índices bem conhecidos. A flexibilidade dos ETF em termos de negociação, associada às suas comissões normalmente mais baixas, torna-os uma opção atractiva para os investidores que procuram oportunidades de investimento acessíveis e rentáveis.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Os ETFs oferecem aos investidores uma forma cómoda e económica de diversificar as suas carteiras. Estes fundos são transaccionados nas bolsas de valores ao longo do dia, proporcionando liquidez aos investidores.</a:t>
            </a:r>
          </a:p>
          <a:p>
            <a:pPr algn="just">
              <a:lnSpc>
                <a:spcPct val="107000"/>
              </a:lnSpc>
              <a:spcAft>
                <a:spcPts val="800"/>
              </a:spcAft>
            </a:pP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Uma das principais vantagens dos ETFs é a sua transparência. A divulgação regular das participações permite aos investidores compreenderem exatamente em que estão a investir. Além disso, os ETF têm normalmente rácios de despesas mais baixos em comparação com os fundos mútuos, o que pode levar a rendimentos mais elevados ao longo do tempo. </a:t>
            </a:r>
            <a:r>
              <a:rPr lang="en-US" sz="2800" b="0" i="0" dirty="0">
                <a:solidFill>
                  <a:srgbClr val="0D0D0D"/>
                </a:solidFill>
                <a:effectLst/>
                <a:latin typeface="Söhne"/>
              </a:rPr>
              <a:t>Esta relação custo-eficácia torna os ETF uma opção atractiva para os investidores que procuram maximizar os seus rendimentos de investimento, minimizando as comissões.</a:t>
            </a: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Além disso, os ETF oferecem flexibilidade na negociação, permitindo aos investidores comprar e vender </a:t>
            </a:r>
            <a:r>
              <a:rPr lang="en-US" sz="1800" kern="100" dirty="0" err="1">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 a preços de mercado durante o horário de negociação. </a:t>
            </a:r>
          </a:p>
          <a:p>
            <a:pPr algn="just">
              <a:lnSpc>
                <a:spcPct val="107000"/>
              </a:lnSpc>
              <a:spcAft>
                <a:spcPts val="800"/>
              </a:spcAft>
            </a:pPr>
            <a:endParaRPr lang="en-US" sz="2800" b="0" i="0" dirty="0">
              <a:solidFill>
                <a:srgbClr val="0D0D0D"/>
              </a:solidFill>
              <a:effectLst/>
              <a:latin typeface="Söhne"/>
            </a:endParaRPr>
          </a:p>
          <a:p>
            <a:pPr algn="just">
              <a:lnSpc>
                <a:spcPct val="107000"/>
              </a:lnSpc>
              <a:spcAft>
                <a:spcPts val="800"/>
              </a:spcAft>
            </a:pPr>
            <a:r>
              <a:rPr lang="en-US" sz="2800" b="0" i="0" dirty="0">
                <a:solidFill>
                  <a:srgbClr val="0D0D0D"/>
                </a:solidFill>
                <a:effectLst/>
                <a:latin typeface="Söhne"/>
              </a:rPr>
              <a:t>No entanto, como qualquer investimento, os ETFs têm o seu próprio conjunto de riscos. O risco de mercado é inerente aos ETF, uma vez que estão sujeitos a flutuações nas condições de mercado, o que pode levar a perdas para os investidores. Além disso, alguns ETF podem não acompanhar perfeitamente o seu índice subjacente, o que resulta em erros de acompanhamento que podem afetar os rendimentos do investimento. Além disso, os investidores podem incorrer em custos de negociação, tais como comissões de corretagem e spreads bid-ask, quando compram e </a:t>
            </a:r>
            <a:r>
              <a:rPr lang="en-US" sz="2800" b="0" i="0" dirty="0" err="1">
                <a:solidFill>
                  <a:srgbClr val="0D0D0D"/>
                </a:solidFill>
                <a:effectLst/>
                <a:latin typeface="Söhne"/>
              </a:rPr>
              <a:t>vendem</a:t>
            </a:r>
            <a:r>
              <a:rPr lang="en-US" sz="2800" b="0" i="0" dirty="0">
                <a:solidFill>
                  <a:srgbClr val="0D0D0D"/>
                </a:solidFill>
                <a:effectLst/>
                <a:latin typeface="Söhne"/>
              </a:rPr>
              <a:t> </a:t>
            </a:r>
            <a:r>
              <a:rPr lang="en-US" sz="2800" b="0" i="0" dirty="0" err="1">
                <a:solidFill>
                  <a:srgbClr val="0D0D0D"/>
                </a:solidFill>
                <a:effectLst/>
                <a:latin typeface="Söhne"/>
              </a:rPr>
              <a:t>ações</a:t>
            </a:r>
            <a:r>
              <a:rPr lang="en-US" sz="2800" b="0" i="0" dirty="0">
                <a:solidFill>
                  <a:srgbClr val="0D0D0D"/>
                </a:solidFill>
                <a:effectLst/>
                <a:latin typeface="Söhne"/>
              </a:rPr>
              <a:t> de ETF.</a:t>
            </a:r>
            <a:endPar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8008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228600" algn="just"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Os investimentos alternativos referem-se a activos financeiros que não se enquadram nas categorias de investimento convencionais de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obrigações e numerário. Estes investimentos normalmente não se correlacionam com os mercados financeiros padrão, o que pode torná-los uma opção atractiva para a diversificação e gestão de riscos numa carteira de investimentos. Dois exemplos notáveis de investimentos alternativos são o sector imobiliário e as criptomoedas.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 investimento imobiliário envolve a compra de propriedades físicas, tais como casas residenciais, edifícios comerciais ou terrenos. Os investidores podem gerar rendimentos através do aluguer destes imóveis ou podem beneficiar da valorização do valor do imóvel ao longo do tempo. O imobiliário é um ativo tangível que proporciona utilidade e tem o potencial de oferecer uma proteção contra a inflação, uma vez que os valores dos imóveis e as rendas aumentam normalmente com a inflação. A utilização de exemplos do quotidiano, como a compra de uma casa ou de um apartamento, ilustra a forma como as pessoas podem ganhar dinheiro com o seu arrendamento ou com a sua posterior venda a um preço mais elevado. No entanto, é crucial discutir considerações práticas como a manutenção ou a escolha de uma boa localização. Além disso, note que a compra de imóveis é um investimento significativo que pode exigir um montante substancial de capital para começar.</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7589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 investimento em </a:t>
            </a: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ouro </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envolve a compra de barras de ouro físicas ou o investimento em instrumentos financeiros relacionados com o ouro, tais como fundos negociados em bolsa (ETF)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ou</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de empresas mineiras de ouro. O ouro é considerado uma reserva de valor há séculos, valorizado pelas suas qualidades intrínsecas, como a escassez, a durabilidade e a aceitação universal. </a:t>
            </a:r>
          </a:p>
          <a:p>
            <a:pPr algn="just">
              <a:lnSpc>
                <a:spcPct val="107000"/>
              </a:lnSpc>
              <a:spcAft>
                <a:spcPts val="800"/>
              </a:spcAft>
            </a:pPr>
            <a:endParaRPr lang="en-US" sz="1800" kern="100" dirty="0">
              <a:solidFill>
                <a:srgbClr val="000000"/>
              </a:solidFill>
              <a:effectLst/>
              <a:latin typeface="Century Gothic" panose="020B0502020202020204" pitchFamily="34" charset="0"/>
              <a:ea typeface="Times New Roman" panose="02020603050405020304" pitchFamily="18" charset="0"/>
            </a:endParaRPr>
          </a:p>
          <a:p>
            <a:pPr algn="just">
              <a:lnSpc>
                <a:spcPct val="107000"/>
              </a:lnSpc>
              <a:spcAft>
                <a:spcPts val="800"/>
              </a:spcAft>
            </a:pPr>
            <a:r>
              <a:rPr lang="en-US" sz="1800" dirty="0">
                <a:effectLst/>
                <a:latin typeface="Times New Roman" panose="02020603050405020304" pitchFamily="18" charset="0"/>
                <a:ea typeface="Times New Roman" panose="02020603050405020304" pitchFamily="18" charset="0"/>
              </a:rPr>
              <a:t>O investimento em ouro oferece vantagens e desvantagens a considerar pelos investidores. O ouro funciona como uma reserva de valor fiável, proporcionando uma proteção contra a inflação e a incerteza económica. A sua baixa correlação com os activos tradicionais, como as </a:t>
            </a:r>
            <a:r>
              <a:rPr lang="en-US" sz="1800" dirty="0" err="1">
                <a:effectLst/>
                <a:latin typeface="Times New Roman" panose="02020603050405020304" pitchFamily="18" charset="0"/>
                <a:ea typeface="Times New Roman" panose="02020603050405020304" pitchFamily="18" charset="0"/>
              </a:rPr>
              <a:t>ações</a:t>
            </a:r>
            <a:r>
              <a:rPr lang="en-US" sz="1800" dirty="0">
                <a:effectLst/>
                <a:latin typeface="Times New Roman" panose="02020603050405020304" pitchFamily="18" charset="0"/>
                <a:ea typeface="Times New Roman" panose="02020603050405020304" pitchFamily="18" charset="0"/>
              </a:rPr>
              <a:t> e as obrigações, também o torna um instrumento valioso para a diversificação da carteira, reduzindo o risco global. Além disso, o ouro apresenta oportunidades de valorização do capital ao longo do tempo.</a:t>
            </a:r>
          </a:p>
          <a:p>
            <a:pPr algn="just">
              <a:lnSpc>
                <a:spcPct val="107000"/>
              </a:lnSpc>
              <a:spcAft>
                <a:spcPts val="800"/>
              </a:spcAft>
            </a:pPr>
            <a:endParaRPr lang="en-US" sz="180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r>
              <a:rPr lang="en-US" sz="1800" dirty="0">
                <a:effectLst/>
                <a:latin typeface="Times New Roman" panose="02020603050405020304" pitchFamily="18" charset="0"/>
                <a:ea typeface="Times New Roman" panose="02020603050405020304" pitchFamily="18" charset="0"/>
              </a:rPr>
              <a:t>No entanto, o investimento em ouro tem a sua quota-parte de inconvenientes. Os preços do ouro podem ser voláteis, influenciados por factores como o sentimento dos investidores e os acontecimentos geopolíticos. Ao contrário das </a:t>
            </a:r>
            <a:r>
              <a:rPr lang="en-US" sz="1800" dirty="0" err="1">
                <a:effectLst/>
                <a:latin typeface="Times New Roman" panose="02020603050405020304" pitchFamily="18" charset="0"/>
                <a:ea typeface="Times New Roman" panose="02020603050405020304" pitchFamily="18" charset="0"/>
              </a:rPr>
              <a:t>ações</a:t>
            </a:r>
            <a:r>
              <a:rPr lang="en-US" sz="1800" dirty="0">
                <a:effectLst/>
                <a:latin typeface="Times New Roman" panose="02020603050405020304" pitchFamily="18" charset="0"/>
                <a:ea typeface="Times New Roman" panose="02020603050405020304" pitchFamily="18" charset="0"/>
              </a:rPr>
              <a:t> ou do imobiliário, o ouro não gera rendimentos, o que pode não ser adequado para investidores que procuram rendimentos. Além disso, os investimentos em ouro físico requerem um armazenamento seguro e podem implicar custos adicionais de seguro e guarda. Além disso, os mercados do ouro podem ser susceptíveis de manipulação e de riscos regulamentares, o que pode ter impacto na estabilidade dos preços e na confiança dos investidores.</a:t>
            </a: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7366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As criptomoedas como a Bitcoin e a Ethereum revolucionaram as finanças, oferecendo perspetivas aliciantes aos investidores de todo o mundo. No entanto, juntamente com as oportunidades, surgem desafios significativos que devem ser cuidadosamente navegados.</a:t>
            </a:r>
          </a:p>
          <a:p>
            <a:pPr algn="just">
              <a:lnSpc>
                <a:spcPct val="107000"/>
              </a:lnSpc>
              <a:spcAft>
                <a:spcPts val="800"/>
              </a:spcAft>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Do lado positivo, as criptomoedas oferecem o potencial de elevados retornos e incorporam princípios de descentralização, proporcionando autonomia financeira. A sua acessibilidade democratiza as oportunidades de investimento, enquanto a baixa correlação com os activos tradicionais acrescenta benefícios de diversificação às carteiras. Além disso, a tecnologia de cadeia de blocos que impulsiona as criptomoedas é promissora para a inovação transformadora.</a:t>
            </a:r>
          </a:p>
          <a:p>
            <a:pPr algn="just">
              <a:lnSpc>
                <a:spcPct val="107000"/>
              </a:lnSpc>
              <a:spcAft>
                <a:spcPts val="800"/>
              </a:spcAft>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No entanto, o investimento em criptomoedas implica riscos inerentes. A extrema volatilidade dos preços pode levar a ganhos ou perdas substanciais em períodos curtos. A incerteza regulamentar coloca desafios à medida que os governos se debatem com a supervisão. As vulnerabilidades de segurança expõem os investidores à pirataria informática e à fraude. Além disso, as criptomoedas ainda enfrentam barreiras à aceitação geral, o que dificulta uma adoção mais ampla.</a:t>
            </a:r>
          </a:p>
          <a:p>
            <a:pPr algn="just">
              <a:lnSpc>
                <a:spcPct val="107000"/>
              </a:lnSpc>
              <a:spcAft>
                <a:spcPts val="800"/>
              </a:spcAft>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429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Investir é importante porque é como plantar sementes para uma árvore de dinheiro que pode crescer com o tempo. Não se trata apenas de ter mais dinheiro; trata-se de as mulheres construírem a sua própria rede de segurança que as pode apanhar se as coisas correrem mal, como contas inesperadas ou se um dia quiserem deixar de trabalhar. Significa ter o poder de fazer grandes escolhas na vida sem se preocupar com o dinheiro, e trata-se de garantir que podem cuidar de si próprias e das pessoas que amam, tanto agora como no futuro.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entury Gothic" panose="020B0502020202020204" pitchFamily="34" charset="0"/>
                <a:cs typeface="Century Gothic" panose="020B0502020202020204" pitchFamily="34" charset="0"/>
              </a:rPr>
              <a:t>Neste módulo, vamos aprender como investir pode ser o melhor amigo de uma mulher para construir um futuro financeiro forte e seguro. Trata-se de assumir o controlo e utilizar o dinheiro de uma forma inteligente, para que este trabalhe arduamente para elas. Vamos manter as coisas simples e mostrar como colocar dinheiro nos sítios certos pode ajudar cada mulher a ganhar confiança, independência e paz de espírito em relação às suas finanças.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311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r>
              <a:rPr lang="en-US" sz="1800" dirty="0">
                <a:effectLst/>
                <a:latin typeface="Century Gothic" panose="020B0502020202020204" pitchFamily="34" charset="0"/>
                <a:ea typeface="Times New Roman" panose="02020603050405020304" pitchFamily="18" charset="0"/>
              </a:rPr>
              <a:t>A analogia da jardinagem ajuda a ilustrar o equilíbrio que os investidores devem manter entre a facilidade de converter os investimentos em dinheiro (liquidez), o potencial de crescimento ou rendimento (rendibilidade) e a probabilidade de enfrentarem condições adversas (risco) no seu jardim de investimento.</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Liquidez: A facilidade de apanhar fruta</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A liquidez refere-se à facilidade com que um ativo pode ser comprado ou vendido sem causar alterações significativas no preço. Os activos de elevada liquidez podem ser convertidos em dinheiro rapidamente e com um impacto mínimo no seu preço de mercado. Por outro lado, os activos menos líquidos podem levar mais tempo e esforço a vender, resultando potencialmente em custos de transação mais elevados ou em flutuações de preços.</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Numa analogia com a jardinagem, podemos entender a liquidez como a facilidade de colher os frutos. </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Activos de elevada liquidez</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Como apanhar maçãs de uma árvore no quintal - fácil e rápido, sem danificar a árvore (dinheiro, fundos do mercado monetário).</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Activos moderadamente líquidos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Tal como a colheita de legumes, é necessário um pouco mais de tempo e as condições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adequadas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e obrigações cotadas na bolsa).</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Activos menos líquidos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Tal como cultivar e depois vender uma orquídea rara, requer tempo, esforço e o comprador certo (imobiliário, participações privadas).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r>
              <a:rPr lang="en-US" sz="1800" dirty="0">
                <a:effectLst/>
                <a:latin typeface="Century Gothic" panose="020B0502020202020204" pitchFamily="34" charset="0"/>
                <a:ea typeface="Times New Roman" panose="02020603050405020304" pitchFamily="18" charset="0"/>
              </a:rPr>
              <a:t>Assim, no contexto do Triângulo de Investimento, os activos podem ser classificados em três categorias gerais com base na liquidez:</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Activos de elevada liquidez: Incluem dinheiro, fundos do mercado monetário e obrigações do tesouro a curto prazo. Podem ser facilmente convertidos em dinheiro sem risco significativo ou perda de valor.</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Activos moderadamente líquidos: Os exemplos </a:t>
            </a:r>
            <a:r>
              <a:rPr lang="en-US" sz="1800" dirty="0" err="1">
                <a:effectLst/>
                <a:latin typeface="Century Gothic" panose="020B0502020202020204" pitchFamily="34" charset="0"/>
                <a:ea typeface="Times New Roman" panose="02020603050405020304" pitchFamily="18" charset="0"/>
              </a:rPr>
              <a:t>incluem</a:t>
            </a:r>
            <a:r>
              <a:rPr lang="en-US" sz="1800" dirty="0">
                <a:effectLst/>
                <a:latin typeface="Century Gothic" panose="020B0502020202020204" pitchFamily="34" charset="0"/>
                <a:ea typeface="Times New Roman" panose="02020603050405020304" pitchFamily="18" charset="0"/>
              </a:rPr>
              <a:t> </a:t>
            </a:r>
            <a:r>
              <a:rPr lang="en-US" sz="1800" dirty="0" err="1">
                <a:effectLst/>
                <a:latin typeface="Century Gothic" panose="020B0502020202020204" pitchFamily="34" charset="0"/>
                <a:ea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rPr>
              <a:t> e obrigações negociadas publicamente. Embora sejam relativamente líquidos, a sua liquidez pode variar consoante as condições do mercado.</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Activos menos líquidos: Incluem activos como imóveis, participações privadas e certos tipos de títulos de rendimento fixo. Estes activos podem exigir mais tempo e esforço para serem vendidos, e os seus preços podem estar sujeitos a maiores flutuações.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Regresso: O rendimento do jardim</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A rendibilidade refere-se ao potencial lucro ou perda que um investimento gera durante um período específico. As diferentes classes de activos oferecem diferentes níveis de retorno potencial.</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Na analogia com a jardinagem, o "retorno" é como o rendimento de um jardim. Representa a quantidade de produtos ou flores colhidos, reflectindo o lucro ou o crescimento obtido com um investimento.</a:t>
            </a:r>
            <a:endParaRPr lang="de-AT" sz="1800" dirty="0">
              <a:effectLst/>
              <a:latin typeface="Times New Roman" panose="02020603050405020304" pitchFamily="18" charset="0"/>
              <a:ea typeface="Times New Roman" panose="02020603050405020304" pitchFamily="18" charset="0"/>
            </a:endParaRPr>
          </a:p>
          <a:p>
            <a:pPr marL="457200" algn="just"/>
            <a:r>
              <a:rPr lang="en-GB"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Activos de baixo retorno</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Plantar arbustos de baixa manutenção que crescem lentamente mas de forma constante, oferecendo uma beleza modesta com um risco mínimo (depósitos em dinheiro, obrigações do Estado).</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Activos de retorno moderado</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Uma horta que requer mais cuidados mas que dá um rendimento mais substancial (carteiras diversificadas de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e obrigações).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Activos de elevado retorno</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Flores exóticas que podem ser altamente rentáveis, mas que necessitam de condições óptimas e comportam um risco de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perda</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individuais, fundos de mercados emergentes).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r>
              <a:rPr lang="en-US" sz="1800" dirty="0">
                <a:effectLst/>
                <a:latin typeface="Century Gothic" panose="020B0502020202020204" pitchFamily="34" charset="0"/>
                <a:ea typeface="Times New Roman" panose="02020603050405020304" pitchFamily="18" charset="0"/>
              </a:rPr>
              <a:t>No âmbito do triângulo do investimento, a rendibilidade pode ser classificada em três categorias: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Activos de baixo rendimento: Estes incluem investimentos de baixo risco, tais como depósitos em numerário, fundos do mercado monetário e obrigações do Estado. Normalmente, proporcionam rendimentos mais baixos, mas apresentam um risco reduzido.</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Activos de retorno moderado: Os exemplos incluem carteiras diversificadas de </a:t>
            </a:r>
            <a:r>
              <a:rPr lang="en-US" sz="1800" dirty="0" err="1">
                <a:effectLst/>
                <a:latin typeface="Century Gothic" panose="020B0502020202020204" pitchFamily="34" charset="0"/>
                <a:ea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rPr>
              <a:t> e obrigações, que oferecem rendimentos moderados com um risco moderado.</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Activos de elevado rendimento: Estes incluem investimentos </a:t>
            </a:r>
            <a:r>
              <a:rPr lang="en-US" sz="1800" dirty="0" err="1">
                <a:effectLst/>
                <a:latin typeface="Century Gothic" panose="020B0502020202020204" pitchFamily="34" charset="0"/>
                <a:ea typeface="Times New Roman" panose="02020603050405020304" pitchFamily="18" charset="0"/>
              </a:rPr>
              <a:t>como</a:t>
            </a:r>
            <a:r>
              <a:rPr lang="en-US" sz="1800" dirty="0">
                <a:effectLst/>
                <a:latin typeface="Century Gothic" panose="020B0502020202020204" pitchFamily="34" charset="0"/>
                <a:ea typeface="Times New Roman" panose="02020603050405020304" pitchFamily="18" charset="0"/>
              </a:rPr>
              <a:t> </a:t>
            </a:r>
            <a:r>
              <a:rPr lang="en-US" sz="1800" dirty="0" err="1">
                <a:effectLst/>
                <a:latin typeface="Century Gothic" panose="020B0502020202020204" pitchFamily="34" charset="0"/>
                <a:ea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rPr>
              <a:t> individuais, fundos de mercados emergentes e imóveis. Estes activos têm potencial para obter rendimentos mais elevados, mas também apresentam um risco mais elevado.</a:t>
            </a:r>
          </a:p>
          <a:p>
            <a:pPr marL="0" lvl="0" indent="0" algn="just">
              <a:buFont typeface="Symbol" panose="05050102010706020507" pitchFamily="18" charset="2"/>
              <a:buNone/>
              <a:tabLst>
                <a:tab pos="457200" algn="l"/>
              </a:tabLst>
            </a:pPr>
            <a:endParaRPr lang="en-US" sz="1800" dirty="0">
              <a:effectLst/>
              <a:latin typeface="Century Gothic" panose="020B0502020202020204" pitchFamily="34" charset="0"/>
              <a:ea typeface="Times New Roman" panose="02020603050405020304" pitchFamily="18" charset="0"/>
            </a:endParaRPr>
          </a:p>
          <a:p>
            <a:pPr marL="0" lvl="0" indent="0" algn="just">
              <a:buFont typeface="Symbol" panose="05050102010706020507" pitchFamily="18" charset="2"/>
              <a:buNone/>
              <a:tabLst>
                <a:tab pos="457200" algn="l"/>
              </a:tabLst>
            </a:pPr>
            <a:r>
              <a:rPr lang="en-US" sz="1800" dirty="0">
                <a:effectLst/>
                <a:latin typeface="Century Gothic" panose="020B0502020202020204" pitchFamily="34" charset="0"/>
                <a:ea typeface="Times New Roman" panose="02020603050405020304" pitchFamily="18" charset="0"/>
              </a:rPr>
              <a:t>Risco: Resistir às estações do ano</a:t>
            </a:r>
            <a:endParaRPr lang="de-AT" sz="1800" dirty="0">
              <a:effectLst/>
              <a:latin typeface="Times New Roman" panose="02020603050405020304" pitchFamily="18" charset="0"/>
              <a:ea typeface="Times New Roman" panose="02020603050405020304" pitchFamily="18" charset="0"/>
            </a:endParaRPr>
          </a:p>
          <a:p>
            <a:pPr marL="0" lvl="0" indent="0" algn="just">
              <a:buFont typeface="Symbol" panose="05050102010706020507" pitchFamily="18" charset="2"/>
              <a:buNone/>
              <a:tabLst>
                <a:tab pos="457200" algn="l"/>
              </a:tabLst>
            </a:pPr>
            <a:endParaRPr lang="de-AT" sz="1800" dirty="0">
              <a:effectLst/>
              <a:latin typeface="Times New Roman" panose="02020603050405020304" pitchFamily="18" charset="0"/>
              <a:ea typeface="Times New Roman" panose="02020603050405020304" pitchFamily="18" charset="0"/>
            </a:endParaRPr>
          </a:p>
          <a:p>
            <a:pPr marL="0" lvl="0" indent="0" algn="just">
              <a:buFont typeface="Symbol" panose="05050102010706020507" pitchFamily="18" charset="2"/>
              <a:buNone/>
              <a:tabLst>
                <a:tab pos="457200" algn="l"/>
              </a:tabLst>
            </a:pPr>
            <a:r>
              <a:rPr lang="en-US" sz="1800" dirty="0">
                <a:effectLst/>
                <a:latin typeface="Century Gothic" panose="020B0502020202020204" pitchFamily="34" charset="0"/>
                <a:ea typeface="Times New Roman" panose="02020603050405020304" pitchFamily="18" charset="0"/>
              </a:rPr>
              <a:t>O risco na analogia da jardinagem reflecte a imprevisibilidade dos padrões climáticos, com investimentos categorizados em activos de baixo, moderado e alto risco, tal como a seleção de plantas resistentes a diferentes condições ambientais.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Activos de baixo risco</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Activos perenes e resistentes que são fiáveis e suportam bem as condições adversas (dinheiro, obrigações do Estado).</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Activos de risco moderado</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Uma mistura de produtos anuais e perenes que geralmente prosperam, mas que podem ocasionalmente sofrer com o mau tempo (fundos de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diversificados).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Activos de alto risco</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Plantas tropicais delicadas que podem oferecer flores deslumbrantes, mas que podem não sobreviver a geadas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inesperadas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individuais, obrigações de alto rendimento).</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r>
              <a:rPr lang="en-US" sz="1800" dirty="0">
                <a:effectLst/>
                <a:latin typeface="Century Gothic" panose="020B0502020202020204" pitchFamily="34" charset="0"/>
                <a:ea typeface="Times New Roman" panose="02020603050405020304" pitchFamily="18" charset="0"/>
              </a:rPr>
              <a:t>No contexto do triângulo de investimento, o risco representa a probabilidade de perder parte ou a totalidade do capital investido ou de não obter o rendimento esperado. As diferentes classes de activos apresentam diferentes graus de risco.</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Activos de baixo risco: Incluem dinheiro, obrigações do Estado e obrigações de empresas com elevada notação. São considerados investimentos mais seguros com menor risco de perda de capital.</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Activos de risco moderado: Os exemplos incluem fundos de </a:t>
            </a:r>
            <a:r>
              <a:rPr lang="en-US" sz="1800" dirty="0" err="1">
                <a:effectLst/>
                <a:latin typeface="Century Gothic" panose="020B0502020202020204" pitchFamily="34" charset="0"/>
                <a:ea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rPr>
              <a:t> diversificados, carteiras equilibradas e obrigações de empresas com grau de investimento. Oferecem um nível de risco moderado.</a:t>
            </a:r>
            <a:endParaRPr lang="de-AT"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457200" algn="l"/>
              </a:tabLst>
            </a:pPr>
            <a:r>
              <a:rPr lang="en-US" sz="1800" dirty="0">
                <a:effectLst/>
                <a:latin typeface="Century Gothic" panose="020B0502020202020204" pitchFamily="34" charset="0"/>
                <a:ea typeface="Times New Roman" panose="02020603050405020304" pitchFamily="18" charset="0"/>
              </a:rPr>
              <a:t>Activos de alto risco: Estes englobam investimentos </a:t>
            </a:r>
            <a:r>
              <a:rPr lang="en-US" sz="1800" dirty="0" err="1">
                <a:effectLst/>
                <a:latin typeface="Century Gothic" panose="020B0502020202020204" pitchFamily="34" charset="0"/>
                <a:ea typeface="Times New Roman" panose="02020603050405020304" pitchFamily="18" charset="0"/>
              </a:rPr>
              <a:t>como</a:t>
            </a:r>
            <a:r>
              <a:rPr lang="en-US" sz="1800" dirty="0">
                <a:effectLst/>
                <a:latin typeface="Century Gothic" panose="020B0502020202020204" pitchFamily="34" charset="0"/>
                <a:ea typeface="Times New Roman" panose="02020603050405020304" pitchFamily="18" charset="0"/>
              </a:rPr>
              <a:t> </a:t>
            </a:r>
            <a:r>
              <a:rPr lang="en-US" sz="1800" dirty="0" err="1">
                <a:effectLst/>
                <a:latin typeface="Century Gothic" panose="020B0502020202020204" pitchFamily="34" charset="0"/>
                <a:ea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rPr>
              <a:t> individuais, obrigações de alto rendimento e activos especulativos. Têm um potencial mais elevado de ganhos significativos, mas também implicam um maior risco de perda.</a:t>
            </a:r>
            <a:endParaRPr lang="de-AT" sz="1800" kern="0" dirty="0">
              <a:effectLst/>
              <a:latin typeface="Times New Roman" panose="02020603050405020304" pitchFamily="18" charset="0"/>
              <a:ea typeface="Times New Roman" panose="02020603050405020304" pitchFamily="18" charset="0"/>
              <a:cs typeface="Calibri"/>
            </a:endParaRPr>
          </a:p>
          <a:p>
            <a:pPr marL="0" lvl="0" indent="0" algn="just">
              <a:buFont typeface="Symbol" panose="05050102010706020507" pitchFamily="18" charset="2"/>
              <a:buNone/>
              <a:tabLst>
                <a:tab pos="457200" algn="l"/>
              </a:tabLst>
            </a:pPr>
            <a:endParaRPr lang="de-AT" sz="1800" kern="0" dirty="0">
              <a:effectLst/>
              <a:latin typeface="Times New Roman" panose="02020603050405020304" pitchFamily="18" charset="0"/>
              <a:ea typeface="Calibri" panose="020F0502020204030204" pitchFamily="34" charset="0"/>
              <a:cs typeface="Calibri"/>
            </a:endParaRPr>
          </a:p>
          <a:p>
            <a:pPr marL="0" lvl="0" indent="0" algn="just">
              <a:buFont typeface="Symbol" panose="05050102010706020507" pitchFamily="18" charset="2"/>
              <a:buNone/>
              <a:tabLst>
                <a:tab pos="45720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É importante notar que estas classificações são generalizações e que as características específicas e os perfis de risco-rendimento das classes de activos podem variar. Além disso, a tolerância ao risco,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os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objetivos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de investimento e os horizontes temporais dos investidores também desempenham um papel crucial na determinação da alocação de activos adequada no âmbito do Triângulo de Investimento.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246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r>
              <a:rPr lang="en-US" sz="1800" dirty="0">
                <a:effectLst/>
                <a:latin typeface="Century Gothic" panose="020B0502020202020204" pitchFamily="34" charset="0"/>
                <a:ea typeface="Times New Roman" panose="02020603050405020304" pitchFamily="18" charset="0"/>
              </a:rPr>
              <a:t>Imagine a sua carteira de investimentos como um jardim, estruturado como uma pirâmide, em que cada nível representa um risco diferente e um rendimento potencial dos seus investimentos.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1. Base da pirâmide: As plantas de fundação</a:t>
            </a:r>
            <a:endParaRPr lang="de-AT" sz="1800" dirty="0">
              <a:effectLst/>
              <a:latin typeface="Times New Roman" panose="02020603050405020304" pitchFamily="18" charset="0"/>
              <a:ea typeface="Times New Roman" panose="02020603050405020304" pitchFamily="18" charset="0"/>
            </a:endParaRPr>
          </a:p>
          <a:p>
            <a:pPr marL="0" lvl="0" indent="0" algn="just">
              <a:buFont typeface="Arial" panose="020B0604020202020204" pitchFamily="34" charset="0"/>
              <a:buNone/>
              <a:tabLst>
                <a:tab pos="457200" algn="l"/>
              </a:tabLst>
            </a:pPr>
            <a:endParaRPr lang="en-US" sz="1800" b="1"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0" lvl="0" indent="0" algn="just">
              <a:buFont typeface="Arial" panose="020B0604020202020204" pitchFamily="34" charset="0"/>
              <a:buNone/>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Investimentos de baixo risco</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Estas são as plantas de base do seu jardim, como a cobertura do solo e as flores perenes. São fiáveis, requerem pouca manutenção e crescem de forma estável. Os exemplos incluem contas de poupança, certificados de depósito (CD) e obrigações do Estado. Tal como é improvável que estas plantas morram subitamente, estes investimentos são considerados mais seguros, com menos hipóteses de perder dinheiro, mas oferecendo rendimentos modestos.</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2. Meio da pirâmide: Os canteiros de flores</a:t>
            </a:r>
            <a:endParaRPr lang="de-AT" sz="1800" dirty="0">
              <a:effectLst/>
              <a:latin typeface="Times New Roman" panose="02020603050405020304" pitchFamily="18" charset="0"/>
              <a:ea typeface="Times New Roman" panose="02020603050405020304" pitchFamily="18" charset="0"/>
            </a:endParaRPr>
          </a:p>
          <a:p>
            <a:pPr marL="457200"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Arial" panose="020B0604020202020204" pitchFamily="34" charset="0"/>
              <a:buNone/>
              <a:tabLst>
                <a:tab pos="457200" algn="l"/>
              </a:tabLst>
            </a:pP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Investimentos de risco médio</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Esta camada é constituída pelos canteiros de flores do seu jardim, que requerem mais atenção e cuidados do que as plantas de base, mas também acrescentam mais beleza e variedade ao seu jardim. Exemplos disso são os fundos de </a:t>
            </a:r>
            <a:r>
              <a:rPr lang="en-US" sz="1800" dirty="0" err="1">
                <a:effectLst/>
                <a:latin typeface="Century Gothic" panose="020B0502020202020204" pitchFamily="34" charset="0"/>
                <a:ea typeface="Times New Roman" panose="02020603050405020304" pitchFamily="18" charset="0"/>
                <a:cs typeface="Times New Roman" panose="02020603050405020304" pitchFamily="18" charset="0"/>
              </a:rPr>
              <a:t>ações</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diversificados, as obrigações de empresas e os fundos de investimento imobiliário (REIT). Estes investimentos atingem um equilíbrio, oferecendo retornos potenciais mais elevados do que a camada de base com um nível moderado de risco.</a:t>
            </a:r>
            <a:endParaRPr lang="de-AT"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buFont typeface="+mj-lt"/>
              <a:buNone/>
            </a:pPr>
            <a:r>
              <a:rPr lang="en-US" sz="1800" dirty="0">
                <a:effectLst/>
                <a:latin typeface="Century Gothic" panose="020B0502020202020204" pitchFamily="34" charset="0"/>
                <a:ea typeface="Times New Roman" panose="02020603050405020304" pitchFamily="18" charset="0"/>
              </a:rPr>
              <a:t>3. O topo da pirâmide: Os espécimes exóticos</a:t>
            </a:r>
            <a:endParaRPr lang="de-AT" sz="1800" dirty="0">
              <a:effectLst/>
              <a:latin typeface="Times New Roman" panose="02020603050405020304" pitchFamily="18" charset="0"/>
              <a:ea typeface="Times New Roman" panose="02020603050405020304" pitchFamily="18" charset="0"/>
            </a:endParaRPr>
          </a:p>
          <a:p>
            <a:pPr algn="just"/>
            <a:r>
              <a:rPr lang="en-US" sz="1800" dirty="0">
                <a:effectLst/>
                <a:latin typeface="Century Gothic" panose="020B0502020202020204" pitchFamily="34" charset="0"/>
                <a:ea typeface="Times New Roman" panose="02020603050405020304" pitchFamily="18" charset="0"/>
              </a:rPr>
              <a:t> </a:t>
            </a:r>
            <a:endParaRPr lang="de-AT" sz="1800" dirty="0">
              <a:effectLst/>
              <a:latin typeface="Times New Roman" panose="02020603050405020304" pitchFamily="18" charset="0"/>
              <a:ea typeface="Times New Roman" panose="02020603050405020304" pitchFamily="18" charset="0"/>
            </a:endParaRPr>
          </a:p>
          <a:p>
            <a:pPr marL="0" lvl="0" indent="0" algn="just">
              <a:lnSpc>
                <a:spcPct val="107000"/>
              </a:lnSpc>
              <a:spcAft>
                <a:spcPts val="800"/>
              </a:spcAft>
              <a:buFont typeface="Symbol" panose="05050102010706020507" pitchFamily="18" charset="2"/>
              <a:buNone/>
            </a:pPr>
            <a:r>
              <a:rPr lang="en-US" sz="1800" b="1" kern="0" dirty="0">
                <a:effectLst/>
                <a:latin typeface="Century Gothic" panose="020B0502020202020204" pitchFamily="34" charset="0"/>
                <a:ea typeface="Times New Roman" panose="02020603050405020304" pitchFamily="18" charset="0"/>
                <a:cs typeface="Times New Roman" panose="02020603050405020304" pitchFamily="18" charset="0"/>
              </a:rPr>
              <a:t>Investimentos de alto risco: </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No topo do seu jardim de investimentos estão os espécimes exóticos - estes são os investimentos menos comuns e que podem ser mais voláteis, como as flores tropicais que só podem florescer nas condições certas. </a:t>
            </a:r>
            <a:r>
              <a:rPr lang="en-US" sz="1800" kern="0" dirty="0" err="1">
                <a:effectLst/>
                <a:latin typeface="Century Gothic" panose="020B0502020202020204" pitchFamily="34" charset="0"/>
                <a:ea typeface="Times New Roman" panose="02020603050405020304" pitchFamily="18" charset="0"/>
                <a:cs typeface="Times New Roman" panose="02020603050405020304" pitchFamily="18" charset="0"/>
              </a:rPr>
              <a:t>Incluem</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a:t>
            </a:r>
            <a:r>
              <a:rPr lang="en-US" sz="1800" kern="0" dirty="0" err="1">
                <a:effectLst/>
                <a:latin typeface="Century Gothic" panose="020B0502020202020204" pitchFamily="34" charset="0"/>
                <a:ea typeface="Times New Roman" panose="02020603050405020304" pitchFamily="18" charset="0"/>
                <a:cs typeface="Times New Roman" panose="02020603050405020304" pitchFamily="18" charset="0"/>
              </a:rPr>
              <a:t>ações</a:t>
            </a: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 individuais de empresas pequenas ou novas, capital de risco, criptomoedas e matérias-primas como o ouro e o petróleo. Estes investimentos podem proporcionar retornos significativos se prosperarem, mas também acarretam um risco maior de murchar, pelo que só devem constituir uma pequena parte do seu jardim. Tal como as plantas exóticas podem exigir conhecimentos especializados para crescer, estes investimentos exigem frequentemente mais investigação e uma maior tolerância ao risco.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2318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30A3A592-BDC1-258B-DCEA-C74D2B81503B}"/>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8F05F4B4-D312-3436-115A-F9D2B9E4735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0" dirty="0">
                <a:effectLst/>
                <a:latin typeface="Century Gothic" panose="020B0502020202020204" pitchFamily="34" charset="0"/>
                <a:ea typeface="Times New Roman" panose="02020603050405020304" pitchFamily="18" charset="0"/>
                <a:cs typeface="Times New Roman" panose="02020603050405020304" pitchFamily="18" charset="0"/>
              </a:rPr>
              <a:t>Para rever e aplicar os conceitos aprendidos neste módulo, o desafio da vida real da introdução é apresentado novamente aqui. Os factores para incentivar o debate que podem ser importantes são: </a:t>
            </a: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Avaliar </a:t>
            </a:r>
            <a:r>
              <a:rPr lang="en-GB" sz="18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os</a:t>
            </a: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GB" sz="1800" b="1"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objetivos</a:t>
            </a: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financeiros: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Pensar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em</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objetivos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financeiros a curto e a longo prazo.</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Ter em conta a importância de um fundo de emergência.</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Tendo em conta o conceito de liquidez e a sua relevância para o planeamento financeiro.</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Tolerância ao risco e horizontes de investimento: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Ter em conta a tolerância ao risco e a razão pela qual é crucial para as decisões de investimento.</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Distinguir entre diferentes horizontes de investimento e a forma como estes se alinham com vários instrumentos financeiros.</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Diversificação: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Tendo em conta o princípio da diversificação para gerir o risco.</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Ter em conta as diferentes classes de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activos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obrigações, imobiliário, etc.).</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Opções de investimento: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Comparação de contas de poupança, depósitos a prazo,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obrigações, fundos de investimento, ETFs e fundos de pensões.</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Tendo em conta o conceito de retorno </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Vantagens e desvantagens das diferentes soluções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entury Gothic" panose="020B0502020202020204" pitchFamily="34" charset="0"/>
              <a:buChar cha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Apresentar uma panorâmica das vantagens e desvantagens das diferentes soluções (refletir sobre a abordagem conservadora, a abordagem de equilíbrio e a abordagem orientada para o crescimento) </a:t>
            </a:r>
            <a:endParaRPr lang="de-AT" sz="1800" kern="100" dirty="0">
              <a:effectLst/>
              <a:latin typeface="Calibri" panose="020F0502020204030204" pitchFamily="34" charset="0"/>
              <a:ea typeface="Century Gothic" panose="020B0502020202020204" pitchFamily="34" charset="0"/>
              <a:cs typeface="Century Gothic" panose="020B0502020202020204" pitchFamily="34" charset="0"/>
            </a:endParaRPr>
          </a:p>
          <a:p>
            <a:pPr algn="just">
              <a:lnSpc>
                <a:spcPct val="107000"/>
              </a:lnSpc>
              <a:spcAft>
                <a:spcPts val="800"/>
              </a:spcAft>
            </a:pPr>
            <a:r>
              <a:rPr lang="en-GB"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i="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Faça com que os formandos apresentem as suas próprias abordagens. Adicionalmente - ou em alternativa - poderá querer discutir as "soluções", bem como as suas diferenças e semelhanças no documento pdf preparado como guia para os formadores.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b="0" i="0" dirty="0">
              <a:solidFill>
                <a:srgbClr val="000000"/>
              </a:solidFill>
              <a:effectLst/>
              <a:latin typeface="Söhne"/>
            </a:endParaRPr>
          </a:p>
        </p:txBody>
      </p:sp>
      <p:sp>
        <p:nvSpPr>
          <p:cNvPr id="194" name="Google Shape;194;p4:notes">
            <a:extLst>
              <a:ext uri="{FF2B5EF4-FFF2-40B4-BE49-F238E27FC236}">
                <a16:creationId xmlns:a16="http://schemas.microsoft.com/office/drawing/2014/main" id="{76E90B53-BED9-A81D-BEBB-5D895CF433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0730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45B25FD3-2461-5A47-BC41-AFCD8BDDBC72}"/>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867FF9D-E7FA-4E22-CBD6-E093FCDFA5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Imagina que tens 20 000 euros que gostarias de investir. Como investidor principiante, que passos daria para decidir onde investir esse dinheiro? Enumera pelo menos cinco considerações ou passos que tomarias antes de tomares as tuas decisões de investimento. Ao preparares os passos, pensa nos princípios básicos de investimento que foram mencionados no início da apresentação</a:t>
            </a:r>
            <a:r>
              <a:rPr lang="en-US" sz="1800" b="1" kern="100" dirty="0">
                <a:solidFill>
                  <a:srgbClr val="0070C0"/>
                </a:solidFill>
                <a:effectLst/>
                <a:latin typeface="Calibri Light" panose="020F0302020204030204" pitchFamily="34" charset="0"/>
                <a:ea typeface="Times New Roman" panose="02020603050405020304" pitchFamily="18" charset="0"/>
                <a:cs typeface="Times New Roman" panose="02020603050405020304" pitchFamily="18" charset="0"/>
              </a:rPr>
              <a:t>.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b="1" kern="100" dirty="0">
              <a:solidFill>
                <a:srgbClr val="0070C0"/>
              </a:solidFill>
              <a:effectLst/>
              <a:latin typeface="Calibri Light" panose="020F03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u="sng"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Solução (Sugestões):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1.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Definir</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objetivos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financeiros claros: Determine o que pretende alcançar com o seu investimento. Está a poupar para a reforma, para uma casa, para a educação ou para outro objetivo? Ter um objetivo claro ajudará a orientar a sua estratégia de investimento.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2. Avaliar a tolerância ao risco: Pondere qual o nível de risco com que se sente confortável. Está disposto a aceitar flutuações no valor do seu investimento para obter rendimentos potencialmente mais elevados, ou prefere a estabilidade? Compreender a sua tolerância ao risco ajudá-lo-á a escolher opções de investimento adequadas.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3. Refletir sobre as opções de investimento: Pense em diferentes oportunidades de investimento,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como</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obrigações, fundos de investimento, ETF, imobiliário, etc. Pense nos seus riscos e rendimentos potenciais para tomar decisões informadas.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4. Diversificar a sua carteira: Distribua o seu investimento por diferentes classes de activos para reduzir o risco. A diversificação ajuda a proteger a sua carteira do mau desempenho de um único investimento. Considere a possibilidade de repartir os seus 20 000 euros por vários activos para conseguir a diversificação.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5. Considerar o horizonte temporal: Determine quanto tempo planeia manter o seu dinheiro investido. O seu horizonte temporal influenciará as suas escolhas de investimento. Os horizontes temporais mais longos podem permitir-lhe assumir mais riscos para obter rendimentos potencialmente mais elevados.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 base nos passos fornecidos, podemos pensar em vários cenários diferentes,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alguns dos quais são apresentados no guia do formador</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No entanto</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existem muitas opções </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diferentes e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respostas correctas</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 formando deve </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apenas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certificar-se de </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que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tem em conta </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todos </a:t>
            </a:r>
            <a:r>
              <a:rPr lang="de-DE"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os passos</a:t>
            </a:r>
            <a:r>
              <a:rPr lang="de-DE"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b="1" i="0" dirty="0">
              <a:solidFill>
                <a:srgbClr val="0D0D0D"/>
              </a:solidFill>
              <a:effectLst/>
              <a:latin typeface="Söhne"/>
            </a:endParaRP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112C928A-BC1C-88C3-CDF8-E87F1E60B7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1114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45B25FD3-2461-5A47-BC41-AFCD8BDDBC72}"/>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867FF9D-E7FA-4E22-CBD6-E093FCDFA58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b="0" i="0" dirty="0">
                <a:solidFill>
                  <a:srgbClr val="0D0D0D"/>
                </a:solidFill>
                <a:effectLst/>
                <a:latin typeface="Söhne"/>
              </a:rPr>
              <a:t>Depois de lerem o desafio apresentado no diapositivo, os alunos devem preparar um plano sobre como investir o montante de 5.000 EUR. </a:t>
            </a:r>
          </a:p>
          <a:p>
            <a:pPr algn="l"/>
            <a:r>
              <a:rPr lang="en-US" b="1" i="0" dirty="0">
                <a:solidFill>
                  <a:srgbClr val="0D0D0D"/>
                </a:solidFill>
                <a:effectLst/>
                <a:latin typeface="Söhne"/>
              </a:rPr>
              <a:t>Resposta Esperada do Aluno:</a:t>
            </a:r>
            <a:endParaRPr lang="en-US" b="0" i="0" dirty="0">
              <a:solidFill>
                <a:srgbClr val="0D0D0D"/>
              </a:solidFill>
              <a:effectLst/>
              <a:latin typeface="Söhne"/>
            </a:endParaRPr>
          </a:p>
          <a:p>
            <a:pPr algn="l">
              <a:buFont typeface="+mj-lt"/>
              <a:buAutoNum type="arabicPeriod"/>
            </a:pPr>
            <a:r>
              <a:rPr lang="en-US" b="1" i="0" dirty="0">
                <a:solidFill>
                  <a:srgbClr val="0D0D0D"/>
                </a:solidFill>
                <a:effectLst/>
                <a:latin typeface="Söhne"/>
              </a:rPr>
              <a:t>Afetação inicial do investimento</a:t>
            </a:r>
            <a:r>
              <a:rPr lang="en-US" b="0" i="0" dirty="0">
                <a:solidFill>
                  <a:srgbClr val="0D0D0D"/>
                </a:solidFill>
                <a:effectLst/>
                <a:latin typeface="Söhne"/>
              </a:rPr>
              <a:t>:</a:t>
            </a:r>
          </a:p>
          <a:p>
            <a:pPr marL="742950" lvl="1" indent="-285750" algn="l">
              <a:buFont typeface="+mj-lt"/>
              <a:buAutoNum type="arabicPeriod"/>
            </a:pPr>
            <a:r>
              <a:rPr lang="en-US" b="1" i="0" dirty="0" err="1">
                <a:solidFill>
                  <a:srgbClr val="0D0D0D"/>
                </a:solidFill>
                <a:effectLst/>
                <a:latin typeface="Söhne"/>
              </a:rPr>
              <a:t>ações</a:t>
            </a:r>
            <a:r>
              <a:rPr lang="en-US" b="0" i="0" dirty="0">
                <a:solidFill>
                  <a:srgbClr val="0D0D0D"/>
                </a:solidFill>
                <a:effectLst/>
                <a:latin typeface="Söhne"/>
              </a:rPr>
              <a:t>: Atribuir 60% (3.000 euros) a uma combinação de </a:t>
            </a:r>
            <a:r>
              <a:rPr lang="en-US" b="0" i="0" dirty="0" err="1">
                <a:solidFill>
                  <a:srgbClr val="0D0D0D"/>
                </a:solidFill>
                <a:effectLst/>
                <a:latin typeface="Söhne"/>
              </a:rPr>
              <a:t>ações</a:t>
            </a:r>
            <a:r>
              <a:rPr lang="en-US" b="0" i="0" dirty="0">
                <a:solidFill>
                  <a:srgbClr val="0D0D0D"/>
                </a:solidFill>
                <a:effectLst/>
                <a:latin typeface="Söhne"/>
              </a:rPr>
              <a:t> individuais e fundos de investimento </a:t>
            </a:r>
            <a:r>
              <a:rPr lang="en-US" b="0" i="0" dirty="0" err="1">
                <a:solidFill>
                  <a:srgbClr val="0D0D0D"/>
                </a:solidFill>
                <a:effectLst/>
                <a:latin typeface="Söhne"/>
              </a:rPr>
              <a:t>em</a:t>
            </a:r>
            <a:r>
              <a:rPr lang="en-US" b="0" i="0" dirty="0">
                <a:solidFill>
                  <a:srgbClr val="0D0D0D"/>
                </a:solidFill>
                <a:effectLst/>
                <a:latin typeface="Söhne"/>
              </a:rPr>
              <a:t> </a:t>
            </a:r>
            <a:r>
              <a:rPr lang="en-US" b="0" i="0" dirty="0" err="1">
                <a:solidFill>
                  <a:srgbClr val="0D0D0D"/>
                </a:solidFill>
                <a:effectLst/>
                <a:latin typeface="Söhne"/>
              </a:rPr>
              <a:t>ações</a:t>
            </a:r>
            <a:r>
              <a:rPr lang="en-US" b="0" i="0" dirty="0">
                <a:solidFill>
                  <a:srgbClr val="0D0D0D"/>
                </a:solidFill>
                <a:effectLst/>
                <a:latin typeface="Söhne"/>
              </a:rPr>
              <a:t>. A seleção deve incluir tanto </a:t>
            </a:r>
            <a:r>
              <a:rPr lang="en-US" b="0" i="0" dirty="0" err="1">
                <a:solidFill>
                  <a:srgbClr val="0D0D0D"/>
                </a:solidFill>
                <a:effectLst/>
                <a:latin typeface="Söhne"/>
              </a:rPr>
              <a:t>ações</a:t>
            </a:r>
            <a:r>
              <a:rPr lang="en-US" b="0" i="0" dirty="0">
                <a:solidFill>
                  <a:srgbClr val="0D0D0D"/>
                </a:solidFill>
                <a:effectLst/>
                <a:latin typeface="Söhne"/>
              </a:rPr>
              <a:t> tecnológicas orientadas para o crescimento </a:t>
            </a:r>
            <a:r>
              <a:rPr lang="en-US" b="0" i="0" dirty="0" err="1">
                <a:solidFill>
                  <a:srgbClr val="0D0D0D"/>
                </a:solidFill>
                <a:effectLst/>
                <a:latin typeface="Söhne"/>
              </a:rPr>
              <a:t>como</a:t>
            </a:r>
            <a:r>
              <a:rPr lang="en-US" b="0" i="0" dirty="0">
                <a:solidFill>
                  <a:srgbClr val="0D0D0D"/>
                </a:solidFill>
                <a:effectLst/>
                <a:latin typeface="Söhne"/>
              </a:rPr>
              <a:t> </a:t>
            </a:r>
            <a:r>
              <a:rPr lang="en-US" b="0" i="0" dirty="0" err="1">
                <a:solidFill>
                  <a:srgbClr val="0D0D0D"/>
                </a:solidFill>
                <a:effectLst/>
                <a:latin typeface="Söhne"/>
              </a:rPr>
              <a:t>ações</a:t>
            </a:r>
            <a:r>
              <a:rPr lang="en-US" b="0" i="0" dirty="0">
                <a:solidFill>
                  <a:srgbClr val="0D0D0D"/>
                </a:solidFill>
                <a:effectLst/>
                <a:latin typeface="Söhne"/>
              </a:rPr>
              <a:t> que pagam dividendos para obter rendimentos.</a:t>
            </a:r>
          </a:p>
          <a:p>
            <a:pPr marL="742950" lvl="1" indent="-285750" algn="l">
              <a:buFont typeface="+mj-lt"/>
              <a:buAutoNum type="arabicPeriod"/>
            </a:pPr>
            <a:r>
              <a:rPr lang="en-US" b="1" i="0" dirty="0">
                <a:solidFill>
                  <a:srgbClr val="0D0D0D"/>
                </a:solidFill>
                <a:effectLst/>
                <a:latin typeface="Söhne"/>
              </a:rPr>
              <a:t>Obrigações</a:t>
            </a:r>
            <a:r>
              <a:rPr lang="en-US" b="0" i="0" dirty="0">
                <a:solidFill>
                  <a:srgbClr val="0D0D0D"/>
                </a:solidFill>
                <a:effectLst/>
                <a:latin typeface="Söhne"/>
              </a:rPr>
              <a:t>: Atribuir 30% (1 500 euros) a obrigações, diversificando entre obrigações do Estado e obrigações de empresas para aumentar a estabilidade e o rendimento.</a:t>
            </a:r>
          </a:p>
          <a:p>
            <a:pPr marL="742950" lvl="1" indent="-285750" algn="l">
              <a:buFont typeface="+mj-lt"/>
              <a:buAutoNum type="arabicPeriod"/>
            </a:pPr>
            <a:r>
              <a:rPr lang="en-US" b="1" i="0" dirty="0">
                <a:solidFill>
                  <a:srgbClr val="0D0D0D"/>
                </a:solidFill>
                <a:effectLst/>
                <a:latin typeface="Söhne"/>
              </a:rPr>
              <a:t>Investimentos alternativos</a:t>
            </a:r>
            <a:r>
              <a:rPr lang="en-US" b="0" i="0" dirty="0">
                <a:solidFill>
                  <a:srgbClr val="0D0D0D"/>
                </a:solidFill>
                <a:effectLst/>
                <a:latin typeface="Söhne"/>
              </a:rPr>
              <a:t>: Atribuir os restantes 10% (500 euros) a investimentos alternativos, como um fundo de investimento imobiliário (REIT), para explorar oportunidades de crescimento fora das </a:t>
            </a:r>
            <a:r>
              <a:rPr lang="en-US" b="0" i="0" dirty="0" err="1">
                <a:solidFill>
                  <a:srgbClr val="0D0D0D"/>
                </a:solidFill>
                <a:effectLst/>
                <a:latin typeface="Söhne"/>
              </a:rPr>
              <a:t>ações</a:t>
            </a:r>
            <a:r>
              <a:rPr lang="en-US" b="0" i="0" dirty="0">
                <a:solidFill>
                  <a:srgbClr val="0D0D0D"/>
                </a:solidFill>
                <a:effectLst/>
                <a:latin typeface="Söhne"/>
              </a:rPr>
              <a:t> e obrigações tradicionais.</a:t>
            </a:r>
          </a:p>
          <a:p>
            <a:pPr algn="l">
              <a:buFont typeface="+mj-lt"/>
              <a:buAutoNum type="arabicPeriod"/>
            </a:pPr>
            <a:r>
              <a:rPr lang="en-US" b="1" i="0" dirty="0">
                <a:solidFill>
                  <a:srgbClr val="0D0D0D"/>
                </a:solidFill>
                <a:effectLst/>
                <a:latin typeface="Söhne"/>
              </a:rPr>
              <a:t>Fundamentação da atribuição</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A forte afetação a </a:t>
            </a:r>
            <a:r>
              <a:rPr lang="en-US" b="0" i="0" dirty="0" err="1">
                <a:solidFill>
                  <a:srgbClr val="0D0D0D"/>
                </a:solidFill>
                <a:effectLst/>
                <a:latin typeface="Söhne"/>
              </a:rPr>
              <a:t>ações</a:t>
            </a:r>
            <a:r>
              <a:rPr lang="en-US" b="0" i="0" dirty="0">
                <a:solidFill>
                  <a:srgbClr val="0D0D0D"/>
                </a:solidFill>
                <a:effectLst/>
                <a:latin typeface="Söhne"/>
              </a:rPr>
              <a:t> tem como objetivo o crescimento do capital, tendo em conta o horizonte de longo prazo e a capacidade de risco do Alex.</a:t>
            </a:r>
          </a:p>
          <a:p>
            <a:pPr marL="742950" lvl="1" indent="-285750" algn="l">
              <a:buFont typeface="+mj-lt"/>
              <a:buAutoNum type="arabicPeriod"/>
            </a:pPr>
            <a:r>
              <a:rPr lang="en-US" b="0" i="0" dirty="0">
                <a:solidFill>
                  <a:srgbClr val="0D0D0D"/>
                </a:solidFill>
                <a:effectLst/>
                <a:latin typeface="Söhne"/>
              </a:rPr>
              <a:t>As obrigações são incluídas pelo seu rendimento e efeito estabilizador na carteira, oferecendo um amortecedor contra a volatilidade do mercado de </a:t>
            </a:r>
            <a:r>
              <a:rPr lang="en-US" b="0" i="0" dirty="0" err="1">
                <a:solidFill>
                  <a:srgbClr val="0D0D0D"/>
                </a:solidFill>
                <a:effectLst/>
                <a:latin typeface="Söhne"/>
              </a:rPr>
              <a:t>ações</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Uma pequena parte em investimentos alternativos introduz uma diversificação adicional, explorando activos que nem sempre se movem em conjunto com os mercados tradicionais.</a:t>
            </a:r>
          </a:p>
          <a:p>
            <a:pPr algn="l">
              <a:buFont typeface="+mj-lt"/>
              <a:buAutoNum type="arabicPeriod"/>
            </a:pPr>
            <a:r>
              <a:rPr lang="en-US" b="1" i="0" dirty="0">
                <a:solidFill>
                  <a:srgbClr val="0D0D0D"/>
                </a:solidFill>
                <a:effectLst/>
                <a:latin typeface="Söhne"/>
              </a:rPr>
              <a:t>Etapas de pesquisa e seleção</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Realizar uma pesquisa exaustiva sobre cada opção de investimento, tendo em conta o desempenho histórico, o nível de risco e a forma como se adequa ao objetivo de diversificação.</a:t>
            </a:r>
          </a:p>
          <a:p>
            <a:pPr marL="742950" lvl="1" indent="-285750" algn="l">
              <a:buFont typeface="+mj-lt"/>
              <a:buAutoNum type="arabicPeriod"/>
            </a:pPr>
            <a:r>
              <a:rPr lang="en-US" b="0" i="0" dirty="0">
                <a:solidFill>
                  <a:srgbClr val="0D0D0D"/>
                </a:solidFill>
                <a:effectLst/>
                <a:latin typeface="Söhne"/>
              </a:rPr>
              <a:t>Utilizar fontes de notícias financeiras reputadas, plataformas de análise de investimentos e consultar consultores financeiros, se necessário.</a:t>
            </a:r>
          </a:p>
          <a:p>
            <a:pPr marL="742950" lvl="1" indent="-285750" algn="l">
              <a:buFont typeface="+mj-lt"/>
              <a:buAutoNum type="arabicPeriod"/>
            </a:pPr>
            <a:r>
              <a:rPr lang="en-US" b="0" i="0" dirty="0">
                <a:solidFill>
                  <a:srgbClr val="0D0D0D"/>
                </a:solidFill>
                <a:effectLst/>
                <a:latin typeface="Söhne"/>
              </a:rPr>
              <a:t>Preste atenção às comissões e despesas associadas a cada investimento, procurando opções rentáveis.</a:t>
            </a:r>
          </a:p>
          <a:p>
            <a:pPr algn="l">
              <a:buFont typeface="+mj-lt"/>
              <a:buAutoNum type="arabicPeriod"/>
            </a:pPr>
            <a:r>
              <a:rPr lang="en-US" b="1" i="0" dirty="0">
                <a:solidFill>
                  <a:srgbClr val="0D0D0D"/>
                </a:solidFill>
                <a:effectLst/>
                <a:latin typeface="Söhne"/>
              </a:rPr>
              <a:t>Gestão e revisão contínuas</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Planear a revisão da carteira de seis em seis meses, avaliando o desempenho, a exposição ao risco e a necessidade de reequilíbrio.</a:t>
            </a:r>
          </a:p>
          <a:p>
            <a:pPr marL="742950" lvl="1" indent="-285750" algn="l">
              <a:buFont typeface="+mj-lt"/>
              <a:buAutoNum type="arabicPeriod"/>
            </a:pPr>
            <a:r>
              <a:rPr lang="en-US" b="0" i="0" dirty="0">
                <a:solidFill>
                  <a:srgbClr val="0D0D0D"/>
                </a:solidFill>
                <a:effectLst/>
                <a:latin typeface="Söhne"/>
              </a:rPr>
              <a:t>Reinvestir os dividendos e os juros para aumentar o crescimento.</a:t>
            </a:r>
          </a:p>
          <a:p>
            <a:pPr marL="742950" lvl="1" indent="-285750" algn="l">
              <a:buFont typeface="+mj-lt"/>
              <a:buAutoNum type="arabicPeriod"/>
            </a:pPr>
            <a:r>
              <a:rPr lang="en-US" b="0" i="0" dirty="0">
                <a:solidFill>
                  <a:srgbClr val="0D0D0D"/>
                </a:solidFill>
                <a:effectLst/>
                <a:latin typeface="Söhne"/>
              </a:rPr>
              <a:t>Manter-se informado sobre as tendências do mercado e os factores económicos que possam ter impacto na estratégia de investimento, ajustando a carteira conforme necessário para manter o nível desejado de diversificação.</a:t>
            </a:r>
          </a:p>
          <a:p>
            <a:pPr algn="l"/>
            <a:r>
              <a:rPr lang="en-US" b="1" i="0" dirty="0">
                <a:solidFill>
                  <a:srgbClr val="0D0D0D"/>
                </a:solidFill>
                <a:effectLst/>
                <a:latin typeface="Söhne"/>
              </a:rPr>
              <a:t>Resultados</a:t>
            </a:r>
            <a:r>
              <a:rPr lang="en-US" b="0" i="0" dirty="0">
                <a:solidFill>
                  <a:srgbClr val="0D0D0D"/>
                </a:solidFill>
                <a:effectLst/>
                <a:latin typeface="Söhne"/>
              </a:rPr>
              <a:t>: Esta estratégia de investimento diversificada foi concebida para gerir o risco através de uma abordagem equilibrada, tendo como objetivo um crescimento estável a longo prazo. Ao distribuir os investimentos por diferentes classes de activos e dentro dessas classes, o Alex pode atenuar o impacto da volatilidade de um único investimento ou sector de mercado.</a:t>
            </a:r>
          </a:p>
          <a:p>
            <a:pPr algn="l"/>
            <a:r>
              <a:rPr lang="en-US" b="1" i="0" dirty="0">
                <a:solidFill>
                  <a:srgbClr val="0D0D0D"/>
                </a:solidFill>
                <a:effectLst/>
                <a:latin typeface="Söhne"/>
              </a:rPr>
              <a:t>Reflexão</a:t>
            </a:r>
            <a:r>
              <a:rPr lang="en-US" b="0" i="0" dirty="0">
                <a:solidFill>
                  <a:srgbClr val="0D0D0D"/>
                </a:solidFill>
                <a:effectLst/>
                <a:latin typeface="Söhne"/>
              </a:rPr>
              <a:t>: Esta abordagem sublinha a importância da diversificação na estratégia de investimento, destacando a forma como pode ajudar os investidores a gerir o risco e a trabalhar para os </a:t>
            </a:r>
            <a:r>
              <a:rPr lang="en-US" b="0" i="0" dirty="0" err="1">
                <a:solidFill>
                  <a:srgbClr val="0D0D0D"/>
                </a:solidFill>
                <a:effectLst/>
                <a:latin typeface="Söhne"/>
              </a:rPr>
              <a:t>seus</a:t>
            </a:r>
            <a:r>
              <a:rPr lang="en-US" b="0" i="0" dirty="0">
                <a:solidFill>
                  <a:srgbClr val="0D0D0D"/>
                </a:solidFill>
                <a:effectLst/>
                <a:latin typeface="Söhne"/>
              </a:rPr>
              <a:t> </a:t>
            </a:r>
            <a:r>
              <a:rPr lang="en-US" b="0" i="0" dirty="0" err="1">
                <a:solidFill>
                  <a:srgbClr val="0D0D0D"/>
                </a:solidFill>
                <a:effectLst/>
                <a:latin typeface="Söhne"/>
              </a:rPr>
              <a:t>objetivos</a:t>
            </a:r>
            <a:r>
              <a:rPr lang="en-US" b="0" i="0" dirty="0">
                <a:solidFill>
                  <a:srgbClr val="0D0D0D"/>
                </a:solidFill>
                <a:effectLst/>
                <a:latin typeface="Söhne"/>
              </a:rPr>
              <a:t> financeiros de uma forma ponderada e informada.</a:t>
            </a: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112C928A-BC1C-88C3-CDF8-E87F1E60B7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402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F0CF46E7-CBDC-B753-93B6-C4B1A87C84D3}"/>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B300627-1061-B3E1-9D6B-F67A671EB445}"/>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b="0" i="0" dirty="0">
                <a:solidFill>
                  <a:srgbClr val="0D0D0D"/>
                </a:solidFill>
                <a:effectLst/>
                <a:latin typeface="Söhne"/>
              </a:rPr>
              <a:t>Depois de lerem o desafio apresentado no diapositivo, os alunos devem preparar um plano sobre como investir o montante de 2.000 EUR. </a:t>
            </a:r>
          </a:p>
          <a:p>
            <a:pPr algn="l"/>
            <a:r>
              <a:rPr lang="en-US" b="1" i="0" dirty="0">
                <a:solidFill>
                  <a:srgbClr val="0D0D0D"/>
                </a:solidFill>
                <a:effectLst/>
                <a:latin typeface="Söhne"/>
              </a:rPr>
              <a:t>Resposta Esperada do Aluno:</a:t>
            </a:r>
            <a:endParaRPr lang="en-US" b="0" i="0" dirty="0">
              <a:solidFill>
                <a:srgbClr val="0D0D0D"/>
              </a:solidFill>
              <a:effectLst/>
              <a:latin typeface="Söhne"/>
            </a:endParaRPr>
          </a:p>
          <a:p>
            <a:pPr algn="l">
              <a:buFont typeface="+mj-lt"/>
              <a:buAutoNum type="arabicPeriod"/>
            </a:pPr>
            <a:r>
              <a:rPr lang="en-US" b="1" i="0" dirty="0">
                <a:solidFill>
                  <a:srgbClr val="0D0D0D"/>
                </a:solidFill>
                <a:effectLst/>
                <a:latin typeface="Söhne"/>
              </a:rPr>
              <a:t>Identificação de opções de investimento de baixo custo</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Concentre-se em fundos de índice ou ETFs (Exchange-Traded Funds) com baixos rácios de despesas, uma vez que, normalmente, oferecem uma ampla exposição ao mercado a um custo inferior ao dos fundos geridos ativamente.</a:t>
            </a:r>
          </a:p>
          <a:p>
            <a:pPr marL="742950" lvl="1" indent="-285750" algn="l">
              <a:buFont typeface="+mj-lt"/>
              <a:buAutoNum type="arabicPeriod"/>
            </a:pPr>
            <a:r>
              <a:rPr lang="en-US" b="0" i="0" dirty="0">
                <a:solidFill>
                  <a:srgbClr val="0D0D0D"/>
                </a:solidFill>
                <a:effectLst/>
                <a:latin typeface="Söhne"/>
              </a:rPr>
              <a:t>Procure contas de corretagem que ofereçam taxas de transação baixas ou nulas, especialmente para a compra de </a:t>
            </a:r>
            <a:r>
              <a:rPr lang="en-US" b="0" i="0" dirty="0" err="1">
                <a:solidFill>
                  <a:srgbClr val="0D0D0D"/>
                </a:solidFill>
                <a:effectLst/>
                <a:latin typeface="Söhne"/>
              </a:rPr>
              <a:t>ações</a:t>
            </a:r>
            <a:r>
              <a:rPr lang="en-US" b="0" i="0" dirty="0">
                <a:solidFill>
                  <a:srgbClr val="0D0D0D"/>
                </a:solidFill>
                <a:effectLst/>
                <a:latin typeface="Söhne"/>
              </a:rPr>
              <a:t> e ETFs.</a:t>
            </a:r>
          </a:p>
          <a:p>
            <a:pPr marL="742950" lvl="1" indent="-285750" algn="l">
              <a:buFont typeface="+mj-lt"/>
              <a:buAutoNum type="arabicPeriod"/>
            </a:pPr>
            <a:r>
              <a:rPr lang="en-US" b="0" i="0" dirty="0">
                <a:solidFill>
                  <a:srgbClr val="0D0D0D"/>
                </a:solidFill>
                <a:effectLst/>
                <a:latin typeface="Söhne"/>
              </a:rPr>
              <a:t>Considere o custo total de propriedade, incluindo as taxas de manutenção da conta, comparando diferentes plataformas e produtos de investimento.</a:t>
            </a:r>
          </a:p>
          <a:p>
            <a:pPr algn="l">
              <a:buFont typeface="+mj-lt"/>
              <a:buAutoNum type="arabicPeriod"/>
            </a:pPr>
            <a:r>
              <a:rPr lang="en-US" b="1" i="0" dirty="0">
                <a:solidFill>
                  <a:srgbClr val="0D0D0D"/>
                </a:solidFill>
                <a:effectLst/>
                <a:latin typeface="Söhne"/>
              </a:rPr>
              <a:t>Estratégia para minimizar os custos</a:t>
            </a:r>
            <a:r>
              <a:rPr lang="en-US" b="0" i="0" dirty="0">
                <a:solidFill>
                  <a:srgbClr val="0D0D0D"/>
                </a:solidFill>
                <a:effectLst/>
                <a:latin typeface="Söhne"/>
              </a:rPr>
              <a:t>:</a:t>
            </a:r>
          </a:p>
          <a:p>
            <a:pPr marL="742950" lvl="1" indent="-285750" algn="l">
              <a:buFont typeface="+mj-lt"/>
              <a:buAutoNum type="arabicPeriod"/>
            </a:pPr>
            <a:r>
              <a:rPr lang="en-US" b="0" i="0" dirty="0" err="1">
                <a:solidFill>
                  <a:srgbClr val="0D0D0D"/>
                </a:solidFill>
                <a:effectLst/>
                <a:latin typeface="Söhne"/>
              </a:rPr>
              <a:t>Optar </a:t>
            </a:r>
            <a:r>
              <a:rPr lang="en-US" b="0" i="0" dirty="0">
                <a:solidFill>
                  <a:srgbClr val="0D0D0D"/>
                </a:solidFill>
                <a:effectLst/>
                <a:latin typeface="Söhne"/>
              </a:rPr>
              <a:t>por uma estratégia de compra e manutenção para reduzir os custos de transação associados à negociação frequente.</a:t>
            </a:r>
          </a:p>
          <a:p>
            <a:pPr marL="742950" lvl="1" indent="-285750" algn="l">
              <a:buFont typeface="+mj-lt"/>
              <a:buAutoNum type="arabicPeriod"/>
            </a:pPr>
            <a:r>
              <a:rPr lang="en-US" b="0" i="0" dirty="0">
                <a:solidFill>
                  <a:srgbClr val="0D0D0D"/>
                </a:solidFill>
                <a:effectLst/>
                <a:latin typeface="Söhne"/>
              </a:rPr>
              <a:t>Utilize uma plataforma de corretagem sem taxas que </a:t>
            </a:r>
            <a:r>
              <a:rPr lang="en-US" b="0" i="0" dirty="0" err="1">
                <a:solidFill>
                  <a:srgbClr val="0D0D0D"/>
                </a:solidFill>
                <a:effectLst/>
                <a:latin typeface="Söhne"/>
              </a:rPr>
              <a:t>ofereça</a:t>
            </a:r>
            <a:r>
              <a:rPr lang="en-US" b="0" i="0" dirty="0">
                <a:solidFill>
                  <a:srgbClr val="0D0D0D"/>
                </a:solidFill>
                <a:effectLst/>
                <a:latin typeface="Söhne"/>
              </a:rPr>
              <a:t> </a:t>
            </a:r>
            <a:r>
              <a:rPr lang="en-US" b="0" i="0" dirty="0" err="1">
                <a:solidFill>
                  <a:srgbClr val="0D0D0D"/>
                </a:solidFill>
                <a:effectLst/>
                <a:latin typeface="Söhne"/>
              </a:rPr>
              <a:t>transações</a:t>
            </a:r>
            <a:r>
              <a:rPr lang="en-US" b="0" i="0" dirty="0">
                <a:solidFill>
                  <a:srgbClr val="0D0D0D"/>
                </a:solidFill>
                <a:effectLst/>
                <a:latin typeface="Söhne"/>
              </a:rPr>
              <a:t> gratuitas ou opções de baixo custo para comprar e vender investimentos.</a:t>
            </a:r>
          </a:p>
          <a:p>
            <a:pPr marL="742950" lvl="1" indent="-285750" algn="l">
              <a:buFont typeface="+mj-lt"/>
              <a:buAutoNum type="arabicPeriod"/>
            </a:pPr>
            <a:r>
              <a:rPr lang="en-US" b="0" i="0" dirty="0">
                <a:solidFill>
                  <a:srgbClr val="0D0D0D"/>
                </a:solidFill>
                <a:effectLst/>
                <a:latin typeface="Söhne"/>
              </a:rPr>
              <a:t>Distribuir os 2 000 euros por uma combinação de fundos de índice ou ETF de baixo custo que cubram diferentes sectores ou classes de activos para manter a diversificação.</a:t>
            </a:r>
          </a:p>
          <a:p>
            <a:pPr algn="l">
              <a:buFont typeface="+mj-lt"/>
              <a:buAutoNum type="arabicPeriod"/>
            </a:pPr>
            <a:r>
              <a:rPr lang="en-US" b="1" i="0" dirty="0">
                <a:solidFill>
                  <a:srgbClr val="0D0D0D"/>
                </a:solidFill>
                <a:effectLst/>
                <a:latin typeface="Söhne"/>
              </a:rPr>
              <a:t>Impacto dos custos no crescimento a longo prazo</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Ilustrar como uma diferença de 1% nos custos pode ter um impacto significativo nos rendimentos do investimento ao longo do tempo. Por exemplo, um investimento de 2 000 euros que cresça a uma taxa anual de 7% durante 30 anos ascenderá a 15 224 euros. No entanto, se for aplicada uma comissão de 1% ao ano, o montante final é reduzido para 11 045 euros, o que evidencia o impacto significativo das comissões no crescimento a longo prazo.</a:t>
            </a:r>
          </a:p>
          <a:p>
            <a:pPr marL="742950" lvl="1" indent="-285750" algn="l">
              <a:buFont typeface="+mj-lt"/>
              <a:buAutoNum type="arabicPeriod"/>
            </a:pPr>
            <a:r>
              <a:rPr lang="en-US" b="0" i="0" dirty="0">
                <a:solidFill>
                  <a:srgbClr val="0D0D0D"/>
                </a:solidFill>
                <a:effectLst/>
                <a:latin typeface="Söhne"/>
              </a:rPr>
              <a:t>Salientar a importância da composição e a forma como os custos mais baixos contribuem para maiores benefícios compostos ao longo do tempo.</a:t>
            </a:r>
          </a:p>
          <a:p>
            <a:pPr algn="l">
              <a:buFont typeface="+mj-lt"/>
              <a:buAutoNum type="arabicPeriod"/>
            </a:pPr>
            <a:r>
              <a:rPr lang="en-US" b="1" i="0" dirty="0">
                <a:solidFill>
                  <a:srgbClr val="0D0D0D"/>
                </a:solidFill>
                <a:effectLst/>
                <a:latin typeface="Söhne"/>
              </a:rPr>
              <a:t>Acompanhamento e ajustamento dos investimentos</a:t>
            </a:r>
            <a:r>
              <a:rPr lang="en-US" b="0" i="0" dirty="0">
                <a:solidFill>
                  <a:srgbClr val="0D0D0D"/>
                </a:solidFill>
                <a:effectLst/>
                <a:latin typeface="Söhne"/>
              </a:rPr>
              <a:t>:</a:t>
            </a:r>
          </a:p>
          <a:p>
            <a:pPr marL="742950" lvl="1" indent="-285750" algn="l">
              <a:buFont typeface="+mj-lt"/>
              <a:buAutoNum type="arabicPeriod"/>
            </a:pPr>
            <a:r>
              <a:rPr lang="en-US" b="0" i="0" dirty="0">
                <a:solidFill>
                  <a:srgbClr val="0D0D0D"/>
                </a:solidFill>
                <a:effectLst/>
                <a:latin typeface="Söhne"/>
              </a:rPr>
              <a:t>Planear a revisão regular dos rácios de despesas e taxas dos investimentos escolhidos, pelo menos uma vez por ano, para garantir que se mantêm competitivos.</a:t>
            </a:r>
          </a:p>
          <a:p>
            <a:pPr marL="742950" lvl="1" indent="-285750" algn="l">
              <a:buFont typeface="+mj-lt"/>
              <a:buAutoNum type="arabicPeriod"/>
            </a:pPr>
            <a:r>
              <a:rPr lang="en-US" b="0" i="0" dirty="0">
                <a:solidFill>
                  <a:srgbClr val="0D0D0D"/>
                </a:solidFill>
                <a:effectLst/>
                <a:latin typeface="Söhne"/>
              </a:rPr>
              <a:t>Manter-se informado sobre novos produtos de investimento ou alterações nas estruturas de comissões.</a:t>
            </a:r>
          </a:p>
          <a:p>
            <a:pPr marL="742950" lvl="1" indent="-285750" algn="l">
              <a:buFont typeface="+mj-lt"/>
              <a:buAutoNum type="arabicPeriod"/>
            </a:pPr>
            <a:r>
              <a:rPr lang="en-US" b="0" i="0" dirty="0">
                <a:solidFill>
                  <a:srgbClr val="0D0D0D"/>
                </a:solidFill>
                <a:effectLst/>
                <a:latin typeface="Söhne"/>
              </a:rPr>
              <a:t>Esteja preparado para reequilibrar a carteira ou mudar para opções mais rentáveis, se necessário, para manter uma carteira diversificada e de baixo custo.</a:t>
            </a:r>
          </a:p>
          <a:p>
            <a:pPr algn="l"/>
            <a:r>
              <a:rPr lang="en-US" b="1" i="0" dirty="0">
                <a:solidFill>
                  <a:srgbClr val="0D0D0D"/>
                </a:solidFill>
                <a:effectLst/>
                <a:latin typeface="Söhne"/>
              </a:rPr>
              <a:t>Resultado</a:t>
            </a:r>
            <a:r>
              <a:rPr lang="en-US" b="0" i="0" dirty="0">
                <a:solidFill>
                  <a:srgbClr val="0D0D0D"/>
                </a:solidFill>
                <a:effectLst/>
                <a:latin typeface="Söhne"/>
              </a:rPr>
              <a:t>: Ao concentrar-se na minimização dos custos de investimento, a Jordan pode aumentar significativamente o potencial de crescimento a longo prazo da sua carteira. Esta abordagem enfatiza a importância de estar consciente dos custos e de tomar decisões informadas que se alinham com o princípio da minimização de custos.</a:t>
            </a:r>
          </a:p>
          <a:p>
            <a:pPr algn="l"/>
            <a:r>
              <a:rPr lang="en-US" b="1" i="0" dirty="0">
                <a:solidFill>
                  <a:srgbClr val="0D0D0D"/>
                </a:solidFill>
                <a:effectLst/>
                <a:latin typeface="Söhne"/>
              </a:rPr>
              <a:t>Reflexão</a:t>
            </a:r>
            <a:r>
              <a:rPr lang="en-US" b="0" i="0" dirty="0">
                <a:solidFill>
                  <a:srgbClr val="0D0D0D"/>
                </a:solidFill>
                <a:effectLst/>
                <a:latin typeface="Söhne"/>
              </a:rPr>
              <a:t>: Esta tarefa destaca o papel fundamental da minimização dos custos no investimento. Demonstra como o facto de se ter em conta as comissões e despesas pode levar a um crescimento de capital mais eficiente, sublinhando a importância deste princípio para o sucesso do investimento a longo prazo.</a:t>
            </a: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3EEFCED4-AA2D-1FA7-F18B-81DE4CB27FD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937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30A3A592-BDC1-258B-DCEA-C74D2B81503B}"/>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8F05F4B4-D312-3436-115A-F9D2B9E4735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b="0" i="0" dirty="0">
                <a:solidFill>
                  <a:srgbClr val="0D0D0D"/>
                </a:solidFill>
                <a:effectLst/>
                <a:latin typeface="Söhne"/>
              </a:rPr>
              <a:t>Depois de lerem o desafio apresentado no diapositivo, os alunos devem preparar um plano para </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gerir as </a:t>
            </a:r>
            <a:r>
              <a:rPr lang="en-US" sz="1800" dirty="0" err="1">
                <a:effectLst/>
                <a:latin typeface="Century Gothic" panose="020B0502020202020204" pitchFamily="34" charset="0"/>
                <a:ea typeface="Calibri" panose="020F0502020204030204" pitchFamily="34" charset="0"/>
                <a:cs typeface="Times New Roman" panose="02020603050405020304" pitchFamily="18" charset="0"/>
              </a:rPr>
              <a:t>reações</a:t>
            </a:r>
            <a:r>
              <a:rPr lang="en-US" sz="1800" dirty="0">
                <a:effectLst/>
                <a:latin typeface="Century Gothic" panose="020B0502020202020204" pitchFamily="34" charset="0"/>
                <a:ea typeface="Calibri" panose="020F0502020204030204" pitchFamily="34" charset="0"/>
                <a:cs typeface="Times New Roman" panose="02020603050405020304" pitchFamily="18" charset="0"/>
              </a:rPr>
              <a:t> emocionais às flutuações do mercado com uma carteira de investimentos inicial</a:t>
            </a:r>
            <a:r>
              <a:rPr lang="en-US" b="0" i="0" dirty="0">
                <a:solidFill>
                  <a:srgbClr val="0D0D0D"/>
                </a:solidFill>
                <a:effectLst/>
                <a:latin typeface="Söhne"/>
              </a:rPr>
              <a:t>. </a:t>
            </a:r>
          </a:p>
          <a:p>
            <a:pPr algn="l"/>
            <a:r>
              <a:rPr lang="en-US" b="1" i="0" dirty="0">
                <a:solidFill>
                  <a:srgbClr val="000000"/>
                </a:solidFill>
                <a:effectLst/>
                <a:latin typeface="Söhne"/>
              </a:rPr>
              <a:t>Resposta Esperada do Aluno:</a:t>
            </a:r>
            <a:endParaRPr lang="en-US" b="0" i="0" dirty="0">
              <a:solidFill>
                <a:srgbClr val="000000"/>
              </a:solidFill>
              <a:effectLst/>
              <a:latin typeface="Söhne"/>
            </a:endParaRPr>
          </a:p>
          <a:p>
            <a:pPr algn="l">
              <a:buFont typeface="+mj-lt"/>
              <a:buAutoNum type="arabicPeriod"/>
            </a:pPr>
            <a:r>
              <a:rPr lang="en-US" b="1" i="0" dirty="0">
                <a:solidFill>
                  <a:srgbClr val="000000"/>
                </a:solidFill>
                <a:effectLst/>
                <a:latin typeface="Söhne"/>
              </a:rPr>
              <a:t>Estratégias para prevenir a tomada de decisões emocionais</a:t>
            </a:r>
            <a:r>
              <a:rPr lang="en-US" b="0" i="0" dirty="0">
                <a:solidFill>
                  <a:srgbClr val="000000"/>
                </a:solidFill>
                <a:effectLst/>
                <a:latin typeface="Söhne"/>
              </a:rPr>
              <a:t>:</a:t>
            </a:r>
          </a:p>
          <a:p>
            <a:pPr marL="742950" lvl="1" indent="-285750" algn="l">
              <a:buFont typeface="+mj-lt"/>
              <a:buAutoNum type="arabicPeriod"/>
            </a:pPr>
            <a:r>
              <a:rPr lang="en-US" b="0" i="0" dirty="0">
                <a:solidFill>
                  <a:srgbClr val="000000"/>
                </a:solidFill>
                <a:effectLst/>
                <a:latin typeface="Söhne"/>
              </a:rPr>
              <a:t>Estabelecer um plano de investimento claro ou uma declaração de política que descreva </a:t>
            </a:r>
            <a:r>
              <a:rPr lang="en-US" b="0" i="0" dirty="0" err="1">
                <a:solidFill>
                  <a:srgbClr val="000000"/>
                </a:solidFill>
                <a:effectLst/>
                <a:latin typeface="Söhne"/>
              </a:rPr>
              <a:t>os</a:t>
            </a:r>
            <a:r>
              <a:rPr lang="en-US" b="0" i="0" dirty="0">
                <a:solidFill>
                  <a:srgbClr val="000000"/>
                </a:solidFill>
                <a:effectLst/>
                <a:latin typeface="Söhne"/>
              </a:rPr>
              <a:t> </a:t>
            </a:r>
            <a:r>
              <a:rPr lang="en-US" b="0" i="0" dirty="0" err="1">
                <a:solidFill>
                  <a:srgbClr val="000000"/>
                </a:solidFill>
                <a:effectLst/>
                <a:latin typeface="Söhne"/>
              </a:rPr>
              <a:t>objetivos</a:t>
            </a:r>
            <a:r>
              <a:rPr lang="en-US" b="0" i="0" dirty="0">
                <a:solidFill>
                  <a:srgbClr val="000000"/>
                </a:solidFill>
                <a:effectLst/>
                <a:latin typeface="Söhne"/>
              </a:rPr>
              <a:t> financeiros, a tolerância ao risco e o horizonte de investimento do Taylor. Este plano serve como um guia para manter o Taylor concentrado durante a volatilidade do mercado.</a:t>
            </a:r>
          </a:p>
          <a:p>
            <a:pPr marL="742950" lvl="1" indent="-285750" algn="l">
              <a:buFont typeface="+mj-lt"/>
              <a:buAutoNum type="arabicPeriod"/>
            </a:pPr>
            <a:r>
              <a:rPr lang="en-US" b="0" i="0" dirty="0">
                <a:solidFill>
                  <a:srgbClr val="000000"/>
                </a:solidFill>
                <a:effectLst/>
                <a:latin typeface="Söhne"/>
              </a:rPr>
              <a:t>Implementar um período de reflexão para todas as decisões de investimento. Por exemplo, Taylor poderia esperar 48 horas antes de tomar qualquer decisão de compra ou venda, dando tempo para que as emoções se acalmem e para que a análise racional tenha precedência.</a:t>
            </a:r>
          </a:p>
          <a:p>
            <a:pPr marL="742950" lvl="1" indent="-285750" algn="l">
              <a:buFont typeface="+mj-lt"/>
              <a:buAutoNum type="arabicPeriod"/>
            </a:pPr>
            <a:r>
              <a:rPr lang="en-US" b="0" i="0" dirty="0">
                <a:solidFill>
                  <a:srgbClr val="000000"/>
                </a:solidFill>
                <a:effectLst/>
                <a:latin typeface="Söhne"/>
              </a:rPr>
              <a:t>Diversificar a carteira para reduzir o impacto da volatilidade em qualquer investimento individual, diminuindo assim as </a:t>
            </a:r>
            <a:r>
              <a:rPr lang="en-US" b="0" i="0" dirty="0" err="1">
                <a:solidFill>
                  <a:srgbClr val="000000"/>
                </a:solidFill>
                <a:effectLst/>
                <a:latin typeface="Söhne"/>
              </a:rPr>
              <a:t>reações</a:t>
            </a:r>
            <a:r>
              <a:rPr lang="en-US" b="0" i="0" dirty="0">
                <a:solidFill>
                  <a:srgbClr val="000000"/>
                </a:solidFill>
                <a:effectLst/>
                <a:latin typeface="Söhne"/>
              </a:rPr>
              <a:t> emocionais aos movimentos do mercado.</a:t>
            </a:r>
          </a:p>
          <a:p>
            <a:pPr algn="l">
              <a:buFont typeface="+mj-lt"/>
              <a:buAutoNum type="arabicPeriod"/>
            </a:pPr>
            <a:r>
              <a:rPr lang="en-US" b="1" i="0" dirty="0">
                <a:solidFill>
                  <a:srgbClr val="000000"/>
                </a:solidFill>
                <a:effectLst/>
                <a:latin typeface="Söhne"/>
              </a:rPr>
              <a:t>Plano para avaliar e reagir às notícias do mercado</a:t>
            </a:r>
            <a:r>
              <a:rPr lang="en-US" b="0" i="0" dirty="0">
                <a:solidFill>
                  <a:srgbClr val="000000"/>
                </a:solidFill>
                <a:effectLst/>
                <a:latin typeface="Söhne"/>
              </a:rPr>
              <a:t>:</a:t>
            </a:r>
          </a:p>
          <a:p>
            <a:pPr marL="742950" lvl="1" indent="-285750" algn="l">
              <a:buFont typeface="+mj-lt"/>
              <a:buAutoNum type="arabicPeriod"/>
            </a:pPr>
            <a:r>
              <a:rPr lang="en-US" b="0" i="0" dirty="0">
                <a:solidFill>
                  <a:srgbClr val="000000"/>
                </a:solidFill>
                <a:effectLst/>
                <a:latin typeface="Söhne"/>
              </a:rPr>
              <a:t>A Taylor deve consumir notícias de fontes respeitáveis e considerar a informação no contexto da sua estratégia de investimento a longo prazo, </a:t>
            </a:r>
            <a:r>
              <a:rPr lang="en-US" b="0" i="0" dirty="0" err="1">
                <a:solidFill>
                  <a:srgbClr val="000000"/>
                </a:solidFill>
                <a:effectLst/>
                <a:latin typeface="Söhne"/>
              </a:rPr>
              <a:t>evitando</a:t>
            </a:r>
            <a:r>
              <a:rPr lang="en-US" b="0" i="0" dirty="0">
                <a:solidFill>
                  <a:srgbClr val="000000"/>
                </a:solidFill>
                <a:effectLst/>
                <a:latin typeface="Söhne"/>
              </a:rPr>
              <a:t> </a:t>
            </a:r>
            <a:r>
              <a:rPr lang="en-US" b="0" i="0" dirty="0" err="1">
                <a:solidFill>
                  <a:srgbClr val="000000"/>
                </a:solidFill>
                <a:effectLst/>
                <a:latin typeface="Söhne"/>
              </a:rPr>
              <a:t>reações</a:t>
            </a:r>
            <a:r>
              <a:rPr lang="en-US" b="0" i="0" dirty="0">
                <a:solidFill>
                  <a:srgbClr val="000000"/>
                </a:solidFill>
                <a:effectLst/>
                <a:latin typeface="Söhne"/>
              </a:rPr>
              <a:t> irreflectidas às manchetes.</a:t>
            </a:r>
          </a:p>
          <a:p>
            <a:pPr marL="742950" lvl="1" indent="-285750" algn="l">
              <a:buFont typeface="+mj-lt"/>
              <a:buAutoNum type="arabicPeriod"/>
            </a:pPr>
            <a:r>
              <a:rPr lang="en-US" b="0" i="0" dirty="0">
                <a:solidFill>
                  <a:srgbClr val="000000"/>
                </a:solidFill>
                <a:effectLst/>
                <a:latin typeface="Söhne"/>
              </a:rPr>
              <a:t>Defina horários específicos para verificar o desempenho do mercado ou do investimento (por exemplo, uma vez por semana ou por mês) em vez de reagir às flutuações diárias.</a:t>
            </a:r>
          </a:p>
          <a:p>
            <a:pPr marL="742950" lvl="1" indent="-285750" algn="l">
              <a:buFont typeface="+mj-lt"/>
              <a:buAutoNum type="arabicPeriod"/>
            </a:pPr>
            <a:r>
              <a:rPr lang="en-US" b="0" i="0" dirty="0">
                <a:solidFill>
                  <a:srgbClr val="000000"/>
                </a:solidFill>
                <a:effectLst/>
                <a:latin typeface="Söhne"/>
              </a:rPr>
              <a:t>Utilize os alertas para movimentos significativos em investimentos específicos como um estímulo para análise, não para ação imediata.</a:t>
            </a:r>
          </a:p>
          <a:p>
            <a:pPr algn="l">
              <a:buFont typeface="+mj-lt"/>
              <a:buAutoNum type="arabicPeriod"/>
            </a:pPr>
            <a:r>
              <a:rPr lang="en-US" b="1" i="0" dirty="0">
                <a:solidFill>
                  <a:srgbClr val="000000"/>
                </a:solidFill>
                <a:effectLst/>
                <a:latin typeface="Söhne"/>
              </a:rPr>
              <a:t>Métodos para manter a concentração </a:t>
            </a:r>
            <a:r>
              <a:rPr lang="en-US" b="1" i="0" dirty="0" err="1">
                <a:solidFill>
                  <a:srgbClr val="000000"/>
                </a:solidFill>
                <a:effectLst/>
                <a:latin typeface="Söhne"/>
              </a:rPr>
              <a:t>nos</a:t>
            </a:r>
            <a:r>
              <a:rPr lang="en-US" b="1" i="0" dirty="0">
                <a:solidFill>
                  <a:srgbClr val="000000"/>
                </a:solidFill>
                <a:effectLst/>
                <a:latin typeface="Söhne"/>
              </a:rPr>
              <a:t> </a:t>
            </a:r>
            <a:r>
              <a:rPr lang="en-US" b="1" i="0" dirty="0" err="1">
                <a:solidFill>
                  <a:srgbClr val="000000"/>
                </a:solidFill>
                <a:effectLst/>
                <a:latin typeface="Söhne"/>
              </a:rPr>
              <a:t>objetivos</a:t>
            </a:r>
            <a:r>
              <a:rPr lang="en-US" b="1" i="0" dirty="0">
                <a:solidFill>
                  <a:srgbClr val="000000"/>
                </a:solidFill>
                <a:effectLst/>
                <a:latin typeface="Söhne"/>
              </a:rPr>
              <a:t> a longo prazo</a:t>
            </a:r>
            <a:r>
              <a:rPr lang="en-US" b="0" i="0" dirty="0">
                <a:solidFill>
                  <a:srgbClr val="000000"/>
                </a:solidFill>
                <a:effectLst/>
                <a:latin typeface="Söhne"/>
              </a:rPr>
              <a:t>:</a:t>
            </a:r>
          </a:p>
          <a:p>
            <a:pPr marL="742950" lvl="1" indent="-285750" algn="l">
              <a:buFont typeface="+mj-lt"/>
              <a:buAutoNum type="arabicPeriod"/>
            </a:pPr>
            <a:r>
              <a:rPr lang="en-US" b="0" i="0" dirty="0">
                <a:solidFill>
                  <a:srgbClr val="000000"/>
                </a:solidFill>
                <a:effectLst/>
                <a:latin typeface="Söhne"/>
              </a:rPr>
              <a:t>Rever regularmente o plano de investimento para recordar a Taylor </a:t>
            </a:r>
            <a:r>
              <a:rPr lang="en-US" b="0" i="0" dirty="0" err="1">
                <a:solidFill>
                  <a:srgbClr val="000000"/>
                </a:solidFill>
                <a:effectLst/>
                <a:latin typeface="Söhne"/>
              </a:rPr>
              <a:t>os</a:t>
            </a:r>
            <a:r>
              <a:rPr lang="en-US" b="0" i="0" dirty="0">
                <a:solidFill>
                  <a:srgbClr val="000000"/>
                </a:solidFill>
                <a:effectLst/>
                <a:latin typeface="Söhne"/>
              </a:rPr>
              <a:t> </a:t>
            </a:r>
            <a:r>
              <a:rPr lang="en-US" b="0" i="0" dirty="0" err="1">
                <a:solidFill>
                  <a:srgbClr val="000000"/>
                </a:solidFill>
                <a:effectLst/>
                <a:latin typeface="Söhne"/>
              </a:rPr>
              <a:t>objetivos</a:t>
            </a:r>
            <a:r>
              <a:rPr lang="en-US" b="0" i="0" dirty="0">
                <a:solidFill>
                  <a:srgbClr val="000000"/>
                </a:solidFill>
                <a:effectLst/>
                <a:latin typeface="Söhne"/>
              </a:rPr>
              <a:t> a longo prazo e as razões subjacentes à estratégia de investimento escolhida.</a:t>
            </a:r>
          </a:p>
          <a:p>
            <a:pPr marL="742950" lvl="1" indent="-285750" algn="l">
              <a:buFont typeface="+mj-lt"/>
              <a:buAutoNum type="arabicPeriod"/>
            </a:pPr>
            <a:r>
              <a:rPr lang="en-US" b="0" i="0" dirty="0">
                <a:solidFill>
                  <a:srgbClr val="000000"/>
                </a:solidFill>
                <a:effectLst/>
                <a:latin typeface="Söhne"/>
              </a:rPr>
              <a:t>Visualize os benefícios a longo prazo de manter o rumo, como alcançar a independência financeira ou </a:t>
            </a:r>
            <a:r>
              <a:rPr lang="en-US" b="0" i="0" dirty="0" err="1">
                <a:solidFill>
                  <a:srgbClr val="000000"/>
                </a:solidFill>
                <a:effectLst/>
                <a:latin typeface="Söhne"/>
              </a:rPr>
              <a:t>os</a:t>
            </a:r>
            <a:r>
              <a:rPr lang="en-US" b="0" i="0" dirty="0">
                <a:solidFill>
                  <a:srgbClr val="000000"/>
                </a:solidFill>
                <a:effectLst/>
                <a:latin typeface="Söhne"/>
              </a:rPr>
              <a:t> </a:t>
            </a:r>
            <a:r>
              <a:rPr lang="en-US" b="0" i="0" dirty="0" err="1">
                <a:solidFill>
                  <a:srgbClr val="000000"/>
                </a:solidFill>
                <a:effectLst/>
                <a:latin typeface="Söhne"/>
              </a:rPr>
              <a:t>objetivos</a:t>
            </a:r>
            <a:r>
              <a:rPr lang="en-US" b="0" i="0" dirty="0">
                <a:solidFill>
                  <a:srgbClr val="000000"/>
                </a:solidFill>
                <a:effectLst/>
                <a:latin typeface="Söhne"/>
              </a:rPr>
              <a:t> de reforma, para contrariar o impacto emocional das perdas a curto prazo.</a:t>
            </a:r>
          </a:p>
          <a:p>
            <a:pPr marL="742950" lvl="1" indent="-285750" algn="l">
              <a:buFont typeface="+mj-lt"/>
              <a:buAutoNum type="arabicPeriod"/>
            </a:pPr>
            <a:r>
              <a:rPr lang="en-US" b="0" i="0" dirty="0">
                <a:solidFill>
                  <a:srgbClr val="000000"/>
                </a:solidFill>
                <a:effectLst/>
                <a:latin typeface="Söhne"/>
              </a:rPr>
              <a:t>Praticar técnicas de redução do stress ou passatempos que desviem a atenção do mercado, reduzindo a tentação de tomar decisões impulsivas com base nos movimentos do mercado a curto prazo.</a:t>
            </a:r>
          </a:p>
          <a:p>
            <a:pPr algn="l">
              <a:buFont typeface="+mj-lt"/>
              <a:buAutoNum type="arabicPeriod"/>
            </a:pPr>
            <a:r>
              <a:rPr lang="en-US" b="1" i="0" dirty="0">
                <a:solidFill>
                  <a:srgbClr val="000000"/>
                </a:solidFill>
                <a:effectLst/>
                <a:latin typeface="Söhne"/>
              </a:rPr>
              <a:t>Rever e ajustar a carteira</a:t>
            </a:r>
            <a:r>
              <a:rPr lang="en-US" b="0" i="0" dirty="0">
                <a:solidFill>
                  <a:srgbClr val="000000"/>
                </a:solidFill>
                <a:effectLst/>
                <a:latin typeface="Söhne"/>
              </a:rPr>
              <a:t>:</a:t>
            </a:r>
          </a:p>
          <a:p>
            <a:pPr marL="742950" lvl="1" indent="-285750" algn="l">
              <a:buFont typeface="+mj-lt"/>
              <a:buAutoNum type="arabicPeriod"/>
            </a:pPr>
            <a:r>
              <a:rPr lang="en-US" b="0" i="0" dirty="0">
                <a:solidFill>
                  <a:srgbClr val="000000"/>
                </a:solidFill>
                <a:effectLst/>
                <a:latin typeface="Söhne"/>
              </a:rPr>
              <a:t>Programar revisões regulares da carteira (por exemplo, trimestral ou semestralmente) para avaliar o desempenho em relação ao plano de investimento, fazendo ajustes com base em critérios e </a:t>
            </a:r>
            <a:r>
              <a:rPr lang="en-US" b="0" i="0" dirty="0" err="1">
                <a:solidFill>
                  <a:srgbClr val="000000"/>
                </a:solidFill>
                <a:effectLst/>
                <a:latin typeface="Söhne"/>
              </a:rPr>
              <a:t>análises</a:t>
            </a:r>
            <a:r>
              <a:rPr lang="en-US" b="0" i="0" dirty="0">
                <a:solidFill>
                  <a:srgbClr val="000000"/>
                </a:solidFill>
                <a:effectLst/>
                <a:latin typeface="Söhne"/>
              </a:rPr>
              <a:t> </a:t>
            </a:r>
            <a:r>
              <a:rPr lang="en-US" b="0" i="0" dirty="0" err="1">
                <a:solidFill>
                  <a:srgbClr val="000000"/>
                </a:solidFill>
                <a:effectLst/>
                <a:latin typeface="Söhne"/>
              </a:rPr>
              <a:t>objetivos</a:t>
            </a:r>
            <a:r>
              <a:rPr lang="en-US" b="0" i="0" dirty="0">
                <a:solidFill>
                  <a:srgbClr val="000000"/>
                </a:solidFill>
                <a:effectLst/>
                <a:latin typeface="Söhne"/>
              </a:rPr>
              <a:t> e não </a:t>
            </a:r>
            <a:r>
              <a:rPr lang="en-US" b="0" i="0" dirty="0" err="1">
                <a:solidFill>
                  <a:srgbClr val="000000"/>
                </a:solidFill>
                <a:effectLst/>
                <a:latin typeface="Söhne"/>
              </a:rPr>
              <a:t>em</a:t>
            </a:r>
            <a:r>
              <a:rPr lang="en-US" b="0" i="0" dirty="0">
                <a:solidFill>
                  <a:srgbClr val="000000"/>
                </a:solidFill>
                <a:effectLst/>
                <a:latin typeface="Söhne"/>
              </a:rPr>
              <a:t> </a:t>
            </a:r>
            <a:r>
              <a:rPr lang="en-US" b="0" i="0" dirty="0" err="1">
                <a:solidFill>
                  <a:srgbClr val="000000"/>
                </a:solidFill>
                <a:effectLst/>
                <a:latin typeface="Söhne"/>
              </a:rPr>
              <a:t>reações</a:t>
            </a:r>
            <a:r>
              <a:rPr lang="en-US" b="0" i="0" dirty="0">
                <a:solidFill>
                  <a:srgbClr val="000000"/>
                </a:solidFill>
                <a:effectLst/>
                <a:latin typeface="Söhne"/>
              </a:rPr>
              <a:t> emocionais.</a:t>
            </a:r>
          </a:p>
          <a:p>
            <a:pPr marL="742950" lvl="1" indent="-285750" algn="l">
              <a:buFont typeface="+mj-lt"/>
              <a:buAutoNum type="arabicPeriod"/>
            </a:pPr>
            <a:r>
              <a:rPr lang="en-US" b="0" i="0" dirty="0">
                <a:solidFill>
                  <a:srgbClr val="000000"/>
                </a:solidFill>
                <a:effectLst/>
                <a:latin typeface="Söhne"/>
              </a:rPr>
              <a:t>Utilizar uma lista de verificação de perguntas para avaliar se se justifica uma alteração na carteira de investimentos, centrando-se nas alterações dos fundamentos e não no sentimento do mercado.</a:t>
            </a:r>
          </a:p>
          <a:p>
            <a:pPr marL="742950" lvl="1" indent="-285750" algn="l">
              <a:buFont typeface="+mj-lt"/>
              <a:buAutoNum type="arabicPeriod"/>
            </a:pPr>
            <a:r>
              <a:rPr lang="en-US" b="0" i="0" dirty="0">
                <a:solidFill>
                  <a:srgbClr val="000000"/>
                </a:solidFill>
                <a:effectLst/>
                <a:latin typeface="Söhne"/>
              </a:rPr>
              <a:t>Considere a possibilidade de consultar um consultor financeiro para obter uma perspetiva objetiva durante períodos de incerteza ou stress emocional, garantindo que as decisões são baseadas em princípios financeiros sólidos.</a:t>
            </a:r>
          </a:p>
          <a:p>
            <a:pPr algn="l"/>
            <a:r>
              <a:rPr lang="en-US" b="1" i="0" dirty="0">
                <a:solidFill>
                  <a:srgbClr val="000000"/>
                </a:solidFill>
                <a:effectLst/>
                <a:latin typeface="Söhne"/>
              </a:rPr>
              <a:t>Resultado</a:t>
            </a:r>
            <a:r>
              <a:rPr lang="en-US" b="0" i="0" dirty="0">
                <a:solidFill>
                  <a:srgbClr val="000000"/>
                </a:solidFill>
                <a:effectLst/>
                <a:latin typeface="Söhne"/>
              </a:rPr>
              <a:t>: Ao implementar estas estratégias, o Taylor pode desenvolver uma abordagem disciplinada ao investimento que minimiza a influência das emoções. Esta abordagem sistemática ajuda a tomar decisões informadas, alinhadas com </a:t>
            </a:r>
            <a:r>
              <a:rPr lang="en-US" b="0" i="0" dirty="0" err="1">
                <a:solidFill>
                  <a:srgbClr val="000000"/>
                </a:solidFill>
                <a:effectLst/>
                <a:latin typeface="Söhne"/>
              </a:rPr>
              <a:t>os</a:t>
            </a:r>
            <a:r>
              <a:rPr lang="en-US" b="0" i="0" dirty="0">
                <a:solidFill>
                  <a:srgbClr val="000000"/>
                </a:solidFill>
                <a:effectLst/>
                <a:latin typeface="Söhne"/>
              </a:rPr>
              <a:t> </a:t>
            </a:r>
            <a:r>
              <a:rPr lang="en-US" b="0" i="0" dirty="0" err="1">
                <a:solidFill>
                  <a:srgbClr val="000000"/>
                </a:solidFill>
                <a:effectLst/>
                <a:latin typeface="Söhne"/>
              </a:rPr>
              <a:t>objetivos</a:t>
            </a:r>
            <a:r>
              <a:rPr lang="en-US" b="0" i="0" dirty="0">
                <a:solidFill>
                  <a:srgbClr val="000000"/>
                </a:solidFill>
                <a:effectLst/>
                <a:latin typeface="Söhne"/>
              </a:rPr>
              <a:t> financeiros a longo prazo, e evita as armadilhas do investimento emocional.</a:t>
            </a:r>
          </a:p>
          <a:p>
            <a:pPr algn="l"/>
            <a:r>
              <a:rPr lang="en-US" b="1" i="0" dirty="0">
                <a:solidFill>
                  <a:srgbClr val="000000"/>
                </a:solidFill>
                <a:effectLst/>
                <a:latin typeface="Söhne"/>
              </a:rPr>
              <a:t>Reflexão</a:t>
            </a:r>
            <a:r>
              <a:rPr lang="en-US" b="0" i="0" dirty="0">
                <a:solidFill>
                  <a:srgbClr val="000000"/>
                </a:solidFill>
                <a:effectLst/>
                <a:latin typeface="Söhne"/>
              </a:rPr>
              <a:t>: Esta tarefa sublinha a importância do controlo emocional no investimento. Destaca estratégias práticas que os investidores podem utilizar para gerir as </a:t>
            </a:r>
            <a:r>
              <a:rPr lang="en-US" b="0" i="0" dirty="0" err="1">
                <a:solidFill>
                  <a:srgbClr val="000000"/>
                </a:solidFill>
                <a:effectLst/>
                <a:latin typeface="Söhne"/>
              </a:rPr>
              <a:t>suas</a:t>
            </a:r>
            <a:r>
              <a:rPr lang="en-US" b="0" i="0" dirty="0">
                <a:solidFill>
                  <a:srgbClr val="000000"/>
                </a:solidFill>
                <a:effectLst/>
                <a:latin typeface="Söhne"/>
              </a:rPr>
              <a:t> </a:t>
            </a:r>
            <a:r>
              <a:rPr lang="en-US" b="0" i="0" dirty="0" err="1">
                <a:solidFill>
                  <a:srgbClr val="000000"/>
                </a:solidFill>
                <a:effectLst/>
                <a:latin typeface="Söhne"/>
              </a:rPr>
              <a:t>reações</a:t>
            </a:r>
            <a:r>
              <a:rPr lang="en-US" b="0" i="0" dirty="0">
                <a:solidFill>
                  <a:srgbClr val="000000"/>
                </a:solidFill>
                <a:effectLst/>
                <a:latin typeface="Söhne"/>
              </a:rPr>
              <a:t> emocionais, assegurando que as decisões de investimento são orientadas por uma análise racional e alinhadas com </a:t>
            </a:r>
            <a:r>
              <a:rPr lang="en-US" b="0" i="0" dirty="0" err="1">
                <a:solidFill>
                  <a:srgbClr val="000000"/>
                </a:solidFill>
                <a:effectLst/>
                <a:latin typeface="Söhne"/>
              </a:rPr>
              <a:t>objetivos</a:t>
            </a:r>
            <a:r>
              <a:rPr lang="en-US" b="0" i="0" dirty="0">
                <a:solidFill>
                  <a:srgbClr val="000000"/>
                </a:solidFill>
                <a:effectLst/>
                <a:latin typeface="Söhne"/>
              </a:rPr>
              <a:t> de longo prazo.</a:t>
            </a:r>
          </a:p>
        </p:txBody>
      </p:sp>
      <p:sp>
        <p:nvSpPr>
          <p:cNvPr id="194" name="Google Shape;194;p4:notes">
            <a:extLst>
              <a:ext uri="{FF2B5EF4-FFF2-40B4-BE49-F238E27FC236}">
                <a16:creationId xmlns:a16="http://schemas.microsoft.com/office/drawing/2014/main" id="{76E90B53-BED9-A81D-BEBB-5D895CF433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7421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Para concluir o módulo Investimento, lançámos as bases para um planeamento financeiro inteligente, realçando o poder do conhecimento na construção de um futuro financeiro seguro.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Começando com uma base de investimentos de baixo risco, semelhante a plantas de jardim duráveis, aumentámos o potencial e a variedade oferecidos pelas opções de risco médio e atingimos o pico com os investimentos de alto risco, altamente compensadores mas voláteis. Cenários da vida real, como a herança da Ana, guiaram-nos através da aplicação prática destes conceitos.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Explorámos as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com destaque para as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ecológicas, e as obrigações, incluindo as que têm um impacto ambiental e social positivo. Os fundos mútuos e os ETF foram clarificados, sublinhando a sua utilidade para a diversificação, enquanto o domínio dos investimentos alternativos alargou o nosso horizonte para incluir o sector imobiliário e as criptomoedas.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Modelos visuais como o Triângulo e a Pirâmide de Investimento ajudaram a ilustrar o delicado equilíbrio entre liquidez, risco e retorno. A revisão de desafios da vida real reforçou a forma de integrar estes princípios em estratégias financeiras reais.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Este módulo foi mais do que uma série de lições; tratou-se de dar poder a escolhas financeiras proactivas e informadas. Está agora equipado para cuidar dos seus investimentos com sabedoria e confiança, pronto para cultivar um jardim financeiro próspero para os anos vindouros.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699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618" name="Google Shape;61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objetivos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de aprendizagem deste módulo são para os alunos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Compreender os princípios fundamentais do investimento.</a:t>
            </a:r>
            <a:endParaRPr lang="de-A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Identificar as opções de investimento mais comuns.</a:t>
            </a:r>
            <a:endParaRPr lang="de-A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Reconhecer os riscos associados às diferentes opções de investimento.</a:t>
            </a:r>
            <a:endParaRPr lang="de-A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800" b="1"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Aplicar conhecimentos básicos para tomar decisões de investimento simples e informadas.</a:t>
            </a:r>
            <a:endParaRPr lang="de-AT"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Estes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objetivos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visam dotar as mulheres das ferramentas necessárias para começarem a investir de forma sensata, tendo em conta tanto o potencial de crescimento como os riscos associados.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397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30A3A592-BDC1-258B-DCEA-C74D2B81503B}"/>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8F05F4B4-D312-3436-115A-F9D2B9E4735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l"/>
            <a:r>
              <a:rPr lang="en-US" sz="1800" dirty="0">
                <a:effectLst/>
                <a:latin typeface="Century Gothic" panose="020B0502020202020204" pitchFamily="34" charset="0"/>
                <a:ea typeface="Calibri" panose="020F0502020204030204" pitchFamily="34" charset="0"/>
                <a:cs typeface="Times New Roman" panose="02020603050405020304" pitchFamily="18" charset="0"/>
              </a:rPr>
              <a:t>Este diapositivo apresenta um cenário da vida real envolvendo a Ana, preparando o terreno para uma discussão prática sobre gestão financeira responsável para indivíduos sem conhecimentos prévios.</a:t>
            </a:r>
          </a:p>
          <a:p>
            <a:pPr algn="l"/>
            <a:endParaRPr lang="en-US" sz="1800" b="0" i="0" dirty="0">
              <a:solidFill>
                <a:srgbClr val="000000"/>
              </a:solidFill>
              <a:effectLst/>
              <a:latin typeface="Century Gothic" panose="020B0502020202020204" pitchFamily="34" charset="0"/>
              <a:cs typeface="Times New Roman" panose="02020603050405020304" pitchFamily="18" charset="0"/>
            </a:endParaRPr>
          </a:p>
          <a:p>
            <a:pPr algn="l"/>
            <a:r>
              <a:rPr lang="en-US" b="0" i="0" dirty="0">
                <a:solidFill>
                  <a:srgbClr val="000000"/>
                </a:solidFill>
                <a:effectLst/>
                <a:latin typeface="Söhne"/>
              </a:rPr>
              <a:t>Com os conhecimentos que tem, tente refletir sobre este desafio da vida real. Basta pensar, e o debate será feito no final desta apresentação.</a:t>
            </a:r>
          </a:p>
        </p:txBody>
      </p:sp>
      <p:sp>
        <p:nvSpPr>
          <p:cNvPr id="194" name="Google Shape;194;p4:notes">
            <a:extLst>
              <a:ext uri="{FF2B5EF4-FFF2-40B4-BE49-F238E27FC236}">
                <a16:creationId xmlns:a16="http://schemas.microsoft.com/office/drawing/2014/main" id="{76E90B53-BED9-A81D-BEBB-5D895CF433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96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 investimento, na sua essência, é o ato deliberado de atribuir recursos, normalmente dinheiro, com a expetativa de gerar um rendimento ou lucro. É semelhante a plantar estrategicamente sementes num jardim, cultivando-as ao longo do tempo para obter uma colheita abundante. Isto envolve a compra de activos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como</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obrigações, bens imobiliários ou outros investimentos que se prevê que venham a valorizar-se ou a proporcionar fluxos de rendimento regulares. </a:t>
            </a:r>
          </a:p>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endParaRPr>
          </a:p>
          <a:p>
            <a:pPr marL="457200" marR="0" lvl="0" indent="-228600" algn="just"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Lembre-se: o objetivo do investimento é criar riqueza e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atingir</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objetivos</a:t>
            </a: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 financeiros a longo prazo. Trata-se de fazer com que o seu dinheiro trabalhe para si, em vez de ficar estagnado. No entanto, o investimento não é isento de contrapartidas; requer um equilíbrio cuidadoso entre as potenciais recompensas e os riscos associados. Ao compreender estes princípios e ao explorar várias vias de investimento, os indivíduos podem embarcar numa viagem em direção à segurança e ao fortalecimento financeiro.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1819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9361AD9D-C964-E8D3-D173-C54ED00FAABE}"/>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90CABA6-1AB7-82C0-7FDC-811C89822C7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Investir é como fazer jardinagem. Começamos com sementes (o nosso dinheiro) e plantamo-las na esperança de que cresçam e se transformem em algo maior. Tal como diferentes plantas precisam de diferentes quantidades de luz solar, água e cuidados, diferentes investimentos requerem diferentes níveis de atenção e tolerância ao risco. O objetivo é ver as suas sementes iniciais não só voltarem a si como plantas crescidas, mas também multiplicarem-se, proporcionando mais do que aquilo com que começou.</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b="1"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200F6159-8ECF-4071-B8D2-994605BD9C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592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9361AD9D-C964-E8D3-D173-C54ED00FAABE}"/>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A90CABA6-1AB7-82C0-7FDC-811C89822C7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Explorar onde pode investir é, quando explicado utilizando a jardinagem como </a:t>
            </a:r>
            <a:r>
              <a:rPr lang="en-US" sz="1800" b="1" kern="100" dirty="0" err="1">
                <a:effectLst/>
                <a:latin typeface="Century Gothic" panose="020B0502020202020204" pitchFamily="34" charset="0"/>
                <a:ea typeface="Calibri" panose="020F0502020204030204" pitchFamily="34" charset="0"/>
                <a:cs typeface="Times New Roman" panose="02020603050405020304" pitchFamily="18" charset="0"/>
              </a:rPr>
              <a:t>metáfora</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 o mesmo que escolher as suas plantas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b="1" kern="100" dirty="0" err="1">
                <a:effectLst/>
                <a:latin typeface="Century Gothic" panose="020B0502020202020204" pitchFamily="34" charset="0"/>
                <a:ea typeface="Calibri" panose="020F0502020204030204" pitchFamily="34" charset="0"/>
                <a:cs typeface="Times New Roman" panose="02020603050405020304" pitchFamily="18" charset="0"/>
              </a:rPr>
              <a:t>ações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São como comprar árvores de fruto. Podem crescer significativamente e dar frutos (dividendos e valor), mas também podem ser afectadas pelo mau tempo (flutuações do mercado).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Ligações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Imagine-os como plantas perenes. Não crescem tão rapidamente como as árvores de fruto, mas proporcionam um crescimento estável e fiável com menos riscos.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Imóveis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É o mesmo que investir num grande terreno. Requer mais manutenção e um maior investimento inicial, mas, com o tempo, pode tornar-se um ativo valioso.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Contas de poupança</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Pense nelas como o solo do seu jardim. É essencial para o crescimento, tem baixo risco, mas o retorno (juros) é mínimo em comparação com outras opções.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b="1"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Conhecer os riscos na metáfora da jardinagem significa compreender as estações do ano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Tal como os jardins enfrentam estações, os investimentos enfrentam períodos de crescimento e declínio. Algumas plantas (investimentos) podem não sobreviver a um inverno rigoroso (recessão económica), enquanto outras prosperam na primavera (recuperação económica). Diversificar o seu jardim plantando uma variedade de sementes pode ajudar a garantir que, mesmo que uma planta não sobreviva, outras florescerão, mantendo o seu jardim produtivo.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Tomar as suas primeiras decisões de investimento significa plantar o seu jardim</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Comece por avaliar o espaço do seu jardim (recursos financeiros) e decida o que plantar (investir) com base nisso: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A dimensão do seu jardim (montante que está disposto a investir).</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O tipo de plantas de que gosta e que pode realisticamente cuidar (investimentos que correspondam aos seus interesses e tolerância ao risco).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Arial" panose="020B0604020202020204" pitchFamily="34" charset="0"/>
              <a:buChar char="•"/>
              <a:tabLst>
                <a:tab pos="45720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Os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seus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objetivos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de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jardinagem</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objetivos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financeiros), quer se trate de ter um abastecimento constante de ervas aromáticas (rendimento constante das obrigações) ou uma bela cerejeira em flor (crescimento das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ações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US" sz="1800" b="1" kern="100" dirty="0">
              <a:effectLst/>
              <a:latin typeface="Century Gothic" panose="020B0502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Porque é que isto é importante</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Ao iniciar a sua horta financeira, está a dar o primeiro passo para garantir o seu futuro. Não se trata apenas de ver a sua horta crescer; trata-se de aprender, adaptar-se e tomar decisões que ajudarão a sua horta a resistir a todas as condições climatéricas. Com paciência, cuidado e um pouco de gestão do risco, a sua horta financeira pode proporcionar-lhe uma recompensa que dura toda a vida.</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200F6159-8ECF-4071-B8D2-994605BD9C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1794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algn="just">
              <a:lnSpc>
                <a:spcPct val="107000"/>
              </a:lnSpc>
              <a:spcAft>
                <a:spcPts val="800"/>
              </a:spcAft>
            </a:pPr>
            <a:r>
              <a:rPr lang="en-US" sz="1800" kern="100" dirty="0">
                <a:solidFill>
                  <a:srgbClr val="000000"/>
                </a:solidFill>
                <a:effectLst/>
                <a:latin typeface="Century Gothic" panose="020B0502020202020204" pitchFamily="34" charset="0"/>
                <a:ea typeface="Century Gothic" panose="020B0502020202020204" pitchFamily="34" charset="0"/>
                <a:cs typeface="Century Gothic" panose="020B0502020202020204" pitchFamily="34" charset="0"/>
              </a:rPr>
              <a:t>Também os princípios básicos de investimento podem ser explicados utilizando a jardinagem como metáfora para simplificar conceitos complexos.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1. Diversificar: Distribua os seus investimentos para gerir melhor os riscos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Imagine que está a planear o seu jardim. Se plantar apenas um tipo de flor ou de legume e uma doença ou o mau tempo o atingir, pode perder tudo. Mas se tiver uma mistura de frutos, legumes e flores, alguns podem prosperar, mesmo que outros não o façam. Ao investir, isto significa colocar o seu dinheiro em diferentes tipos de investimentos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como</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ações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obrigações e imobiliário). Desta forma, se um investimento não for bem sucedido, outros poderão crescer, mantendo o seu jardim saudável.</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2. Compreender: Saber em que está a investir e como funciona</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Antes de plantar qualquer coisa, é necessário compreender o que cada planta precisa para crescer. Não se planta uma flor que gosta de sol na sombra. Da mesma forma, antes de investir, aprenda sobre cada opção. Saiba como funcionam as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ações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as obrigações ou o imobiliário e o que precisam para serem bem sucedidos. Este conhecimento ajuda-o a tomar decisões informadas e a escolher o local certo no seu jardim para cada planta.</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3. Planear a longo prazo: Concentrar-se no crescimento a longo prazo e não em ganhos a curto prazo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A jardinagem não é uma questão de gratificação instantânea. Algumas plantas demoram algumas épocas a florescer ou a dar frutos. Investir é semelhante. É tentador procurar vitórias rápidas, mas os verdadeiros benefícios vêm muitas vezes do crescimento dos seus investimentos ao longo de anos ou mesmo décadas. Pense nisso como plantar uma árvore. Leva tempo a crescer alta e forte, mas acaba por dar sombra ou frutos durante muitos anos.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4. Avaliar o risco: investir de acordo com o seu nível de conforto com o risco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Cada planta tem os seus próprios riscos. Algumas são mais delicadas e requerem mais cuidados, enquanto outras são mais resistentes. Antes de plantar, deve decidir qual a mistura de plantas que se sente confortável em cuidar, com base no risco de fracasso e na sua capacidade de cuidar delas. Ao investir, avalie o risco que se sente à vontade para correr. As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ações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podem ser como orquídeas delicadas, oferecendo beleza (rendimentos elevados) mas exigindo uma atenção cuidadosa. As obrigações são mais parecidas com fetos robustos, menos deslumbrantes mas também menos exigentes.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5. Minimizar os custos: Estar atento às taxas e custos, uma vez que estes reduzem os retornos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A jardinagem pode tornar-se dispendiosa se não tivermos cuidado. O custo das sementes, do solo, dos fertilizantes e da água pode aumentar, reduzindo o prazer ou os lucros que obtém do seu jardim. Da mesma forma, o investimento tem custos - taxas de compra ou venda de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ações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gestão dos seus investimentos ou aconselhamento. Estes custos podem reduzir os seus rendimentos globais. Tal como procuraria formas de jardinar de forma eficiente, poupando água da chuva ou fazendo compostagem, ao investir, procura opções de baixo custo que ainda assim permitam que os seus investimentos cresçam de forma saudável.</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a:extLst>
            <a:ext uri="{FF2B5EF4-FFF2-40B4-BE49-F238E27FC236}">
              <a16:creationId xmlns:a16="http://schemas.microsoft.com/office/drawing/2014/main" id="{0A0CB7EB-26C1-5FBD-DF23-DB58AC0944D5}"/>
            </a:ext>
          </a:extLst>
        </p:cNvPr>
        <p:cNvGrpSpPr/>
        <p:nvPr/>
      </p:nvGrpSpPr>
      <p:grpSpPr>
        <a:xfrm>
          <a:off x="0" y="0"/>
          <a:ext cx="0" cy="0"/>
          <a:chOff x="0" y="0"/>
          <a:chExt cx="0" cy="0"/>
        </a:xfrm>
      </p:grpSpPr>
      <p:sp>
        <p:nvSpPr>
          <p:cNvPr id="193" name="Google Shape;193;p4:notes">
            <a:extLst>
              <a:ext uri="{FF2B5EF4-FFF2-40B4-BE49-F238E27FC236}">
                <a16:creationId xmlns:a16="http://schemas.microsoft.com/office/drawing/2014/main" id="{E4286084-0D00-EDC8-EF1B-9776055E2693}"/>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6</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Investir regularmente: Plantando sementes ao longo das estações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Tal como um jardineiro planta sementes em diferentes alturas do ano para assegurar um crescimento e uma colheita contínuos, investir regularmente tira partido das flutuações do mercado. Algumas sementes serão plantadas durante uma estação chuvosa (recessão do mercado), potencialmente levando a um crescimento exuberante quando o sol regressar. Outras serão plantadas em épocas mais soalheiras (subidas do mercado), aproveitando imediatamente o calor. Esta abordagem, conhecida como dollar-cost averaging, ajuda a atenuar os riscos da volatilidade do mercado.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7</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Reequilíbrio: Poda e monda para manter a saúde do jardim</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Com o tempo, algumas plantas do seu jardim crescerão mais depressa do que outras, podendo ofuscar as plantas mais pequenas ou desequilibrar o jardim. Da mesma forma, como os investimentos crescem a ritmos diferentes, a sua carteira pode afastar-se da sua conceção original. O reequilíbrio é como podar os que têm um desempenho superior e reforçar os que têm um desempenho inferior, assegurando que o seu jardim de investimentos se mantém fiel à disposição planeada e à tolerância ao risco, reflectindo os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seus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objetivos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financeiros e o seu calendário.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8</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Manter-se informado: Estar atento à previsão do tempo</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Um jardineiro inteligente observa as previsões meteorológicas para antecipar a chuva, a seca ou a geada, ajustando as suas actividades de jardinagem em conformidade. Manter-se informado sobre as notícias financeiras e as tendências do mercado é crucial, mas também é importante não deixar que cada previsão ou flutuação do mercado conduza a decisões impulsivas de jardinagem. O conhecimento é poder, mas a sabedoria reside em saber como o utilizar.</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9</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Controlar as emoções: Jardinagem com paciência e disciplina</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A jardinagem requer paciência e disciplina; reagir a cada mudança de clima ou a uma nova praga pode levar a decisões precipitadas que prejudicam mais do que ajudam. No investimento, emoções como o medo e a ganância podem conduzir a decisões impulsivas, como vender investimentos durante uma queda do mercado (pânico) ou comprar uma ação em rápida subida sem a devida diligência (ganância). Cultivar uma abordagem calma e disciplinada ao investimento, tal como na jardinagem, pode conduzir a resultados mais frutuosos.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10</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Rever </a:t>
            </a:r>
            <a:r>
              <a:rPr lang="en-US" sz="1800" b="1" kern="100" dirty="0" err="1">
                <a:effectLst/>
                <a:latin typeface="Century Gothic" panose="020B0502020202020204" pitchFamily="34" charset="0"/>
                <a:ea typeface="Calibri" panose="020F0502020204030204" pitchFamily="34" charset="0"/>
                <a:cs typeface="Times New Roman" panose="02020603050405020304" pitchFamily="18" charset="0"/>
              </a:rPr>
              <a:t>os</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b="1" kern="100" dirty="0" err="1">
                <a:effectLst/>
                <a:latin typeface="Century Gothic" panose="020B0502020202020204" pitchFamily="34" charset="0"/>
                <a:ea typeface="Calibri" panose="020F0502020204030204" pitchFamily="34" charset="0"/>
                <a:cs typeface="Times New Roman" panose="02020603050405020304" pitchFamily="18" charset="0"/>
              </a:rPr>
              <a:t>objetivos</a:t>
            </a:r>
            <a:r>
              <a:rPr lang="en-US" sz="1800" b="1" kern="100" dirty="0">
                <a:effectLst/>
                <a:latin typeface="Century Gothic" panose="020B0502020202020204" pitchFamily="34" charset="0"/>
                <a:ea typeface="Calibri" panose="020F0502020204030204" pitchFamily="34" charset="0"/>
                <a:cs typeface="Times New Roman" panose="02020603050405020304" pitchFamily="18" charset="0"/>
              </a:rPr>
              <a:t>: Planeamento da horta sazonal</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Tal como um jardineiro revê periodicamente o progresso do seu jardim e planeia a próxima estação, é essencial verificar regularmente a sua carteira de investimentos em relação aos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seus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objetivos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financeiros. As mudanças na vida, como uma nova carreira, o crescimento da família ou a proximidade da reforma, podem significar que os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seus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objetivos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financeiros mudaram. As revisões regulares ajudam a garantir que a sua estratégia de investimento continua a estar alinhada com os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seus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a:t>
            </a:r>
            <a:r>
              <a:rPr lang="en-US" sz="1800" kern="100" dirty="0" err="1">
                <a:effectLst/>
                <a:latin typeface="Century Gothic" panose="020B0502020202020204" pitchFamily="34" charset="0"/>
                <a:ea typeface="Calibri" panose="020F0502020204030204" pitchFamily="34" charset="0"/>
                <a:cs typeface="Times New Roman" panose="02020603050405020304" pitchFamily="18" charset="0"/>
              </a:rPr>
              <a:t>objetivos</a:t>
            </a: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 permitindo-lhe fazer os ajustamentos necessários, tal como planear o seu jardim para as próximas estações.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R="440690" algn="just">
              <a:lnSpc>
                <a:spcPct val="115000"/>
              </a:lnSpc>
              <a:spcAft>
                <a:spcPts val="800"/>
              </a:spcAft>
              <a:tabLst>
                <a:tab pos="528955" algn="l"/>
                <a:tab pos="529590" algn="l"/>
              </a:tabLst>
            </a:pPr>
            <a:r>
              <a:rPr lang="en-US" sz="1800" kern="100" dirty="0">
                <a:effectLst/>
                <a:latin typeface="Century Gothic" panose="020B0502020202020204" pitchFamily="34" charset="0"/>
                <a:ea typeface="Calibri" panose="020F0502020204030204" pitchFamily="34" charset="0"/>
                <a:cs typeface="Times New Roman" panose="02020603050405020304" pitchFamily="18" charset="0"/>
              </a:rPr>
              <a:t>Ao adotar estes princípios, não está apenas a assistir passivamente ao crescimento do seu jardim. Está a cultivá-lo ativamente, fazendo ajustes com base nas estações e condições, com vista a uma paisagem exuberante e florescente que satisfaça a sua visão e necessidades.</a:t>
            </a:r>
            <a:endParaRPr lang="de-AT"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AT" sz="1800" dirty="0">
              <a:effectLst/>
              <a:latin typeface="Times New Roman" panose="02020603050405020304" pitchFamily="18" charset="0"/>
              <a:ea typeface="Times New Roman" panose="02020603050405020304" pitchFamily="18" charset="0"/>
            </a:endParaRPr>
          </a:p>
        </p:txBody>
      </p:sp>
      <p:sp>
        <p:nvSpPr>
          <p:cNvPr id="194" name="Google Shape;194;p4:notes">
            <a:extLst>
              <a:ext uri="{FF2B5EF4-FFF2-40B4-BE49-F238E27FC236}">
                <a16:creationId xmlns:a16="http://schemas.microsoft.com/office/drawing/2014/main" id="{BAF31C80-E334-CF83-32FD-F975548243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6097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15"/>
        <p:cNvGrpSpPr/>
        <p:nvPr/>
      </p:nvGrpSpPr>
      <p:grpSpPr>
        <a:xfrm>
          <a:off x="0" y="0"/>
          <a:ext cx="0" cy="0"/>
          <a:chOff x="0" y="0"/>
          <a:chExt cx="0" cy="0"/>
        </a:xfrm>
      </p:grpSpPr>
      <p:sp>
        <p:nvSpPr>
          <p:cNvPr id="16" name="Google Shape;16;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8"/>
        <p:cNvGrpSpPr/>
        <p:nvPr/>
      </p:nvGrpSpPr>
      <p:grpSpPr>
        <a:xfrm>
          <a:off x="0" y="0"/>
          <a:ext cx="0" cy="0"/>
          <a:chOff x="0" y="0"/>
          <a:chExt cx="0" cy="0"/>
        </a:xfrm>
      </p:grpSpPr>
      <p:sp>
        <p:nvSpPr>
          <p:cNvPr id="79" name="Google Shape;79;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19"/>
        <p:cNvGrpSpPr/>
        <p:nvPr/>
      </p:nvGrpSpPr>
      <p:grpSpPr>
        <a:xfrm>
          <a:off x="0" y="0"/>
          <a:ext cx="0" cy="0"/>
          <a:chOff x="0" y="0"/>
          <a:chExt cx="0" cy="0"/>
        </a:xfrm>
      </p:grpSpPr>
      <p:sp>
        <p:nvSpPr>
          <p:cNvPr id="20" name="Google Shape;2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25"/>
        <p:cNvGrpSpPr/>
        <p:nvPr/>
      </p:nvGrpSpPr>
      <p:grpSpPr>
        <a:xfrm>
          <a:off x="0" y="0"/>
          <a:ext cx="0" cy="0"/>
          <a:chOff x="0" y="0"/>
          <a:chExt cx="0" cy="0"/>
        </a:xfrm>
      </p:grpSpPr>
      <p:sp>
        <p:nvSpPr>
          <p:cNvPr id="26" name="Google Shape;26;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31"/>
        <p:cNvGrpSpPr/>
        <p:nvPr/>
      </p:nvGrpSpPr>
      <p:grpSpPr>
        <a:xfrm>
          <a:off x="0" y="0"/>
          <a:ext cx="0" cy="0"/>
          <a:chOff x="0" y="0"/>
          <a:chExt cx="0" cy="0"/>
        </a:xfrm>
      </p:grpSpPr>
      <p:sp>
        <p:nvSpPr>
          <p:cNvPr id="32" name="Google Shape;32;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7"/>
        <p:cNvGrpSpPr/>
        <p:nvPr/>
      </p:nvGrpSpPr>
      <p:grpSpPr>
        <a:xfrm>
          <a:off x="0" y="0"/>
          <a:ext cx="0" cy="0"/>
          <a:chOff x="0" y="0"/>
          <a:chExt cx="0" cy="0"/>
        </a:xfrm>
      </p:grpSpPr>
      <p:sp>
        <p:nvSpPr>
          <p:cNvPr id="38" name="Google Shape;3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44"/>
        <p:cNvGrpSpPr/>
        <p:nvPr/>
      </p:nvGrpSpPr>
      <p:grpSpPr>
        <a:xfrm>
          <a:off x="0" y="0"/>
          <a:ext cx="0" cy="0"/>
          <a:chOff x="0" y="0"/>
          <a:chExt cx="0" cy="0"/>
        </a:xfrm>
      </p:grpSpPr>
      <p:sp>
        <p:nvSpPr>
          <p:cNvPr id="45" name="Google Shape;45;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53"/>
        <p:cNvGrpSpPr/>
        <p:nvPr/>
      </p:nvGrpSpPr>
      <p:grpSpPr>
        <a:xfrm>
          <a:off x="0" y="0"/>
          <a:ext cx="0" cy="0"/>
          <a:chOff x="0" y="0"/>
          <a:chExt cx="0" cy="0"/>
        </a:xfrm>
      </p:grpSpPr>
      <p:sp>
        <p:nvSpPr>
          <p:cNvPr id="54" name="Google Shape;5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58"/>
        <p:cNvGrpSpPr/>
        <p:nvPr/>
      </p:nvGrpSpPr>
      <p:grpSpPr>
        <a:xfrm>
          <a:off x="0" y="0"/>
          <a:ext cx="0" cy="0"/>
          <a:chOff x="0" y="0"/>
          <a:chExt cx="0" cy="0"/>
        </a:xfrm>
      </p:grpSpPr>
      <p:sp>
        <p:nvSpPr>
          <p:cNvPr id="59" name="Google Shape;59;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0"/>
          <p:cNvSpPr>
            <a:spLocks noGrp="1"/>
          </p:cNvSpPr>
          <p:nvPr>
            <p:ph type="pic" idx="2"/>
          </p:nvPr>
        </p:nvSpPr>
        <p:spPr>
          <a:xfrm>
            <a:off x="5183188" y="987425"/>
            <a:ext cx="6172200" cy="4873625"/>
          </a:xfrm>
          <a:prstGeom prst="rect">
            <a:avLst/>
          </a:prstGeom>
          <a:noFill/>
          <a:ln>
            <a:noFill/>
          </a:ln>
        </p:spPr>
      </p:sp>
      <p:sp>
        <p:nvSpPr>
          <p:cNvPr id="68" name="Google Shape;68;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D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jp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6.png"/><Relationship Id="rId4" Type="http://schemas.openxmlformats.org/officeDocument/2006/relationships/hyperlink" Target="https://addx.co/insights/the-names-bond-wholesale-bon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17.png"/><Relationship Id="rId4" Type="http://schemas.openxmlformats.org/officeDocument/2006/relationships/hyperlink" Target="https://esgclarity.com/emerging-market-green-bond-issuance-doubl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6.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mt="70000"/>
          </a:blip>
          <a:srcRect/>
          <a:stretch/>
        </p:blipFill>
        <p:spPr>
          <a:xfrm>
            <a:off x="0" y="0"/>
            <a:ext cx="12189075" cy="6899694"/>
          </a:xfrm>
          <a:prstGeom prst="rect">
            <a:avLst/>
          </a:prstGeom>
          <a:noFill/>
          <a:ln>
            <a:noFill/>
          </a:ln>
        </p:spPr>
      </p:pic>
      <p:sp>
        <p:nvSpPr>
          <p:cNvPr id="89" name="Google Shape;89;p1"/>
          <p:cNvSpPr/>
          <p:nvPr/>
        </p:nvSpPr>
        <p:spPr>
          <a:xfrm>
            <a:off x="0" y="4409118"/>
            <a:ext cx="12192000" cy="2448882"/>
          </a:xfrm>
          <a:custGeom>
            <a:avLst/>
            <a:gdLst/>
            <a:ahLst/>
            <a:cxnLst/>
            <a:rect l="l" t="t" r="r" b="b"/>
            <a:pathLst>
              <a:path w="1788521" h="1913890" extrusionOk="0">
                <a:moveTo>
                  <a:pt x="0" y="0"/>
                </a:moveTo>
                <a:lnTo>
                  <a:pt x="1788521" y="0"/>
                </a:lnTo>
                <a:lnTo>
                  <a:pt x="1788521" y="1913890"/>
                </a:lnTo>
                <a:lnTo>
                  <a:pt x="0" y="1913890"/>
                </a:lnTo>
                <a:close/>
              </a:path>
            </a:pathLst>
          </a:custGeom>
          <a:solidFill>
            <a:srgbClr val="AEABAB">
              <a:alpha val="6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3" name="Picture 2" descr="Logo&#10;&#10;Description automatically generated">
            <a:extLst>
              <a:ext uri="{FF2B5EF4-FFF2-40B4-BE49-F238E27FC236}">
                <a16:creationId xmlns:a16="http://schemas.microsoft.com/office/drawing/2014/main" id="{FBE73CA0-DD81-4D2B-1915-DECC0293DA55}"/>
              </a:ext>
            </a:extLst>
          </p:cNvPr>
          <p:cNvPicPr>
            <a:picLocks noChangeAspect="1"/>
          </p:cNvPicPr>
          <p:nvPr/>
        </p:nvPicPr>
        <p:blipFill>
          <a:blip r:embed="rId4"/>
          <a:stretch>
            <a:fillRect/>
          </a:stretch>
        </p:blipFill>
        <p:spPr>
          <a:xfrm>
            <a:off x="10092942" y="88900"/>
            <a:ext cx="1678519" cy="1854200"/>
          </a:xfrm>
          <a:prstGeom prst="rect">
            <a:avLst/>
          </a:prstGeom>
        </p:spPr>
      </p:pic>
      <p:sp>
        <p:nvSpPr>
          <p:cNvPr id="4" name="TextBox 3">
            <a:extLst>
              <a:ext uri="{FF2B5EF4-FFF2-40B4-BE49-F238E27FC236}">
                <a16:creationId xmlns:a16="http://schemas.microsoft.com/office/drawing/2014/main" id="{C153D7C9-4C2D-B203-9676-813771AB2C63}"/>
              </a:ext>
            </a:extLst>
          </p:cNvPr>
          <p:cNvSpPr txBox="1"/>
          <p:nvPr/>
        </p:nvSpPr>
        <p:spPr>
          <a:xfrm>
            <a:off x="1366684" y="4520146"/>
            <a:ext cx="8554064" cy="1200329"/>
          </a:xfrm>
          <a:prstGeom prst="rect">
            <a:avLst/>
          </a:prstGeom>
          <a:noFill/>
        </p:spPr>
        <p:txBody>
          <a:bodyPr wrap="square" rtlCol="0">
            <a:spAutoFit/>
          </a:bodyPr>
          <a:lstStyle/>
          <a:p>
            <a:pPr algn="ctr"/>
            <a:r>
              <a:rPr lang="pt-PT" sz="3600" dirty="0">
                <a:latin typeface="Aptos Light" panose="020B0004020202020204" pitchFamily="34" charset="0"/>
              </a:rPr>
              <a:t>INVESTIMENTO</a:t>
            </a:r>
            <a:br>
              <a:rPr lang="pt-PT" sz="3600" dirty="0">
                <a:latin typeface="Aptos Light" panose="020B0004020202020204" pitchFamily="34" charset="0"/>
              </a:rPr>
            </a:br>
            <a:r>
              <a:rPr lang="pt-PT" sz="3600" dirty="0">
                <a:latin typeface="Aptos Light" panose="020B0004020202020204" pitchFamily="34" charset="0"/>
              </a:rPr>
              <a:t>Como cultivar o seu jardim financeiro</a:t>
            </a:r>
          </a:p>
        </p:txBody>
      </p:sp>
      <p:cxnSp>
        <p:nvCxnSpPr>
          <p:cNvPr id="6" name="Straight Connector 5">
            <a:extLst>
              <a:ext uri="{FF2B5EF4-FFF2-40B4-BE49-F238E27FC236}">
                <a16:creationId xmlns:a16="http://schemas.microsoft.com/office/drawing/2014/main" id="{4E19570B-A9DC-4AA1-09ED-979D119CABDC}"/>
              </a:ext>
            </a:extLst>
          </p:cNvPr>
          <p:cNvCxnSpPr/>
          <p:nvPr/>
        </p:nvCxnSpPr>
        <p:spPr>
          <a:xfrm>
            <a:off x="4103176" y="5242560"/>
            <a:ext cx="3982720"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AA13D19-ACCC-2382-FED9-836F30168784}"/>
              </a:ext>
            </a:extLst>
          </p:cNvPr>
          <p:cNvSpPr txBox="1"/>
          <p:nvPr/>
        </p:nvSpPr>
        <p:spPr>
          <a:xfrm>
            <a:off x="3891116" y="5823370"/>
            <a:ext cx="3505200" cy="369332"/>
          </a:xfrm>
          <a:prstGeom prst="rect">
            <a:avLst/>
          </a:prstGeom>
          <a:noFill/>
        </p:spPr>
        <p:txBody>
          <a:bodyPr wrap="square" rtlCol="0">
            <a:spAutoFit/>
          </a:bodyPr>
          <a:lstStyle/>
          <a:p>
            <a:pPr algn="ctr"/>
            <a:r>
              <a:rPr lang="pt-PT" sz="1800" dirty="0">
                <a:latin typeface="Aptos Light" panose="020B0004020202020204" pitchFamily="34" charset="0"/>
              </a:rPr>
              <a:t>Autor: FHJ</a:t>
            </a:r>
            <a:endParaRPr lang="en-GB" sz="1800" dirty="0">
              <a:latin typeface="Aptos Light" panose="020B0004020202020204" pitchFamily="34" charset="0"/>
            </a:endParaRPr>
          </a:p>
        </p:txBody>
      </p:sp>
      <p:pic>
        <p:nvPicPr>
          <p:cNvPr id="2" name="Imagem 1" descr="Uma imagem com texto, Tipo de letra, Azul elétrico, Azul majorelle&#10;&#10;Descrição gerada automaticamente">
            <a:extLst>
              <a:ext uri="{FF2B5EF4-FFF2-40B4-BE49-F238E27FC236}">
                <a16:creationId xmlns:a16="http://schemas.microsoft.com/office/drawing/2014/main" id="{21ACDC57-069F-96B6-24F1-E7B271E4FD7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67640" y="6348200"/>
            <a:ext cx="2470291" cy="44146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OPÇÕES DE INVESTIMENTO</a:t>
            </a: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latin typeface="Century Gothic" panose="020B0502020202020204" pitchFamily="34" charset="0"/>
            </a:endParaRPr>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latin typeface="Century Gothic" panose="020B0502020202020204" pitchFamily="34" charset="0"/>
            </a:endParaRPr>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latin typeface="Century Gothic" panose="020B0502020202020204" pitchFamily="34" charset="0"/>
            </a:endParaRPr>
          </a:p>
        </p:txBody>
      </p:sp>
      <p:grpSp>
        <p:nvGrpSpPr>
          <p:cNvPr id="17" name="Gruppieren 16">
            <a:extLst>
              <a:ext uri="{FF2B5EF4-FFF2-40B4-BE49-F238E27FC236}">
                <a16:creationId xmlns:a16="http://schemas.microsoft.com/office/drawing/2014/main" id="{CCBC1761-6DAD-CB35-E115-0E53F918225E}"/>
              </a:ext>
            </a:extLst>
          </p:cNvPr>
          <p:cNvGrpSpPr/>
          <p:nvPr/>
        </p:nvGrpSpPr>
        <p:grpSpPr>
          <a:xfrm>
            <a:off x="4109516" y="6974642"/>
            <a:ext cx="3147187" cy="472078"/>
            <a:chOff x="4953014" y="6974317"/>
            <a:chExt cx="3147187" cy="472078"/>
          </a:xfrm>
        </p:grpSpPr>
        <p:sp>
          <p:nvSpPr>
            <p:cNvPr id="18" name="Rechteck 17">
              <a:extLst>
                <a:ext uri="{FF2B5EF4-FFF2-40B4-BE49-F238E27FC236}">
                  <a16:creationId xmlns:a16="http://schemas.microsoft.com/office/drawing/2014/main" id="{28719F6E-A1C3-C0D1-24B2-500C86F82310}"/>
                </a:ext>
              </a:extLst>
            </p:cNvPr>
            <p:cNvSpPr/>
            <p:nvPr/>
          </p:nvSpPr>
          <p:spPr>
            <a:xfrm>
              <a:off x="4953014" y="6974317"/>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latin typeface="Century Gothic" panose="020B0502020202020204" pitchFamily="34" charset="0"/>
              </a:endParaRPr>
            </a:p>
          </p:txBody>
        </p:sp>
        <p:sp>
          <p:nvSpPr>
            <p:cNvPr id="19" name="Textfeld 18">
              <a:extLst>
                <a:ext uri="{FF2B5EF4-FFF2-40B4-BE49-F238E27FC236}">
                  <a16:creationId xmlns:a16="http://schemas.microsoft.com/office/drawing/2014/main" id="{E9071D0B-3B5F-6981-4168-BCA24DE851E6}"/>
                </a:ext>
              </a:extLst>
            </p:cNvPr>
            <p:cNvSpPr txBox="1"/>
            <p:nvPr/>
          </p:nvSpPr>
          <p:spPr>
            <a:xfrm>
              <a:off x="4953014" y="6974317"/>
              <a:ext cx="3147187" cy="47207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defRPr b="1"/>
              </a:pPr>
              <a:r>
                <a:rPr lang="de-DE" sz="1200" kern="1200" dirty="0" err="1">
                  <a:latin typeface="Century Gothic" panose="020B0502020202020204" pitchFamily="34" charset="0"/>
                </a:rPr>
                <a:t>Criptoactivos</a:t>
              </a:r>
              <a:endParaRPr lang="de-AT" sz="1200" kern="1200" dirty="0">
                <a:latin typeface="Century Gothic" panose="020B0502020202020204" pitchFamily="34" charset="0"/>
              </a:endParaRPr>
            </a:p>
          </p:txBody>
        </p:sp>
      </p:grpSp>
      <p:grpSp>
        <p:nvGrpSpPr>
          <p:cNvPr id="3" name="Gruppieren 2">
            <a:extLst>
              <a:ext uri="{FF2B5EF4-FFF2-40B4-BE49-F238E27FC236}">
                <a16:creationId xmlns:a16="http://schemas.microsoft.com/office/drawing/2014/main" id="{911F7DA3-8613-4993-A26C-485504ED5F1E}"/>
              </a:ext>
            </a:extLst>
          </p:cNvPr>
          <p:cNvGrpSpPr/>
          <p:nvPr/>
        </p:nvGrpSpPr>
        <p:grpSpPr>
          <a:xfrm>
            <a:off x="877983" y="1484963"/>
            <a:ext cx="10357761" cy="3557552"/>
            <a:chOff x="1195136" y="743136"/>
            <a:chExt cx="10357761" cy="3557552"/>
          </a:xfrm>
        </p:grpSpPr>
        <p:sp>
          <p:nvSpPr>
            <p:cNvPr id="8" name="Textfeld 7">
              <a:extLst>
                <a:ext uri="{FF2B5EF4-FFF2-40B4-BE49-F238E27FC236}">
                  <a16:creationId xmlns:a16="http://schemas.microsoft.com/office/drawing/2014/main" id="{B610EC5D-3086-903A-FE5B-C58971C36452}"/>
                </a:ext>
              </a:extLst>
            </p:cNvPr>
            <p:cNvSpPr txBox="1"/>
            <p:nvPr/>
          </p:nvSpPr>
          <p:spPr>
            <a:xfrm>
              <a:off x="1195136" y="2682868"/>
              <a:ext cx="825867" cy="307777"/>
            </a:xfrm>
            <a:prstGeom prst="rect">
              <a:avLst/>
            </a:prstGeom>
            <a:noFill/>
            <a:ln>
              <a:solidFill>
                <a:schemeClr val="tx1"/>
              </a:solidFill>
            </a:ln>
          </p:spPr>
          <p:txBody>
            <a:bodyPr wrap="none" rtlCol="0">
              <a:spAutoFit/>
            </a:bodyPr>
            <a:lstStyle/>
            <a:p>
              <a:r>
                <a:rPr lang="de-DE" b="1" dirty="0">
                  <a:latin typeface="Aptos Light" panose="020B0004020202020204" pitchFamily="34" charset="0"/>
                </a:rPr>
                <a:t>Dinheiro</a:t>
              </a:r>
              <a:endParaRPr lang="de-AT" b="1" dirty="0">
                <a:latin typeface="Aptos Light" panose="020B0004020202020204" pitchFamily="34" charset="0"/>
              </a:endParaRPr>
            </a:p>
          </p:txBody>
        </p:sp>
        <p:sp>
          <p:nvSpPr>
            <p:cNvPr id="9" name="Textfeld 8">
              <a:extLst>
                <a:ext uri="{FF2B5EF4-FFF2-40B4-BE49-F238E27FC236}">
                  <a16:creationId xmlns:a16="http://schemas.microsoft.com/office/drawing/2014/main" id="{F566C207-2644-E965-305E-020281E5502C}"/>
                </a:ext>
              </a:extLst>
            </p:cNvPr>
            <p:cNvSpPr txBox="1"/>
            <p:nvPr/>
          </p:nvSpPr>
          <p:spPr>
            <a:xfrm>
              <a:off x="2645140" y="2684680"/>
              <a:ext cx="654346" cy="307777"/>
            </a:xfrm>
            <a:prstGeom prst="rect">
              <a:avLst/>
            </a:prstGeom>
            <a:noFill/>
            <a:ln>
              <a:solidFill>
                <a:schemeClr val="tx1"/>
              </a:solidFill>
            </a:ln>
          </p:spPr>
          <p:txBody>
            <a:bodyPr wrap="none" rtlCol="0">
              <a:spAutoFit/>
            </a:bodyPr>
            <a:lstStyle/>
            <a:p>
              <a:r>
                <a:rPr lang="de-DE" b="1" dirty="0">
                  <a:latin typeface="Aptos Light" panose="020B0004020202020204" pitchFamily="34" charset="0"/>
                </a:rPr>
                <a:t>Ações</a:t>
              </a:r>
              <a:endParaRPr lang="de-AT" b="1" dirty="0">
                <a:latin typeface="Aptos Light" panose="020B0004020202020204" pitchFamily="34" charset="0"/>
              </a:endParaRPr>
            </a:p>
          </p:txBody>
        </p:sp>
        <p:sp>
          <p:nvSpPr>
            <p:cNvPr id="10" name="Textfeld 9">
              <a:extLst>
                <a:ext uri="{FF2B5EF4-FFF2-40B4-BE49-F238E27FC236}">
                  <a16:creationId xmlns:a16="http://schemas.microsoft.com/office/drawing/2014/main" id="{72FB9544-4594-0C06-2D45-03269B23EFD5}"/>
                </a:ext>
              </a:extLst>
            </p:cNvPr>
            <p:cNvSpPr txBox="1"/>
            <p:nvPr/>
          </p:nvSpPr>
          <p:spPr>
            <a:xfrm>
              <a:off x="4116285" y="2684679"/>
              <a:ext cx="1056700" cy="307777"/>
            </a:xfrm>
            <a:prstGeom prst="rect">
              <a:avLst/>
            </a:prstGeom>
            <a:noFill/>
            <a:ln>
              <a:solidFill>
                <a:schemeClr val="tx1"/>
              </a:solidFill>
            </a:ln>
          </p:spPr>
          <p:txBody>
            <a:bodyPr wrap="none" rtlCol="0">
              <a:spAutoFit/>
            </a:bodyPr>
            <a:lstStyle/>
            <a:p>
              <a:r>
                <a:rPr lang="de-DE" b="1" dirty="0">
                  <a:latin typeface="Aptos Light" panose="020B0004020202020204" pitchFamily="34" charset="0"/>
                </a:rPr>
                <a:t>Obrigações</a:t>
              </a:r>
              <a:endParaRPr lang="de-AT" b="1" dirty="0">
                <a:latin typeface="Aptos Light" panose="020B0004020202020204" pitchFamily="34" charset="0"/>
              </a:endParaRPr>
            </a:p>
          </p:txBody>
        </p:sp>
        <p:sp>
          <p:nvSpPr>
            <p:cNvPr id="11" name="Textfeld 10">
              <a:extLst>
                <a:ext uri="{FF2B5EF4-FFF2-40B4-BE49-F238E27FC236}">
                  <a16:creationId xmlns:a16="http://schemas.microsoft.com/office/drawing/2014/main" id="{8A044FD3-5BE1-47EE-02ED-13E0048564C7}"/>
                </a:ext>
              </a:extLst>
            </p:cNvPr>
            <p:cNvSpPr txBox="1"/>
            <p:nvPr/>
          </p:nvSpPr>
          <p:spPr>
            <a:xfrm>
              <a:off x="5789184" y="2682868"/>
              <a:ext cx="1361270" cy="307777"/>
            </a:xfrm>
            <a:prstGeom prst="rect">
              <a:avLst/>
            </a:prstGeom>
            <a:noFill/>
            <a:ln>
              <a:solidFill>
                <a:schemeClr val="tx1"/>
              </a:solidFill>
            </a:ln>
          </p:spPr>
          <p:txBody>
            <a:bodyPr wrap="none" rtlCol="0">
              <a:spAutoFit/>
            </a:bodyPr>
            <a:lstStyle/>
            <a:p>
              <a:r>
                <a:rPr lang="de-DE" b="1" dirty="0">
                  <a:latin typeface="Aptos Light" panose="020B0004020202020204" pitchFamily="34" charset="0"/>
                </a:rPr>
                <a:t>Fundos Mútuos</a:t>
              </a:r>
              <a:endParaRPr lang="de-AT" b="1" dirty="0">
                <a:latin typeface="Aptos Light" panose="020B0004020202020204" pitchFamily="34" charset="0"/>
              </a:endParaRPr>
            </a:p>
          </p:txBody>
        </p:sp>
        <p:sp>
          <p:nvSpPr>
            <p:cNvPr id="12" name="Textfeld 11">
              <a:extLst>
                <a:ext uri="{FF2B5EF4-FFF2-40B4-BE49-F238E27FC236}">
                  <a16:creationId xmlns:a16="http://schemas.microsoft.com/office/drawing/2014/main" id="{FF9B4ACC-07A0-D337-3E6A-C287CCB911A1}"/>
                </a:ext>
              </a:extLst>
            </p:cNvPr>
            <p:cNvSpPr txBox="1"/>
            <p:nvPr/>
          </p:nvSpPr>
          <p:spPr>
            <a:xfrm>
              <a:off x="9161708" y="2682868"/>
              <a:ext cx="2209259" cy="307777"/>
            </a:xfrm>
            <a:prstGeom prst="rect">
              <a:avLst/>
            </a:prstGeom>
            <a:noFill/>
            <a:ln>
              <a:solidFill>
                <a:schemeClr val="tx1"/>
              </a:solidFill>
            </a:ln>
          </p:spPr>
          <p:txBody>
            <a:bodyPr wrap="none" rtlCol="0">
              <a:spAutoFit/>
            </a:bodyPr>
            <a:lstStyle/>
            <a:p>
              <a:r>
                <a:rPr lang="de-DE" b="1" dirty="0">
                  <a:latin typeface="Aptos Light" panose="020B0004020202020204" pitchFamily="34" charset="0"/>
                </a:rPr>
                <a:t>Investimentos alternativos</a:t>
              </a:r>
              <a:endParaRPr lang="de-AT" b="1" dirty="0">
                <a:latin typeface="Aptos Light" panose="020B0004020202020204" pitchFamily="34" charset="0"/>
              </a:endParaRPr>
            </a:p>
          </p:txBody>
        </p:sp>
        <p:sp>
          <p:nvSpPr>
            <p:cNvPr id="14" name="Textfeld 13">
              <a:extLst>
                <a:ext uri="{FF2B5EF4-FFF2-40B4-BE49-F238E27FC236}">
                  <a16:creationId xmlns:a16="http://schemas.microsoft.com/office/drawing/2014/main" id="{727446F6-37FA-0CE9-6405-046709DA5EBD}"/>
                </a:ext>
              </a:extLst>
            </p:cNvPr>
            <p:cNvSpPr txBox="1"/>
            <p:nvPr/>
          </p:nvSpPr>
          <p:spPr>
            <a:xfrm>
              <a:off x="9283138" y="3215255"/>
              <a:ext cx="2269759" cy="954107"/>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de-DE" sz="1400" b="1" dirty="0">
                  <a:latin typeface="Aptos Light" panose="020B0004020202020204" pitchFamily="34" charset="0"/>
                </a:rPr>
                <a:t>Imóveis</a:t>
              </a:r>
            </a:p>
            <a:p>
              <a:pPr marL="285750" indent="-285750">
                <a:buFont typeface="Arial" panose="020B0604020202020204" pitchFamily="34" charset="0"/>
                <a:buChar char="•"/>
              </a:pPr>
              <a:r>
                <a:rPr lang="de-DE" b="1" dirty="0">
                  <a:latin typeface="Aptos Light" panose="020B0004020202020204" pitchFamily="34" charset="0"/>
                </a:rPr>
                <a:t>Ouro</a:t>
              </a:r>
              <a:endParaRPr lang="de-DE" sz="1400" b="1" dirty="0">
                <a:latin typeface="Aptos Light" panose="020B0004020202020204" pitchFamily="34" charset="0"/>
              </a:endParaRPr>
            </a:p>
            <a:p>
              <a:pPr marL="285750" indent="-285750">
                <a:buFont typeface="Arial" panose="020B0604020202020204" pitchFamily="34" charset="0"/>
                <a:buChar char="•"/>
              </a:pPr>
              <a:r>
                <a:rPr lang="de-DE" sz="1400" b="1" dirty="0" err="1">
                  <a:latin typeface="Aptos Light" panose="020B0004020202020204" pitchFamily="34" charset="0"/>
                </a:rPr>
                <a:t>Criptomoedas</a:t>
              </a:r>
              <a:endParaRPr lang="de-AT" sz="1400" b="1" dirty="0">
                <a:latin typeface="Aptos Light" panose="020B0004020202020204" pitchFamily="34" charset="0"/>
              </a:endParaRPr>
            </a:p>
            <a:p>
              <a:pPr marL="285750" indent="-285750">
                <a:buFont typeface="Arial" panose="020B0604020202020204" pitchFamily="34" charset="0"/>
                <a:buChar char="•"/>
              </a:pPr>
              <a:r>
                <a:rPr lang="de-AT" sz="1400" b="1" dirty="0">
                  <a:latin typeface="Aptos Light" panose="020B0004020202020204" pitchFamily="34" charset="0"/>
                </a:rPr>
                <a:t>...</a:t>
              </a:r>
            </a:p>
          </p:txBody>
        </p:sp>
        <p:cxnSp>
          <p:nvCxnSpPr>
            <p:cNvPr id="15" name="Gerader Verbinder 14">
              <a:extLst>
                <a:ext uri="{FF2B5EF4-FFF2-40B4-BE49-F238E27FC236}">
                  <a16:creationId xmlns:a16="http://schemas.microsoft.com/office/drawing/2014/main" id="{ACC0854B-5C7D-752E-418F-B445B145EA46}"/>
                </a:ext>
              </a:extLst>
            </p:cNvPr>
            <p:cNvCxnSpPr>
              <a:cxnSpLocks/>
            </p:cNvCxnSpPr>
            <p:nvPr/>
          </p:nvCxnSpPr>
          <p:spPr>
            <a:xfrm>
              <a:off x="1562470" y="1793289"/>
              <a:ext cx="8609861"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 name="Gerade Verbindung mit Pfeil 15">
              <a:extLst>
                <a:ext uri="{FF2B5EF4-FFF2-40B4-BE49-F238E27FC236}">
                  <a16:creationId xmlns:a16="http://schemas.microsoft.com/office/drawing/2014/main" id="{3B9877B4-CFDC-AC1F-893F-B32D45DC6EC1}"/>
                </a:ext>
              </a:extLst>
            </p:cNvPr>
            <p:cNvCxnSpPr>
              <a:cxnSpLocks/>
            </p:cNvCxnSpPr>
            <p:nvPr/>
          </p:nvCxnSpPr>
          <p:spPr>
            <a:xfrm>
              <a:off x="1562470" y="1793289"/>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20">
              <a:extLst>
                <a:ext uri="{FF2B5EF4-FFF2-40B4-BE49-F238E27FC236}">
                  <a16:creationId xmlns:a16="http://schemas.microsoft.com/office/drawing/2014/main" id="{40C1875C-7096-4BD2-0D1B-5F1619901FF9}"/>
                </a:ext>
              </a:extLst>
            </p:cNvPr>
            <p:cNvCxnSpPr>
              <a:cxnSpLocks/>
            </p:cNvCxnSpPr>
            <p:nvPr/>
          </p:nvCxnSpPr>
          <p:spPr>
            <a:xfrm>
              <a:off x="6246020" y="1803644"/>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Gerade Verbindung mit Pfeil 22">
              <a:extLst>
                <a:ext uri="{FF2B5EF4-FFF2-40B4-BE49-F238E27FC236}">
                  <a16:creationId xmlns:a16="http://schemas.microsoft.com/office/drawing/2014/main" id="{BCE088BE-9679-5EFC-5D0E-4187FA6A8A67}"/>
                </a:ext>
              </a:extLst>
            </p:cNvPr>
            <p:cNvCxnSpPr>
              <a:cxnSpLocks/>
            </p:cNvCxnSpPr>
            <p:nvPr/>
          </p:nvCxnSpPr>
          <p:spPr>
            <a:xfrm>
              <a:off x="10172331" y="1793287"/>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4" name="Grafik 23">
              <a:extLst>
                <a:ext uri="{FF2B5EF4-FFF2-40B4-BE49-F238E27FC236}">
                  <a16:creationId xmlns:a16="http://schemas.microsoft.com/office/drawing/2014/main" id="{89FE349A-59E9-2FC0-7F25-DA3199BC1169}"/>
                </a:ext>
              </a:extLst>
            </p:cNvPr>
            <p:cNvPicPr>
              <a:picLocks noChangeAspect="1"/>
            </p:cNvPicPr>
            <p:nvPr/>
          </p:nvPicPr>
          <p:blipFill>
            <a:blip r:embed="rId4"/>
            <a:stretch>
              <a:fillRect/>
            </a:stretch>
          </p:blipFill>
          <p:spPr>
            <a:xfrm>
              <a:off x="1233425" y="2081391"/>
              <a:ext cx="562896" cy="562896"/>
            </a:xfrm>
            <a:prstGeom prst="rect">
              <a:avLst/>
            </a:prstGeom>
          </p:spPr>
        </p:pic>
        <p:pic>
          <p:nvPicPr>
            <p:cNvPr id="25" name="Grafik 24">
              <a:extLst>
                <a:ext uri="{FF2B5EF4-FFF2-40B4-BE49-F238E27FC236}">
                  <a16:creationId xmlns:a16="http://schemas.microsoft.com/office/drawing/2014/main" id="{CB014A33-CD9A-E266-9122-D17424012069}"/>
                </a:ext>
              </a:extLst>
            </p:cNvPr>
            <p:cNvPicPr>
              <a:picLocks noChangeAspect="1"/>
            </p:cNvPicPr>
            <p:nvPr/>
          </p:nvPicPr>
          <p:blipFill>
            <a:blip r:embed="rId5"/>
            <a:stretch>
              <a:fillRect/>
            </a:stretch>
          </p:blipFill>
          <p:spPr>
            <a:xfrm>
              <a:off x="5789184" y="2077814"/>
              <a:ext cx="987739" cy="553134"/>
            </a:xfrm>
            <a:prstGeom prst="rect">
              <a:avLst/>
            </a:prstGeom>
          </p:spPr>
        </p:pic>
        <p:pic>
          <p:nvPicPr>
            <p:cNvPr id="26" name="Grafik 25">
              <a:extLst>
                <a:ext uri="{FF2B5EF4-FFF2-40B4-BE49-F238E27FC236}">
                  <a16:creationId xmlns:a16="http://schemas.microsoft.com/office/drawing/2014/main" id="{177DE455-652D-466B-057C-656E2B06A861}"/>
                </a:ext>
              </a:extLst>
            </p:cNvPr>
            <p:cNvPicPr>
              <a:picLocks noChangeAspect="1"/>
            </p:cNvPicPr>
            <p:nvPr/>
          </p:nvPicPr>
          <p:blipFill>
            <a:blip r:embed="rId6"/>
            <a:stretch>
              <a:fillRect/>
            </a:stretch>
          </p:blipFill>
          <p:spPr>
            <a:xfrm rot="10800000" flipV="1">
              <a:off x="9795605" y="2053122"/>
              <a:ext cx="830291" cy="553527"/>
            </a:xfrm>
            <a:prstGeom prst="rect">
              <a:avLst/>
            </a:prstGeom>
          </p:spPr>
        </p:pic>
        <p:sp>
          <p:nvSpPr>
            <p:cNvPr id="27" name="Textfeld 26">
              <a:extLst>
                <a:ext uri="{FF2B5EF4-FFF2-40B4-BE49-F238E27FC236}">
                  <a16:creationId xmlns:a16="http://schemas.microsoft.com/office/drawing/2014/main" id="{78FE659B-A680-7F38-ABCF-D4D81CD62994}"/>
                </a:ext>
              </a:extLst>
            </p:cNvPr>
            <p:cNvSpPr txBox="1"/>
            <p:nvPr/>
          </p:nvSpPr>
          <p:spPr>
            <a:xfrm>
              <a:off x="1995943" y="743136"/>
              <a:ext cx="7742914" cy="523220"/>
            </a:xfrm>
            <a:prstGeom prst="rect">
              <a:avLst/>
            </a:prstGeom>
            <a:noFill/>
            <a:ln>
              <a:solidFill>
                <a:schemeClr val="tx1"/>
              </a:solidFill>
            </a:ln>
          </p:spPr>
          <p:txBody>
            <a:bodyPr wrap="square" rtlCol="0">
              <a:spAutoFit/>
            </a:bodyPr>
            <a:lstStyle/>
            <a:p>
              <a:pPr algn="ctr"/>
              <a:r>
                <a:rPr lang="de-DE" dirty="0" err="1">
                  <a:latin typeface="Aptos Light" panose="020B0004020202020204" pitchFamily="34" charset="0"/>
                </a:rPr>
                <a:t>Formas </a:t>
              </a:r>
              <a:r>
                <a:rPr lang="de-DE" dirty="0">
                  <a:latin typeface="Aptos Light" panose="020B0004020202020204" pitchFamily="34" charset="0"/>
                </a:rPr>
                <a:t>básicas de </a:t>
              </a:r>
              <a:r>
                <a:rPr lang="de-DE" dirty="0" err="1">
                  <a:latin typeface="Aptos Light" panose="020B0004020202020204" pitchFamily="34" charset="0"/>
                </a:rPr>
                <a:t>afetar dinheiro</a:t>
              </a:r>
              <a:r>
                <a:rPr lang="de-DE" dirty="0">
                  <a:latin typeface="Aptos Light" panose="020B0004020202020204" pitchFamily="34" charset="0"/>
                </a:rPr>
                <a:t>, </a:t>
              </a:r>
              <a:r>
                <a:rPr lang="de-DE" dirty="0" err="1">
                  <a:latin typeface="Aptos Light" panose="020B0004020202020204" pitchFamily="34" charset="0"/>
                </a:rPr>
                <a:t>com a expetativa </a:t>
              </a:r>
              <a:r>
                <a:rPr lang="de-DE" dirty="0">
                  <a:latin typeface="Aptos Light" panose="020B0004020202020204" pitchFamily="34" charset="0"/>
                </a:rPr>
                <a:t>de </a:t>
              </a:r>
              <a:r>
                <a:rPr lang="de-DE" dirty="0" err="1">
                  <a:latin typeface="Aptos Light" panose="020B0004020202020204" pitchFamily="34" charset="0"/>
                </a:rPr>
                <a:t>gerar rendimento ou lucro</a:t>
              </a:r>
              <a:endParaRPr lang="de-DE" dirty="0">
                <a:latin typeface="Aptos Light" panose="020B0004020202020204" pitchFamily="34" charset="0"/>
              </a:endParaRPr>
            </a:p>
            <a:p>
              <a:pPr algn="ctr"/>
              <a:r>
                <a:rPr lang="de-DE" i="1" dirty="0">
                  <a:latin typeface="Aptos Light" panose="020B0004020202020204" pitchFamily="34" charset="0"/>
                </a:rPr>
                <a:t>(ou seja, </a:t>
              </a:r>
              <a:r>
                <a:rPr lang="de-DE" i="1" dirty="0" err="1">
                  <a:latin typeface="Aptos Light" panose="020B0004020202020204" pitchFamily="34" charset="0"/>
                </a:rPr>
                <a:t>tipos básicos de </a:t>
              </a:r>
              <a:r>
                <a:rPr lang="de-DE" i="1" dirty="0">
                  <a:latin typeface="Aptos Light" panose="020B0004020202020204" pitchFamily="34" charset="0"/>
                </a:rPr>
                <a:t>plantas </a:t>
              </a:r>
              <a:r>
                <a:rPr lang="de-DE" i="1" dirty="0" err="1">
                  <a:latin typeface="Aptos Light" panose="020B0004020202020204" pitchFamily="34" charset="0"/>
                </a:rPr>
                <a:t>para o seu jardim financeiro</a:t>
              </a:r>
              <a:r>
                <a:rPr lang="de-DE" i="1" dirty="0">
                  <a:latin typeface="Aptos Light" panose="020B0004020202020204" pitchFamily="34" charset="0"/>
                </a:rPr>
                <a:t>)</a:t>
              </a:r>
              <a:endParaRPr lang="de-AT" i="1" dirty="0">
                <a:latin typeface="Aptos Light" panose="020B0004020202020204" pitchFamily="34" charset="0"/>
              </a:endParaRPr>
            </a:p>
          </p:txBody>
        </p:sp>
        <p:cxnSp>
          <p:nvCxnSpPr>
            <p:cNvPr id="28" name="Gerade Verbindung mit Pfeil 27">
              <a:extLst>
                <a:ext uri="{FF2B5EF4-FFF2-40B4-BE49-F238E27FC236}">
                  <a16:creationId xmlns:a16="http://schemas.microsoft.com/office/drawing/2014/main" id="{A25E74D5-8374-B437-00E0-D904378DA955}"/>
                </a:ext>
              </a:extLst>
            </p:cNvPr>
            <p:cNvCxnSpPr>
              <a:cxnSpLocks/>
            </p:cNvCxnSpPr>
            <p:nvPr/>
          </p:nvCxnSpPr>
          <p:spPr>
            <a:xfrm>
              <a:off x="5548813" y="1389467"/>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Gerade Verbindung mit Pfeil 28">
              <a:extLst>
                <a:ext uri="{FF2B5EF4-FFF2-40B4-BE49-F238E27FC236}">
                  <a16:creationId xmlns:a16="http://schemas.microsoft.com/office/drawing/2014/main" id="{D6E61F5A-D450-3D98-9333-B8F036F78F7E}"/>
                </a:ext>
              </a:extLst>
            </p:cNvPr>
            <p:cNvCxnSpPr>
              <a:cxnSpLocks/>
            </p:cNvCxnSpPr>
            <p:nvPr/>
          </p:nvCxnSpPr>
          <p:spPr>
            <a:xfrm>
              <a:off x="3015654" y="1793289"/>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Gerade Verbindung mit Pfeil 29">
              <a:extLst>
                <a:ext uri="{FF2B5EF4-FFF2-40B4-BE49-F238E27FC236}">
                  <a16:creationId xmlns:a16="http://schemas.microsoft.com/office/drawing/2014/main" id="{8DE2969D-F436-8CDA-715C-33859D957EFB}"/>
                </a:ext>
              </a:extLst>
            </p:cNvPr>
            <p:cNvCxnSpPr>
              <a:cxnSpLocks/>
            </p:cNvCxnSpPr>
            <p:nvPr/>
          </p:nvCxnSpPr>
          <p:spPr>
            <a:xfrm>
              <a:off x="4553008" y="1793289"/>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1" name="Grafik 30">
              <a:extLst>
                <a:ext uri="{FF2B5EF4-FFF2-40B4-BE49-F238E27FC236}">
                  <a16:creationId xmlns:a16="http://schemas.microsoft.com/office/drawing/2014/main" id="{FF3D25E1-A392-AE57-574F-BF231ADCB88A}"/>
                </a:ext>
              </a:extLst>
            </p:cNvPr>
            <p:cNvPicPr>
              <a:picLocks noChangeAspect="1"/>
            </p:cNvPicPr>
            <p:nvPr/>
          </p:nvPicPr>
          <p:blipFill>
            <a:blip r:embed="rId7"/>
            <a:stretch>
              <a:fillRect/>
            </a:stretch>
          </p:blipFill>
          <p:spPr>
            <a:xfrm>
              <a:off x="2706288" y="2126224"/>
              <a:ext cx="618731" cy="463451"/>
            </a:xfrm>
            <a:prstGeom prst="rect">
              <a:avLst/>
            </a:prstGeom>
          </p:spPr>
        </p:pic>
        <p:pic>
          <p:nvPicPr>
            <p:cNvPr id="32" name="Grafik 31">
              <a:extLst>
                <a:ext uri="{FF2B5EF4-FFF2-40B4-BE49-F238E27FC236}">
                  <a16:creationId xmlns:a16="http://schemas.microsoft.com/office/drawing/2014/main" id="{6DC87038-26F5-71AB-73E9-A4393098CB04}"/>
                </a:ext>
              </a:extLst>
            </p:cNvPr>
            <p:cNvPicPr>
              <a:picLocks noChangeAspect="1"/>
            </p:cNvPicPr>
            <p:nvPr/>
          </p:nvPicPr>
          <p:blipFill>
            <a:blip r:embed="rId8"/>
            <a:stretch>
              <a:fillRect/>
            </a:stretch>
          </p:blipFill>
          <p:spPr>
            <a:xfrm>
              <a:off x="4104821" y="2126224"/>
              <a:ext cx="881405" cy="463449"/>
            </a:xfrm>
            <a:prstGeom prst="rect">
              <a:avLst/>
            </a:prstGeom>
          </p:spPr>
        </p:pic>
        <p:pic>
          <p:nvPicPr>
            <p:cNvPr id="33" name="Grafik 32">
              <a:extLst>
                <a:ext uri="{FF2B5EF4-FFF2-40B4-BE49-F238E27FC236}">
                  <a16:creationId xmlns:a16="http://schemas.microsoft.com/office/drawing/2014/main" id="{9E130782-1FBF-62E5-236E-ABA2B324128F}"/>
                </a:ext>
              </a:extLst>
            </p:cNvPr>
            <p:cNvPicPr>
              <a:picLocks noChangeAspect="1"/>
            </p:cNvPicPr>
            <p:nvPr/>
          </p:nvPicPr>
          <p:blipFill rotWithShape="1">
            <a:blip r:embed="rId9"/>
            <a:srcRect l="17769" r="16166"/>
            <a:stretch/>
          </p:blipFill>
          <p:spPr>
            <a:xfrm>
              <a:off x="2691736" y="3138574"/>
              <a:ext cx="698050" cy="578873"/>
            </a:xfrm>
            <a:prstGeom prst="rect">
              <a:avLst/>
            </a:prstGeom>
          </p:spPr>
        </p:pic>
        <p:sp>
          <p:nvSpPr>
            <p:cNvPr id="34" name="Textfeld 33">
              <a:extLst>
                <a:ext uri="{FF2B5EF4-FFF2-40B4-BE49-F238E27FC236}">
                  <a16:creationId xmlns:a16="http://schemas.microsoft.com/office/drawing/2014/main" id="{F0A02315-80B8-65C5-8042-9F2B83A842F1}"/>
                </a:ext>
              </a:extLst>
            </p:cNvPr>
            <p:cNvSpPr txBox="1"/>
            <p:nvPr/>
          </p:nvSpPr>
          <p:spPr>
            <a:xfrm>
              <a:off x="2275099" y="3785571"/>
              <a:ext cx="1505540" cy="307777"/>
            </a:xfrm>
            <a:prstGeom prst="rect">
              <a:avLst/>
            </a:prstGeom>
            <a:noFill/>
            <a:ln>
              <a:solidFill>
                <a:schemeClr val="tx1"/>
              </a:solidFill>
            </a:ln>
          </p:spPr>
          <p:txBody>
            <a:bodyPr wrap="none" rtlCol="0">
              <a:spAutoFit/>
            </a:bodyPr>
            <a:lstStyle/>
            <a:p>
              <a:r>
                <a:rPr lang="de-DE" b="1" dirty="0">
                  <a:latin typeface="Aptos Light" panose="020B0004020202020204" pitchFamily="34" charset="0"/>
                </a:rPr>
                <a:t>A</a:t>
              </a:r>
              <a:r>
                <a:rPr lang="de-DE" sz="1400" b="1" dirty="0">
                  <a:latin typeface="Aptos Light" panose="020B0004020202020204" pitchFamily="34" charset="0"/>
                </a:rPr>
                <a:t>ções ecológicas</a:t>
              </a:r>
              <a:endParaRPr lang="de-AT" sz="1400" b="1" dirty="0">
                <a:latin typeface="Aptos Light" panose="020B0004020202020204" pitchFamily="34" charset="0"/>
              </a:endParaRPr>
            </a:p>
          </p:txBody>
        </p:sp>
        <p:sp>
          <p:nvSpPr>
            <p:cNvPr id="35" name="Textfeld 34">
              <a:extLst>
                <a:ext uri="{FF2B5EF4-FFF2-40B4-BE49-F238E27FC236}">
                  <a16:creationId xmlns:a16="http://schemas.microsoft.com/office/drawing/2014/main" id="{5C7B78DA-7314-8F8C-128C-8598B5457754}"/>
                </a:ext>
              </a:extLst>
            </p:cNvPr>
            <p:cNvSpPr txBox="1"/>
            <p:nvPr/>
          </p:nvSpPr>
          <p:spPr>
            <a:xfrm>
              <a:off x="4063736" y="3780018"/>
              <a:ext cx="1906291" cy="307777"/>
            </a:xfrm>
            <a:prstGeom prst="rect">
              <a:avLst/>
            </a:prstGeom>
            <a:noFill/>
            <a:ln>
              <a:solidFill>
                <a:schemeClr val="tx1"/>
              </a:solidFill>
            </a:ln>
          </p:spPr>
          <p:txBody>
            <a:bodyPr wrap="none" rtlCol="0">
              <a:spAutoFit/>
            </a:bodyPr>
            <a:lstStyle/>
            <a:p>
              <a:r>
                <a:rPr lang="de-DE" sz="1400" b="1" dirty="0">
                  <a:latin typeface="Aptos Light" panose="020B0004020202020204" pitchFamily="34" charset="0"/>
                </a:rPr>
                <a:t>Obrigações ecológicas</a:t>
              </a:r>
              <a:endParaRPr lang="de-AT" sz="1400" b="1" dirty="0">
                <a:latin typeface="Aptos Light" panose="020B0004020202020204" pitchFamily="34" charset="0"/>
              </a:endParaRPr>
            </a:p>
          </p:txBody>
        </p:sp>
        <p:pic>
          <p:nvPicPr>
            <p:cNvPr id="36" name="Grafik 35">
              <a:extLst>
                <a:ext uri="{FF2B5EF4-FFF2-40B4-BE49-F238E27FC236}">
                  <a16:creationId xmlns:a16="http://schemas.microsoft.com/office/drawing/2014/main" id="{B7761BB7-42EC-7BB1-9014-3F3CDAF6D558}"/>
                </a:ext>
              </a:extLst>
            </p:cNvPr>
            <p:cNvPicPr>
              <a:picLocks noChangeAspect="1"/>
            </p:cNvPicPr>
            <p:nvPr/>
          </p:nvPicPr>
          <p:blipFill>
            <a:blip r:embed="rId10"/>
            <a:stretch>
              <a:fillRect/>
            </a:stretch>
          </p:blipFill>
          <p:spPr>
            <a:xfrm>
              <a:off x="8021698" y="2076311"/>
              <a:ext cx="687921" cy="545970"/>
            </a:xfrm>
            <a:prstGeom prst="rect">
              <a:avLst/>
            </a:prstGeom>
          </p:spPr>
        </p:pic>
        <p:cxnSp>
          <p:nvCxnSpPr>
            <p:cNvPr id="37" name="Gerade Verbindung mit Pfeil 36">
              <a:extLst>
                <a:ext uri="{FF2B5EF4-FFF2-40B4-BE49-F238E27FC236}">
                  <a16:creationId xmlns:a16="http://schemas.microsoft.com/office/drawing/2014/main" id="{385D3621-BF12-FF9A-41B0-7AF7337EEF40}"/>
                </a:ext>
              </a:extLst>
            </p:cNvPr>
            <p:cNvCxnSpPr>
              <a:cxnSpLocks/>
            </p:cNvCxnSpPr>
            <p:nvPr/>
          </p:nvCxnSpPr>
          <p:spPr>
            <a:xfrm>
              <a:off x="8286264" y="1778687"/>
              <a:ext cx="0" cy="2396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Textfeld 37">
              <a:extLst>
                <a:ext uri="{FF2B5EF4-FFF2-40B4-BE49-F238E27FC236}">
                  <a16:creationId xmlns:a16="http://schemas.microsoft.com/office/drawing/2014/main" id="{FA3D0227-BE60-A95E-C1B1-33326FE02BCA}"/>
                </a:ext>
              </a:extLst>
            </p:cNvPr>
            <p:cNvSpPr txBox="1"/>
            <p:nvPr/>
          </p:nvSpPr>
          <p:spPr>
            <a:xfrm>
              <a:off x="8018077" y="2686829"/>
              <a:ext cx="543739" cy="307777"/>
            </a:xfrm>
            <a:prstGeom prst="rect">
              <a:avLst/>
            </a:prstGeom>
            <a:noFill/>
            <a:ln>
              <a:solidFill>
                <a:schemeClr val="tx1"/>
              </a:solidFill>
            </a:ln>
          </p:spPr>
          <p:txBody>
            <a:bodyPr wrap="none" rtlCol="0">
              <a:spAutoFit/>
            </a:bodyPr>
            <a:lstStyle/>
            <a:p>
              <a:r>
                <a:rPr lang="de-DE" b="1" dirty="0">
                  <a:latin typeface="Aptos Light" panose="020B0004020202020204" pitchFamily="34" charset="0"/>
                </a:rPr>
                <a:t>ETFs</a:t>
              </a:r>
              <a:endParaRPr lang="de-AT" b="1" dirty="0">
                <a:latin typeface="Aptos Light" panose="020B0004020202020204" pitchFamily="34" charset="0"/>
              </a:endParaRPr>
            </a:p>
          </p:txBody>
        </p:sp>
        <p:sp>
          <p:nvSpPr>
            <p:cNvPr id="39" name="Textfeld 38">
              <a:extLst>
                <a:ext uri="{FF2B5EF4-FFF2-40B4-BE49-F238E27FC236}">
                  <a16:creationId xmlns:a16="http://schemas.microsoft.com/office/drawing/2014/main" id="{E241487A-D7B1-C883-CF5A-54918AD11EE4}"/>
                </a:ext>
              </a:extLst>
            </p:cNvPr>
            <p:cNvSpPr txBox="1"/>
            <p:nvPr/>
          </p:nvSpPr>
          <p:spPr>
            <a:xfrm>
              <a:off x="6253125" y="3777468"/>
              <a:ext cx="2798014" cy="523220"/>
            </a:xfrm>
            <a:prstGeom prst="rect">
              <a:avLst/>
            </a:prstGeom>
            <a:noFill/>
            <a:ln>
              <a:solidFill>
                <a:schemeClr val="tx1"/>
              </a:solidFill>
            </a:ln>
          </p:spPr>
          <p:txBody>
            <a:bodyPr wrap="square" rtlCol="0">
              <a:spAutoFit/>
            </a:bodyPr>
            <a:lstStyle/>
            <a:p>
              <a:pPr algn="ctr"/>
              <a:r>
                <a:rPr lang="de-DE" sz="1400" b="1" dirty="0">
                  <a:latin typeface="Aptos Light" panose="020B0004020202020204" pitchFamily="34" charset="0"/>
                </a:rPr>
                <a:t>Fundos de Investimento </a:t>
              </a:r>
              <a:r>
                <a:rPr lang="de-DE" sz="1400" b="1" dirty="0" err="1">
                  <a:latin typeface="Aptos Light" panose="020B0004020202020204" pitchFamily="34" charset="0"/>
                </a:rPr>
                <a:t>Sustentável</a:t>
              </a:r>
              <a:endParaRPr lang="de-AT" sz="1400" b="1" dirty="0">
                <a:latin typeface="Aptos Light" panose="020B0004020202020204" pitchFamily="34" charset="0"/>
              </a:endParaRPr>
            </a:p>
          </p:txBody>
        </p:sp>
        <p:pic>
          <p:nvPicPr>
            <p:cNvPr id="40" name="Grafik 39">
              <a:extLst>
                <a:ext uri="{FF2B5EF4-FFF2-40B4-BE49-F238E27FC236}">
                  <a16:creationId xmlns:a16="http://schemas.microsoft.com/office/drawing/2014/main" id="{4AD7A589-E26F-E6C0-0FBD-575BAEBE6656}"/>
                </a:ext>
              </a:extLst>
            </p:cNvPr>
            <p:cNvPicPr>
              <a:picLocks noChangeAspect="1"/>
            </p:cNvPicPr>
            <p:nvPr/>
          </p:nvPicPr>
          <p:blipFill rotWithShape="1">
            <a:blip r:embed="rId9"/>
            <a:srcRect l="17769" r="16166"/>
            <a:stretch/>
          </p:blipFill>
          <p:spPr>
            <a:xfrm>
              <a:off x="4569638" y="3137878"/>
              <a:ext cx="698050" cy="578873"/>
            </a:xfrm>
            <a:prstGeom prst="rect">
              <a:avLst/>
            </a:prstGeom>
          </p:spPr>
        </p:pic>
        <p:pic>
          <p:nvPicPr>
            <p:cNvPr id="41" name="Grafik 40">
              <a:extLst>
                <a:ext uri="{FF2B5EF4-FFF2-40B4-BE49-F238E27FC236}">
                  <a16:creationId xmlns:a16="http://schemas.microsoft.com/office/drawing/2014/main" id="{CD4FEAA2-A686-1BA4-37D2-B01E880F64FD}"/>
                </a:ext>
              </a:extLst>
            </p:cNvPr>
            <p:cNvPicPr>
              <a:picLocks noChangeAspect="1"/>
            </p:cNvPicPr>
            <p:nvPr/>
          </p:nvPicPr>
          <p:blipFill rotWithShape="1">
            <a:blip r:embed="rId9"/>
            <a:srcRect l="17769" r="16166"/>
            <a:stretch/>
          </p:blipFill>
          <p:spPr>
            <a:xfrm>
              <a:off x="7138908" y="3134390"/>
              <a:ext cx="698050" cy="578873"/>
            </a:xfrm>
            <a:prstGeom prst="rect">
              <a:avLst/>
            </a:prstGeom>
          </p:spPr>
        </p:pic>
      </p:grpSp>
      <p:sp>
        <p:nvSpPr>
          <p:cNvPr id="2" name="Google Shape;104;p2">
            <a:extLst>
              <a:ext uri="{FF2B5EF4-FFF2-40B4-BE49-F238E27FC236}">
                <a16:creationId xmlns:a16="http://schemas.microsoft.com/office/drawing/2014/main" id="{FA107DA6-5F5D-9BC3-73D4-A942F7B10957}"/>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9C4FC35E-6FEA-F9ED-67D5-C7ED3A3D174A}"/>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2652855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AÇÕES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35" name="Textfeld 34">
            <a:extLst>
              <a:ext uri="{FF2B5EF4-FFF2-40B4-BE49-F238E27FC236}">
                <a16:creationId xmlns:a16="http://schemas.microsoft.com/office/drawing/2014/main" id="{2CE9E41A-5360-3376-F100-D1D6459F735F}"/>
              </a:ext>
            </a:extLst>
          </p:cNvPr>
          <p:cNvSpPr txBox="1"/>
          <p:nvPr/>
        </p:nvSpPr>
        <p:spPr>
          <a:xfrm>
            <a:off x="1427893" y="4829160"/>
            <a:ext cx="1906291" cy="307777"/>
          </a:xfrm>
          <a:prstGeom prst="rect">
            <a:avLst/>
          </a:prstGeom>
          <a:noFill/>
        </p:spPr>
        <p:txBody>
          <a:bodyPr wrap="none" rtlCol="0">
            <a:spAutoFit/>
          </a:bodyPr>
          <a:lstStyle/>
          <a:p>
            <a:r>
              <a:rPr lang="de-DE" sz="1400" dirty="0"/>
              <a:t>Fonte: Getty </a:t>
            </a:r>
            <a:r>
              <a:rPr lang="de-DE" sz="1400" dirty="0" err="1"/>
              <a:t>Images</a:t>
            </a:r>
            <a:endParaRPr lang="de-AT" sz="1400" dirty="0"/>
          </a:p>
        </p:txBody>
      </p:sp>
      <p:sp>
        <p:nvSpPr>
          <p:cNvPr id="3" name="Textfeld 2">
            <a:extLst>
              <a:ext uri="{FF2B5EF4-FFF2-40B4-BE49-F238E27FC236}">
                <a16:creationId xmlns:a16="http://schemas.microsoft.com/office/drawing/2014/main" id="{88A8F5EE-BCF8-CF5C-1DAD-B33C2A78CD34}"/>
              </a:ext>
            </a:extLst>
          </p:cNvPr>
          <p:cNvSpPr txBox="1"/>
          <p:nvPr/>
        </p:nvSpPr>
        <p:spPr>
          <a:xfrm>
            <a:off x="5415279" y="1352153"/>
            <a:ext cx="6660615" cy="4524315"/>
          </a:xfrm>
          <a:prstGeom prst="rect">
            <a:avLst/>
          </a:prstGeom>
          <a:noFill/>
          <a:ln>
            <a:noFill/>
          </a:ln>
        </p:spPr>
        <p:txBody>
          <a:bodyPr wrap="square" rtlCol="0">
            <a:spAutoFit/>
          </a:bodyPr>
          <a:lstStyle/>
          <a:p>
            <a:pPr algn="just"/>
            <a:r>
              <a:rPr lang="en-US" sz="1800" b="1" i="0" dirty="0">
                <a:solidFill>
                  <a:srgbClr val="0D0D0D"/>
                </a:solidFill>
                <a:effectLst/>
                <a:latin typeface="Aptos Light" panose="020B0004020202020204" pitchFamily="34" charset="0"/>
              </a:rPr>
              <a:t>Plantar árvores de </a:t>
            </a:r>
            <a:r>
              <a:rPr lang="en-US" sz="1800" b="1" i="0" dirty="0" err="1">
                <a:solidFill>
                  <a:srgbClr val="0D0D0D"/>
                </a:solidFill>
                <a:effectLst/>
                <a:latin typeface="Aptos Light" panose="020B0004020202020204" pitchFamily="34" charset="0"/>
              </a:rPr>
              <a:t>ações</a:t>
            </a:r>
            <a:r>
              <a:rPr lang="en-US" sz="1800" b="0" i="0" dirty="0">
                <a:solidFill>
                  <a:srgbClr val="0D0D0D"/>
                </a:solidFill>
                <a:effectLst/>
                <a:latin typeface="Aptos Light" panose="020B0004020202020204" pitchFamily="34" charset="0"/>
              </a:rPr>
              <a:t>: </a:t>
            </a:r>
            <a:r>
              <a:rPr lang="en-US" sz="1800" b="0" i="0" dirty="0" err="1">
                <a:solidFill>
                  <a:srgbClr val="0D0D0D"/>
                </a:solidFill>
                <a:effectLst/>
                <a:latin typeface="Aptos Light" panose="020B0004020202020204" pitchFamily="34" charset="0"/>
              </a:rPr>
              <a:t>Comprar</a:t>
            </a:r>
            <a:r>
              <a:rPr lang="en-US" sz="1800" b="0" i="0" dirty="0">
                <a:solidFill>
                  <a:srgbClr val="0D0D0D"/>
                </a:solidFill>
                <a:effectLst/>
                <a:latin typeface="Aptos Light" panose="020B0004020202020204" pitchFamily="34" charset="0"/>
              </a:rPr>
              <a:t> </a:t>
            </a:r>
            <a:r>
              <a:rPr lang="en-US" sz="1800" b="0" i="0" dirty="0" err="1">
                <a:solidFill>
                  <a:srgbClr val="0D0D0D"/>
                </a:solidFill>
                <a:effectLst/>
                <a:latin typeface="Aptos Light" panose="020B0004020202020204" pitchFamily="34" charset="0"/>
              </a:rPr>
              <a:t>ações</a:t>
            </a:r>
            <a:r>
              <a:rPr lang="en-US" sz="1800" b="0" i="0" dirty="0">
                <a:solidFill>
                  <a:srgbClr val="0D0D0D"/>
                </a:solidFill>
                <a:effectLst/>
                <a:latin typeface="Aptos Light" panose="020B0004020202020204" pitchFamily="34" charset="0"/>
              </a:rPr>
              <a:t> significa plantar árvores no seu jardim financeiro, tornando-se coproprietário de uma empresa. </a:t>
            </a:r>
            <a:r>
              <a:rPr lang="en-US" sz="1800" dirty="0">
                <a:solidFill>
                  <a:srgbClr val="0D0D0D"/>
                </a:solidFill>
                <a:latin typeface="Aptos Light" panose="020B0004020202020204" pitchFamily="34" charset="0"/>
              </a:rPr>
              <a:t>Espera-se que estas árvores produzam dois tipos diferentes de rendimento:</a:t>
            </a:r>
          </a:p>
          <a:p>
            <a:pPr algn="just"/>
            <a:endParaRPr lang="en-US" sz="1800" b="0" i="0" dirty="0">
              <a:solidFill>
                <a:srgbClr val="0D0D0D"/>
              </a:solidFill>
              <a:effectLst/>
              <a:latin typeface="Aptos Light" panose="020B0004020202020204" pitchFamily="34" charset="0"/>
            </a:endParaRPr>
          </a:p>
          <a:p>
            <a:pPr algn="just">
              <a:buFont typeface="+mj-lt"/>
              <a:buAutoNum type="arabicPeriod"/>
            </a:pPr>
            <a:r>
              <a:rPr lang="en-US" sz="1800" b="1" i="0" dirty="0">
                <a:solidFill>
                  <a:srgbClr val="0D0D0D"/>
                </a:solidFill>
                <a:effectLst/>
                <a:latin typeface="Aptos Light" panose="020B0004020202020204" pitchFamily="34" charset="0"/>
              </a:rPr>
              <a:t>Colheita de </a:t>
            </a:r>
            <a:r>
              <a:rPr lang="en-US" sz="1800" b="1" dirty="0">
                <a:solidFill>
                  <a:srgbClr val="0D0D0D"/>
                </a:solidFill>
                <a:latin typeface="Aptos Light" panose="020B0004020202020204" pitchFamily="34" charset="0"/>
              </a:rPr>
              <a:t>frutos</a:t>
            </a:r>
            <a:endParaRPr lang="en-US" sz="1800" b="0" i="0" dirty="0">
              <a:solidFill>
                <a:srgbClr val="0D0D0D"/>
              </a:solidFill>
              <a:effectLst/>
              <a:latin typeface="Aptos Light" panose="020B0004020202020204" pitchFamily="34" charset="0"/>
            </a:endParaRPr>
          </a:p>
          <a:p>
            <a:pPr algn="just">
              <a:buFont typeface="+mj-lt"/>
              <a:buAutoNum type="arabicPeriod"/>
            </a:pPr>
            <a:r>
              <a:rPr lang="en-US" sz="1800" b="1" dirty="0">
                <a:solidFill>
                  <a:srgbClr val="0D0D0D"/>
                </a:solidFill>
                <a:latin typeface="Aptos Light" panose="020B0004020202020204" pitchFamily="34" charset="0"/>
              </a:rPr>
              <a:t>Venda de árvores maduras</a:t>
            </a:r>
          </a:p>
          <a:p>
            <a:pPr algn="just">
              <a:buFont typeface="+mj-lt"/>
              <a:buAutoNum type="arabicPeriod"/>
            </a:pPr>
            <a:endParaRPr lang="en-US" sz="1800" b="1" dirty="0">
              <a:solidFill>
                <a:srgbClr val="0D0D0D"/>
              </a:solidFill>
              <a:latin typeface="Aptos Light" panose="020B0004020202020204" pitchFamily="34" charset="0"/>
            </a:endParaRPr>
          </a:p>
          <a:p>
            <a:pPr algn="just"/>
            <a:r>
              <a:rPr lang="en-US" sz="1800" b="1" dirty="0">
                <a:solidFill>
                  <a:srgbClr val="0D0D0D"/>
                </a:solidFill>
                <a:latin typeface="Aptos Light" panose="020B0004020202020204" pitchFamily="34" charset="0"/>
              </a:rPr>
              <a:t>Cuidar da sua horta - </a:t>
            </a:r>
            <a:r>
              <a:rPr lang="en-US" sz="1800"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preste atenção à forma como as suas reservas se estão a comportar e saiba quando é a altura certa para colher ou plantar mais.</a:t>
            </a:r>
            <a:endParaRPr lang="de-AT" sz="1800" kern="100" dirty="0">
              <a:solidFill>
                <a:srgbClr val="000000"/>
              </a:solidFill>
              <a:effectLst/>
              <a:latin typeface="Aptos Light" panose="020B0004020202020204" pitchFamily="34" charset="0"/>
              <a:ea typeface="Calibri" panose="020F0502020204030204" pitchFamily="34" charset="0"/>
              <a:cs typeface="Times New Roman" panose="02020603050405020304" pitchFamily="18" charset="0"/>
            </a:endParaRPr>
          </a:p>
          <a:p>
            <a:pPr algn="just"/>
            <a:endParaRPr lang="en-US" sz="1800" b="1" dirty="0">
              <a:solidFill>
                <a:srgbClr val="0D0D0D"/>
              </a:solidFill>
              <a:latin typeface="Aptos Light" panose="020B0004020202020204" pitchFamily="34" charset="0"/>
            </a:endParaRPr>
          </a:p>
          <a:p>
            <a:pPr algn="just"/>
            <a:r>
              <a:rPr lang="en-US" sz="1800" b="1" i="0" dirty="0">
                <a:solidFill>
                  <a:srgbClr val="0D0D0D"/>
                </a:solidFill>
                <a:effectLst/>
                <a:latin typeface="Aptos Light" panose="020B0004020202020204" pitchFamily="34" charset="0"/>
              </a:rPr>
              <a:t>Jardim diversificado </a:t>
            </a:r>
            <a:r>
              <a:rPr lang="en-US" sz="1800" b="0" i="0" dirty="0">
                <a:solidFill>
                  <a:srgbClr val="0D0D0D"/>
                </a:solidFill>
                <a:effectLst/>
                <a:latin typeface="Aptos Light" panose="020B0004020202020204" pitchFamily="34" charset="0"/>
              </a:rPr>
              <a:t>- </a:t>
            </a:r>
            <a:r>
              <a:rPr lang="en-US" sz="1800"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Introduzir o conceito de uma carteira diversificada, sugerindo a ideia de ter diferentes tipos de árvores no seu jardim</a:t>
            </a:r>
            <a:endParaRPr lang="en-US" sz="1800" b="0" i="0" dirty="0">
              <a:solidFill>
                <a:srgbClr val="0D0D0D"/>
              </a:solidFill>
              <a:effectLst/>
              <a:latin typeface="Aptos Light" panose="020B0004020202020204" pitchFamily="34" charset="0"/>
            </a:endParaRPr>
          </a:p>
          <a:p>
            <a:pPr algn="just"/>
            <a:endParaRPr lang="en-US" sz="1800" b="0" i="0" dirty="0">
              <a:solidFill>
                <a:srgbClr val="0D0D0D"/>
              </a:solidFill>
              <a:effectLst/>
              <a:latin typeface="Century Gothic" panose="020B0502020202020204" pitchFamily="34" charset="0"/>
            </a:endParaRPr>
          </a:p>
        </p:txBody>
      </p:sp>
      <p:pic>
        <p:nvPicPr>
          <p:cNvPr id="4" name="Grafik 3">
            <a:extLst>
              <a:ext uri="{FF2B5EF4-FFF2-40B4-BE49-F238E27FC236}">
                <a16:creationId xmlns:a16="http://schemas.microsoft.com/office/drawing/2014/main" id="{40562E10-6DDB-E7F4-A94E-9C11AF8C3737}"/>
              </a:ext>
            </a:extLst>
          </p:cNvPr>
          <p:cNvPicPr>
            <a:picLocks noChangeAspect="1"/>
          </p:cNvPicPr>
          <p:nvPr/>
        </p:nvPicPr>
        <p:blipFill>
          <a:blip r:embed="rId4"/>
          <a:stretch>
            <a:fillRect/>
          </a:stretch>
        </p:blipFill>
        <p:spPr>
          <a:xfrm>
            <a:off x="273060" y="1970953"/>
            <a:ext cx="4981027" cy="2801828"/>
          </a:xfrm>
          <a:prstGeom prst="rect">
            <a:avLst/>
          </a:prstGeom>
        </p:spPr>
      </p:pic>
      <p:sp>
        <p:nvSpPr>
          <p:cNvPr id="2" name="Google Shape;104;p2">
            <a:extLst>
              <a:ext uri="{FF2B5EF4-FFF2-40B4-BE49-F238E27FC236}">
                <a16:creationId xmlns:a16="http://schemas.microsoft.com/office/drawing/2014/main" id="{6D3E1EA3-452E-A7A3-AA54-B716CE74095F}"/>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8" name="Imagem 7" descr="Uma imagem com texto, Tipo de letra, Azul elétrico, Azul majorelle&#10;&#10;Descrição gerada automaticamente">
            <a:extLst>
              <a:ext uri="{FF2B5EF4-FFF2-40B4-BE49-F238E27FC236}">
                <a16:creationId xmlns:a16="http://schemas.microsoft.com/office/drawing/2014/main" id="{2DB69067-5BF4-EEBB-2074-FF932097AD7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2522669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AÇÕES ECOLÓGICAS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4" name="TextBox 8">
            <a:extLst>
              <a:ext uri="{FF2B5EF4-FFF2-40B4-BE49-F238E27FC236}">
                <a16:creationId xmlns:a16="http://schemas.microsoft.com/office/drawing/2014/main" id="{1E86868E-2BF7-9825-C358-D955B92D580B}"/>
              </a:ext>
            </a:extLst>
          </p:cNvPr>
          <p:cNvSpPr txBox="1"/>
          <p:nvPr/>
        </p:nvSpPr>
        <p:spPr>
          <a:xfrm>
            <a:off x="5740186" y="1656249"/>
            <a:ext cx="6116468" cy="3323987"/>
          </a:xfrm>
          <a:prstGeom prst="rect">
            <a:avLst/>
          </a:prstGeom>
          <a:ln>
            <a:noFill/>
          </a:ln>
        </p:spPr>
        <p:txBody>
          <a:bodyPr wrap="square" lIns="0" tIns="0" rIns="0" bIns="0" rtlCol="0" anchor="t">
            <a:spAutoFit/>
          </a:bodyPr>
          <a:lstStyle/>
          <a:p>
            <a:pPr algn="just"/>
            <a:r>
              <a:rPr lang="en-US" sz="1800" b="1" i="0" dirty="0">
                <a:solidFill>
                  <a:srgbClr val="0D0D0D"/>
                </a:solidFill>
                <a:effectLst/>
                <a:latin typeface="Aptos Light" panose="020B0004020202020204" pitchFamily="34" charset="0"/>
              </a:rPr>
              <a:t>Investir no futuro</a:t>
            </a:r>
            <a:r>
              <a:rPr lang="en-US" sz="1800" b="0" i="0" dirty="0">
                <a:solidFill>
                  <a:srgbClr val="0D0D0D"/>
                </a:solidFill>
                <a:effectLst/>
                <a:latin typeface="Aptos Light" panose="020B0004020202020204" pitchFamily="34" charset="0"/>
              </a:rPr>
              <a:t>: As </a:t>
            </a:r>
            <a:r>
              <a:rPr lang="en-US" sz="1800" b="0" i="0" dirty="0" err="1">
                <a:solidFill>
                  <a:srgbClr val="0D0D0D"/>
                </a:solidFill>
                <a:effectLst/>
                <a:latin typeface="Aptos Light" panose="020B0004020202020204" pitchFamily="34" charset="0"/>
              </a:rPr>
              <a:t>ações</a:t>
            </a:r>
            <a:r>
              <a:rPr lang="en-US" sz="1800" b="0" i="0" dirty="0">
                <a:solidFill>
                  <a:srgbClr val="0D0D0D"/>
                </a:solidFill>
                <a:effectLst/>
                <a:latin typeface="Aptos Light" panose="020B0004020202020204" pitchFamily="34" charset="0"/>
              </a:rPr>
              <a:t> </a:t>
            </a:r>
            <a:r>
              <a:rPr lang="en-US" sz="1800" dirty="0" err="1">
                <a:solidFill>
                  <a:srgbClr val="0D0D0D"/>
                </a:solidFill>
                <a:latin typeface="Aptos Light" panose="020B0004020202020204" pitchFamily="34" charset="0"/>
              </a:rPr>
              <a:t>ecológicas</a:t>
            </a:r>
            <a:r>
              <a:rPr lang="en-US" sz="1800" b="0" i="0" dirty="0">
                <a:solidFill>
                  <a:srgbClr val="0D0D0D"/>
                </a:solidFill>
                <a:effectLst/>
                <a:latin typeface="Aptos Light" panose="020B0004020202020204" pitchFamily="34" charset="0"/>
              </a:rPr>
              <a:t> representam a propriedade de empresas que se comprometem explicitamente com a gestão ambiental, a responsabilidade social e a governação ética.</a:t>
            </a:r>
          </a:p>
          <a:p>
            <a:pPr algn="just">
              <a:buFont typeface="+mj-lt"/>
              <a:buAutoNum type="arabicPeriod"/>
            </a:pPr>
            <a:endParaRPr lang="en-US" sz="1800" b="0" i="0" dirty="0">
              <a:solidFill>
                <a:srgbClr val="0D0D0D"/>
              </a:solidFill>
              <a:effectLst/>
              <a:latin typeface="Aptos Light" panose="020B0004020202020204" pitchFamily="34" charset="0"/>
            </a:endParaRPr>
          </a:p>
          <a:p>
            <a:pPr algn="just"/>
            <a:r>
              <a:rPr lang="en-US" sz="1800" b="1" i="0" dirty="0">
                <a:solidFill>
                  <a:srgbClr val="0D0D0D"/>
                </a:solidFill>
                <a:effectLst/>
                <a:latin typeface="Aptos Light" panose="020B0004020202020204" pitchFamily="34" charset="0"/>
              </a:rPr>
              <a:t>As classificações ESG </a:t>
            </a:r>
            <a:r>
              <a:rPr lang="en-US" sz="1800" b="0" i="0" dirty="0">
                <a:solidFill>
                  <a:srgbClr val="0D0D0D"/>
                </a:solidFill>
                <a:effectLst/>
                <a:latin typeface="Aptos Light" panose="020B0004020202020204" pitchFamily="34" charset="0"/>
              </a:rPr>
              <a:t>medem o impacto de uma empresa em questões ambientais, sociais e de governação, orientando os investidores para escolhas de investimento mais responsáveis.</a:t>
            </a:r>
          </a:p>
          <a:p>
            <a:pPr algn="just">
              <a:buFont typeface="+mj-lt"/>
              <a:buAutoNum type="arabicPeriod"/>
            </a:pPr>
            <a:endParaRPr lang="en-US" sz="1800" b="0" i="0" dirty="0">
              <a:solidFill>
                <a:srgbClr val="0D0D0D"/>
              </a:solidFill>
              <a:effectLst/>
              <a:latin typeface="Aptos Light" panose="020B0004020202020204" pitchFamily="34" charset="0"/>
            </a:endParaRPr>
          </a:p>
          <a:p>
            <a:pPr algn="just"/>
            <a:r>
              <a:rPr lang="en-US" sz="1800" dirty="0">
                <a:solidFill>
                  <a:srgbClr val="0D0D0D"/>
                </a:solidFill>
                <a:latin typeface="Aptos Light" panose="020B0004020202020204" pitchFamily="34" charset="0"/>
              </a:rPr>
              <a:t>As classificações ESG fornecem orientação aos </a:t>
            </a:r>
            <a:r>
              <a:rPr lang="en-US" sz="1800" b="0" i="0" dirty="0">
                <a:solidFill>
                  <a:srgbClr val="0D0D0D"/>
                </a:solidFill>
                <a:effectLst/>
                <a:latin typeface="Aptos Light" panose="020B0004020202020204" pitchFamily="34" charset="0"/>
              </a:rPr>
              <a:t>investidores que pretendem alinhar as suas carteiras com os seus valores, indo assim além da otimização do retorno e do risco.</a:t>
            </a:r>
          </a:p>
        </p:txBody>
      </p:sp>
      <p:sp>
        <p:nvSpPr>
          <p:cNvPr id="8" name="Textfeld 7">
            <a:extLst>
              <a:ext uri="{FF2B5EF4-FFF2-40B4-BE49-F238E27FC236}">
                <a16:creationId xmlns:a16="http://schemas.microsoft.com/office/drawing/2014/main" id="{C0FAD542-FD6C-6A21-9F4F-9A103744993A}"/>
              </a:ext>
            </a:extLst>
          </p:cNvPr>
          <p:cNvSpPr txBox="1"/>
          <p:nvPr/>
        </p:nvSpPr>
        <p:spPr>
          <a:xfrm>
            <a:off x="1607736" y="4821303"/>
            <a:ext cx="2566728" cy="307777"/>
          </a:xfrm>
          <a:prstGeom prst="rect">
            <a:avLst/>
          </a:prstGeom>
          <a:noFill/>
        </p:spPr>
        <p:txBody>
          <a:bodyPr wrap="none" rtlCol="0">
            <a:spAutoFit/>
          </a:bodyPr>
          <a:lstStyle/>
          <a:p>
            <a:r>
              <a:rPr lang="de-DE" sz="1400" dirty="0">
                <a:latin typeface="Aptos Light" panose="020B0004020202020204" pitchFamily="34" charset="0"/>
              </a:rPr>
              <a:t>Fonte: www.pennystocks.com/ </a:t>
            </a:r>
            <a:endParaRPr lang="de-AT" sz="1400" dirty="0">
              <a:latin typeface="Aptos Light" panose="020B0004020202020204" pitchFamily="34" charset="0"/>
            </a:endParaRPr>
          </a:p>
        </p:txBody>
      </p:sp>
      <p:pic>
        <p:nvPicPr>
          <p:cNvPr id="2" name="Grafik 1">
            <a:extLst>
              <a:ext uri="{FF2B5EF4-FFF2-40B4-BE49-F238E27FC236}">
                <a16:creationId xmlns:a16="http://schemas.microsoft.com/office/drawing/2014/main" id="{56A9193E-DA36-2762-D6F8-830FC52706F9}"/>
              </a:ext>
            </a:extLst>
          </p:cNvPr>
          <p:cNvPicPr>
            <a:picLocks noChangeAspect="1"/>
          </p:cNvPicPr>
          <p:nvPr/>
        </p:nvPicPr>
        <p:blipFill>
          <a:blip r:embed="rId4"/>
          <a:stretch>
            <a:fillRect/>
          </a:stretch>
        </p:blipFill>
        <p:spPr>
          <a:xfrm>
            <a:off x="335346" y="1897258"/>
            <a:ext cx="5272091" cy="2833749"/>
          </a:xfrm>
          <a:prstGeom prst="rect">
            <a:avLst/>
          </a:prstGeom>
        </p:spPr>
      </p:pic>
      <p:sp>
        <p:nvSpPr>
          <p:cNvPr id="3" name="Google Shape;104;p2">
            <a:extLst>
              <a:ext uri="{FF2B5EF4-FFF2-40B4-BE49-F238E27FC236}">
                <a16:creationId xmlns:a16="http://schemas.microsoft.com/office/drawing/2014/main" id="{A6CBFEEC-2C8B-44DA-E97C-4CF61A6342AC}"/>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9" name="Imagem 8" descr="Uma imagem com texto, Tipo de letra, Azul elétrico, Azul majorelle&#10;&#10;Descrição gerada automaticamente">
            <a:extLst>
              <a:ext uri="{FF2B5EF4-FFF2-40B4-BE49-F238E27FC236}">
                <a16:creationId xmlns:a16="http://schemas.microsoft.com/office/drawing/2014/main" id="{585C87AE-7B2C-1AFD-F6B0-F758D055A65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249109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OBRIGAÇÕES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8" name="Textfeld 7">
            <a:extLst>
              <a:ext uri="{FF2B5EF4-FFF2-40B4-BE49-F238E27FC236}">
                <a16:creationId xmlns:a16="http://schemas.microsoft.com/office/drawing/2014/main" id="{C0FAD542-FD6C-6A21-9F4F-9A103744993A}"/>
              </a:ext>
            </a:extLst>
          </p:cNvPr>
          <p:cNvSpPr txBox="1"/>
          <p:nvPr/>
        </p:nvSpPr>
        <p:spPr>
          <a:xfrm>
            <a:off x="-1" y="5204643"/>
            <a:ext cx="5436104" cy="307777"/>
          </a:xfrm>
          <a:prstGeom prst="rect">
            <a:avLst/>
          </a:prstGeom>
          <a:noFill/>
        </p:spPr>
        <p:txBody>
          <a:bodyPr wrap="none" rtlCol="0">
            <a:spAutoFit/>
          </a:bodyPr>
          <a:lstStyle/>
          <a:p>
            <a:r>
              <a:rPr lang="de-DE" sz="1400" dirty="0"/>
              <a:t>Fonte: </a:t>
            </a:r>
            <a:r>
              <a:rPr lang="de-DE" sz="1400" dirty="0">
                <a:hlinkClick r:id="rId4"/>
              </a:rPr>
              <a:t>https://addx.co/insights/the-names-bond-wholesale-bond/ </a:t>
            </a:r>
            <a:endParaRPr lang="de-AT" sz="1400" dirty="0"/>
          </a:p>
        </p:txBody>
      </p:sp>
      <p:sp>
        <p:nvSpPr>
          <p:cNvPr id="9" name="Textfeld 8">
            <a:extLst>
              <a:ext uri="{FF2B5EF4-FFF2-40B4-BE49-F238E27FC236}">
                <a16:creationId xmlns:a16="http://schemas.microsoft.com/office/drawing/2014/main" id="{80676BFA-8753-59D8-5765-E0B8C49E8231}"/>
              </a:ext>
            </a:extLst>
          </p:cNvPr>
          <p:cNvSpPr txBox="1"/>
          <p:nvPr/>
        </p:nvSpPr>
        <p:spPr>
          <a:xfrm>
            <a:off x="5436103" y="1381957"/>
            <a:ext cx="6640862" cy="4247317"/>
          </a:xfrm>
          <a:prstGeom prst="rect">
            <a:avLst/>
          </a:prstGeom>
          <a:noFill/>
          <a:ln>
            <a:noFill/>
          </a:ln>
        </p:spPr>
        <p:txBody>
          <a:bodyPr wrap="square">
            <a:spAutoFit/>
          </a:bodyPr>
          <a:lstStyle/>
          <a:p>
            <a:pPr algn="l"/>
            <a:r>
              <a:rPr lang="en-US" sz="1800" b="1" dirty="0">
                <a:solidFill>
                  <a:srgbClr val="0D0D0D"/>
                </a:solidFill>
                <a:latin typeface="Aptos Light" panose="020B0004020202020204" pitchFamily="34" charset="0"/>
              </a:rPr>
              <a:t>Plantar árvores da dívida</a:t>
            </a:r>
            <a:r>
              <a:rPr lang="en-US" sz="1800" b="0" i="0" dirty="0">
                <a:solidFill>
                  <a:srgbClr val="0D0D0D"/>
                </a:solidFill>
                <a:effectLst/>
                <a:latin typeface="Aptos Light" panose="020B0004020202020204" pitchFamily="34" charset="0"/>
              </a:rPr>
              <a:t>: Comprar uma obrigação significa emprestar dinheiro a empresas com a promessa de uma "</a:t>
            </a:r>
            <a:r>
              <a:rPr lang="en-US" sz="1800" dirty="0">
                <a:solidFill>
                  <a:srgbClr val="0D0D0D"/>
                </a:solidFill>
                <a:latin typeface="Aptos Light" panose="020B0004020202020204" pitchFamily="34" charset="0"/>
              </a:rPr>
              <a:t>colheita de frutos</a:t>
            </a:r>
            <a:r>
              <a:rPr lang="en-US" sz="1800" b="0" i="0" dirty="0">
                <a:solidFill>
                  <a:srgbClr val="0D0D0D"/>
                </a:solidFill>
                <a:effectLst/>
                <a:latin typeface="Aptos Light" panose="020B0004020202020204" pitchFamily="34" charset="0"/>
              </a:rPr>
              <a:t>" regular (pagamento de juros) e o retorno </a:t>
            </a:r>
            <a:r>
              <a:rPr lang="en-US" sz="1800" dirty="0">
                <a:solidFill>
                  <a:srgbClr val="0D0D0D"/>
                </a:solidFill>
                <a:latin typeface="Aptos Light" panose="020B0004020202020204" pitchFamily="34" charset="0"/>
              </a:rPr>
              <a:t>do dinheiro </a:t>
            </a:r>
            <a:r>
              <a:rPr lang="en-US" sz="1800" b="0" i="0" dirty="0">
                <a:solidFill>
                  <a:srgbClr val="0D0D0D"/>
                </a:solidFill>
                <a:effectLst/>
                <a:latin typeface="Aptos Light" panose="020B0004020202020204" pitchFamily="34" charset="0"/>
              </a:rPr>
              <a:t>(reembolso do capital) numa data definida.</a:t>
            </a:r>
          </a:p>
          <a:p>
            <a:pPr algn="l"/>
            <a:endParaRPr lang="en-US" sz="1800" b="0" i="0" dirty="0">
              <a:solidFill>
                <a:srgbClr val="0D0D0D"/>
              </a:solidFill>
              <a:effectLst/>
              <a:latin typeface="Aptos Light" panose="020B0004020202020204" pitchFamily="34" charset="0"/>
            </a:endParaRPr>
          </a:p>
          <a:p>
            <a:pPr algn="l"/>
            <a:r>
              <a:rPr lang="en-US" sz="1800" b="1" i="0" dirty="0">
                <a:solidFill>
                  <a:srgbClr val="0D0D0D"/>
                </a:solidFill>
                <a:effectLst/>
                <a:latin typeface="Aptos Light" panose="020B0004020202020204" pitchFamily="34" charset="0"/>
              </a:rPr>
              <a:t>As notações de crédito </a:t>
            </a:r>
            <a:r>
              <a:rPr lang="en-US" sz="1800" dirty="0">
                <a:solidFill>
                  <a:srgbClr val="0D0D0D"/>
                </a:solidFill>
                <a:latin typeface="Aptos Light" panose="020B0004020202020204" pitchFamily="34" charset="0"/>
              </a:rPr>
              <a:t>de AAA a D fornecem uma "</a:t>
            </a:r>
            <a:r>
              <a:rPr lang="en-US" sz="1800" i="0" dirty="0">
                <a:solidFill>
                  <a:srgbClr val="0D0D0D"/>
                </a:solidFill>
                <a:effectLst/>
                <a:latin typeface="Aptos Light" panose="020B0004020202020204" pitchFamily="34" charset="0"/>
              </a:rPr>
              <a:t>previsão meteorológica" para o reembolso. </a:t>
            </a:r>
            <a:r>
              <a:rPr lang="en-US" sz="1800" b="1" i="0" dirty="0">
                <a:solidFill>
                  <a:srgbClr val="0D0D0D"/>
                </a:solidFill>
                <a:effectLst/>
                <a:latin typeface="Aptos Light" panose="020B0004020202020204" pitchFamily="34" charset="0"/>
              </a:rPr>
              <a:t>AAA </a:t>
            </a:r>
            <a:r>
              <a:rPr lang="en-US" sz="1800" b="0" i="0" dirty="0">
                <a:solidFill>
                  <a:srgbClr val="0D0D0D"/>
                </a:solidFill>
                <a:effectLst/>
                <a:latin typeface="Aptos Light" panose="020B0004020202020204" pitchFamily="34" charset="0"/>
              </a:rPr>
              <a:t>indica tempo soalheiro (retorno altamente fiável). </a:t>
            </a:r>
            <a:r>
              <a:rPr lang="en-US" sz="1800" b="1" i="0" dirty="0">
                <a:solidFill>
                  <a:srgbClr val="0D0D0D"/>
                </a:solidFill>
                <a:effectLst/>
                <a:latin typeface="Aptos Light" panose="020B0004020202020204" pitchFamily="34" charset="0"/>
              </a:rPr>
              <a:t>D </a:t>
            </a:r>
            <a:r>
              <a:rPr lang="en-US" sz="1800" b="0" i="0" dirty="0">
                <a:solidFill>
                  <a:srgbClr val="0D0D0D"/>
                </a:solidFill>
                <a:effectLst/>
                <a:latin typeface="Aptos Light" panose="020B0004020202020204" pitchFamily="34" charset="0"/>
              </a:rPr>
              <a:t>indica tempo tempestuoso (elevado risco de incumprimento).</a:t>
            </a:r>
          </a:p>
          <a:p>
            <a:pPr marL="457200" lvl="1" algn="l"/>
            <a:endParaRPr lang="en-US" sz="1800" dirty="0">
              <a:solidFill>
                <a:srgbClr val="0D0D0D"/>
              </a:solidFill>
              <a:latin typeface="Aptos Light" panose="020B0004020202020204" pitchFamily="34" charset="0"/>
            </a:endParaRPr>
          </a:p>
          <a:p>
            <a:pPr marL="457200"/>
            <a:r>
              <a:rPr lang="en-US" sz="1800" b="1" dirty="0">
                <a:latin typeface="Aptos Light" panose="020B0004020202020204" pitchFamily="34" charset="0"/>
                <a:cs typeface="Calibri" panose="020F0502020204030204" pitchFamily="34" charset="0"/>
              </a:rPr>
              <a:t>Recordar:</a:t>
            </a:r>
          </a:p>
          <a:p>
            <a:pPr marL="457200"/>
            <a:r>
              <a:rPr lang="en-US" sz="1800" i="1" dirty="0">
                <a:latin typeface="Aptos Light" panose="020B0004020202020204" pitchFamily="34" charset="0"/>
                <a:cs typeface="Calibri" panose="020F0502020204030204" pitchFamily="34" charset="0"/>
              </a:rPr>
              <a:t>As obrigações são geralmente </a:t>
            </a:r>
            <a:r>
              <a:rPr lang="en-US" sz="1800" i="1" dirty="0" err="1">
                <a:latin typeface="Aptos Light" panose="020B0004020202020204" pitchFamily="34" charset="0"/>
                <a:cs typeface="Calibri" panose="020F0502020204030204" pitchFamily="34" charset="0"/>
              </a:rPr>
              <a:t>consideradas</a:t>
            </a:r>
            <a:r>
              <a:rPr lang="en-US" sz="1800" i="1" dirty="0">
                <a:latin typeface="Aptos Light" panose="020B0004020202020204" pitchFamily="34" charset="0"/>
                <a:cs typeface="Calibri" panose="020F0502020204030204" pitchFamily="34" charset="0"/>
              </a:rPr>
              <a:t> </a:t>
            </a:r>
            <a:r>
              <a:rPr lang="en-US" sz="1800" i="1" dirty="0" err="1">
                <a:latin typeface="Aptos Light" panose="020B0004020202020204" pitchFamily="34" charset="0"/>
                <a:cs typeface="Calibri" panose="020F0502020204030204" pitchFamily="34" charset="0"/>
              </a:rPr>
              <a:t>menos</a:t>
            </a:r>
            <a:r>
              <a:rPr lang="en-US" sz="1800" i="1" dirty="0">
                <a:latin typeface="Aptos Light" panose="020B0004020202020204" pitchFamily="34" charset="0"/>
                <a:cs typeface="Calibri" panose="020F0502020204030204" pitchFamily="34" charset="0"/>
              </a:rPr>
              <a:t> </a:t>
            </a:r>
            <a:r>
              <a:rPr lang="en-US" sz="1800" i="1" dirty="0" err="1">
                <a:latin typeface="Aptos Light" panose="020B0004020202020204" pitchFamily="34" charset="0"/>
                <a:cs typeface="Calibri" panose="020F0502020204030204" pitchFamily="34" charset="0"/>
              </a:rPr>
              <a:t>arriscadas</a:t>
            </a:r>
            <a:r>
              <a:rPr lang="en-US" sz="1800" i="1" dirty="0">
                <a:latin typeface="Aptos Light" panose="020B0004020202020204" pitchFamily="34" charset="0"/>
                <a:cs typeface="Calibri" panose="020F0502020204030204" pitchFamily="34" charset="0"/>
              </a:rPr>
              <a:t> do que as </a:t>
            </a:r>
            <a:r>
              <a:rPr lang="en-US" sz="1800" i="1" dirty="0" err="1">
                <a:latin typeface="Aptos Light" panose="020B0004020202020204" pitchFamily="34" charset="0"/>
                <a:cs typeface="Calibri" panose="020F0502020204030204" pitchFamily="34" charset="0"/>
              </a:rPr>
              <a:t>ações</a:t>
            </a:r>
            <a:r>
              <a:rPr lang="en-US" sz="1800" i="1" dirty="0">
                <a:latin typeface="Aptos Light" panose="020B0004020202020204" pitchFamily="34" charset="0"/>
                <a:cs typeface="Calibri" panose="020F0502020204030204" pitchFamily="34" charset="0"/>
              </a:rPr>
              <a:t>.</a:t>
            </a:r>
            <a:br>
              <a:rPr lang="en-US" sz="1800" i="1" dirty="0">
                <a:latin typeface="Aptos Light" panose="020B0004020202020204" pitchFamily="34" charset="0"/>
                <a:cs typeface="Calibri" panose="020F0502020204030204" pitchFamily="34" charset="0"/>
              </a:rPr>
            </a:br>
            <a:r>
              <a:rPr lang="en-US" sz="1800" i="1" dirty="0">
                <a:latin typeface="Aptos Light" panose="020B0004020202020204" pitchFamily="34" charset="0"/>
                <a:cs typeface="Calibri" panose="020F0502020204030204" pitchFamily="34" charset="0"/>
              </a:rPr>
              <a:t>Por conseguinte, em média, as obrigações oferecem, normalmente, rendimentos inferiores aos das </a:t>
            </a:r>
            <a:r>
              <a:rPr lang="en-US" sz="1800" i="1" dirty="0" err="1">
                <a:latin typeface="Aptos Light" panose="020B0004020202020204" pitchFamily="34" charset="0"/>
                <a:cs typeface="Calibri" panose="020F0502020204030204" pitchFamily="34" charset="0"/>
              </a:rPr>
              <a:t>ações</a:t>
            </a:r>
            <a:r>
              <a:rPr lang="en-US" sz="1800" i="1" dirty="0">
                <a:latin typeface="Aptos Light" panose="020B0004020202020204" pitchFamily="34" charset="0"/>
                <a:cs typeface="Calibri" panose="020F0502020204030204" pitchFamily="34" charset="0"/>
              </a:rPr>
              <a:t>.</a:t>
            </a:r>
            <a:endParaRPr lang="en-US" sz="1800" i="1" dirty="0">
              <a:solidFill>
                <a:srgbClr val="0D0D0D"/>
              </a:solidFill>
              <a:latin typeface="Aptos Light" panose="020B0004020202020204" pitchFamily="34" charset="0"/>
            </a:endParaRPr>
          </a:p>
        </p:txBody>
      </p:sp>
      <p:pic>
        <p:nvPicPr>
          <p:cNvPr id="2" name="Grafik 1">
            <a:extLst>
              <a:ext uri="{FF2B5EF4-FFF2-40B4-BE49-F238E27FC236}">
                <a16:creationId xmlns:a16="http://schemas.microsoft.com/office/drawing/2014/main" id="{E50828BE-205E-CCBE-D0A8-7C0B5CCB5F62}"/>
              </a:ext>
            </a:extLst>
          </p:cNvPr>
          <p:cNvPicPr>
            <a:picLocks noChangeAspect="1"/>
          </p:cNvPicPr>
          <p:nvPr/>
        </p:nvPicPr>
        <p:blipFill>
          <a:blip r:embed="rId5"/>
          <a:stretch>
            <a:fillRect/>
          </a:stretch>
        </p:blipFill>
        <p:spPr>
          <a:xfrm>
            <a:off x="270781" y="1770210"/>
            <a:ext cx="4977613" cy="3317579"/>
          </a:xfrm>
          <a:prstGeom prst="rect">
            <a:avLst/>
          </a:prstGeom>
        </p:spPr>
      </p:pic>
      <p:sp>
        <p:nvSpPr>
          <p:cNvPr id="3" name="Google Shape;104;p2">
            <a:extLst>
              <a:ext uri="{FF2B5EF4-FFF2-40B4-BE49-F238E27FC236}">
                <a16:creationId xmlns:a16="http://schemas.microsoft.com/office/drawing/2014/main" id="{6659D863-748D-F9D5-FDED-5BBFB4250A63}"/>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E661B4D1-1E7A-AFD7-B4EB-9E95613FF43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897568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OBRIGAÇÕES ECOLÓGICAS E SOCIAIS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8" name="Textfeld 7">
            <a:extLst>
              <a:ext uri="{FF2B5EF4-FFF2-40B4-BE49-F238E27FC236}">
                <a16:creationId xmlns:a16="http://schemas.microsoft.com/office/drawing/2014/main" id="{C0FAD542-FD6C-6A21-9F4F-9A103744993A}"/>
              </a:ext>
            </a:extLst>
          </p:cNvPr>
          <p:cNvSpPr txBox="1"/>
          <p:nvPr/>
        </p:nvSpPr>
        <p:spPr>
          <a:xfrm>
            <a:off x="335346" y="4879945"/>
            <a:ext cx="6138219" cy="307777"/>
          </a:xfrm>
          <a:prstGeom prst="rect">
            <a:avLst/>
          </a:prstGeom>
          <a:noFill/>
        </p:spPr>
        <p:txBody>
          <a:bodyPr wrap="none" rtlCol="0">
            <a:spAutoFit/>
          </a:bodyPr>
          <a:lstStyle/>
          <a:p>
            <a:r>
              <a:rPr lang="de-DE" sz="1400" dirty="0">
                <a:latin typeface="Aptos Light" panose="020B0004020202020204" pitchFamily="34" charset="0"/>
              </a:rPr>
              <a:t>Fonte: </a:t>
            </a:r>
            <a:r>
              <a:rPr lang="de-DE" sz="1400" dirty="0">
                <a:latin typeface="Aptos Light" panose="020B0004020202020204" pitchFamily="34" charset="0"/>
                <a:hlinkClick r:id="rId4"/>
              </a:rPr>
              <a:t>https://esgclarity.com/emerging-market-green-bond-issuance-doubles/ </a:t>
            </a:r>
            <a:endParaRPr lang="de-AT" sz="1400" dirty="0">
              <a:latin typeface="Aptos Light" panose="020B0004020202020204" pitchFamily="34" charset="0"/>
            </a:endParaRPr>
          </a:p>
        </p:txBody>
      </p:sp>
      <p:sp>
        <p:nvSpPr>
          <p:cNvPr id="2" name="TextBox 8">
            <a:extLst>
              <a:ext uri="{FF2B5EF4-FFF2-40B4-BE49-F238E27FC236}">
                <a16:creationId xmlns:a16="http://schemas.microsoft.com/office/drawing/2014/main" id="{2BA3E162-531D-4480-6221-813FC32D1F4E}"/>
              </a:ext>
            </a:extLst>
          </p:cNvPr>
          <p:cNvSpPr txBox="1"/>
          <p:nvPr/>
        </p:nvSpPr>
        <p:spPr>
          <a:xfrm>
            <a:off x="6095999" y="2588010"/>
            <a:ext cx="5626093" cy="1938992"/>
          </a:xfrm>
          <a:prstGeom prst="rect">
            <a:avLst/>
          </a:prstGeom>
        </p:spPr>
        <p:txBody>
          <a:bodyPr wrap="square" lIns="0" tIns="0" rIns="0" bIns="0" rtlCol="0" anchor="t">
            <a:spAutoFit/>
          </a:bodyPr>
          <a:lstStyle/>
          <a:p>
            <a:pPr algn="just"/>
            <a:r>
              <a:rPr lang="en-US" sz="1800" dirty="0">
                <a:latin typeface="Aptos Light" panose="020B0004020202020204" pitchFamily="34" charset="0"/>
                <a:cs typeface="Calibri" panose="020F0502020204030204" pitchFamily="34" charset="0"/>
              </a:rPr>
              <a:t>Tal como acontece com as </a:t>
            </a:r>
            <a:r>
              <a:rPr lang="en-US" sz="1800" dirty="0" err="1">
                <a:latin typeface="Aptos Light" panose="020B0004020202020204" pitchFamily="34" charset="0"/>
                <a:cs typeface="Calibri" panose="020F0502020204030204" pitchFamily="34" charset="0"/>
              </a:rPr>
              <a:t>ações</a:t>
            </a:r>
            <a:r>
              <a:rPr lang="en-US" sz="1800" dirty="0">
                <a:latin typeface="Aptos Light" panose="020B0004020202020204" pitchFamily="34" charset="0"/>
                <a:cs typeface="Calibri" panose="020F0502020204030204" pitchFamily="34" charset="0"/>
              </a:rPr>
              <a:t>, também com as obrigações, os investidores podem escolher veículos que se comprometam explicitamente a participar em questões ambientais, sociais e de governação, por exemplo, </a:t>
            </a:r>
            <a:r>
              <a:rPr lang="en-US" sz="1800" dirty="0" err="1">
                <a:latin typeface="Aptos Light" panose="020B0004020202020204" pitchFamily="34" charset="0"/>
                <a:cs typeface="Calibri" panose="020F0502020204030204" pitchFamily="34" charset="0"/>
              </a:rPr>
              <a:t>obrigações</a:t>
            </a:r>
            <a:r>
              <a:rPr lang="en-US" sz="1800" dirty="0">
                <a:latin typeface="Aptos Light" panose="020B0004020202020204" pitchFamily="34" charset="0"/>
                <a:cs typeface="Calibri" panose="020F0502020204030204" pitchFamily="34" charset="0"/>
              </a:rPr>
              <a:t> </a:t>
            </a:r>
            <a:r>
              <a:rPr lang="en-US" sz="1800" dirty="0" err="1">
                <a:latin typeface="Aptos Light" panose="020B0004020202020204" pitchFamily="34" charset="0"/>
                <a:cs typeface="Calibri" panose="020F0502020204030204" pitchFamily="34" charset="0"/>
              </a:rPr>
              <a:t>ecológicas</a:t>
            </a:r>
            <a:r>
              <a:rPr lang="en-US" sz="1800" dirty="0">
                <a:latin typeface="Aptos Light" panose="020B0004020202020204" pitchFamily="34" charset="0"/>
                <a:cs typeface="Calibri" panose="020F0502020204030204" pitchFamily="34" charset="0"/>
              </a:rPr>
              <a:t> ou obrigações sociais.</a:t>
            </a:r>
            <a:endParaRPr lang="de-DE" sz="1800" dirty="0">
              <a:latin typeface="Aptos Light" panose="020B0004020202020204" pitchFamily="34" charset="0"/>
              <a:cs typeface="Calibri" panose="020F0502020204030204" pitchFamily="34" charset="0"/>
            </a:endParaRPr>
          </a:p>
          <a:p>
            <a:pPr algn="just"/>
            <a:endParaRPr lang="en-US" sz="1800" dirty="0">
              <a:latin typeface="Century Gothic" panose="020B0502020202020204" pitchFamily="34" charset="0"/>
              <a:cs typeface="Calibri" panose="020F0502020204030204" pitchFamily="34" charset="0"/>
            </a:endParaRPr>
          </a:p>
          <a:p>
            <a:pPr algn="just"/>
            <a:endParaRPr lang="de-DE" sz="1800" dirty="0">
              <a:latin typeface="Century Gothic" panose="020B0502020202020204" pitchFamily="34" charset="0"/>
              <a:cs typeface="Calibri" panose="020F0502020204030204" pitchFamily="34" charset="0"/>
            </a:endParaRPr>
          </a:p>
        </p:txBody>
      </p:sp>
      <p:pic>
        <p:nvPicPr>
          <p:cNvPr id="4" name="Grafik 3">
            <a:extLst>
              <a:ext uri="{FF2B5EF4-FFF2-40B4-BE49-F238E27FC236}">
                <a16:creationId xmlns:a16="http://schemas.microsoft.com/office/drawing/2014/main" id="{BFE5AB8B-78A6-8AD7-9362-5FFDE52AA954}"/>
              </a:ext>
            </a:extLst>
          </p:cNvPr>
          <p:cNvPicPr>
            <a:picLocks noChangeAspect="1"/>
          </p:cNvPicPr>
          <p:nvPr/>
        </p:nvPicPr>
        <p:blipFill>
          <a:blip r:embed="rId5"/>
          <a:stretch>
            <a:fillRect/>
          </a:stretch>
        </p:blipFill>
        <p:spPr>
          <a:xfrm>
            <a:off x="341975" y="1968733"/>
            <a:ext cx="5505717" cy="2777438"/>
          </a:xfrm>
          <a:prstGeom prst="rect">
            <a:avLst/>
          </a:prstGeom>
        </p:spPr>
      </p:pic>
      <p:sp>
        <p:nvSpPr>
          <p:cNvPr id="3" name="Google Shape;104;p2">
            <a:extLst>
              <a:ext uri="{FF2B5EF4-FFF2-40B4-BE49-F238E27FC236}">
                <a16:creationId xmlns:a16="http://schemas.microsoft.com/office/drawing/2014/main" id="{A610CBAB-CA27-6112-0134-30FCEAAE0EFC}"/>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9" name="Imagem 8" descr="Uma imagem com texto, Tipo de letra, Azul elétrico, Azul majorelle&#10;&#10;Descrição gerada automaticamente">
            <a:extLst>
              <a:ext uri="{FF2B5EF4-FFF2-40B4-BE49-F238E27FC236}">
                <a16:creationId xmlns:a16="http://schemas.microsoft.com/office/drawing/2014/main" id="{7585E3D8-B0C9-A2B2-D533-92E7574BCF0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1318498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FUNDOS MÚTUOS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4" name="TextBox 8">
            <a:extLst>
              <a:ext uri="{FF2B5EF4-FFF2-40B4-BE49-F238E27FC236}">
                <a16:creationId xmlns:a16="http://schemas.microsoft.com/office/drawing/2014/main" id="{1E86868E-2BF7-9825-C358-D955B92D580B}"/>
              </a:ext>
            </a:extLst>
          </p:cNvPr>
          <p:cNvSpPr txBox="1"/>
          <p:nvPr/>
        </p:nvSpPr>
        <p:spPr>
          <a:xfrm>
            <a:off x="241478" y="1731700"/>
            <a:ext cx="6338616" cy="3600986"/>
          </a:xfrm>
          <a:prstGeom prst="rect">
            <a:avLst/>
          </a:prstGeom>
        </p:spPr>
        <p:txBody>
          <a:bodyPr wrap="square" lIns="0" tIns="0" rIns="0" bIns="0" rtlCol="0" anchor="t">
            <a:spAutoFit/>
          </a:bodyPr>
          <a:lstStyle/>
          <a:p>
            <a:pPr algn="just"/>
            <a:r>
              <a:rPr lang="en-US" sz="1800" dirty="0">
                <a:latin typeface="Aptos Light" panose="020B0004020202020204" pitchFamily="34" charset="0"/>
                <a:cs typeface="Calibri" panose="020F0502020204030204" pitchFamily="34" charset="0"/>
              </a:rPr>
              <a:t>Os fundos mútuos são veículos de investimento que...</a:t>
            </a:r>
          </a:p>
          <a:p>
            <a:pPr marL="342900" indent="-342900" algn="just">
              <a:buFont typeface="Arial" panose="020B0604020202020204" pitchFamily="34" charset="0"/>
              <a:buChar char="•"/>
            </a:pPr>
            <a:r>
              <a:rPr lang="en-US" sz="1800" dirty="0">
                <a:latin typeface="Aptos Light" panose="020B0004020202020204" pitchFamily="34" charset="0"/>
                <a:cs typeface="Calibri" panose="020F0502020204030204" pitchFamily="34" charset="0"/>
              </a:rPr>
              <a:t>juntar dinheiro de muitos investidores diferentes,</a:t>
            </a:r>
          </a:p>
          <a:p>
            <a:pPr marL="342900" indent="-342900" algn="just">
              <a:buFont typeface="Arial" panose="020B0604020202020204" pitchFamily="34" charset="0"/>
              <a:buChar char="•"/>
            </a:pPr>
            <a:r>
              <a:rPr lang="en-US" sz="1800" dirty="0">
                <a:latin typeface="Aptos Light" panose="020B0004020202020204" pitchFamily="34" charset="0"/>
                <a:cs typeface="Calibri" panose="020F0502020204030204" pitchFamily="34" charset="0"/>
              </a:rPr>
              <a:t>e utilizar esse dinheiro para comprar uma carteira diversificada de </a:t>
            </a:r>
            <a:r>
              <a:rPr lang="en-US" sz="1800" dirty="0" err="1">
                <a:latin typeface="Aptos Light" panose="020B0004020202020204" pitchFamily="34" charset="0"/>
                <a:cs typeface="Calibri" panose="020F0502020204030204" pitchFamily="34" charset="0"/>
              </a:rPr>
              <a:t>ações</a:t>
            </a:r>
            <a:r>
              <a:rPr lang="en-US" sz="1800" dirty="0">
                <a:latin typeface="Aptos Light" panose="020B0004020202020204" pitchFamily="34" charset="0"/>
                <a:cs typeface="Calibri" panose="020F0502020204030204" pitchFamily="34" charset="0"/>
              </a:rPr>
              <a:t>, obrigações ou outros activos.</a:t>
            </a:r>
          </a:p>
          <a:p>
            <a:pPr marL="342900" indent="-342900" algn="just">
              <a:buFont typeface="Arial" panose="020B0604020202020204" pitchFamily="34" charset="0"/>
              <a:buChar char="•"/>
            </a:pPr>
            <a:endParaRPr lang="en-US" sz="1800" dirty="0">
              <a:latin typeface="Aptos Light" panose="020B0004020202020204" pitchFamily="34" charset="0"/>
              <a:cs typeface="Calibri" panose="020F0502020204030204" pitchFamily="34" charset="0"/>
            </a:endParaRPr>
          </a:p>
          <a:p>
            <a:pPr algn="just"/>
            <a:r>
              <a:rPr lang="en-US" sz="1800" dirty="0">
                <a:latin typeface="Aptos Light" panose="020B0004020202020204" pitchFamily="34" charset="0"/>
                <a:cs typeface="Calibri" panose="020F0502020204030204" pitchFamily="34" charset="0"/>
              </a:rPr>
              <a:t>Como os fundos de investimento investem em muitos títulos diferentes, oferecem um nível de diversificação que pode ajudar a reduzir o risco.</a:t>
            </a:r>
          </a:p>
          <a:p>
            <a:pPr algn="just"/>
            <a:endParaRPr lang="en-US" sz="1800" dirty="0">
              <a:latin typeface="Aptos Light" panose="020B0004020202020204" pitchFamily="34" charset="0"/>
              <a:cs typeface="Calibri" panose="020F0502020204030204" pitchFamily="34" charset="0"/>
            </a:endParaRPr>
          </a:p>
          <a:p>
            <a:pPr marL="285750" indent="-285750" algn="just">
              <a:buFontTx/>
              <a:buChar char="-"/>
            </a:pPr>
            <a:r>
              <a:rPr lang="en-US" sz="1800" dirty="0">
                <a:latin typeface="Aptos Light" panose="020B0004020202020204" pitchFamily="34" charset="0"/>
                <a:cs typeface="Calibri" panose="020F0502020204030204" pitchFamily="34" charset="0"/>
              </a:rPr>
              <a:t>Aspectos positivos: diversificação, gestão profissional, acessibilidade: conveniência</a:t>
            </a:r>
          </a:p>
          <a:p>
            <a:pPr marL="285750" indent="-285750" algn="just">
              <a:buFontTx/>
              <a:buChar char="-"/>
            </a:pPr>
            <a:r>
              <a:rPr lang="en-US" sz="1800" dirty="0">
                <a:latin typeface="Aptos Light" panose="020B0004020202020204" pitchFamily="34" charset="0"/>
                <a:cs typeface="Calibri" panose="020F0502020204030204" pitchFamily="34" charset="0"/>
              </a:rPr>
              <a:t>Aspectos negativos e riscos: comissões, falta de controlo, desempenho insuficiente </a:t>
            </a:r>
            <a:endParaRPr lang="de-DE" sz="1800" dirty="0">
              <a:latin typeface="Aptos Light" panose="020B000402020202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66F0D004-5652-790C-197A-BBD86EDC55B3}"/>
              </a:ext>
            </a:extLst>
          </p:cNvPr>
          <p:cNvPicPr>
            <a:picLocks noChangeAspect="1"/>
          </p:cNvPicPr>
          <p:nvPr/>
        </p:nvPicPr>
        <p:blipFill>
          <a:blip r:embed="rId4"/>
          <a:stretch>
            <a:fillRect/>
          </a:stretch>
        </p:blipFill>
        <p:spPr>
          <a:xfrm>
            <a:off x="6792835" y="1821902"/>
            <a:ext cx="4727448" cy="3214195"/>
          </a:xfrm>
          <a:prstGeom prst="rect">
            <a:avLst/>
          </a:prstGeom>
        </p:spPr>
      </p:pic>
      <p:sp>
        <p:nvSpPr>
          <p:cNvPr id="8" name="Textfeld 7">
            <a:extLst>
              <a:ext uri="{FF2B5EF4-FFF2-40B4-BE49-F238E27FC236}">
                <a16:creationId xmlns:a16="http://schemas.microsoft.com/office/drawing/2014/main" id="{C93F6A4F-86CE-CB5D-CACF-7FE45B30D7C2}"/>
              </a:ext>
            </a:extLst>
          </p:cNvPr>
          <p:cNvSpPr txBox="1"/>
          <p:nvPr/>
        </p:nvSpPr>
        <p:spPr>
          <a:xfrm>
            <a:off x="6969037" y="5113368"/>
            <a:ext cx="4551246" cy="276999"/>
          </a:xfrm>
          <a:prstGeom prst="rect">
            <a:avLst/>
          </a:prstGeom>
          <a:noFill/>
        </p:spPr>
        <p:txBody>
          <a:bodyPr wrap="none" rtlCol="0">
            <a:spAutoFit/>
          </a:bodyPr>
          <a:lstStyle/>
          <a:p>
            <a:r>
              <a:rPr lang="de-DE" sz="1200" dirty="0"/>
              <a:t>Fonte: https://napkinfinance.com/napkin/mutual-fund-definition/</a:t>
            </a:r>
            <a:endParaRPr lang="de-AT" sz="1200" dirty="0"/>
          </a:p>
        </p:txBody>
      </p:sp>
      <p:sp>
        <p:nvSpPr>
          <p:cNvPr id="2" name="Google Shape;104;p2">
            <a:extLst>
              <a:ext uri="{FF2B5EF4-FFF2-40B4-BE49-F238E27FC236}">
                <a16:creationId xmlns:a16="http://schemas.microsoft.com/office/drawing/2014/main" id="{E30435CF-4B92-0C49-B589-CEEB86B663A8}"/>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9" name="Imagem 8" descr="Uma imagem com texto, Tipo de letra, Azul elétrico, Azul majorelle&#10;&#10;Descrição gerada automaticamente">
            <a:extLst>
              <a:ext uri="{FF2B5EF4-FFF2-40B4-BE49-F238E27FC236}">
                <a16:creationId xmlns:a16="http://schemas.microsoft.com/office/drawing/2014/main" id="{70AC2392-E547-82AA-F7F7-E7D611E0414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2223656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FUNDOS DE COMÉRCIO DE TROCA (ETFs)</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4" name="TextBox 8">
            <a:extLst>
              <a:ext uri="{FF2B5EF4-FFF2-40B4-BE49-F238E27FC236}">
                <a16:creationId xmlns:a16="http://schemas.microsoft.com/office/drawing/2014/main" id="{1E86868E-2BF7-9825-C358-D955B92D580B}"/>
              </a:ext>
            </a:extLst>
          </p:cNvPr>
          <p:cNvSpPr txBox="1"/>
          <p:nvPr/>
        </p:nvSpPr>
        <p:spPr>
          <a:xfrm>
            <a:off x="320474" y="1543201"/>
            <a:ext cx="7963195" cy="4154984"/>
          </a:xfrm>
          <a:prstGeom prst="rect">
            <a:avLst/>
          </a:prstGeom>
        </p:spPr>
        <p:txBody>
          <a:bodyPr wrap="square" lIns="0" tIns="0" rIns="0" bIns="0" rtlCol="0" anchor="t">
            <a:spAutoFit/>
          </a:bodyPr>
          <a:lstStyle/>
          <a:p>
            <a:pPr marL="285750" indent="-285750" algn="just">
              <a:buFontTx/>
              <a:buChar char="-"/>
            </a:pPr>
            <a:r>
              <a:rPr lang="en-US" sz="1800" dirty="0">
                <a:latin typeface="Aptos Light" panose="020B0004020202020204" pitchFamily="34" charset="0"/>
                <a:cs typeface="Calibri" panose="020F0502020204030204" pitchFamily="34" charset="0"/>
              </a:rPr>
              <a:t>São um tipo especial de fundo de investimento</a:t>
            </a:r>
          </a:p>
          <a:p>
            <a:pPr marL="285750" indent="-285750" algn="just">
              <a:buFontTx/>
              <a:buChar char="-"/>
            </a:pPr>
            <a:r>
              <a:rPr lang="en-US" sz="1800" dirty="0">
                <a:latin typeface="Aptos Light" panose="020B0004020202020204" pitchFamily="34" charset="0"/>
                <a:cs typeface="Calibri" panose="020F0502020204030204" pitchFamily="34" charset="0"/>
              </a:rPr>
              <a:t>Como qualquer fundo de investimento, os ETF são uma coleção de activos, tais </a:t>
            </a:r>
            <a:r>
              <a:rPr lang="en-US" sz="1800" dirty="0" err="1">
                <a:latin typeface="Aptos Light" panose="020B0004020202020204" pitchFamily="34" charset="0"/>
                <a:cs typeface="Calibri" panose="020F0502020204030204" pitchFamily="34" charset="0"/>
              </a:rPr>
              <a:t>como</a:t>
            </a:r>
            <a:r>
              <a:rPr lang="en-US" sz="1800" dirty="0">
                <a:latin typeface="Aptos Light" panose="020B0004020202020204" pitchFamily="34" charset="0"/>
                <a:cs typeface="Calibri" panose="020F0502020204030204" pitchFamily="34" charset="0"/>
              </a:rPr>
              <a:t> </a:t>
            </a:r>
            <a:r>
              <a:rPr lang="en-US" sz="1800" dirty="0" err="1">
                <a:latin typeface="Aptos Light" panose="020B0004020202020204" pitchFamily="34" charset="0"/>
                <a:cs typeface="Calibri" panose="020F0502020204030204" pitchFamily="34" charset="0"/>
              </a:rPr>
              <a:t>ações</a:t>
            </a:r>
            <a:r>
              <a:rPr lang="en-US" sz="1800" dirty="0">
                <a:latin typeface="Aptos Light" panose="020B0004020202020204" pitchFamily="34" charset="0"/>
                <a:cs typeface="Calibri" panose="020F0502020204030204" pitchFamily="34" charset="0"/>
              </a:rPr>
              <a:t>, obrigações e mercadorias, que são agrupados e oferecidos como um único produto de investimento.</a:t>
            </a:r>
          </a:p>
          <a:p>
            <a:pPr marL="285750" indent="-285750" algn="just">
              <a:buFontTx/>
              <a:buChar char="-"/>
            </a:pPr>
            <a:r>
              <a:rPr lang="en-US" sz="1800" dirty="0">
                <a:latin typeface="Aptos Light" panose="020B0004020202020204" pitchFamily="34" charset="0"/>
                <a:cs typeface="Calibri" panose="020F0502020204030204" pitchFamily="34" charset="0"/>
              </a:rPr>
              <a:t>Ao contrário dos fundos convencionais, os ETF são negociados em bolsas de valores como as </a:t>
            </a:r>
            <a:r>
              <a:rPr lang="en-US" sz="1800" dirty="0" err="1">
                <a:latin typeface="Aptos Light" panose="020B0004020202020204" pitchFamily="34" charset="0"/>
                <a:cs typeface="Calibri" panose="020F0502020204030204" pitchFamily="34" charset="0"/>
              </a:rPr>
              <a:t>ações</a:t>
            </a:r>
            <a:r>
              <a:rPr lang="en-US" sz="1800" dirty="0">
                <a:latin typeface="Aptos Light" panose="020B0004020202020204" pitchFamily="34" charset="0"/>
                <a:cs typeface="Calibri" panose="020F0502020204030204" pitchFamily="34" charset="0"/>
              </a:rPr>
              <a:t> individuais.</a:t>
            </a:r>
          </a:p>
          <a:p>
            <a:pPr marL="285750" indent="-285750" algn="just">
              <a:buFontTx/>
              <a:buChar char="-"/>
            </a:pPr>
            <a:r>
              <a:rPr lang="en-US" sz="1800" dirty="0">
                <a:latin typeface="Aptos Light" panose="020B0004020202020204" pitchFamily="34" charset="0"/>
                <a:cs typeface="Calibri" panose="020F0502020204030204" pitchFamily="34" charset="0"/>
              </a:rPr>
              <a:t>Aspectos positivos: liquidez, transparência, comissões mais baixas, flexibilidade</a:t>
            </a:r>
          </a:p>
          <a:p>
            <a:pPr marL="285750" indent="-285750" algn="just">
              <a:buFontTx/>
              <a:buChar char="-"/>
            </a:pPr>
            <a:r>
              <a:rPr lang="en-US" sz="1800" dirty="0">
                <a:latin typeface="Aptos Light" panose="020B0004020202020204" pitchFamily="34" charset="0"/>
                <a:cs typeface="Calibri" panose="020F0502020204030204" pitchFamily="34" charset="0"/>
              </a:rPr>
              <a:t>Aspectos negativos e riscos: risco de mercado, erro de acompanhamento, custos de negociação</a:t>
            </a:r>
          </a:p>
          <a:p>
            <a:pPr marL="342900" indent="-342900" algn="just">
              <a:buFont typeface="Arial" panose="020B0604020202020204" pitchFamily="34" charset="0"/>
              <a:buChar char="•"/>
            </a:pPr>
            <a:endParaRPr lang="en-US" sz="1800" dirty="0">
              <a:latin typeface="Aptos Light" panose="020B0004020202020204" pitchFamily="34" charset="0"/>
              <a:cs typeface="Calibri" panose="020F0502020204030204" pitchFamily="34" charset="0"/>
            </a:endParaRPr>
          </a:p>
          <a:p>
            <a:r>
              <a:rPr lang="en-US" sz="1800" b="1" dirty="0" err="1">
                <a:latin typeface="Aptos Light" panose="020B0004020202020204" pitchFamily="34" charset="0"/>
                <a:cs typeface="Calibri" panose="020F0502020204030204" pitchFamily="34" charset="0"/>
              </a:rPr>
              <a:t>Não</a:t>
            </a:r>
            <a:r>
              <a:rPr lang="en-US" sz="1800" b="1" dirty="0">
                <a:latin typeface="Aptos Light" panose="020B0004020202020204" pitchFamily="34" charset="0"/>
                <a:cs typeface="Calibri" panose="020F0502020204030204" pitchFamily="34" charset="0"/>
              </a:rPr>
              <a:t> </a:t>
            </a:r>
            <a:r>
              <a:rPr lang="en-US" sz="1800" b="1" dirty="0" err="1">
                <a:latin typeface="Aptos Light" panose="020B0004020202020204" pitchFamily="34" charset="0"/>
                <a:cs typeface="Calibri" panose="020F0502020204030204" pitchFamily="34" charset="0"/>
              </a:rPr>
              <a:t>esquecer</a:t>
            </a:r>
            <a:r>
              <a:rPr lang="en-US" sz="1800" b="1" dirty="0">
                <a:latin typeface="Aptos Light" panose="020B0004020202020204" pitchFamily="34" charset="0"/>
                <a:cs typeface="Calibri" panose="020F0502020204030204" pitchFamily="34" charset="0"/>
              </a:rPr>
              <a:t>:</a:t>
            </a:r>
            <a:br>
              <a:rPr lang="en-US" sz="1800" dirty="0">
                <a:latin typeface="Aptos Light" panose="020B0004020202020204" pitchFamily="34" charset="0"/>
                <a:cs typeface="Calibri" panose="020F0502020204030204" pitchFamily="34" charset="0"/>
              </a:rPr>
            </a:br>
            <a:r>
              <a:rPr lang="en-US" sz="1800" i="1" dirty="0">
                <a:latin typeface="Aptos Light" panose="020B0004020202020204" pitchFamily="34" charset="0"/>
                <a:cs typeface="Calibri" panose="020F0502020204030204" pitchFamily="34" charset="0"/>
              </a:rPr>
              <a:t>Os ETF têm normalmente comissões anuais mais baixas do que os fundos de investimento.</a:t>
            </a:r>
          </a:p>
          <a:p>
            <a:pPr algn="just"/>
            <a:endParaRPr lang="en-US" sz="1800" dirty="0">
              <a:latin typeface="Century Gothic" panose="020B0502020202020204" pitchFamily="34" charset="0"/>
              <a:cs typeface="Calibri" panose="020F0502020204030204" pitchFamily="34" charset="0"/>
            </a:endParaRPr>
          </a:p>
        </p:txBody>
      </p:sp>
      <p:pic>
        <p:nvPicPr>
          <p:cNvPr id="2" name="Grafik 1" descr="Ein Bild, das Diagramm enthält.&#10;&#10;Automatisch generierte Beschreibung">
            <a:extLst>
              <a:ext uri="{FF2B5EF4-FFF2-40B4-BE49-F238E27FC236}">
                <a16:creationId xmlns:a16="http://schemas.microsoft.com/office/drawing/2014/main" id="{C636D4BB-D819-1223-5805-85A73D2520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704" y="2237239"/>
            <a:ext cx="3331305" cy="2221049"/>
          </a:xfrm>
          <a:prstGeom prst="rect">
            <a:avLst/>
          </a:prstGeom>
        </p:spPr>
      </p:pic>
      <p:sp>
        <p:nvSpPr>
          <p:cNvPr id="3" name="Textfeld 2">
            <a:extLst>
              <a:ext uri="{FF2B5EF4-FFF2-40B4-BE49-F238E27FC236}">
                <a16:creationId xmlns:a16="http://schemas.microsoft.com/office/drawing/2014/main" id="{3FA2B61D-E586-2E0B-35B7-DC2C3ED254D7}"/>
              </a:ext>
            </a:extLst>
          </p:cNvPr>
          <p:cNvSpPr txBox="1"/>
          <p:nvPr/>
        </p:nvSpPr>
        <p:spPr>
          <a:xfrm>
            <a:off x="8983347" y="4617066"/>
            <a:ext cx="2286018" cy="307777"/>
          </a:xfrm>
          <a:prstGeom prst="rect">
            <a:avLst/>
          </a:prstGeom>
          <a:noFill/>
        </p:spPr>
        <p:txBody>
          <a:bodyPr wrap="square" rtlCol="0">
            <a:spAutoFit/>
          </a:bodyPr>
          <a:lstStyle/>
          <a:p>
            <a:r>
              <a:rPr lang="de-DE" dirty="0"/>
              <a:t>Fonte: www. pexels.com</a:t>
            </a:r>
            <a:endParaRPr lang="de-AT" dirty="0"/>
          </a:p>
        </p:txBody>
      </p:sp>
      <p:sp>
        <p:nvSpPr>
          <p:cNvPr id="8" name="Google Shape;104;p2">
            <a:extLst>
              <a:ext uri="{FF2B5EF4-FFF2-40B4-BE49-F238E27FC236}">
                <a16:creationId xmlns:a16="http://schemas.microsoft.com/office/drawing/2014/main" id="{E5DBD65C-FA6B-911A-5542-64C53DFF4ACF}"/>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9" name="Imagem 8" descr="Uma imagem com texto, Tipo de letra, Azul elétrico, Azul majorelle&#10;&#10;Descrição gerada automaticamente">
            <a:extLst>
              <a:ext uri="{FF2B5EF4-FFF2-40B4-BE49-F238E27FC236}">
                <a16:creationId xmlns:a16="http://schemas.microsoft.com/office/drawing/2014/main" id="{27DE8437-F8AA-8394-73BA-23C77A33139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2414328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IMOBILIÁRIO</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8" name="TextBox 8">
            <a:extLst>
              <a:ext uri="{FF2B5EF4-FFF2-40B4-BE49-F238E27FC236}">
                <a16:creationId xmlns:a16="http://schemas.microsoft.com/office/drawing/2014/main" id="{954AFFCF-18A3-DC50-A8EB-14F7FAA989E7}"/>
              </a:ext>
            </a:extLst>
          </p:cNvPr>
          <p:cNvSpPr txBox="1"/>
          <p:nvPr/>
        </p:nvSpPr>
        <p:spPr>
          <a:xfrm>
            <a:off x="4480900" y="1931399"/>
            <a:ext cx="6541131" cy="3046988"/>
          </a:xfrm>
          <a:prstGeom prst="rect">
            <a:avLst/>
          </a:prstGeom>
        </p:spPr>
        <p:txBody>
          <a:bodyPr wrap="square" lIns="0" tIns="0" rIns="0" bIns="0" rtlCol="0" anchor="t">
            <a:spAutoFit/>
          </a:bodyPr>
          <a:lstStyle/>
          <a:p>
            <a:pPr algn="just"/>
            <a:endParaRPr lang="de-DE" sz="1800" dirty="0">
              <a:solidFill>
                <a:srgbClr val="788CA5"/>
              </a:solidFill>
              <a:latin typeface="Century Gothic" panose="020B0502020202020204" pitchFamily="34" charset="0"/>
            </a:endParaRPr>
          </a:p>
          <a:p>
            <a:pPr marL="285750" indent="-285750" algn="just">
              <a:buFont typeface="Symbol" panose="05050102010706020507" pitchFamily="18" charset="2"/>
              <a:buChar char="-"/>
            </a:pPr>
            <a:r>
              <a:rPr lang="en-US" sz="1800" dirty="0">
                <a:latin typeface="Aptos Light" panose="020B0004020202020204" pitchFamily="34" charset="0"/>
                <a:cs typeface="Calibri" panose="020F0502020204030204" pitchFamily="34" charset="0"/>
              </a:rPr>
              <a:t>Compra de imóveis com o objetivo de gerar rendimento ou valorização ao longo do tempo.</a:t>
            </a:r>
          </a:p>
          <a:p>
            <a:pPr marL="285750" indent="-285750" algn="just">
              <a:buFont typeface="Symbol" panose="05050102010706020507" pitchFamily="18" charset="2"/>
              <a:buChar char="-"/>
            </a:pPr>
            <a:endParaRPr lang="en-US" sz="1800" dirty="0">
              <a:latin typeface="Aptos Light" panose="020B0004020202020204" pitchFamily="34" charset="0"/>
              <a:cs typeface="Calibri" panose="020F0502020204030204" pitchFamily="34" charset="0"/>
            </a:endParaRPr>
          </a:p>
          <a:p>
            <a:pPr marL="285750" indent="-285750" algn="just">
              <a:buFont typeface="Symbol" panose="05050102010706020507" pitchFamily="18" charset="2"/>
              <a:buChar char="-"/>
            </a:pPr>
            <a:r>
              <a:rPr lang="en-US" sz="1800" dirty="0">
                <a:latin typeface="Aptos Light" panose="020B0004020202020204" pitchFamily="34" charset="0"/>
                <a:cs typeface="Calibri" panose="020F0502020204030204" pitchFamily="34" charset="0"/>
              </a:rPr>
              <a:t>Aspectos positivos: ativo tangível, potencial de rendimento do arrendamento, valorização, proteção contra a inflação, benefício fiscal</a:t>
            </a:r>
          </a:p>
          <a:p>
            <a:pPr marL="285750" indent="-285750" algn="just">
              <a:buFont typeface="Symbol" panose="05050102010706020507" pitchFamily="18" charset="2"/>
              <a:buChar char="-"/>
            </a:pPr>
            <a:endParaRPr lang="en-US" sz="1800" dirty="0">
              <a:latin typeface="Aptos Light" panose="020B0004020202020204" pitchFamily="34" charset="0"/>
              <a:cs typeface="Calibri" panose="020F0502020204030204" pitchFamily="34" charset="0"/>
            </a:endParaRPr>
          </a:p>
          <a:p>
            <a:pPr marL="285750" indent="-285750" algn="just">
              <a:buFont typeface="Symbol" panose="05050102010706020507" pitchFamily="18" charset="2"/>
              <a:buChar char="-"/>
            </a:pPr>
            <a:r>
              <a:rPr lang="en-US" sz="1800" dirty="0">
                <a:latin typeface="Aptos Light" panose="020B0004020202020204" pitchFamily="34" charset="0"/>
                <a:cs typeface="Calibri" panose="020F0502020204030204" pitchFamily="34" charset="0"/>
              </a:rPr>
              <a:t>Aspectos negativos e riscos: iliquidez, capital intensivo, volatilidade do mercado, responsabilidade da gestão, recessões económicas</a:t>
            </a:r>
            <a:endParaRPr lang="de-DE" sz="1800" dirty="0">
              <a:latin typeface="Aptos Light" panose="020B0004020202020204" pitchFamily="34" charset="0"/>
              <a:cs typeface="Calibri" panose="020F0502020204030204" pitchFamily="34" charset="0"/>
            </a:endParaRPr>
          </a:p>
        </p:txBody>
      </p:sp>
      <p:sp>
        <p:nvSpPr>
          <p:cNvPr id="10" name="Textfeld 9">
            <a:extLst>
              <a:ext uri="{FF2B5EF4-FFF2-40B4-BE49-F238E27FC236}">
                <a16:creationId xmlns:a16="http://schemas.microsoft.com/office/drawing/2014/main" id="{AB4DD861-64AF-4B6E-01D9-F0F1FBFC5CBB}"/>
              </a:ext>
            </a:extLst>
          </p:cNvPr>
          <p:cNvSpPr txBox="1"/>
          <p:nvPr/>
        </p:nvSpPr>
        <p:spPr>
          <a:xfrm>
            <a:off x="1169969" y="4934499"/>
            <a:ext cx="2577372" cy="369332"/>
          </a:xfrm>
          <a:prstGeom prst="rect">
            <a:avLst/>
          </a:prstGeom>
          <a:noFill/>
        </p:spPr>
        <p:txBody>
          <a:bodyPr wrap="none" rtlCol="0">
            <a:spAutoFit/>
          </a:bodyPr>
          <a:lstStyle/>
          <a:p>
            <a:r>
              <a:rPr lang="de-DE" dirty="0"/>
              <a:t>Fonte: www. pexels.com</a:t>
            </a:r>
            <a:endParaRPr lang="de-AT" dirty="0"/>
          </a:p>
        </p:txBody>
      </p:sp>
      <p:pic>
        <p:nvPicPr>
          <p:cNvPr id="3" name="Grafik 2" descr="Ein Bild, das Metallwaren, Türgriff, draußen, Schloss enthält.&#10;&#10;Automatisch generierte Beschreibung">
            <a:extLst>
              <a:ext uri="{FF2B5EF4-FFF2-40B4-BE49-F238E27FC236}">
                <a16:creationId xmlns:a16="http://schemas.microsoft.com/office/drawing/2014/main" id="{2764F407-2455-B211-77DC-A94C6E5AE3E7}"/>
              </a:ext>
            </a:extLst>
          </p:cNvPr>
          <p:cNvPicPr>
            <a:picLocks noChangeAspect="1"/>
          </p:cNvPicPr>
          <p:nvPr/>
        </p:nvPicPr>
        <p:blipFill>
          <a:blip r:embed="rId4"/>
          <a:stretch>
            <a:fillRect/>
          </a:stretch>
        </p:blipFill>
        <p:spPr>
          <a:xfrm>
            <a:off x="304235" y="2268193"/>
            <a:ext cx="3941194" cy="2627463"/>
          </a:xfrm>
          <a:prstGeom prst="rect">
            <a:avLst/>
          </a:prstGeom>
        </p:spPr>
      </p:pic>
      <p:sp>
        <p:nvSpPr>
          <p:cNvPr id="2" name="Google Shape;104;p2">
            <a:extLst>
              <a:ext uri="{FF2B5EF4-FFF2-40B4-BE49-F238E27FC236}">
                <a16:creationId xmlns:a16="http://schemas.microsoft.com/office/drawing/2014/main" id="{1E7C2A77-1282-1263-B0BC-0B3AC7D80AE1}"/>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673A6C7A-8D10-3E69-56A2-23F186848A1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1600482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OURO</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8" name="TextBox 8">
            <a:extLst>
              <a:ext uri="{FF2B5EF4-FFF2-40B4-BE49-F238E27FC236}">
                <a16:creationId xmlns:a16="http://schemas.microsoft.com/office/drawing/2014/main" id="{954AFFCF-18A3-DC50-A8EB-14F7FAA989E7}"/>
              </a:ext>
            </a:extLst>
          </p:cNvPr>
          <p:cNvSpPr txBox="1"/>
          <p:nvPr/>
        </p:nvSpPr>
        <p:spPr>
          <a:xfrm>
            <a:off x="4260288" y="2013869"/>
            <a:ext cx="7200000" cy="2842958"/>
          </a:xfrm>
          <a:prstGeom prst="rect">
            <a:avLst/>
          </a:prstGeom>
        </p:spPr>
        <p:txBody>
          <a:bodyPr wrap="square" lIns="0" tIns="0" rIns="0" bIns="0" rtlCol="0" anchor="t">
            <a:spAutoFit/>
          </a:bodyPr>
          <a:lstStyle/>
          <a:p>
            <a:endParaRPr lang="de-DE" sz="1800" dirty="0">
              <a:solidFill>
                <a:srgbClr val="788CA5"/>
              </a:solidFill>
              <a:latin typeface="Century Gothic" panose="020B0502020202020204" pitchFamily="34" charset="0"/>
            </a:endParaRPr>
          </a:p>
          <a:p>
            <a:pPr marL="285750" indent="-285750" algn="just">
              <a:lnSpc>
                <a:spcPct val="107000"/>
              </a:lnSpc>
              <a:spcAft>
                <a:spcPts val="800"/>
              </a:spcAft>
              <a:buFontTx/>
              <a:buChar char="-"/>
            </a:pPr>
            <a:r>
              <a:rPr lang="en-US" sz="1800"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Comprar barras de ouro físicas ou investir em instrumentos financeiros relacionados com o ouro, tais como fundos negociados em bolsa (ETF) </a:t>
            </a:r>
            <a:r>
              <a:rPr lang="en-US" sz="1800" kern="100" dirty="0" err="1">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ou</a:t>
            </a:r>
            <a:r>
              <a:rPr lang="en-US" sz="1800"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 </a:t>
            </a:r>
            <a:r>
              <a:rPr lang="en-US" sz="1800" kern="100" dirty="0" err="1">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ações</a:t>
            </a:r>
            <a:r>
              <a:rPr lang="en-US" sz="1800"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 de empresas de extração de ouro. </a:t>
            </a:r>
          </a:p>
          <a:p>
            <a:pPr marL="285750" indent="-285750" algn="just">
              <a:lnSpc>
                <a:spcPct val="107000"/>
              </a:lnSpc>
              <a:spcAft>
                <a:spcPts val="800"/>
              </a:spcAft>
              <a:buFontTx/>
              <a:buChar char="-"/>
            </a:pPr>
            <a:r>
              <a:rPr lang="en-US" sz="1800"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Aspectos positivos: reserva de valor, diversificação da carteira, ativo de refúgio, ativo tangível, potencial de valorização do capital</a:t>
            </a:r>
          </a:p>
          <a:p>
            <a:pPr marL="285750" indent="-285750" algn="just">
              <a:lnSpc>
                <a:spcPct val="107000"/>
              </a:lnSpc>
              <a:spcAft>
                <a:spcPts val="800"/>
              </a:spcAft>
              <a:buFontTx/>
              <a:buChar char="-"/>
            </a:pPr>
            <a:r>
              <a:rPr lang="en-US" sz="1800" kern="100" dirty="0">
                <a:latin typeface="Aptos Light" panose="020B0004020202020204" pitchFamily="34" charset="0"/>
                <a:ea typeface="Century Gothic" panose="020B0502020202020204" pitchFamily="34" charset="0"/>
                <a:cs typeface="Century Gothic" panose="020B0502020202020204" pitchFamily="34" charset="0"/>
              </a:rPr>
              <a:t>Aspectos negativos e riscos: volatilidade dos preços, falta de rendimento, custos de armazenamento e de seguro, manipulação do mercado, risco regulamentar </a:t>
            </a:r>
            <a:endParaRPr lang="en-US" sz="1800"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endParaRPr>
          </a:p>
        </p:txBody>
      </p:sp>
      <p:sp>
        <p:nvSpPr>
          <p:cNvPr id="10" name="Textfeld 9">
            <a:extLst>
              <a:ext uri="{FF2B5EF4-FFF2-40B4-BE49-F238E27FC236}">
                <a16:creationId xmlns:a16="http://schemas.microsoft.com/office/drawing/2014/main" id="{AB4DD861-64AF-4B6E-01D9-F0F1FBFC5CBB}"/>
              </a:ext>
            </a:extLst>
          </p:cNvPr>
          <p:cNvSpPr txBox="1"/>
          <p:nvPr/>
        </p:nvSpPr>
        <p:spPr>
          <a:xfrm>
            <a:off x="1475324" y="4926783"/>
            <a:ext cx="2577372" cy="369332"/>
          </a:xfrm>
          <a:prstGeom prst="rect">
            <a:avLst/>
          </a:prstGeom>
          <a:noFill/>
        </p:spPr>
        <p:txBody>
          <a:bodyPr wrap="none" rtlCol="0">
            <a:spAutoFit/>
          </a:bodyPr>
          <a:lstStyle/>
          <a:p>
            <a:r>
              <a:rPr lang="de-DE" dirty="0"/>
              <a:t>Fonte: www. pexels.com</a:t>
            </a:r>
            <a:endParaRPr lang="de-AT" dirty="0"/>
          </a:p>
        </p:txBody>
      </p:sp>
      <p:pic>
        <p:nvPicPr>
          <p:cNvPr id="4" name="Grafik 3" descr="Ein Bild, das Holzblock, hölzern enthält.&#10;&#10;Automatisch generierte Beschreibung">
            <a:extLst>
              <a:ext uri="{FF2B5EF4-FFF2-40B4-BE49-F238E27FC236}">
                <a16:creationId xmlns:a16="http://schemas.microsoft.com/office/drawing/2014/main" id="{62F0F4A3-4C0C-4D2F-6577-0E7E418E8E12}"/>
              </a:ext>
            </a:extLst>
          </p:cNvPr>
          <p:cNvPicPr>
            <a:picLocks noChangeAspect="1"/>
          </p:cNvPicPr>
          <p:nvPr/>
        </p:nvPicPr>
        <p:blipFill>
          <a:blip r:embed="rId4"/>
          <a:stretch>
            <a:fillRect/>
          </a:stretch>
        </p:blipFill>
        <p:spPr>
          <a:xfrm>
            <a:off x="1101592" y="2399326"/>
            <a:ext cx="2976282" cy="2232212"/>
          </a:xfrm>
          <a:prstGeom prst="rect">
            <a:avLst/>
          </a:prstGeom>
        </p:spPr>
      </p:pic>
      <p:sp>
        <p:nvSpPr>
          <p:cNvPr id="2" name="Google Shape;104;p2">
            <a:extLst>
              <a:ext uri="{FF2B5EF4-FFF2-40B4-BE49-F238E27FC236}">
                <a16:creationId xmlns:a16="http://schemas.microsoft.com/office/drawing/2014/main" id="{2A342F46-640B-1010-2DEA-999123B8A1E6}"/>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3" name="Imagem 2" descr="Uma imagem com texto, Tipo de letra, Azul elétrico, Azul majorelle&#10;&#10;Descrição gerada automaticamente">
            <a:extLst>
              <a:ext uri="{FF2B5EF4-FFF2-40B4-BE49-F238E27FC236}">
                <a16:creationId xmlns:a16="http://schemas.microsoft.com/office/drawing/2014/main" id="{AA6BD10D-96C1-ADE6-6E8D-93D13A6AFA9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1250034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CRYPTOCURRENCY</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3" name="TextBox 8">
            <a:extLst>
              <a:ext uri="{FF2B5EF4-FFF2-40B4-BE49-F238E27FC236}">
                <a16:creationId xmlns:a16="http://schemas.microsoft.com/office/drawing/2014/main" id="{FD53A126-8D55-79A7-E8E9-A0B2C23C1ED4}"/>
              </a:ext>
            </a:extLst>
          </p:cNvPr>
          <p:cNvSpPr txBox="1"/>
          <p:nvPr/>
        </p:nvSpPr>
        <p:spPr>
          <a:xfrm>
            <a:off x="4411966" y="1918352"/>
            <a:ext cx="7444688" cy="2769989"/>
          </a:xfrm>
          <a:prstGeom prst="rect">
            <a:avLst/>
          </a:prstGeom>
        </p:spPr>
        <p:txBody>
          <a:bodyPr wrap="square" lIns="0" tIns="0" rIns="0" bIns="0" rtlCol="0" anchor="t">
            <a:spAutoFit/>
          </a:bodyPr>
          <a:lstStyle/>
          <a:p>
            <a:pPr algn="just"/>
            <a:endParaRPr lang="de-DE" sz="1800" dirty="0">
              <a:solidFill>
                <a:srgbClr val="788CA5"/>
              </a:solidFill>
              <a:latin typeface="Century Gothic" panose="020B0502020202020204" pitchFamily="34" charset="0"/>
            </a:endParaRPr>
          </a:p>
          <a:p>
            <a:pPr marL="285750" indent="-285750" algn="just">
              <a:buFont typeface="Symbol" panose="05050102010706020507" pitchFamily="18" charset="2"/>
              <a:buChar char="-"/>
            </a:pPr>
            <a:r>
              <a:rPr lang="en-US" sz="1800" dirty="0">
                <a:latin typeface="Aptos Light" panose="020B0004020202020204" pitchFamily="34" charset="0"/>
                <a:cs typeface="Calibri" panose="020F0502020204030204" pitchFamily="34" charset="0"/>
              </a:rPr>
              <a:t>Investimentos de alto risco que não são considerados adequados para investidores não profissionais.</a:t>
            </a:r>
          </a:p>
          <a:p>
            <a:pPr marL="285750" indent="-285750" algn="just">
              <a:buFont typeface="Symbol" panose="05050102010706020507" pitchFamily="18" charset="2"/>
              <a:buChar char="-"/>
            </a:pPr>
            <a:endParaRPr lang="en-US" sz="1800" dirty="0">
              <a:latin typeface="Aptos Light" panose="020B0004020202020204" pitchFamily="34" charset="0"/>
              <a:cs typeface="Calibri" panose="020F0502020204030204" pitchFamily="34" charset="0"/>
            </a:endParaRPr>
          </a:p>
          <a:p>
            <a:pPr marL="285750" indent="-285750" algn="just">
              <a:buFont typeface="Symbol" panose="05050102010706020507" pitchFamily="18" charset="2"/>
              <a:buChar char="-"/>
            </a:pPr>
            <a:r>
              <a:rPr lang="en-US" sz="1800" dirty="0">
                <a:latin typeface="Aptos Light" panose="020B0004020202020204" pitchFamily="34" charset="0"/>
                <a:cs typeface="Calibri" panose="020F0502020204030204" pitchFamily="34" charset="0"/>
              </a:rPr>
              <a:t>Aspectos positivos: potencial de rendimento elevado, descentralização, acessibilidade, diversificação, inovação tecnológica</a:t>
            </a:r>
          </a:p>
          <a:p>
            <a:pPr marL="285750" indent="-285750" algn="just">
              <a:buFont typeface="Symbol" panose="05050102010706020507" pitchFamily="18" charset="2"/>
              <a:buChar char="-"/>
            </a:pPr>
            <a:endParaRPr lang="en-US" sz="1800" dirty="0">
              <a:latin typeface="Aptos Light" panose="020B0004020202020204" pitchFamily="34" charset="0"/>
              <a:cs typeface="Calibri" panose="020F0502020204030204" pitchFamily="34" charset="0"/>
            </a:endParaRPr>
          </a:p>
          <a:p>
            <a:pPr marL="285750" indent="-285750" algn="just">
              <a:buFont typeface="Symbol" panose="05050102010706020507" pitchFamily="18" charset="2"/>
              <a:buChar char="-"/>
            </a:pPr>
            <a:r>
              <a:rPr lang="en-US" sz="1800" dirty="0">
                <a:latin typeface="Aptos Light" panose="020B0004020202020204" pitchFamily="34" charset="0"/>
                <a:cs typeface="Calibri" panose="020F0502020204030204" pitchFamily="34" charset="0"/>
              </a:rPr>
              <a:t>Aspectos negativos e riscos: volatilidade dos preços, incerteza regulamentar, riscos de segurança, falta de regulamentação, adoção limitada</a:t>
            </a:r>
          </a:p>
        </p:txBody>
      </p:sp>
      <p:sp>
        <p:nvSpPr>
          <p:cNvPr id="9" name="Textfeld 8">
            <a:extLst>
              <a:ext uri="{FF2B5EF4-FFF2-40B4-BE49-F238E27FC236}">
                <a16:creationId xmlns:a16="http://schemas.microsoft.com/office/drawing/2014/main" id="{258E4E79-5BDF-B0CB-E98C-3C64301BCA28}"/>
              </a:ext>
            </a:extLst>
          </p:cNvPr>
          <p:cNvSpPr txBox="1"/>
          <p:nvPr/>
        </p:nvSpPr>
        <p:spPr>
          <a:xfrm>
            <a:off x="801465" y="4523884"/>
            <a:ext cx="2577372" cy="369332"/>
          </a:xfrm>
          <a:prstGeom prst="rect">
            <a:avLst/>
          </a:prstGeom>
          <a:noFill/>
        </p:spPr>
        <p:txBody>
          <a:bodyPr wrap="none" rtlCol="0">
            <a:spAutoFit/>
          </a:bodyPr>
          <a:lstStyle/>
          <a:p>
            <a:r>
              <a:rPr lang="de-DE" dirty="0"/>
              <a:t>Fonte: www. pexels.com</a:t>
            </a:r>
            <a:endParaRPr lang="de-AT" dirty="0"/>
          </a:p>
        </p:txBody>
      </p:sp>
      <p:pic>
        <p:nvPicPr>
          <p:cNvPr id="8" name="Grafik 7" descr="Ein Bild, das Metall, Währung, Geld, Bargeld enthält.&#10;&#10;Automatisch generierte Beschreibung">
            <a:extLst>
              <a:ext uri="{FF2B5EF4-FFF2-40B4-BE49-F238E27FC236}">
                <a16:creationId xmlns:a16="http://schemas.microsoft.com/office/drawing/2014/main" id="{3104F1E5-E84E-BB6E-6426-414136F801EA}"/>
              </a:ext>
            </a:extLst>
          </p:cNvPr>
          <p:cNvPicPr>
            <a:picLocks noChangeAspect="1"/>
          </p:cNvPicPr>
          <p:nvPr/>
        </p:nvPicPr>
        <p:blipFill>
          <a:blip r:embed="rId4"/>
          <a:stretch>
            <a:fillRect/>
          </a:stretch>
        </p:blipFill>
        <p:spPr>
          <a:xfrm>
            <a:off x="335346" y="2077625"/>
            <a:ext cx="3624960" cy="2416942"/>
          </a:xfrm>
          <a:prstGeom prst="rect">
            <a:avLst/>
          </a:prstGeom>
        </p:spPr>
      </p:pic>
      <p:sp>
        <p:nvSpPr>
          <p:cNvPr id="2" name="Google Shape;104;p2">
            <a:extLst>
              <a:ext uri="{FF2B5EF4-FFF2-40B4-BE49-F238E27FC236}">
                <a16:creationId xmlns:a16="http://schemas.microsoft.com/office/drawing/2014/main" id="{58484831-962E-4EBF-591B-BC968B0F894E}"/>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E243BB6C-76BF-C4B2-0441-6736AD2F1F4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1524483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6"/>
        <p:cNvGrpSpPr/>
        <p:nvPr/>
      </p:nvGrpSpPr>
      <p:grpSpPr>
        <a:xfrm>
          <a:off x="0" y="0"/>
          <a:ext cx="0" cy="0"/>
          <a:chOff x="0" y="0"/>
          <a:chExt cx="0" cy="0"/>
        </a:xfrm>
      </p:grpSpPr>
      <p:sp useBgFill="1">
        <p:nvSpPr>
          <p:cNvPr id="104" name="Rectangle 10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a:extLst>
              <a:ext uri="{FF2B5EF4-FFF2-40B4-BE49-F238E27FC236}">
                <a16:creationId xmlns:a16="http://schemas.microsoft.com/office/drawing/2014/main" id="{133149D2-9AD3-928C-767D-99C7003D7B70}"/>
              </a:ext>
            </a:extLst>
          </p:cNvPr>
          <p:cNvSpPr txBox="1"/>
          <p:nvPr/>
        </p:nvSpPr>
        <p:spPr>
          <a:xfrm>
            <a:off x="819427" y="2671970"/>
            <a:ext cx="6002110" cy="1228726"/>
          </a:xfrm>
          <a:prstGeom prst="rect">
            <a:avLst/>
          </a:prstGeom>
        </p:spPr>
        <p:txBody>
          <a:bodyPr vert="horz" lIns="91440" tIns="45720" rIns="91440" bIns="45720" rtlCol="0">
            <a:normAutofit/>
          </a:bodyPr>
          <a:lstStyle/>
          <a:p>
            <a:pPr lvl="0" indent="-228600">
              <a:lnSpc>
                <a:spcPct val="90000"/>
              </a:lnSpc>
              <a:spcAft>
                <a:spcPts val="600"/>
              </a:spcAft>
              <a:buFont typeface="Arial" panose="020B0604020202020204" pitchFamily="34" charset="0"/>
              <a:buChar char="•"/>
              <a:tabLst>
                <a:tab pos="457200" algn="l"/>
              </a:tabLst>
            </a:pPr>
            <a:endParaRPr lang="en-US" sz="2000" kern="1200" dirty="0">
              <a:solidFill>
                <a:schemeClr val="tx1"/>
              </a:solidFill>
              <a:latin typeface="+mn-lt"/>
              <a:ea typeface="+mn-ea"/>
              <a:cs typeface="+mn-cs"/>
            </a:endParaRPr>
          </a:p>
          <a:p>
            <a:pPr lvl="0">
              <a:lnSpc>
                <a:spcPct val="90000"/>
              </a:lnSpc>
              <a:spcAft>
                <a:spcPts val="600"/>
              </a:spcAft>
              <a:tabLst>
                <a:tab pos="457200" algn="l"/>
              </a:tabLst>
            </a:pPr>
            <a:r>
              <a:rPr lang="en-US" sz="2400" kern="1200" dirty="0">
                <a:solidFill>
                  <a:schemeClr val="tx1"/>
                </a:solidFill>
                <a:effectLst/>
                <a:latin typeface="Aptos Light" panose="020B0004020202020204" pitchFamily="34" charset="0"/>
                <a:ea typeface="+mn-ea"/>
                <a:cs typeface="+mn-cs"/>
              </a:rPr>
              <a:t>Porque é que o investimento é importante?</a:t>
            </a:r>
            <a:endParaRPr lang="en-US" sz="2400" kern="1200" dirty="0">
              <a:solidFill>
                <a:schemeClr val="tx1"/>
              </a:solidFill>
              <a:latin typeface="Aptos Light" panose="020B0004020202020204" pitchFamily="34" charset="0"/>
              <a:ea typeface="+mn-ea"/>
              <a:cs typeface="+mn-cs"/>
            </a:endParaRPr>
          </a:p>
          <a:p>
            <a:pPr indent="-228600">
              <a:lnSpc>
                <a:spcPct val="90000"/>
              </a:lnSpc>
              <a:spcAft>
                <a:spcPts val="600"/>
              </a:spcAft>
              <a:buFont typeface="Arial" panose="020B0604020202020204" pitchFamily="34" charset="0"/>
              <a:buChar char="•"/>
            </a:pPr>
            <a:endParaRPr lang="en-US" sz="2000" kern="1200" dirty="0">
              <a:solidFill>
                <a:schemeClr val="tx1"/>
              </a:solidFill>
              <a:latin typeface="+mn-lt"/>
              <a:ea typeface="+mn-ea"/>
              <a:cs typeface="+mn-cs"/>
            </a:endParaRPr>
          </a:p>
        </p:txBody>
      </p:sp>
      <p:pic>
        <p:nvPicPr>
          <p:cNvPr id="4" name="Grafik 3" descr="Ein Bild, das Person, Im Haus, Kunst enthält.&#10;&#10;Automatisch generierte Beschreibung mit mittlerer Zuverlässigkeit">
            <a:extLst>
              <a:ext uri="{FF2B5EF4-FFF2-40B4-BE49-F238E27FC236}">
                <a16:creationId xmlns:a16="http://schemas.microsoft.com/office/drawing/2014/main" id="{52FD030D-3227-97C6-9587-0BBBC1B7391C}"/>
              </a:ext>
            </a:extLst>
          </p:cNvPr>
          <p:cNvPicPr>
            <a:picLocks noChangeAspect="1"/>
          </p:cNvPicPr>
          <p:nvPr/>
        </p:nvPicPr>
        <p:blipFill rotWithShape="1">
          <a:blip r:embed="rId3"/>
          <a:srcRect t="7747" r="1" b="563"/>
          <a:stretch/>
        </p:blipFill>
        <p:spPr>
          <a:xfrm>
            <a:off x="7199440" y="10"/>
            <a:ext cx="4992560" cy="6857990"/>
          </a:xfrm>
          <a:prstGeom prst="rect">
            <a:avLst/>
          </a:prstGeom>
          <a:ln>
            <a:noFill/>
          </a:ln>
          <a:effectLst/>
        </p:spPr>
      </p:pic>
      <p:sp>
        <p:nvSpPr>
          <p:cNvPr id="100" name="Google Shape;100;p2"/>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7" name="Google Shape;175;p3">
            <a:extLst>
              <a:ext uri="{FF2B5EF4-FFF2-40B4-BE49-F238E27FC236}">
                <a16:creationId xmlns:a16="http://schemas.microsoft.com/office/drawing/2014/main" id="{FA58ED45-7909-2857-0EFA-1D7C8D570802}"/>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5" name="Google Shape;97;p2">
            <a:extLst>
              <a:ext uri="{FF2B5EF4-FFF2-40B4-BE49-F238E27FC236}">
                <a16:creationId xmlns:a16="http://schemas.microsoft.com/office/drawing/2014/main" id="{23FF0FCA-E31E-57D5-0277-2B940A9B7CBA}"/>
              </a:ext>
            </a:extLst>
          </p:cNvPr>
          <p:cNvSpPr/>
          <p:nvPr/>
        </p:nvSpPr>
        <p:spPr>
          <a:xfrm>
            <a:off x="-265815"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ea typeface="Calibri"/>
                <a:cs typeface="Calibri"/>
                <a:sym typeface="Calibri"/>
              </a:rPr>
              <a:t>IMPORTÂNCIA DO INVESTIMENTO</a:t>
            </a:r>
            <a:endParaRPr sz="3200" dirty="0">
              <a:solidFill>
                <a:schemeClr val="lt1"/>
              </a:solidFill>
              <a:latin typeface="Aptos Light" panose="020B0004020202020204" pitchFamily="34" charset="0"/>
              <a:ea typeface="Calibri"/>
              <a:cs typeface="Calibri"/>
              <a:sym typeface="Calibri"/>
            </a:endParaRPr>
          </a:p>
        </p:txBody>
      </p:sp>
      <p:sp>
        <p:nvSpPr>
          <p:cNvPr id="6" name="Google Shape;199;p4">
            <a:extLst>
              <a:ext uri="{FF2B5EF4-FFF2-40B4-BE49-F238E27FC236}">
                <a16:creationId xmlns:a16="http://schemas.microsoft.com/office/drawing/2014/main" id="{CCFBEC2A-0398-2911-C021-4C9002AACBDD}"/>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3" name="Google Shape;104;p2">
            <a:extLst>
              <a:ext uri="{FF2B5EF4-FFF2-40B4-BE49-F238E27FC236}">
                <a16:creationId xmlns:a16="http://schemas.microsoft.com/office/drawing/2014/main" id="{845E76FD-D26C-1925-39D6-C24CD77442BF}"/>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8" name="Imagem 7" descr="Uma imagem com texto, Tipo de letra, Azul elétrico, Azul majorelle&#10;&#10;Descrição gerada automaticamente">
            <a:extLst>
              <a:ext uri="{FF2B5EF4-FFF2-40B4-BE49-F238E27FC236}">
                <a16:creationId xmlns:a16="http://schemas.microsoft.com/office/drawing/2014/main" id="{871511AD-6BDF-5BDB-1B51-FD7C65AFA2B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85246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3" name="Grafik 2">
            <a:extLst>
              <a:ext uri="{FF2B5EF4-FFF2-40B4-BE49-F238E27FC236}">
                <a16:creationId xmlns:a16="http://schemas.microsoft.com/office/drawing/2014/main" id="{C03EFC19-C1AF-3D00-351B-E476D5D7318A}"/>
              </a:ext>
            </a:extLst>
          </p:cNvPr>
          <p:cNvPicPr>
            <a:picLocks noChangeAspect="1"/>
          </p:cNvPicPr>
          <p:nvPr/>
        </p:nvPicPr>
        <p:blipFill>
          <a:blip r:embed="rId3"/>
          <a:stretch>
            <a:fillRect/>
          </a:stretch>
        </p:blipFill>
        <p:spPr>
          <a:xfrm>
            <a:off x="2963435" y="885423"/>
            <a:ext cx="6268210" cy="4701158"/>
          </a:xfrm>
          <a:prstGeom prst="rect">
            <a:avLst/>
          </a:prstGeom>
        </p:spPr>
      </p:pic>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TRIÂNGULO DE INVESTIMENTO</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4">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Google Shape;104;p2">
            <a:extLst>
              <a:ext uri="{FF2B5EF4-FFF2-40B4-BE49-F238E27FC236}">
                <a16:creationId xmlns:a16="http://schemas.microsoft.com/office/drawing/2014/main" id="{196E95BF-E789-C34E-B9CD-8349367642EE}"/>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FE6B3726-1E9C-C6F1-F939-03026505CA8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2605427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PIRÂMIDE DE INVESTIMENTO</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282F57F8-CE7C-9A9F-0C33-1EE5E873E524}"/>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0" name="Rechteck 19">
            <a:extLst>
              <a:ext uri="{FF2B5EF4-FFF2-40B4-BE49-F238E27FC236}">
                <a16:creationId xmlns:a16="http://schemas.microsoft.com/office/drawing/2014/main" id="{EB4CEB76-9F5F-99A5-428B-865025199A7B}"/>
              </a:ext>
            </a:extLst>
          </p:cNvPr>
          <p:cNvSpPr/>
          <p:nvPr/>
        </p:nvSpPr>
        <p:spPr>
          <a:xfrm>
            <a:off x="9040830" y="3193410"/>
            <a:ext cx="3147187" cy="258662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pic>
        <p:nvPicPr>
          <p:cNvPr id="1026" name="Picture 2">
            <a:extLst>
              <a:ext uri="{FF2B5EF4-FFF2-40B4-BE49-F238E27FC236}">
                <a16:creationId xmlns:a16="http://schemas.microsoft.com/office/drawing/2014/main" id="{78AC6CAB-8A0B-A0BF-637E-A50AF4CD9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6805" y="1349046"/>
            <a:ext cx="5348703" cy="4257674"/>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4;p2">
            <a:extLst>
              <a:ext uri="{FF2B5EF4-FFF2-40B4-BE49-F238E27FC236}">
                <a16:creationId xmlns:a16="http://schemas.microsoft.com/office/drawing/2014/main" id="{A7CF6548-A2D9-346C-53DB-B9FD53689837}"/>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3" name="Imagem 2" descr="Uma imagem com texto, Tipo de letra, Azul elétrico, Azul majorelle&#10;&#10;Descrição gerada automaticamente">
            <a:extLst>
              <a:ext uri="{FF2B5EF4-FFF2-40B4-BE49-F238E27FC236}">
                <a16:creationId xmlns:a16="http://schemas.microsoft.com/office/drawing/2014/main" id="{D957603A-4D33-7C61-218F-D3CDFF8E958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1945339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2C57ACB9-3C03-FE43-7ABF-8E924D36BD3E}"/>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25BD6C04-7BD8-5456-CF9C-4CDAD1BD8D8A}"/>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DESAFIO INTRODUTÓRIO À VIDA REAL</a:t>
            </a:r>
          </a:p>
        </p:txBody>
      </p:sp>
      <p:sp>
        <p:nvSpPr>
          <p:cNvPr id="198" name="Google Shape;198;p4">
            <a:extLst>
              <a:ext uri="{FF2B5EF4-FFF2-40B4-BE49-F238E27FC236}">
                <a16:creationId xmlns:a16="http://schemas.microsoft.com/office/drawing/2014/main" id="{EC124FD7-A416-0888-3941-43217CFD72A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ADF1E479-25AA-15D9-4300-260982CD390A}"/>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9DD39038-D870-A006-33BB-525F0E2829DE}"/>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C293A0C2-F4E3-795A-BD9B-3633BB27C95C}"/>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C77ED798-13A5-4C1F-2A25-86FDA69BB28C}"/>
              </a:ext>
            </a:extLst>
          </p:cNvPr>
          <p:cNvSpPr txBox="1"/>
          <p:nvPr/>
        </p:nvSpPr>
        <p:spPr>
          <a:xfrm>
            <a:off x="441523" y="1514215"/>
            <a:ext cx="11293278" cy="3970318"/>
          </a:xfrm>
          <a:prstGeom prst="rect">
            <a:avLst/>
          </a:prstGeom>
          <a:noFill/>
        </p:spPr>
        <p:txBody>
          <a:bodyPr wrap="square" rtlCol="0">
            <a:spAutoFit/>
          </a:bodyPr>
          <a:lstStyle/>
          <a:p>
            <a:pPr algn="just"/>
            <a:r>
              <a:rPr lang="en-US" sz="1800" b="0" i="0" dirty="0">
                <a:solidFill>
                  <a:srgbClr val="0D0D0D"/>
                </a:solidFill>
                <a:effectLst/>
                <a:latin typeface="Aptos Light" panose="020B0004020202020204" pitchFamily="34" charset="0"/>
              </a:rPr>
              <a:t>Anna, uma professora de 25 anos, não tem necessidades financeiras urgentes e herdou recentemente 30 000 euros. Sem qualquer experiência em questões financeiras, vê-se agora confrontada com a decisão de gerir esta soma de forma responsável. A chave está em compreender as suas opções e criar um plano que reflicta os </a:t>
            </a:r>
            <a:r>
              <a:rPr lang="en-US" sz="1800" b="0" i="0" dirty="0" err="1">
                <a:solidFill>
                  <a:srgbClr val="0D0D0D"/>
                </a:solidFill>
                <a:effectLst/>
                <a:latin typeface="Aptos Light" panose="020B0004020202020204" pitchFamily="34" charset="0"/>
              </a:rPr>
              <a:t>seus</a:t>
            </a:r>
            <a:r>
              <a:rPr lang="en-US" sz="1800" b="0" i="0" dirty="0">
                <a:solidFill>
                  <a:srgbClr val="0D0D0D"/>
                </a:solidFill>
                <a:effectLst/>
                <a:latin typeface="Aptos Light" panose="020B0004020202020204" pitchFamily="34" charset="0"/>
              </a:rPr>
              <a:t> </a:t>
            </a:r>
            <a:r>
              <a:rPr lang="en-US" sz="1800" b="0" i="0" dirty="0" err="1">
                <a:solidFill>
                  <a:srgbClr val="0D0D0D"/>
                </a:solidFill>
                <a:effectLst/>
                <a:latin typeface="Aptos Light" panose="020B0004020202020204" pitchFamily="34" charset="0"/>
              </a:rPr>
              <a:t>objetivos</a:t>
            </a:r>
            <a:r>
              <a:rPr lang="en-US" sz="1800" b="0" i="0" dirty="0">
                <a:solidFill>
                  <a:srgbClr val="0D0D0D"/>
                </a:solidFill>
                <a:effectLst/>
                <a:latin typeface="Aptos Light" panose="020B0004020202020204" pitchFamily="34" charset="0"/>
              </a:rPr>
              <a:t> futuros e a sua situação financeira atual.</a:t>
            </a:r>
          </a:p>
          <a:p>
            <a:pPr algn="l">
              <a:buFont typeface="Arial" panose="020B0604020202020204" pitchFamily="34" charset="0"/>
              <a:buChar char="•"/>
            </a:pPr>
            <a:endParaRPr lang="en-US" sz="1800" dirty="0">
              <a:solidFill>
                <a:srgbClr val="0D0D0D"/>
              </a:solidFill>
              <a:latin typeface="Aptos Light" panose="020B0004020202020204" pitchFamily="34" charset="0"/>
            </a:endParaRPr>
          </a:p>
          <a:p>
            <a:pPr algn="l"/>
            <a:endParaRPr lang="en-US" sz="1800" b="0" i="0" dirty="0">
              <a:solidFill>
                <a:srgbClr val="0D0D0D"/>
              </a:solidFill>
              <a:effectLst/>
              <a:latin typeface="Aptos Light" panose="020B0004020202020204" pitchFamily="34" charset="0"/>
            </a:endParaRPr>
          </a:p>
          <a:p>
            <a:pPr algn="l"/>
            <a:r>
              <a:rPr lang="en-US" sz="1800" b="1" i="1" dirty="0">
                <a:solidFill>
                  <a:srgbClr val="0D0D0D"/>
                </a:solidFill>
                <a:latin typeface="Aptos Light" panose="020B0004020202020204" pitchFamily="34" charset="0"/>
              </a:rPr>
              <a:t>O que é que recomendaria à Anna?</a:t>
            </a:r>
          </a:p>
          <a:p>
            <a:pPr algn="l"/>
            <a:endParaRPr lang="en-US" sz="1800" b="1" i="1" dirty="0">
              <a:solidFill>
                <a:srgbClr val="0D0D0D"/>
              </a:solidFill>
              <a:latin typeface="Aptos Light" panose="020B0004020202020204" pitchFamily="34" charset="0"/>
            </a:endParaRPr>
          </a:p>
          <a:p>
            <a:r>
              <a:rPr lang="en-US" sz="1800" kern="0" dirty="0">
                <a:effectLst/>
                <a:latin typeface="Aptos Light" panose="020B0004020202020204" pitchFamily="34" charset="0"/>
                <a:ea typeface="Times New Roman" panose="02020603050405020304" pitchFamily="18" charset="0"/>
                <a:cs typeface="Times New Roman" panose="02020603050405020304" pitchFamily="18" charset="0"/>
              </a:rPr>
              <a:t>Os factores que podem ser importantes para incentivar o debate são </a:t>
            </a:r>
            <a:endParaRPr lang="de-AT" sz="1800" kern="100" dirty="0">
              <a:effectLst/>
              <a:latin typeface="Aptos Light" panose="020B0004020202020204" pitchFamily="34" charset="0"/>
              <a:ea typeface="Calibri" panose="020F0502020204030204" pitchFamily="34" charset="0"/>
              <a:cs typeface="Times New Roman" panose="02020603050405020304" pitchFamily="18" charset="0"/>
            </a:endParaRPr>
          </a:p>
          <a:p>
            <a:pPr marL="285750" indent="-285750" algn="l">
              <a:buFontTx/>
              <a:buChar char="-"/>
            </a:pPr>
            <a:r>
              <a:rPr lang="en-US" sz="1800" b="1" i="1" dirty="0">
                <a:solidFill>
                  <a:srgbClr val="0D0D0D"/>
                </a:solidFill>
                <a:latin typeface="Aptos Light" panose="020B0004020202020204" pitchFamily="34" charset="0"/>
              </a:rPr>
              <a:t>Avaliação dos </a:t>
            </a:r>
            <a:r>
              <a:rPr lang="en-US" sz="1800" b="1" i="1" dirty="0" err="1">
                <a:solidFill>
                  <a:srgbClr val="0D0D0D"/>
                </a:solidFill>
                <a:latin typeface="Aptos Light" panose="020B0004020202020204" pitchFamily="34" charset="0"/>
              </a:rPr>
              <a:t>objetivos</a:t>
            </a:r>
            <a:r>
              <a:rPr lang="en-US" sz="1800" b="1" i="1" dirty="0">
                <a:solidFill>
                  <a:srgbClr val="0D0D0D"/>
                </a:solidFill>
                <a:latin typeface="Aptos Light" panose="020B0004020202020204" pitchFamily="34" charset="0"/>
              </a:rPr>
              <a:t> financeiros </a:t>
            </a:r>
          </a:p>
          <a:p>
            <a:pPr marL="285750" indent="-285750" algn="l">
              <a:buFontTx/>
              <a:buChar char="-"/>
            </a:pPr>
            <a:r>
              <a:rPr lang="en-US" sz="1800" b="1" i="1" dirty="0">
                <a:solidFill>
                  <a:srgbClr val="0D0D0D"/>
                </a:solidFill>
                <a:latin typeface="Aptos Light" panose="020B0004020202020204" pitchFamily="34" charset="0"/>
              </a:rPr>
              <a:t>Tolerância ao risco e horizontes de investimento </a:t>
            </a:r>
          </a:p>
          <a:p>
            <a:pPr marL="285750" indent="-285750" algn="l">
              <a:buFontTx/>
              <a:buChar char="-"/>
            </a:pPr>
            <a:r>
              <a:rPr lang="en-US" sz="1800" b="1" i="1" dirty="0">
                <a:solidFill>
                  <a:srgbClr val="0D0D0D"/>
                </a:solidFill>
                <a:latin typeface="Aptos Light" panose="020B0004020202020204" pitchFamily="34" charset="0"/>
              </a:rPr>
              <a:t>Diversificação </a:t>
            </a:r>
          </a:p>
          <a:p>
            <a:pPr marL="285750" indent="-285750" algn="l">
              <a:buFontTx/>
              <a:buChar char="-"/>
            </a:pPr>
            <a:r>
              <a:rPr lang="en-US" sz="1800" b="1" i="1" dirty="0">
                <a:solidFill>
                  <a:srgbClr val="0D0D0D"/>
                </a:solidFill>
                <a:latin typeface="Aptos Light" panose="020B0004020202020204" pitchFamily="34" charset="0"/>
              </a:rPr>
              <a:t>Opções de investimento </a:t>
            </a:r>
          </a:p>
          <a:p>
            <a:pPr marL="285750" indent="-285750" algn="l">
              <a:buFontTx/>
              <a:buChar char="-"/>
            </a:pPr>
            <a:r>
              <a:rPr lang="en-US" sz="1800" b="1" i="1" dirty="0">
                <a:solidFill>
                  <a:srgbClr val="0D0D0D"/>
                </a:solidFill>
                <a:latin typeface="Aptos Light" panose="020B0004020202020204" pitchFamily="34" charset="0"/>
              </a:rPr>
              <a:t>Vantagens e desvantagens das diferentes </a:t>
            </a:r>
            <a:r>
              <a:rPr lang="en-US" sz="1800" b="1" i="1" dirty="0" err="1">
                <a:solidFill>
                  <a:srgbClr val="0D0D0D"/>
                </a:solidFill>
                <a:latin typeface="Aptos Light" panose="020B0004020202020204" pitchFamily="34" charset="0"/>
              </a:rPr>
              <a:t>soluções</a:t>
            </a:r>
            <a:r>
              <a:rPr lang="en-US" sz="1800" b="1" i="1" dirty="0">
                <a:solidFill>
                  <a:srgbClr val="0D0D0D"/>
                </a:solidFill>
                <a:latin typeface="Aptos Light" panose="020B0004020202020204" pitchFamily="34" charset="0"/>
              </a:rPr>
              <a:t> </a:t>
            </a:r>
          </a:p>
        </p:txBody>
      </p:sp>
      <p:sp>
        <p:nvSpPr>
          <p:cNvPr id="3" name="Google Shape;104;p2">
            <a:extLst>
              <a:ext uri="{FF2B5EF4-FFF2-40B4-BE49-F238E27FC236}">
                <a16:creationId xmlns:a16="http://schemas.microsoft.com/office/drawing/2014/main" id="{8E36536C-993A-9D7D-187E-78DA9A4B00B1}"/>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484353E8-926B-5F94-4BD1-4007DE425B2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547885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8E1B4CBB-3387-72C2-6CC4-AB0243CC406C}"/>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952C6872-FB70-D6C3-9F07-D838D67C7490}"/>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DESAFIO FINANCEIRO DA VIDA REAL </a:t>
            </a:r>
          </a:p>
        </p:txBody>
      </p:sp>
      <p:sp>
        <p:nvSpPr>
          <p:cNvPr id="198" name="Google Shape;198;p4">
            <a:extLst>
              <a:ext uri="{FF2B5EF4-FFF2-40B4-BE49-F238E27FC236}">
                <a16:creationId xmlns:a16="http://schemas.microsoft.com/office/drawing/2014/main" id="{D5B6D00D-25F7-491B-A00B-9E0A8A3CD73C}"/>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685EF1C1-E5E8-A7B7-F1FC-E1B53B65AE8C}"/>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356CABB4-10F1-CBAE-EB10-48750C84BC00}"/>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7C1CBBE0-4E77-159B-5C78-F8C430908D3F}"/>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11F0C661-2FD5-6B5F-4B09-909ECFBCBAD5}"/>
              </a:ext>
            </a:extLst>
          </p:cNvPr>
          <p:cNvSpPr txBox="1"/>
          <p:nvPr/>
        </p:nvSpPr>
        <p:spPr>
          <a:xfrm>
            <a:off x="441523" y="2166751"/>
            <a:ext cx="10962685" cy="2576283"/>
          </a:xfrm>
          <a:prstGeom prst="rect">
            <a:avLst/>
          </a:prstGeom>
          <a:noFill/>
        </p:spPr>
        <p:txBody>
          <a:bodyPr wrap="square" rtlCol="0">
            <a:spAutoFit/>
          </a:bodyPr>
          <a:lstStyle/>
          <a:p>
            <a:pPr algn="just">
              <a:lnSpc>
                <a:spcPct val="107000"/>
              </a:lnSpc>
              <a:spcAft>
                <a:spcPts val="800"/>
              </a:spcAft>
            </a:pPr>
            <a:r>
              <a:rPr lang="en-US" sz="1800"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Imagina que tens 20 000 euros que gostarias de investir. Como investidor principiante, que passos daria para decidir onde investir esse dinheiro? </a:t>
            </a:r>
          </a:p>
          <a:p>
            <a:pPr algn="just">
              <a:lnSpc>
                <a:spcPct val="107000"/>
              </a:lnSpc>
              <a:spcAft>
                <a:spcPts val="800"/>
              </a:spcAft>
            </a:pPr>
            <a:endParaRPr lang="en-US" sz="1800" kern="100" dirty="0">
              <a:latin typeface="Aptos Light" panose="020B0004020202020204" pitchFamily="34" charset="0"/>
              <a:ea typeface="Century Gothic" panose="020B0502020202020204" pitchFamily="34" charset="0"/>
              <a:cs typeface="Century Gothic" panose="020B0502020202020204" pitchFamily="34" charset="0"/>
            </a:endParaRPr>
          </a:p>
          <a:p>
            <a:pPr algn="ctr">
              <a:lnSpc>
                <a:spcPct val="107000"/>
              </a:lnSpc>
              <a:spcAft>
                <a:spcPts val="800"/>
              </a:spcAft>
            </a:pPr>
            <a:r>
              <a:rPr lang="en-US" sz="1800" b="1"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Enumere pelo menos cinco considerações ou passos que tomaria antes de tomar as suas decisões de investimento. </a:t>
            </a:r>
            <a:r>
              <a:rPr lang="en-US" sz="1600" i="1" kern="100" dirty="0">
                <a:solidFill>
                  <a:srgbClr val="000000"/>
                </a:solidFill>
                <a:effectLst/>
                <a:latin typeface="Aptos Light" panose="020B0004020202020204" pitchFamily="34" charset="0"/>
                <a:ea typeface="Century Gothic" panose="020B0502020202020204" pitchFamily="34" charset="0"/>
                <a:cs typeface="Century Gothic" panose="020B0502020202020204" pitchFamily="34" charset="0"/>
              </a:rPr>
              <a:t>Ao preparar os passos, pense nos princípios básicos de investimento que foram mencionados no início da apresentação</a:t>
            </a:r>
            <a:r>
              <a:rPr lang="en-US" sz="1600" b="1" i="1" kern="100" dirty="0">
                <a:solidFill>
                  <a:srgbClr val="0070C0"/>
                </a:solidFill>
                <a:effectLst/>
                <a:latin typeface="Aptos Light" panose="020B0004020202020204" pitchFamily="34" charset="0"/>
                <a:ea typeface="Times New Roman" panose="02020603050405020304" pitchFamily="18" charset="0"/>
                <a:cs typeface="Times New Roman" panose="02020603050405020304" pitchFamily="18" charset="0"/>
              </a:rPr>
              <a:t>. </a:t>
            </a:r>
            <a:endParaRPr lang="de-AT" sz="1600" i="1" kern="100" dirty="0">
              <a:effectLst/>
              <a:latin typeface="Aptos Light" panose="020B0004020202020204" pitchFamily="34" charset="0"/>
              <a:ea typeface="Calibri" panose="020F0502020204030204" pitchFamily="34" charset="0"/>
              <a:cs typeface="Times New Roman" panose="02020603050405020304" pitchFamily="18" charset="0"/>
            </a:endParaRPr>
          </a:p>
          <a:p>
            <a:endParaRPr lang="de-DE" dirty="0"/>
          </a:p>
          <a:p>
            <a:endParaRPr lang="de-AT" dirty="0"/>
          </a:p>
        </p:txBody>
      </p:sp>
      <p:sp>
        <p:nvSpPr>
          <p:cNvPr id="3" name="Google Shape;104;p2">
            <a:extLst>
              <a:ext uri="{FF2B5EF4-FFF2-40B4-BE49-F238E27FC236}">
                <a16:creationId xmlns:a16="http://schemas.microsoft.com/office/drawing/2014/main" id="{659C12E3-7043-3873-0C2F-00FC0ADD1414}"/>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AAA0B375-7566-A204-C8A6-682C1B4F20D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734238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8E1B4CBB-3387-72C2-6CC4-AB0243CC406C}"/>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952C6872-FB70-D6C3-9F07-D838D67C7490}"/>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DESAFIO FINANCEIRO DA VIDA REAL </a:t>
            </a:r>
          </a:p>
        </p:txBody>
      </p:sp>
      <p:sp>
        <p:nvSpPr>
          <p:cNvPr id="198" name="Google Shape;198;p4">
            <a:extLst>
              <a:ext uri="{FF2B5EF4-FFF2-40B4-BE49-F238E27FC236}">
                <a16:creationId xmlns:a16="http://schemas.microsoft.com/office/drawing/2014/main" id="{D5B6D00D-25F7-491B-A00B-9E0A8A3CD73C}"/>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685EF1C1-E5E8-A7B7-F1FC-E1B53B65AE8C}"/>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356CABB4-10F1-CBAE-EB10-48750C84BC00}"/>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7C1CBBE0-4E77-159B-5C78-F8C430908D3F}"/>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11F0C661-2FD5-6B5F-4B09-909ECFBCBAD5}"/>
              </a:ext>
            </a:extLst>
          </p:cNvPr>
          <p:cNvSpPr txBox="1"/>
          <p:nvPr/>
        </p:nvSpPr>
        <p:spPr>
          <a:xfrm>
            <a:off x="441523" y="1332277"/>
            <a:ext cx="11255125" cy="4616648"/>
          </a:xfrm>
          <a:prstGeom prst="rect">
            <a:avLst/>
          </a:prstGeom>
          <a:noFill/>
        </p:spPr>
        <p:txBody>
          <a:bodyPr wrap="square" rtlCol="0">
            <a:spAutoFit/>
          </a:bodyPr>
          <a:lstStyle/>
          <a:p>
            <a:pPr algn="just"/>
            <a:r>
              <a:rPr lang="de-DE" b="1" dirty="0">
                <a:latin typeface="Aptos Light" panose="020B0004020202020204" pitchFamily="34" charset="0"/>
              </a:rPr>
              <a:t>Vinheta: </a:t>
            </a:r>
            <a:r>
              <a:rPr lang="de-DE" b="1" dirty="0" err="1">
                <a:latin typeface="Aptos Light" panose="020B0004020202020204" pitchFamily="34" charset="0"/>
              </a:rPr>
              <a:t>Diversificação </a:t>
            </a:r>
            <a:r>
              <a:rPr lang="de-DE" b="1" dirty="0">
                <a:latin typeface="Aptos Light" panose="020B0004020202020204" pitchFamily="34" charset="0"/>
              </a:rPr>
              <a:t>em ação</a:t>
            </a:r>
          </a:p>
          <a:p>
            <a:pPr algn="just"/>
            <a:endParaRPr lang="de-DE" b="1" dirty="0">
              <a:latin typeface="Aptos Light" panose="020B0004020202020204" pitchFamily="34" charset="0"/>
            </a:endParaRPr>
          </a:p>
          <a:p>
            <a:pPr algn="just"/>
            <a:r>
              <a:rPr lang="en-US" b="0" i="1" dirty="0">
                <a:solidFill>
                  <a:srgbClr val="0D0D0D"/>
                </a:solidFill>
                <a:effectLst/>
                <a:latin typeface="Aptos Light" panose="020B0004020202020204" pitchFamily="34" charset="0"/>
              </a:rPr>
              <a:t>Considere o princípio de "não colocar todos os ovos no mesmo cesto" e a forma como a diversificação pode ajudar a gerir o risco e a visar um crescimento estável ao longo do tempo.</a:t>
            </a:r>
          </a:p>
          <a:p>
            <a:pPr algn="just"/>
            <a:endParaRPr lang="de-DE" dirty="0">
              <a:latin typeface="Aptos Light" panose="020B0004020202020204" pitchFamily="34" charset="0"/>
            </a:endParaRPr>
          </a:p>
          <a:p>
            <a:pPr algn="just"/>
            <a:r>
              <a:rPr lang="en-US" b="1" i="0" dirty="0">
                <a:solidFill>
                  <a:srgbClr val="0D0D0D"/>
                </a:solidFill>
                <a:effectLst/>
                <a:latin typeface="Aptos Light" panose="020B0004020202020204" pitchFamily="34" charset="0"/>
              </a:rPr>
              <a:t>Contexto:</a:t>
            </a:r>
            <a:r>
              <a:rPr lang="en-US" b="0" i="0" dirty="0">
                <a:solidFill>
                  <a:srgbClr val="0D0D0D"/>
                </a:solidFill>
                <a:effectLst/>
                <a:latin typeface="Aptos Light" panose="020B0004020202020204" pitchFamily="34" charset="0"/>
              </a:rPr>
              <a:t> Imagine que é o Alex, um programador de software de 30 anos que começou recentemente a interessar-se por investimentos. Com um emprego estável e um montante decente de poupanças, está ansioso por começar a construir riqueza para o futuro. No entanto, como é novo no mundo dos investimentos e está ciente da volatilidade do mercado, quer abordar esta questão com cautela.</a:t>
            </a:r>
          </a:p>
          <a:p>
            <a:pPr algn="just"/>
            <a:endParaRPr lang="en-US" b="0" i="0" dirty="0">
              <a:solidFill>
                <a:srgbClr val="0D0D0D"/>
              </a:solidFill>
              <a:effectLst/>
              <a:latin typeface="Aptos Light" panose="020B0004020202020204" pitchFamily="34" charset="0"/>
            </a:endParaRPr>
          </a:p>
          <a:p>
            <a:pPr algn="just"/>
            <a:r>
              <a:rPr lang="en-US" b="1" i="0" dirty="0">
                <a:solidFill>
                  <a:srgbClr val="0D0D0D"/>
                </a:solidFill>
                <a:effectLst/>
                <a:latin typeface="Aptos Light" panose="020B0004020202020204" pitchFamily="34" charset="0"/>
              </a:rPr>
              <a:t>Pergunta para a tarefa:</a:t>
            </a:r>
            <a:r>
              <a:rPr lang="en-US" b="0" i="0" dirty="0">
                <a:solidFill>
                  <a:srgbClr val="0D0D0D"/>
                </a:solidFill>
                <a:effectLst/>
                <a:latin typeface="Aptos Light" panose="020B0004020202020204" pitchFamily="34" charset="0"/>
              </a:rPr>
              <a:t> Dado o seu interesse em iniciar uma carteira de investimentos e a sua compreensão da importância da diversificação, esboce um plano de como investiria uma soma inicial de 5.000 euros. </a:t>
            </a:r>
          </a:p>
          <a:p>
            <a:pPr algn="just"/>
            <a:endParaRPr lang="en-US" dirty="0">
              <a:solidFill>
                <a:srgbClr val="0D0D0D"/>
              </a:solidFill>
              <a:latin typeface="Aptos Light" panose="020B0004020202020204" pitchFamily="34" charset="0"/>
            </a:endParaRPr>
          </a:p>
          <a:p>
            <a:pPr algn="just"/>
            <a:r>
              <a:rPr lang="en-US" b="0" i="0" dirty="0">
                <a:solidFill>
                  <a:srgbClr val="0D0D0D"/>
                </a:solidFill>
                <a:effectLst/>
                <a:latin typeface="Aptos Light" panose="020B0004020202020204" pitchFamily="34" charset="0"/>
              </a:rPr>
              <a:t>O seu plano deve incluir:</a:t>
            </a:r>
          </a:p>
          <a:p>
            <a:pPr algn="just">
              <a:buFont typeface="+mj-lt"/>
              <a:buAutoNum type="arabicPeriod"/>
            </a:pPr>
            <a:r>
              <a:rPr lang="en-US" b="1" i="0" dirty="0">
                <a:solidFill>
                  <a:srgbClr val="0D0D0D"/>
                </a:solidFill>
                <a:effectLst/>
                <a:latin typeface="Aptos Light" panose="020B0004020202020204" pitchFamily="34" charset="0"/>
              </a:rPr>
              <a:t>Como afectaria este montante a diferentes tipos de investimentos </a:t>
            </a:r>
            <a:r>
              <a:rPr lang="en-US" b="0" i="0" dirty="0">
                <a:solidFill>
                  <a:srgbClr val="0D0D0D"/>
                </a:solidFill>
                <a:effectLst/>
                <a:latin typeface="Aptos Light" panose="020B0004020202020204" pitchFamily="34" charset="0"/>
              </a:rPr>
              <a:t>(por exemplo, </a:t>
            </a:r>
            <a:r>
              <a:rPr lang="en-US" b="0" i="0" dirty="0" err="1">
                <a:solidFill>
                  <a:srgbClr val="0D0D0D"/>
                </a:solidFill>
                <a:effectLst/>
                <a:latin typeface="Aptos Light" panose="020B0004020202020204" pitchFamily="34" charset="0"/>
              </a:rPr>
              <a:t>ações</a:t>
            </a:r>
            <a:r>
              <a:rPr lang="en-US" b="0" i="0" dirty="0">
                <a:solidFill>
                  <a:srgbClr val="0D0D0D"/>
                </a:solidFill>
                <a:effectLst/>
                <a:latin typeface="Aptos Light" panose="020B0004020202020204" pitchFamily="34" charset="0"/>
              </a:rPr>
              <a:t>, obrigações, investimentos alternativos) para garantir a diversificação.</a:t>
            </a:r>
          </a:p>
          <a:p>
            <a:pPr algn="just">
              <a:buFont typeface="+mj-lt"/>
              <a:buAutoNum type="arabicPeriod"/>
            </a:pPr>
            <a:r>
              <a:rPr lang="en-US" b="1" i="0" dirty="0">
                <a:solidFill>
                  <a:srgbClr val="0D0D0D"/>
                </a:solidFill>
                <a:effectLst/>
                <a:latin typeface="Aptos Light" panose="020B0004020202020204" pitchFamily="34" charset="0"/>
              </a:rPr>
              <a:t>A sua justificação para a afetação escolhida</a:t>
            </a:r>
            <a:r>
              <a:rPr lang="en-US" b="0" i="0" dirty="0">
                <a:solidFill>
                  <a:srgbClr val="0D0D0D"/>
                </a:solidFill>
                <a:effectLst/>
                <a:latin typeface="Aptos Light" panose="020B0004020202020204" pitchFamily="34" charset="0"/>
              </a:rPr>
              <a:t>, incluindo a forma como cada tipo de investimento contribui para o seu objetivo de constituir uma carteira diversificada.</a:t>
            </a:r>
          </a:p>
          <a:p>
            <a:pPr algn="just">
              <a:buFont typeface="+mj-lt"/>
              <a:buAutoNum type="arabicPeriod"/>
            </a:pPr>
            <a:r>
              <a:rPr lang="en-US" b="1" i="0" dirty="0">
                <a:solidFill>
                  <a:srgbClr val="0D0D0D"/>
                </a:solidFill>
                <a:effectLst/>
                <a:latin typeface="Aptos Light" panose="020B0004020202020204" pitchFamily="34" charset="0"/>
              </a:rPr>
              <a:t>Passos a seguir para pesquisar e selecionar investimentos específicos </a:t>
            </a:r>
            <a:r>
              <a:rPr lang="en-US" b="0" i="0" dirty="0">
                <a:solidFill>
                  <a:srgbClr val="0D0D0D"/>
                </a:solidFill>
                <a:effectLst/>
                <a:latin typeface="Aptos Light" panose="020B0004020202020204" pitchFamily="34" charset="0"/>
              </a:rPr>
              <a:t>em cada categoria.</a:t>
            </a:r>
          </a:p>
          <a:p>
            <a:pPr algn="just">
              <a:buFont typeface="+mj-lt"/>
              <a:buAutoNum type="arabicPeriod"/>
            </a:pPr>
            <a:r>
              <a:rPr lang="en-US" b="1" i="0" dirty="0">
                <a:solidFill>
                  <a:srgbClr val="0D0D0D"/>
                </a:solidFill>
                <a:effectLst/>
                <a:latin typeface="Aptos Light" panose="020B0004020202020204" pitchFamily="34" charset="0"/>
              </a:rPr>
              <a:t>Como planeia gerir e rever a sua carteira </a:t>
            </a:r>
            <a:r>
              <a:rPr lang="en-US" b="0" i="0" dirty="0">
                <a:solidFill>
                  <a:srgbClr val="0D0D0D"/>
                </a:solidFill>
                <a:effectLst/>
                <a:latin typeface="Aptos Light" panose="020B0004020202020204" pitchFamily="34" charset="0"/>
              </a:rPr>
              <a:t>ao longo do tempo para manter a diversificação.</a:t>
            </a:r>
          </a:p>
          <a:p>
            <a:pPr algn="just"/>
            <a:endParaRPr lang="de-DE" dirty="0">
              <a:latin typeface="Aptos Light" panose="020B0004020202020204" pitchFamily="34" charset="0"/>
            </a:endParaRPr>
          </a:p>
          <a:p>
            <a:pPr algn="just"/>
            <a:endParaRPr lang="de-AT" dirty="0">
              <a:latin typeface="Aptos Light" panose="020B0004020202020204" pitchFamily="34" charset="0"/>
            </a:endParaRPr>
          </a:p>
        </p:txBody>
      </p:sp>
      <p:sp>
        <p:nvSpPr>
          <p:cNvPr id="3" name="Google Shape;104;p2">
            <a:extLst>
              <a:ext uri="{FF2B5EF4-FFF2-40B4-BE49-F238E27FC236}">
                <a16:creationId xmlns:a16="http://schemas.microsoft.com/office/drawing/2014/main" id="{B6265658-2981-C691-AB5A-DAF914E2D69B}"/>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64F3A1D2-121B-2B05-6543-14278D26976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794540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12BB286F-E548-0A86-2172-FFA0261355FA}"/>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646A833C-6511-7DC9-9C22-43B16911ACBE}"/>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DESAFIO FINANCEIRO DA VIDA REAL</a:t>
            </a:r>
          </a:p>
        </p:txBody>
      </p:sp>
      <p:sp>
        <p:nvSpPr>
          <p:cNvPr id="198" name="Google Shape;198;p4">
            <a:extLst>
              <a:ext uri="{FF2B5EF4-FFF2-40B4-BE49-F238E27FC236}">
                <a16:creationId xmlns:a16="http://schemas.microsoft.com/office/drawing/2014/main" id="{543E75BA-C751-EA69-3CE1-8B8263D04E87}"/>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5DB7CD9F-7D40-2C9F-C35B-CA4EFB1768AE}"/>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FA16CC64-3098-33B1-7AFF-89B9C300095D}"/>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796D2A18-155A-67B0-7011-CBA3FF442F7A}"/>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AD295BE0-09B6-412F-E135-5B656C209338}"/>
              </a:ext>
            </a:extLst>
          </p:cNvPr>
          <p:cNvSpPr txBox="1"/>
          <p:nvPr/>
        </p:nvSpPr>
        <p:spPr>
          <a:xfrm>
            <a:off x="167148" y="1558726"/>
            <a:ext cx="11863439" cy="3970318"/>
          </a:xfrm>
          <a:prstGeom prst="rect">
            <a:avLst/>
          </a:prstGeom>
          <a:noFill/>
        </p:spPr>
        <p:txBody>
          <a:bodyPr wrap="square" rtlCol="0">
            <a:spAutoFit/>
          </a:bodyPr>
          <a:lstStyle/>
          <a:p>
            <a:pPr algn="just"/>
            <a:r>
              <a:rPr lang="de-DE" b="1" dirty="0">
                <a:latin typeface="Aptos Light" panose="020B0004020202020204" pitchFamily="34" charset="0"/>
              </a:rPr>
              <a:t>Vinheta: </a:t>
            </a:r>
            <a:r>
              <a:rPr lang="de-DE" b="1" dirty="0" err="1">
                <a:latin typeface="Aptos Light" panose="020B0004020202020204" pitchFamily="34" charset="0"/>
              </a:rPr>
              <a:t>Minimizar </a:t>
            </a:r>
            <a:r>
              <a:rPr lang="de-DE" b="1" dirty="0">
                <a:latin typeface="Aptos Light" panose="020B0004020202020204" pitchFamily="34" charset="0"/>
              </a:rPr>
              <a:t>os custos</a:t>
            </a:r>
          </a:p>
          <a:p>
            <a:pPr algn="just"/>
            <a:endParaRPr lang="de-DE" b="1" dirty="0">
              <a:latin typeface="Aptos Light" panose="020B0004020202020204" pitchFamily="34" charset="0"/>
            </a:endParaRPr>
          </a:p>
          <a:p>
            <a:pPr algn="just"/>
            <a:r>
              <a:rPr lang="en-US" b="0" i="1" dirty="0">
                <a:solidFill>
                  <a:srgbClr val="0D0D0D"/>
                </a:solidFill>
                <a:effectLst/>
                <a:latin typeface="Aptos Light" panose="020B0004020202020204" pitchFamily="34" charset="0"/>
              </a:rPr>
              <a:t>Lembre-se, o objetivo é maximizar os seus rendimentos mantendo os custos tão baixos quanto possível sem comprometer a qualidade e a diversificação dos seus investimentos.</a:t>
            </a:r>
            <a:endParaRPr lang="de-DE" i="1" dirty="0">
              <a:latin typeface="Aptos Light" panose="020B0004020202020204" pitchFamily="34" charset="0"/>
            </a:endParaRPr>
          </a:p>
          <a:p>
            <a:pPr algn="just"/>
            <a:endParaRPr lang="en-US" b="1" i="0" dirty="0">
              <a:solidFill>
                <a:srgbClr val="0D0D0D"/>
              </a:solidFill>
              <a:effectLst/>
              <a:latin typeface="Aptos Light" panose="020B0004020202020204" pitchFamily="34" charset="0"/>
            </a:endParaRPr>
          </a:p>
          <a:p>
            <a:pPr algn="just"/>
            <a:r>
              <a:rPr lang="en-US" b="1" i="0" dirty="0">
                <a:solidFill>
                  <a:srgbClr val="0D0D0D"/>
                </a:solidFill>
                <a:effectLst/>
                <a:latin typeface="Aptos Light" panose="020B0004020202020204" pitchFamily="34" charset="0"/>
              </a:rPr>
              <a:t>Contexto:</a:t>
            </a:r>
            <a:r>
              <a:rPr lang="en-US" b="0" i="0" dirty="0">
                <a:solidFill>
                  <a:srgbClr val="0D0D0D"/>
                </a:solidFill>
                <a:effectLst/>
                <a:latin typeface="Aptos Light" panose="020B0004020202020204" pitchFamily="34" charset="0"/>
              </a:rPr>
              <a:t> Imagina que és o Jordão, um recém-licenciado que acabou de começar o seu primeiro emprego. Com um rendimento modesto e algumas poupanças, o Jordão está empenhado em investir para o futuro. O Jordão ouviu dizer que minimizar os custos de investimento é crucial para o crescimento a longo prazo, mas não sabe muito bem como aplicar este princípio na prática.</a:t>
            </a:r>
          </a:p>
          <a:p>
            <a:pPr algn="just"/>
            <a:endParaRPr lang="en-US" b="0" i="0" dirty="0">
              <a:solidFill>
                <a:srgbClr val="0D0D0D"/>
              </a:solidFill>
              <a:effectLst/>
              <a:latin typeface="Aptos Light" panose="020B0004020202020204" pitchFamily="34" charset="0"/>
            </a:endParaRPr>
          </a:p>
          <a:p>
            <a:pPr algn="just"/>
            <a:r>
              <a:rPr lang="en-US" b="1" i="0" dirty="0">
                <a:solidFill>
                  <a:srgbClr val="0D0D0D"/>
                </a:solidFill>
                <a:effectLst/>
                <a:latin typeface="Aptos Light" panose="020B0004020202020204" pitchFamily="34" charset="0"/>
              </a:rPr>
              <a:t>Pergunta de trabalho:</a:t>
            </a:r>
            <a:r>
              <a:rPr lang="en-US" b="0" i="0" dirty="0">
                <a:solidFill>
                  <a:srgbClr val="0D0D0D"/>
                </a:solidFill>
                <a:effectLst/>
                <a:latin typeface="Aptos Light" panose="020B0004020202020204" pitchFamily="34" charset="0"/>
              </a:rPr>
              <a:t> Dado o seu interesse em começar a investir e o princípio da minimização dos custos, elabore um plano de como investiria uma soma inicial de 2.000 euros. </a:t>
            </a:r>
          </a:p>
          <a:p>
            <a:pPr algn="just"/>
            <a:endParaRPr lang="en-US" dirty="0">
              <a:solidFill>
                <a:srgbClr val="0D0D0D"/>
              </a:solidFill>
              <a:latin typeface="Aptos Light" panose="020B0004020202020204" pitchFamily="34" charset="0"/>
            </a:endParaRPr>
          </a:p>
          <a:p>
            <a:pPr algn="just"/>
            <a:r>
              <a:rPr lang="en-US" b="0" i="0" dirty="0">
                <a:solidFill>
                  <a:srgbClr val="0D0D0D"/>
                </a:solidFill>
                <a:effectLst/>
                <a:latin typeface="Aptos Light" panose="020B0004020202020204" pitchFamily="34" charset="0"/>
              </a:rPr>
              <a:t>O seu plano deve abordar especificamente:</a:t>
            </a:r>
          </a:p>
          <a:p>
            <a:pPr algn="just">
              <a:buFont typeface="+mj-lt"/>
              <a:buAutoNum type="arabicPeriod"/>
            </a:pPr>
            <a:r>
              <a:rPr lang="en-US" b="1" i="0" dirty="0">
                <a:solidFill>
                  <a:srgbClr val="0D0D0D"/>
                </a:solidFill>
                <a:effectLst/>
                <a:latin typeface="Aptos Light" panose="020B0004020202020204" pitchFamily="34" charset="0"/>
              </a:rPr>
              <a:t>Como identificaria e seleccionaria opções de investimento de baixo custo </a:t>
            </a:r>
            <a:r>
              <a:rPr lang="en-US" b="0" i="0" dirty="0">
                <a:solidFill>
                  <a:srgbClr val="0D0D0D"/>
                </a:solidFill>
                <a:effectLst/>
                <a:latin typeface="Aptos Light" panose="020B0004020202020204" pitchFamily="34" charset="0"/>
              </a:rPr>
              <a:t>(tendo em conta aspectos como rácios de despesas de fundos, taxas de transação e quaisquer outros custos associados ao investimento).</a:t>
            </a:r>
          </a:p>
          <a:p>
            <a:pPr algn="just">
              <a:buFont typeface="+mj-lt"/>
              <a:buAutoNum type="arabicPeriod"/>
            </a:pPr>
            <a:r>
              <a:rPr lang="en-US" b="1" i="0" dirty="0">
                <a:solidFill>
                  <a:srgbClr val="0D0D0D"/>
                </a:solidFill>
                <a:effectLst/>
                <a:latin typeface="Aptos Light" panose="020B0004020202020204" pitchFamily="34" charset="0"/>
              </a:rPr>
              <a:t>A sua estratégia para minimizar estes custos </a:t>
            </a:r>
            <a:r>
              <a:rPr lang="en-US" b="0" i="0" dirty="0">
                <a:solidFill>
                  <a:srgbClr val="0D0D0D"/>
                </a:solidFill>
                <a:effectLst/>
                <a:latin typeface="Aptos Light" panose="020B0004020202020204" pitchFamily="34" charset="0"/>
              </a:rPr>
              <a:t>e, ao mesmo tempo, conseguir uma carteira de investimentos diversificada e eficaz.</a:t>
            </a:r>
          </a:p>
          <a:p>
            <a:pPr algn="just">
              <a:buFont typeface="+mj-lt"/>
              <a:buAutoNum type="arabicPeriod"/>
            </a:pPr>
            <a:r>
              <a:rPr lang="en-US" b="1" i="0" dirty="0">
                <a:solidFill>
                  <a:srgbClr val="0D0D0D"/>
                </a:solidFill>
                <a:effectLst/>
                <a:latin typeface="Aptos Light" panose="020B0004020202020204" pitchFamily="34" charset="0"/>
              </a:rPr>
              <a:t>O impacto destes custos no crescimento do investimento a longo prazo</a:t>
            </a:r>
            <a:r>
              <a:rPr lang="en-US" b="0" i="0" dirty="0">
                <a:solidFill>
                  <a:srgbClr val="0D0D0D"/>
                </a:solidFill>
                <a:effectLst/>
                <a:latin typeface="Aptos Light" panose="020B0004020202020204" pitchFamily="34" charset="0"/>
              </a:rPr>
              <a:t>, incluindo um cálculo ou exemplo de base para ilustrar este impacto.</a:t>
            </a:r>
          </a:p>
          <a:p>
            <a:pPr algn="just">
              <a:buFont typeface="+mj-lt"/>
              <a:buAutoNum type="arabicPeriod"/>
            </a:pPr>
            <a:r>
              <a:rPr lang="en-US" b="1" i="0" dirty="0">
                <a:solidFill>
                  <a:srgbClr val="0D0D0D"/>
                </a:solidFill>
                <a:effectLst/>
                <a:latin typeface="Aptos Light" panose="020B0004020202020204" pitchFamily="34" charset="0"/>
              </a:rPr>
              <a:t>Como planeia monitorizar e ajustar os seus investimentos </a:t>
            </a:r>
            <a:r>
              <a:rPr lang="en-US" b="0" i="0" dirty="0">
                <a:solidFill>
                  <a:srgbClr val="0D0D0D"/>
                </a:solidFill>
                <a:effectLst/>
                <a:latin typeface="Aptos Light" panose="020B0004020202020204" pitchFamily="34" charset="0"/>
              </a:rPr>
              <a:t>para garantir que os custos se mantêm baixos ao longo do tempo.</a:t>
            </a:r>
            <a:endParaRPr lang="de-DE" dirty="0">
              <a:latin typeface="Aptos Light" panose="020B0004020202020204" pitchFamily="34" charset="0"/>
            </a:endParaRPr>
          </a:p>
        </p:txBody>
      </p:sp>
      <p:sp>
        <p:nvSpPr>
          <p:cNvPr id="3" name="Google Shape;104;p2">
            <a:extLst>
              <a:ext uri="{FF2B5EF4-FFF2-40B4-BE49-F238E27FC236}">
                <a16:creationId xmlns:a16="http://schemas.microsoft.com/office/drawing/2014/main" id="{224DE539-E26B-3F62-11CB-0B50462F0ECC}"/>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60C385A8-EB3D-1AFD-45F3-FF4E2301ED9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1268689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2C57ACB9-3C03-FE43-7ABF-8E924D36BD3E}"/>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25BD6C04-7BD8-5456-CF9C-4CDAD1BD8D8A}"/>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DESAFIO FINANCEIRO DA VIDA REAL</a:t>
            </a:r>
          </a:p>
        </p:txBody>
      </p:sp>
      <p:sp>
        <p:nvSpPr>
          <p:cNvPr id="198" name="Google Shape;198;p4">
            <a:extLst>
              <a:ext uri="{FF2B5EF4-FFF2-40B4-BE49-F238E27FC236}">
                <a16:creationId xmlns:a16="http://schemas.microsoft.com/office/drawing/2014/main" id="{EC124FD7-A416-0888-3941-43217CFD72A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ADF1E479-25AA-15D9-4300-260982CD390A}"/>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9DD39038-D870-A006-33BB-525F0E2829DE}"/>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C293A0C2-F4E3-795A-BD9B-3633BB27C95C}"/>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C77ED798-13A5-4C1F-2A25-86FDA69BB28C}"/>
              </a:ext>
            </a:extLst>
          </p:cNvPr>
          <p:cNvSpPr txBox="1"/>
          <p:nvPr/>
        </p:nvSpPr>
        <p:spPr>
          <a:xfrm>
            <a:off x="167148" y="1558726"/>
            <a:ext cx="11863439" cy="3970318"/>
          </a:xfrm>
          <a:prstGeom prst="rect">
            <a:avLst/>
          </a:prstGeom>
          <a:noFill/>
        </p:spPr>
        <p:txBody>
          <a:bodyPr wrap="square" rtlCol="0">
            <a:spAutoFit/>
          </a:bodyPr>
          <a:lstStyle/>
          <a:p>
            <a:pPr algn="just"/>
            <a:r>
              <a:rPr lang="de-DE" b="1" dirty="0">
                <a:latin typeface="Aptos Light" panose="020B0004020202020204" pitchFamily="34" charset="0"/>
              </a:rPr>
              <a:t>Vinheta: Controlar </a:t>
            </a:r>
            <a:r>
              <a:rPr lang="de-DE" b="1" dirty="0" err="1">
                <a:latin typeface="Aptos Light" panose="020B0004020202020204" pitchFamily="34" charset="0"/>
              </a:rPr>
              <a:t>as emoções</a:t>
            </a:r>
            <a:endParaRPr lang="de-DE" b="1" dirty="0">
              <a:latin typeface="Aptos Light" panose="020B0004020202020204" pitchFamily="34" charset="0"/>
            </a:endParaRPr>
          </a:p>
          <a:p>
            <a:pPr algn="just"/>
            <a:endParaRPr lang="de-DE" b="1" dirty="0">
              <a:latin typeface="Aptos Light" panose="020B0004020202020204" pitchFamily="34" charset="0"/>
            </a:endParaRPr>
          </a:p>
          <a:p>
            <a:pPr algn="just"/>
            <a:r>
              <a:rPr lang="en-US" b="0" i="1" dirty="0">
                <a:solidFill>
                  <a:srgbClr val="0D0D0D"/>
                </a:solidFill>
                <a:effectLst/>
                <a:latin typeface="Aptos Light" panose="020B0004020202020204" pitchFamily="34" charset="0"/>
              </a:rPr>
              <a:t>Lembre-se de que </a:t>
            </a:r>
            <a:r>
              <a:rPr lang="en-US" i="1" dirty="0">
                <a:solidFill>
                  <a:srgbClr val="0D0D0D"/>
                </a:solidFill>
                <a:latin typeface="Aptos Light" panose="020B0004020202020204" pitchFamily="34" charset="0"/>
              </a:rPr>
              <a:t>o objetivo é tomar decisões informadas, mantendo as emoções sob controlo para evitar armadilhas comuns, como a venda em pânico ou o investimento motivado pela ganância.</a:t>
            </a:r>
            <a:endParaRPr lang="de-DE" i="1" dirty="0">
              <a:latin typeface="Aptos Light" panose="020B0004020202020204" pitchFamily="34" charset="0"/>
            </a:endParaRPr>
          </a:p>
          <a:p>
            <a:pPr algn="just"/>
            <a:endParaRPr lang="en-US" b="1" i="0" dirty="0">
              <a:solidFill>
                <a:srgbClr val="0D0D0D"/>
              </a:solidFill>
              <a:effectLst/>
              <a:latin typeface="Aptos Light" panose="020B0004020202020204" pitchFamily="34" charset="0"/>
            </a:endParaRPr>
          </a:p>
          <a:p>
            <a:pPr algn="just"/>
            <a:r>
              <a:rPr lang="en-US" b="1" i="0" dirty="0">
                <a:solidFill>
                  <a:srgbClr val="0D0D0D"/>
                </a:solidFill>
                <a:effectLst/>
                <a:latin typeface="Aptos Light" panose="020B0004020202020204" pitchFamily="34" charset="0"/>
              </a:rPr>
              <a:t>Contexto:</a:t>
            </a:r>
            <a:r>
              <a:rPr lang="en-US" b="0" i="0" dirty="0">
                <a:solidFill>
                  <a:srgbClr val="0D0D0D"/>
                </a:solidFill>
                <a:effectLst/>
                <a:latin typeface="Aptos Light" panose="020B0004020202020204" pitchFamily="34" charset="0"/>
              </a:rPr>
              <a:t> Imagine que é o Taylor, que começou recentemente a investir no mercado de </a:t>
            </a:r>
            <a:r>
              <a:rPr lang="en-US" b="0" i="0" dirty="0" err="1">
                <a:solidFill>
                  <a:srgbClr val="0D0D0D"/>
                </a:solidFill>
                <a:effectLst/>
                <a:latin typeface="Aptos Light" panose="020B0004020202020204" pitchFamily="34" charset="0"/>
              </a:rPr>
              <a:t>ações</a:t>
            </a:r>
            <a:r>
              <a:rPr lang="en-US" b="0" i="0" dirty="0">
                <a:solidFill>
                  <a:srgbClr val="0D0D0D"/>
                </a:solidFill>
                <a:effectLst/>
                <a:latin typeface="Aptos Light" panose="020B0004020202020204" pitchFamily="34" charset="0"/>
              </a:rPr>
              <a:t>. O Taylor já experimentou a emoção de ver os investimentos crescerem e o pânico de os ver cair. O Taylor compreende que as emoções podem influenciar fortemente as decisões de investimento, mas esforça-se por manter a cabeça fria durante a volatilidade do mercado.</a:t>
            </a:r>
          </a:p>
          <a:p>
            <a:pPr algn="just"/>
            <a:r>
              <a:rPr lang="en-US" b="1" i="0" dirty="0">
                <a:solidFill>
                  <a:srgbClr val="0D0D0D"/>
                </a:solidFill>
                <a:effectLst/>
                <a:latin typeface="Aptos Light" panose="020B0004020202020204" pitchFamily="34" charset="0"/>
              </a:rPr>
              <a:t>Pergunta da tarefa:</a:t>
            </a:r>
            <a:r>
              <a:rPr lang="en-US" b="0" i="0" dirty="0">
                <a:solidFill>
                  <a:srgbClr val="0D0D0D"/>
                </a:solidFill>
                <a:effectLst/>
                <a:latin typeface="Aptos Light" panose="020B0004020202020204" pitchFamily="34" charset="0"/>
              </a:rPr>
              <a:t> Tendo em conta o princípio do controlo das emoções no investimento, crie um plano detalhado sobre como o Taylor poderia gerir as </a:t>
            </a:r>
            <a:r>
              <a:rPr lang="en-US" b="0" i="0" dirty="0" err="1">
                <a:solidFill>
                  <a:srgbClr val="0D0D0D"/>
                </a:solidFill>
                <a:effectLst/>
                <a:latin typeface="Aptos Light" panose="020B0004020202020204" pitchFamily="34" charset="0"/>
              </a:rPr>
              <a:t>reações</a:t>
            </a:r>
            <a:r>
              <a:rPr lang="en-US" b="0" i="0" dirty="0">
                <a:solidFill>
                  <a:srgbClr val="0D0D0D"/>
                </a:solidFill>
                <a:effectLst/>
                <a:latin typeface="Aptos Light" panose="020B0004020202020204" pitchFamily="34" charset="0"/>
              </a:rPr>
              <a:t> emocionais às flutuações do mercado com uma carteira de investimentos inicial. </a:t>
            </a:r>
          </a:p>
          <a:p>
            <a:pPr algn="just"/>
            <a:endParaRPr lang="en-US" dirty="0">
              <a:solidFill>
                <a:srgbClr val="0D0D0D"/>
              </a:solidFill>
              <a:latin typeface="Aptos Light" panose="020B0004020202020204" pitchFamily="34" charset="0"/>
            </a:endParaRPr>
          </a:p>
          <a:p>
            <a:pPr algn="just"/>
            <a:r>
              <a:rPr lang="en-US" b="0" i="0" dirty="0">
                <a:solidFill>
                  <a:srgbClr val="0D0D0D"/>
                </a:solidFill>
                <a:effectLst/>
                <a:latin typeface="Aptos Light" panose="020B0004020202020204" pitchFamily="34" charset="0"/>
              </a:rPr>
              <a:t>O seu plano deve incluir:</a:t>
            </a:r>
          </a:p>
          <a:p>
            <a:pPr algn="just">
              <a:buFont typeface="+mj-lt"/>
              <a:buAutoNum type="arabicPeriod"/>
            </a:pPr>
            <a:r>
              <a:rPr lang="en-US" b="1" i="0" dirty="0">
                <a:solidFill>
                  <a:srgbClr val="0D0D0D"/>
                </a:solidFill>
                <a:effectLst/>
                <a:latin typeface="Aptos Light" panose="020B0004020202020204" pitchFamily="34" charset="0"/>
              </a:rPr>
              <a:t>Estratégias para evitar a tomada de decisões emocionais </a:t>
            </a:r>
            <a:r>
              <a:rPr lang="en-US" b="0" i="0" dirty="0">
                <a:solidFill>
                  <a:srgbClr val="0D0D0D"/>
                </a:solidFill>
                <a:effectLst/>
                <a:latin typeface="Aptos Light" panose="020B0004020202020204" pitchFamily="34" charset="0"/>
              </a:rPr>
              <a:t>em resposta a movimentos de mercado a curto prazo.</a:t>
            </a:r>
          </a:p>
          <a:p>
            <a:pPr algn="just">
              <a:buFont typeface="+mj-lt"/>
              <a:buAutoNum type="arabicPeriod"/>
            </a:pPr>
            <a:r>
              <a:rPr lang="en-US" b="1" i="0" dirty="0">
                <a:solidFill>
                  <a:srgbClr val="0D0D0D"/>
                </a:solidFill>
                <a:effectLst/>
                <a:latin typeface="Aptos Light" panose="020B0004020202020204" pitchFamily="34" charset="0"/>
              </a:rPr>
              <a:t>Um plano para avaliar e reagir às notícias ou tendências do mercado </a:t>
            </a:r>
            <a:r>
              <a:rPr lang="en-US" b="0" i="0" dirty="0">
                <a:solidFill>
                  <a:srgbClr val="0D0D0D"/>
                </a:solidFill>
                <a:effectLst/>
                <a:latin typeface="Aptos Light" panose="020B0004020202020204" pitchFamily="34" charset="0"/>
              </a:rPr>
              <a:t>sem deixar que as emoções tomem conta.</a:t>
            </a:r>
          </a:p>
          <a:p>
            <a:pPr algn="just">
              <a:buFont typeface="+mj-lt"/>
              <a:buAutoNum type="arabicPeriod"/>
            </a:pPr>
            <a:r>
              <a:rPr lang="en-US" b="1" i="0" dirty="0">
                <a:solidFill>
                  <a:srgbClr val="0D0D0D"/>
                </a:solidFill>
                <a:effectLst/>
                <a:latin typeface="Aptos Light" panose="020B0004020202020204" pitchFamily="34" charset="0"/>
              </a:rPr>
              <a:t>Métodos para a Taylor se manter concentrada </a:t>
            </a:r>
            <a:r>
              <a:rPr lang="en-US" b="1" i="0" dirty="0" err="1">
                <a:solidFill>
                  <a:srgbClr val="0D0D0D"/>
                </a:solidFill>
                <a:effectLst/>
                <a:latin typeface="Aptos Light" panose="020B0004020202020204" pitchFamily="34" charset="0"/>
              </a:rPr>
              <a:t>nos</a:t>
            </a:r>
            <a:r>
              <a:rPr lang="en-US" b="1" i="0" dirty="0">
                <a:solidFill>
                  <a:srgbClr val="0D0D0D"/>
                </a:solidFill>
                <a:effectLst/>
                <a:latin typeface="Aptos Light" panose="020B0004020202020204" pitchFamily="34" charset="0"/>
              </a:rPr>
              <a:t> </a:t>
            </a:r>
            <a:r>
              <a:rPr lang="en-US" b="1" i="0" dirty="0" err="1">
                <a:solidFill>
                  <a:srgbClr val="0D0D0D"/>
                </a:solidFill>
                <a:effectLst/>
                <a:latin typeface="Aptos Light" panose="020B0004020202020204" pitchFamily="34" charset="0"/>
              </a:rPr>
              <a:t>objetivos</a:t>
            </a:r>
            <a:r>
              <a:rPr lang="en-US" b="1" i="0" dirty="0">
                <a:solidFill>
                  <a:srgbClr val="0D0D0D"/>
                </a:solidFill>
                <a:effectLst/>
                <a:latin typeface="Aptos Light" panose="020B0004020202020204" pitchFamily="34" charset="0"/>
              </a:rPr>
              <a:t> de investimento a longo prazo</a:t>
            </a:r>
            <a:r>
              <a:rPr lang="en-US" b="0" i="0" dirty="0">
                <a:solidFill>
                  <a:srgbClr val="0D0D0D"/>
                </a:solidFill>
                <a:effectLst/>
                <a:latin typeface="Aptos Light" panose="020B0004020202020204" pitchFamily="34" charset="0"/>
              </a:rPr>
              <a:t>, apesar das inevitáveis subidas e descidas do mercado.</a:t>
            </a:r>
          </a:p>
          <a:p>
            <a:pPr algn="just">
              <a:buFont typeface="+mj-lt"/>
              <a:buAutoNum type="arabicPeriod"/>
            </a:pPr>
            <a:r>
              <a:rPr lang="en-US" b="1" i="0" dirty="0">
                <a:solidFill>
                  <a:srgbClr val="0D0D0D"/>
                </a:solidFill>
                <a:effectLst/>
                <a:latin typeface="Aptos Light" panose="020B0004020202020204" pitchFamily="34" charset="0"/>
              </a:rPr>
              <a:t>Como é que a Taylor pode rever e ajustar a sua carteira de investimentos </a:t>
            </a:r>
            <a:r>
              <a:rPr lang="en-US" b="0" i="0" dirty="0">
                <a:solidFill>
                  <a:srgbClr val="0D0D0D"/>
                </a:solidFill>
                <a:effectLst/>
                <a:latin typeface="Aptos Light" panose="020B0004020202020204" pitchFamily="34" charset="0"/>
              </a:rPr>
              <a:t>de uma forma disciplinada e racional, e não em resposta a estímulos emocionais.</a:t>
            </a:r>
          </a:p>
          <a:p>
            <a:pPr algn="just"/>
            <a:endParaRPr lang="de-DE" dirty="0">
              <a:latin typeface="Aptos Light" panose="020B0004020202020204" pitchFamily="34" charset="0"/>
            </a:endParaRPr>
          </a:p>
          <a:p>
            <a:pPr algn="just"/>
            <a:endParaRPr lang="de-AT" dirty="0">
              <a:latin typeface="Aptos Light" panose="020B0004020202020204" pitchFamily="34" charset="0"/>
            </a:endParaRPr>
          </a:p>
        </p:txBody>
      </p:sp>
      <p:sp>
        <p:nvSpPr>
          <p:cNvPr id="3" name="Google Shape;104;p2">
            <a:extLst>
              <a:ext uri="{FF2B5EF4-FFF2-40B4-BE49-F238E27FC236}">
                <a16:creationId xmlns:a16="http://schemas.microsoft.com/office/drawing/2014/main" id="{1D8172E1-2FC6-BA40-4A59-045F077CEA79}"/>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4BB63785-D208-AE5E-20C3-481D77EC17A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3073516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10" descr="Ein Bild, das Himmel, draußen, Natur, Rock enthält.&#10;&#10;Automatisch generierte Beschreibung"/>
          <p:cNvPicPr preferRelativeResize="0"/>
          <p:nvPr/>
        </p:nvPicPr>
        <p:blipFill rotWithShape="1">
          <a:blip r:embed="rId3">
            <a:alphaModFix amt="50000"/>
          </a:blip>
          <a:srcRect/>
          <a:stretch/>
        </p:blipFill>
        <p:spPr>
          <a:xfrm>
            <a:off x="1647825" y="0"/>
            <a:ext cx="10544175" cy="6638929"/>
          </a:xfrm>
          <a:prstGeom prst="rect">
            <a:avLst/>
          </a:prstGeom>
          <a:noFill/>
          <a:ln>
            <a:noFill/>
          </a:ln>
        </p:spPr>
      </p:pic>
      <p:sp>
        <p:nvSpPr>
          <p:cNvPr id="623" name="Google Shape;623;p10"/>
          <p:cNvSpPr txBox="1"/>
          <p:nvPr/>
        </p:nvSpPr>
        <p:spPr>
          <a:xfrm>
            <a:off x="-139486" y="1393252"/>
            <a:ext cx="6773985" cy="1121589"/>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endParaRPr sz="2200" b="1" dirty="0">
              <a:solidFill>
                <a:schemeClr val="dk1"/>
              </a:solidFill>
              <a:latin typeface="Calibri"/>
              <a:ea typeface="Calibri"/>
              <a:cs typeface="Calibri"/>
              <a:sym typeface="Calibri"/>
            </a:endParaRPr>
          </a:p>
          <a:p>
            <a:pPr marL="0" marR="0" lvl="0" indent="0" algn="ctr" rtl="0">
              <a:lnSpc>
                <a:spcPct val="80833"/>
              </a:lnSpc>
              <a:spcBef>
                <a:spcPts val="0"/>
              </a:spcBef>
              <a:spcAft>
                <a:spcPts val="0"/>
              </a:spcAft>
              <a:buNone/>
            </a:pPr>
            <a:endParaRPr sz="1200" b="1" dirty="0">
              <a:solidFill>
                <a:schemeClr val="dk1"/>
              </a:solidFill>
              <a:latin typeface="Calibri"/>
              <a:ea typeface="Calibri"/>
              <a:cs typeface="Calibri"/>
              <a:sym typeface="Calibri"/>
            </a:endParaRPr>
          </a:p>
          <a:p>
            <a:pPr marL="0" marR="0" lvl="0" indent="0" algn="ctr" rtl="0">
              <a:lnSpc>
                <a:spcPct val="80833"/>
              </a:lnSpc>
              <a:spcBef>
                <a:spcPts val="0"/>
              </a:spcBef>
              <a:spcAft>
                <a:spcPts val="0"/>
              </a:spcAft>
              <a:buNone/>
            </a:pPr>
            <a:endParaRPr sz="1200" b="1" dirty="0">
              <a:solidFill>
                <a:schemeClr val="dk1"/>
              </a:solidFill>
              <a:latin typeface="Calibri"/>
              <a:ea typeface="Calibri"/>
              <a:cs typeface="Calibri"/>
              <a:sym typeface="Calibri"/>
            </a:endParaRPr>
          </a:p>
          <a:p>
            <a:pPr marL="0" marR="0" lvl="0" indent="0" algn="ctr" rtl="0">
              <a:lnSpc>
                <a:spcPct val="80833"/>
              </a:lnSpc>
              <a:spcBef>
                <a:spcPts val="0"/>
              </a:spcBef>
              <a:spcAft>
                <a:spcPts val="0"/>
              </a:spcAft>
              <a:buNone/>
            </a:pPr>
            <a:endParaRPr sz="1200" b="1" dirty="0">
              <a:solidFill>
                <a:schemeClr val="dk1"/>
              </a:solidFill>
              <a:latin typeface="Calibri"/>
              <a:ea typeface="Calibri"/>
              <a:cs typeface="Calibri"/>
              <a:sym typeface="Calibri"/>
            </a:endParaRPr>
          </a:p>
          <a:p>
            <a:pPr marL="0" marR="0" lvl="0" indent="0" algn="ctr" rtl="0">
              <a:lnSpc>
                <a:spcPct val="80833"/>
              </a:lnSpc>
              <a:spcBef>
                <a:spcPts val="0"/>
              </a:spcBef>
              <a:spcAft>
                <a:spcPts val="0"/>
              </a:spcAft>
              <a:buNone/>
            </a:pPr>
            <a:endParaRPr sz="1200" b="1" dirty="0">
              <a:solidFill>
                <a:srgbClr val="2F5496"/>
              </a:solidFill>
              <a:latin typeface="Open Sans"/>
              <a:ea typeface="Open Sans"/>
              <a:cs typeface="Open Sans"/>
              <a:sym typeface="Open Sans"/>
            </a:endParaRPr>
          </a:p>
          <a:p>
            <a:pPr marL="0" marR="0" lvl="0" indent="0" algn="ctr" rtl="0">
              <a:spcBef>
                <a:spcPts val="0"/>
              </a:spcBef>
              <a:spcAft>
                <a:spcPts val="0"/>
              </a:spcAft>
              <a:buNone/>
            </a:pPr>
            <a:r>
              <a:rPr lang="de-DE" sz="1200" b="1" dirty="0">
                <a:solidFill>
                  <a:schemeClr val="dk1"/>
                </a:solidFill>
                <a:latin typeface="Calibri"/>
                <a:ea typeface="Calibri"/>
                <a:cs typeface="Calibri"/>
                <a:sym typeface="Calibri"/>
              </a:rPr>
              <a:t>       </a:t>
            </a:r>
            <a:endParaRPr dirty="0"/>
          </a:p>
        </p:txBody>
      </p:sp>
      <p:sp>
        <p:nvSpPr>
          <p:cNvPr id="621" name="Google Shape;621;p10"/>
          <p:cNvSpPr/>
          <p:nvPr/>
        </p:nvSpPr>
        <p:spPr>
          <a:xfrm>
            <a:off x="0" y="1781514"/>
            <a:ext cx="6586780" cy="2455670"/>
          </a:xfrm>
          <a:custGeom>
            <a:avLst/>
            <a:gdLst/>
            <a:ahLst/>
            <a:cxnLst/>
            <a:rect l="l" t="t" r="r" b="b"/>
            <a:pathLst>
              <a:path w="1788521" h="1913890" extrusionOk="0">
                <a:moveTo>
                  <a:pt x="0" y="0"/>
                </a:moveTo>
                <a:lnTo>
                  <a:pt x="1788521" y="0"/>
                </a:lnTo>
                <a:lnTo>
                  <a:pt x="1788521" y="1913890"/>
                </a:lnTo>
                <a:lnTo>
                  <a:pt x="0" y="1913890"/>
                </a:lnTo>
                <a:close/>
              </a:path>
            </a:pathLst>
          </a:custGeom>
          <a:solidFill>
            <a:srgbClr val="AEABAB">
              <a:alpha val="600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 name="Picture 4" descr="Logo&#10;&#10;Description automatically generated">
            <a:extLst>
              <a:ext uri="{FF2B5EF4-FFF2-40B4-BE49-F238E27FC236}">
                <a16:creationId xmlns:a16="http://schemas.microsoft.com/office/drawing/2014/main" id="{026A30E4-CCB1-EC65-B413-A6D8119DB632}"/>
              </a:ext>
            </a:extLst>
          </p:cNvPr>
          <p:cNvPicPr>
            <a:picLocks noChangeAspect="1"/>
          </p:cNvPicPr>
          <p:nvPr/>
        </p:nvPicPr>
        <p:blipFill>
          <a:blip r:embed="rId4"/>
          <a:stretch>
            <a:fillRect/>
          </a:stretch>
        </p:blipFill>
        <p:spPr>
          <a:xfrm>
            <a:off x="154113" y="187068"/>
            <a:ext cx="1339599" cy="1479808"/>
          </a:xfrm>
          <a:prstGeom prst="rect">
            <a:avLst/>
          </a:prstGeom>
        </p:spPr>
      </p:pic>
      <p:sp>
        <p:nvSpPr>
          <p:cNvPr id="6" name="TextBox 5">
            <a:extLst>
              <a:ext uri="{FF2B5EF4-FFF2-40B4-BE49-F238E27FC236}">
                <a16:creationId xmlns:a16="http://schemas.microsoft.com/office/drawing/2014/main" id="{45F92680-5653-E68D-F2D1-A7423C08F497}"/>
              </a:ext>
            </a:extLst>
          </p:cNvPr>
          <p:cNvSpPr txBox="1"/>
          <p:nvPr/>
        </p:nvSpPr>
        <p:spPr>
          <a:xfrm>
            <a:off x="428625" y="2114550"/>
            <a:ext cx="5591175" cy="769441"/>
          </a:xfrm>
          <a:prstGeom prst="rect">
            <a:avLst/>
          </a:prstGeom>
          <a:noFill/>
        </p:spPr>
        <p:txBody>
          <a:bodyPr wrap="square" rtlCol="0">
            <a:spAutoFit/>
          </a:bodyPr>
          <a:lstStyle/>
          <a:p>
            <a:pPr algn="ctr"/>
            <a:r>
              <a:rPr lang="pt-PT" sz="4400" b="1" dirty="0" err="1">
                <a:latin typeface="Aptos Light" panose="020B0004020202020204" pitchFamily="34" charset="0"/>
              </a:rPr>
              <a:t>Obrigado</a:t>
            </a:r>
            <a:r>
              <a:rPr lang="pt-PT" sz="4400" b="1" dirty="0">
                <a:latin typeface="Aptos Light" panose="020B0004020202020204" pitchFamily="34" charset="0"/>
              </a:rPr>
              <a:t>!</a:t>
            </a:r>
            <a:endParaRPr lang="en-GB" sz="4400" b="1" dirty="0">
              <a:latin typeface="Aptos Light" panose="020B0004020202020204" pitchFamily="34" charset="0"/>
            </a:endParaRPr>
          </a:p>
        </p:txBody>
      </p:sp>
      <p:pic>
        <p:nvPicPr>
          <p:cNvPr id="4" name="Imagem 3">
            <a:extLst>
              <a:ext uri="{FF2B5EF4-FFF2-40B4-BE49-F238E27FC236}">
                <a16:creationId xmlns:a16="http://schemas.microsoft.com/office/drawing/2014/main" id="{72EDD820-0B85-4173-59E5-A387CFE1631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6801" y="3049940"/>
            <a:ext cx="6133178" cy="1063557"/>
          </a:xfrm>
          <a:prstGeom prst="rect">
            <a:avLst/>
          </a:prstGeom>
        </p:spPr>
      </p:pic>
      <p:sp>
        <p:nvSpPr>
          <p:cNvPr id="3" name="Textfeld 2">
            <a:extLst>
              <a:ext uri="{FF2B5EF4-FFF2-40B4-BE49-F238E27FC236}">
                <a16:creationId xmlns:a16="http://schemas.microsoft.com/office/drawing/2014/main" id="{7B44E2AB-9E08-D7A3-A0CA-2FEB61CD3066}"/>
              </a:ext>
            </a:extLst>
          </p:cNvPr>
          <p:cNvSpPr txBox="1"/>
          <p:nvPr/>
        </p:nvSpPr>
        <p:spPr>
          <a:xfrm>
            <a:off x="-72258" y="6598701"/>
            <a:ext cx="12264258" cy="307777"/>
          </a:xfrm>
          <a:prstGeom prst="rect">
            <a:avLst/>
          </a:prstGeom>
          <a:noFill/>
        </p:spPr>
        <p:txBody>
          <a:bodyPr wrap="square">
            <a:spAutoFit/>
          </a:bodyPr>
          <a:lstStyle/>
          <a:p>
            <a:pPr algn="ctr"/>
            <a:r>
              <a:rPr lang="en-GB" sz="1400" dirty="0">
                <a:solidFill>
                  <a:schemeClr val="tx1"/>
                </a:solidFill>
                <a:latin typeface="Century Gothic" panose="020B0502020202020204" pitchFamily="34" charset="0"/>
              </a:rPr>
              <a:t>Número do Projeto: 2022-1-AT01-KA220-ADU-000087985</a:t>
            </a:r>
            <a:endParaRPr lang="de-AT" dirty="0"/>
          </a:p>
        </p:txBody>
      </p:sp>
      <p:pic>
        <p:nvPicPr>
          <p:cNvPr id="2" name="Imagem 1" descr="Uma imagem com texto, Tipo de letra, Azul elétrico, Azul majorelle&#10;&#10;Descrição gerada automaticamente">
            <a:extLst>
              <a:ext uri="{FF2B5EF4-FFF2-40B4-BE49-F238E27FC236}">
                <a16:creationId xmlns:a16="http://schemas.microsoft.com/office/drawing/2014/main" id="{5D52AD5B-6D16-DC61-C297-DF50F313E15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54113" y="6288476"/>
            <a:ext cx="1671300" cy="29868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2"/>
          <p:cNvSpPr/>
          <p:nvPr/>
        </p:nvSpPr>
        <p:spPr>
          <a:xfrm>
            <a:off x="-265815"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ea typeface="Calibri"/>
                <a:cs typeface="Calibri"/>
                <a:sym typeface="Calibri"/>
              </a:rPr>
              <a:t>OBJETIVOS DE APRENDIZAGEM</a:t>
            </a:r>
            <a:endParaRPr sz="3200" dirty="0">
              <a:solidFill>
                <a:schemeClr val="lt1"/>
              </a:solidFill>
              <a:latin typeface="Aptos Light" panose="020B0004020202020204" pitchFamily="34" charset="0"/>
              <a:ea typeface="Calibri"/>
              <a:cs typeface="Calibri"/>
              <a:sym typeface="Calibri"/>
            </a:endParaRPr>
          </a:p>
        </p:txBody>
      </p:sp>
      <p:sp>
        <p:nvSpPr>
          <p:cNvPr id="98" name="Google Shape;98;p2"/>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sp>
        <p:nvSpPr>
          <p:cNvPr id="100" name="Google Shape;100;p2"/>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6" name="Google Shape;116;p2"/>
          <p:cNvGrpSpPr/>
          <p:nvPr/>
        </p:nvGrpSpPr>
        <p:grpSpPr>
          <a:xfrm>
            <a:off x="8830989" y="2295331"/>
            <a:ext cx="1970409" cy="1761268"/>
            <a:chOff x="879575" y="238125"/>
            <a:chExt cx="5860825" cy="5238750"/>
          </a:xfrm>
        </p:grpSpPr>
        <p:sp>
          <p:nvSpPr>
            <p:cNvPr id="117" name="Google Shape;117;p2"/>
            <p:cNvSpPr/>
            <p:nvPr/>
          </p:nvSpPr>
          <p:spPr>
            <a:xfrm>
              <a:off x="879575" y="1352975"/>
              <a:ext cx="3651325" cy="3103375"/>
            </a:xfrm>
            <a:custGeom>
              <a:avLst/>
              <a:gdLst/>
              <a:ahLst/>
              <a:cxnLst/>
              <a:rect l="l" t="t" r="r" b="b"/>
              <a:pathLst>
                <a:path w="146053" h="124135" extrusionOk="0">
                  <a:moveTo>
                    <a:pt x="0" y="1"/>
                  </a:moveTo>
                  <a:lnTo>
                    <a:pt x="0" y="124134"/>
                  </a:lnTo>
                  <a:lnTo>
                    <a:pt x="146052" y="124134"/>
                  </a:lnTo>
                  <a:lnTo>
                    <a:pt x="14605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8" name="Google Shape;118;p2"/>
            <p:cNvSpPr/>
            <p:nvPr/>
          </p:nvSpPr>
          <p:spPr>
            <a:xfrm>
              <a:off x="879575" y="1352975"/>
              <a:ext cx="3651325" cy="3103375"/>
            </a:xfrm>
            <a:custGeom>
              <a:avLst/>
              <a:gdLst/>
              <a:ahLst/>
              <a:cxnLst/>
              <a:rect l="l" t="t" r="r" b="b"/>
              <a:pathLst>
                <a:path w="146053" h="124135" fill="none" extrusionOk="0">
                  <a:moveTo>
                    <a:pt x="146052" y="124134"/>
                  </a:moveTo>
                  <a:lnTo>
                    <a:pt x="0" y="124134"/>
                  </a:lnTo>
                  <a:lnTo>
                    <a:pt x="0" y="1"/>
                  </a:lnTo>
                  <a:lnTo>
                    <a:pt x="146052" y="1"/>
                  </a:lnTo>
                  <a:lnTo>
                    <a:pt x="146052" y="124134"/>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19" name="Google Shape;119;p2"/>
            <p:cNvSpPr/>
            <p:nvPr/>
          </p:nvSpPr>
          <p:spPr>
            <a:xfrm>
              <a:off x="879575" y="1352975"/>
              <a:ext cx="1825825" cy="3103375"/>
            </a:xfrm>
            <a:custGeom>
              <a:avLst/>
              <a:gdLst/>
              <a:ahLst/>
              <a:cxnLst/>
              <a:rect l="l" t="t" r="r" b="b"/>
              <a:pathLst>
                <a:path w="73033" h="124135" extrusionOk="0">
                  <a:moveTo>
                    <a:pt x="0" y="1"/>
                  </a:moveTo>
                  <a:lnTo>
                    <a:pt x="0" y="124134"/>
                  </a:lnTo>
                  <a:lnTo>
                    <a:pt x="73033" y="124134"/>
                  </a:lnTo>
                  <a:lnTo>
                    <a:pt x="73033" y="1"/>
                  </a:lnTo>
                  <a:close/>
                </a:path>
              </a:pathLst>
            </a:custGeom>
            <a:solidFill>
              <a:srgbClr val="A5A5A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0" name="Google Shape;120;p2"/>
            <p:cNvSpPr/>
            <p:nvPr/>
          </p:nvSpPr>
          <p:spPr>
            <a:xfrm>
              <a:off x="879575" y="1352975"/>
              <a:ext cx="1825825" cy="3103375"/>
            </a:xfrm>
            <a:custGeom>
              <a:avLst/>
              <a:gdLst/>
              <a:ahLst/>
              <a:cxnLst/>
              <a:rect l="l" t="t" r="r" b="b"/>
              <a:pathLst>
                <a:path w="73033" h="124135" fill="none" extrusionOk="0">
                  <a:moveTo>
                    <a:pt x="73033" y="124134"/>
                  </a:moveTo>
                  <a:lnTo>
                    <a:pt x="0" y="124134"/>
                  </a:lnTo>
                  <a:lnTo>
                    <a:pt x="0" y="1"/>
                  </a:lnTo>
                  <a:lnTo>
                    <a:pt x="73033" y="1"/>
                  </a:lnTo>
                  <a:lnTo>
                    <a:pt x="73033" y="124134"/>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1" name="Google Shape;121;p2"/>
            <p:cNvSpPr/>
            <p:nvPr/>
          </p:nvSpPr>
          <p:spPr>
            <a:xfrm>
              <a:off x="1098375" y="1604500"/>
              <a:ext cx="3214025" cy="2600325"/>
            </a:xfrm>
            <a:custGeom>
              <a:avLst/>
              <a:gdLst/>
              <a:ahLst/>
              <a:cxnLst/>
              <a:rect l="l" t="t" r="r" b="b"/>
              <a:pathLst>
                <a:path w="128561" h="104013" extrusionOk="0">
                  <a:moveTo>
                    <a:pt x="0" y="1"/>
                  </a:moveTo>
                  <a:lnTo>
                    <a:pt x="0" y="104012"/>
                  </a:lnTo>
                  <a:lnTo>
                    <a:pt x="128561" y="104012"/>
                  </a:lnTo>
                  <a:lnTo>
                    <a:pt x="12856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2" name="Google Shape;122;p2"/>
            <p:cNvSpPr/>
            <p:nvPr/>
          </p:nvSpPr>
          <p:spPr>
            <a:xfrm>
              <a:off x="1098375" y="1604500"/>
              <a:ext cx="3214025" cy="2600325"/>
            </a:xfrm>
            <a:custGeom>
              <a:avLst/>
              <a:gdLst/>
              <a:ahLst/>
              <a:cxnLst/>
              <a:rect l="l" t="t" r="r" b="b"/>
              <a:pathLst>
                <a:path w="128561" h="104013" fill="none" extrusionOk="0">
                  <a:moveTo>
                    <a:pt x="0" y="104012"/>
                  </a:moveTo>
                  <a:lnTo>
                    <a:pt x="0" y="1"/>
                  </a:lnTo>
                  <a:lnTo>
                    <a:pt x="128561" y="1"/>
                  </a:lnTo>
                  <a:lnTo>
                    <a:pt x="128561" y="104012"/>
                  </a:lnTo>
                  <a:lnTo>
                    <a:pt x="0" y="104012"/>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3" name="Google Shape;123;p2"/>
            <p:cNvSpPr/>
            <p:nvPr/>
          </p:nvSpPr>
          <p:spPr>
            <a:xfrm>
              <a:off x="1098375" y="1590700"/>
              <a:ext cx="1607025" cy="2614125"/>
            </a:xfrm>
            <a:custGeom>
              <a:avLst/>
              <a:gdLst/>
              <a:ahLst/>
              <a:cxnLst/>
              <a:rect l="l" t="t" r="r" b="b"/>
              <a:pathLst>
                <a:path w="64281" h="104565" extrusionOk="0">
                  <a:moveTo>
                    <a:pt x="0" y="1"/>
                  </a:moveTo>
                  <a:lnTo>
                    <a:pt x="0" y="104564"/>
                  </a:lnTo>
                  <a:lnTo>
                    <a:pt x="64281" y="104564"/>
                  </a:lnTo>
                  <a:lnTo>
                    <a:pt x="64281" y="1"/>
                  </a:lnTo>
                  <a:close/>
                </a:path>
              </a:pathLst>
            </a:custGeom>
            <a:solidFill>
              <a:srgbClr val="E6E7E8"/>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4" name="Google Shape;124;p2"/>
            <p:cNvSpPr/>
            <p:nvPr/>
          </p:nvSpPr>
          <p:spPr>
            <a:xfrm>
              <a:off x="1098375" y="1590700"/>
              <a:ext cx="1607025" cy="2614125"/>
            </a:xfrm>
            <a:custGeom>
              <a:avLst/>
              <a:gdLst/>
              <a:ahLst/>
              <a:cxnLst/>
              <a:rect l="l" t="t" r="r" b="b"/>
              <a:pathLst>
                <a:path w="64281" h="104565" fill="none" extrusionOk="0">
                  <a:moveTo>
                    <a:pt x="0" y="104564"/>
                  </a:moveTo>
                  <a:lnTo>
                    <a:pt x="64281" y="104564"/>
                  </a:lnTo>
                  <a:lnTo>
                    <a:pt x="64281" y="1"/>
                  </a:lnTo>
                  <a:lnTo>
                    <a:pt x="0" y="1"/>
                  </a:lnTo>
                  <a:lnTo>
                    <a:pt x="0" y="104564"/>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5" name="Google Shape;125;p2"/>
            <p:cNvSpPr/>
            <p:nvPr/>
          </p:nvSpPr>
          <p:spPr>
            <a:xfrm>
              <a:off x="1594050" y="2654875"/>
              <a:ext cx="340400" cy="1247725"/>
            </a:xfrm>
            <a:custGeom>
              <a:avLst/>
              <a:gdLst/>
              <a:ahLst/>
              <a:cxnLst/>
              <a:rect l="l" t="t" r="r" b="b"/>
              <a:pathLst>
                <a:path w="13616" h="49909" extrusionOk="0">
                  <a:moveTo>
                    <a:pt x="0" y="1"/>
                  </a:moveTo>
                  <a:lnTo>
                    <a:pt x="0" y="49908"/>
                  </a:lnTo>
                  <a:lnTo>
                    <a:pt x="13616" y="49908"/>
                  </a:lnTo>
                  <a:lnTo>
                    <a:pt x="1361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6" name="Google Shape;126;p2"/>
            <p:cNvSpPr/>
            <p:nvPr/>
          </p:nvSpPr>
          <p:spPr>
            <a:xfrm>
              <a:off x="1594050" y="2654875"/>
              <a:ext cx="340400" cy="1247725"/>
            </a:xfrm>
            <a:custGeom>
              <a:avLst/>
              <a:gdLst/>
              <a:ahLst/>
              <a:cxnLst/>
              <a:rect l="l" t="t" r="r" b="b"/>
              <a:pathLst>
                <a:path w="13616" h="49909" fill="none" extrusionOk="0">
                  <a:moveTo>
                    <a:pt x="13616" y="49908"/>
                  </a:moveTo>
                  <a:lnTo>
                    <a:pt x="0" y="49908"/>
                  </a:lnTo>
                  <a:lnTo>
                    <a:pt x="0" y="1"/>
                  </a:lnTo>
                  <a:lnTo>
                    <a:pt x="13616" y="1"/>
                  </a:lnTo>
                  <a:lnTo>
                    <a:pt x="13616" y="49908"/>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7" name="Google Shape;127;p2"/>
            <p:cNvSpPr/>
            <p:nvPr/>
          </p:nvSpPr>
          <p:spPr>
            <a:xfrm>
              <a:off x="2064700" y="2411700"/>
              <a:ext cx="340100" cy="1490900"/>
            </a:xfrm>
            <a:custGeom>
              <a:avLst/>
              <a:gdLst/>
              <a:ahLst/>
              <a:cxnLst/>
              <a:rect l="l" t="t" r="r" b="b"/>
              <a:pathLst>
                <a:path w="13604" h="59636" extrusionOk="0">
                  <a:moveTo>
                    <a:pt x="0" y="1"/>
                  </a:moveTo>
                  <a:lnTo>
                    <a:pt x="0" y="59635"/>
                  </a:lnTo>
                  <a:lnTo>
                    <a:pt x="13603" y="59635"/>
                  </a:lnTo>
                  <a:lnTo>
                    <a:pt x="1360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8" name="Google Shape;128;p2"/>
            <p:cNvSpPr/>
            <p:nvPr/>
          </p:nvSpPr>
          <p:spPr>
            <a:xfrm>
              <a:off x="2064700" y="2411700"/>
              <a:ext cx="340100" cy="1490900"/>
            </a:xfrm>
            <a:custGeom>
              <a:avLst/>
              <a:gdLst/>
              <a:ahLst/>
              <a:cxnLst/>
              <a:rect l="l" t="t" r="r" b="b"/>
              <a:pathLst>
                <a:path w="13604" h="59636" fill="none" extrusionOk="0">
                  <a:moveTo>
                    <a:pt x="13603" y="59635"/>
                  </a:moveTo>
                  <a:lnTo>
                    <a:pt x="0" y="59635"/>
                  </a:lnTo>
                  <a:lnTo>
                    <a:pt x="0" y="1"/>
                  </a:lnTo>
                  <a:lnTo>
                    <a:pt x="13603" y="1"/>
                  </a:lnTo>
                  <a:lnTo>
                    <a:pt x="13603" y="59635"/>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29" name="Google Shape;129;p2"/>
            <p:cNvSpPr/>
            <p:nvPr/>
          </p:nvSpPr>
          <p:spPr>
            <a:xfrm>
              <a:off x="2535350" y="2831975"/>
              <a:ext cx="340100" cy="1070625"/>
            </a:xfrm>
            <a:custGeom>
              <a:avLst/>
              <a:gdLst/>
              <a:ahLst/>
              <a:cxnLst/>
              <a:rect l="l" t="t" r="r" b="b"/>
              <a:pathLst>
                <a:path w="13604" h="42825" extrusionOk="0">
                  <a:moveTo>
                    <a:pt x="0" y="1"/>
                  </a:moveTo>
                  <a:lnTo>
                    <a:pt x="0" y="42824"/>
                  </a:lnTo>
                  <a:lnTo>
                    <a:pt x="13603" y="42824"/>
                  </a:lnTo>
                  <a:lnTo>
                    <a:pt x="1360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0" name="Google Shape;130;p2"/>
            <p:cNvSpPr/>
            <p:nvPr/>
          </p:nvSpPr>
          <p:spPr>
            <a:xfrm>
              <a:off x="3005675" y="2411700"/>
              <a:ext cx="340100" cy="1490900"/>
            </a:xfrm>
            <a:custGeom>
              <a:avLst/>
              <a:gdLst/>
              <a:ahLst/>
              <a:cxnLst/>
              <a:rect l="l" t="t" r="r" b="b"/>
              <a:pathLst>
                <a:path w="13604" h="59636" extrusionOk="0">
                  <a:moveTo>
                    <a:pt x="0" y="1"/>
                  </a:moveTo>
                  <a:lnTo>
                    <a:pt x="0" y="59635"/>
                  </a:lnTo>
                  <a:lnTo>
                    <a:pt x="13603" y="59635"/>
                  </a:lnTo>
                  <a:lnTo>
                    <a:pt x="1360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1" name="Google Shape;131;p2"/>
            <p:cNvSpPr/>
            <p:nvPr/>
          </p:nvSpPr>
          <p:spPr>
            <a:xfrm>
              <a:off x="3476325" y="2013225"/>
              <a:ext cx="340100" cy="1889375"/>
            </a:xfrm>
            <a:custGeom>
              <a:avLst/>
              <a:gdLst/>
              <a:ahLst/>
              <a:cxnLst/>
              <a:rect l="l" t="t" r="r" b="b"/>
              <a:pathLst>
                <a:path w="13604" h="75575" extrusionOk="0">
                  <a:moveTo>
                    <a:pt x="0" y="1"/>
                  </a:moveTo>
                  <a:lnTo>
                    <a:pt x="0" y="75574"/>
                  </a:lnTo>
                  <a:lnTo>
                    <a:pt x="13603" y="75574"/>
                  </a:lnTo>
                  <a:lnTo>
                    <a:pt x="1360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2" name="Google Shape;132;p2"/>
            <p:cNvSpPr/>
            <p:nvPr/>
          </p:nvSpPr>
          <p:spPr>
            <a:xfrm>
              <a:off x="2705375" y="2831975"/>
              <a:ext cx="170075" cy="1070625"/>
            </a:xfrm>
            <a:custGeom>
              <a:avLst/>
              <a:gdLst/>
              <a:ahLst/>
              <a:cxnLst/>
              <a:rect l="l" t="t" r="r" b="b"/>
              <a:pathLst>
                <a:path w="6803" h="42825" extrusionOk="0">
                  <a:moveTo>
                    <a:pt x="1" y="1"/>
                  </a:moveTo>
                  <a:lnTo>
                    <a:pt x="1" y="42824"/>
                  </a:lnTo>
                  <a:lnTo>
                    <a:pt x="6802" y="42824"/>
                  </a:lnTo>
                  <a:lnTo>
                    <a:pt x="6802"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3" name="Google Shape;133;p2"/>
            <p:cNvSpPr/>
            <p:nvPr/>
          </p:nvSpPr>
          <p:spPr>
            <a:xfrm>
              <a:off x="5735575" y="2212150"/>
              <a:ext cx="92725" cy="137325"/>
            </a:xfrm>
            <a:custGeom>
              <a:avLst/>
              <a:gdLst/>
              <a:ahLst/>
              <a:cxnLst/>
              <a:rect l="l" t="t" r="r" b="b"/>
              <a:pathLst>
                <a:path w="3709" h="5493" extrusionOk="0">
                  <a:moveTo>
                    <a:pt x="1245" y="0"/>
                  </a:moveTo>
                  <a:lnTo>
                    <a:pt x="0" y="5493"/>
                  </a:lnTo>
                  <a:lnTo>
                    <a:pt x="141" y="5352"/>
                  </a:lnTo>
                  <a:lnTo>
                    <a:pt x="526" y="4992"/>
                  </a:lnTo>
                  <a:lnTo>
                    <a:pt x="1091" y="4453"/>
                  </a:lnTo>
                  <a:lnTo>
                    <a:pt x="1733" y="3786"/>
                  </a:lnTo>
                  <a:lnTo>
                    <a:pt x="2066" y="3427"/>
                  </a:lnTo>
                  <a:lnTo>
                    <a:pt x="2387" y="3055"/>
                  </a:lnTo>
                  <a:lnTo>
                    <a:pt x="2695" y="2683"/>
                  </a:lnTo>
                  <a:lnTo>
                    <a:pt x="2990" y="2310"/>
                  </a:lnTo>
                  <a:lnTo>
                    <a:pt x="3247" y="1951"/>
                  </a:lnTo>
                  <a:lnTo>
                    <a:pt x="3452" y="1605"/>
                  </a:lnTo>
                  <a:lnTo>
                    <a:pt x="3542" y="1451"/>
                  </a:lnTo>
                  <a:lnTo>
                    <a:pt x="3619" y="1284"/>
                  </a:lnTo>
                  <a:lnTo>
                    <a:pt x="3670" y="1143"/>
                  </a:lnTo>
                  <a:lnTo>
                    <a:pt x="3709" y="1001"/>
                  </a:lnTo>
                  <a:lnTo>
                    <a:pt x="1245" y="0"/>
                  </a:lnTo>
                  <a:close/>
                </a:path>
              </a:pathLst>
            </a:custGeom>
            <a:solidFill>
              <a:srgbClr val="43434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4" name="Google Shape;134;p2"/>
            <p:cNvSpPr/>
            <p:nvPr/>
          </p:nvSpPr>
          <p:spPr>
            <a:xfrm>
              <a:off x="4517725" y="2212150"/>
              <a:ext cx="92725" cy="137325"/>
            </a:xfrm>
            <a:custGeom>
              <a:avLst/>
              <a:gdLst/>
              <a:ahLst/>
              <a:cxnLst/>
              <a:rect l="l" t="t" r="r" b="b"/>
              <a:pathLst>
                <a:path w="3709" h="5493" extrusionOk="0">
                  <a:moveTo>
                    <a:pt x="2464" y="0"/>
                  </a:moveTo>
                  <a:lnTo>
                    <a:pt x="0" y="1001"/>
                  </a:lnTo>
                  <a:lnTo>
                    <a:pt x="39" y="1143"/>
                  </a:lnTo>
                  <a:lnTo>
                    <a:pt x="103" y="1284"/>
                  </a:lnTo>
                  <a:lnTo>
                    <a:pt x="167" y="1451"/>
                  </a:lnTo>
                  <a:lnTo>
                    <a:pt x="257" y="1605"/>
                  </a:lnTo>
                  <a:lnTo>
                    <a:pt x="359" y="1784"/>
                  </a:lnTo>
                  <a:lnTo>
                    <a:pt x="475" y="1951"/>
                  </a:lnTo>
                  <a:lnTo>
                    <a:pt x="719" y="2310"/>
                  </a:lnTo>
                  <a:lnTo>
                    <a:pt x="1014" y="2683"/>
                  </a:lnTo>
                  <a:lnTo>
                    <a:pt x="1322" y="3055"/>
                  </a:lnTo>
                  <a:lnTo>
                    <a:pt x="1656" y="3427"/>
                  </a:lnTo>
                  <a:lnTo>
                    <a:pt x="1989" y="3786"/>
                  </a:lnTo>
                  <a:lnTo>
                    <a:pt x="2631" y="4453"/>
                  </a:lnTo>
                  <a:lnTo>
                    <a:pt x="3183" y="4992"/>
                  </a:lnTo>
                  <a:lnTo>
                    <a:pt x="3568" y="5352"/>
                  </a:lnTo>
                  <a:lnTo>
                    <a:pt x="3709" y="5493"/>
                  </a:lnTo>
                  <a:lnTo>
                    <a:pt x="2464" y="0"/>
                  </a:lnTo>
                  <a:close/>
                </a:path>
              </a:pathLst>
            </a:custGeom>
            <a:solidFill>
              <a:srgbClr val="4F290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5" name="Google Shape;135;p2"/>
            <p:cNvSpPr/>
            <p:nvPr/>
          </p:nvSpPr>
          <p:spPr>
            <a:xfrm>
              <a:off x="4517725" y="2212150"/>
              <a:ext cx="92725" cy="137325"/>
            </a:xfrm>
            <a:custGeom>
              <a:avLst/>
              <a:gdLst/>
              <a:ahLst/>
              <a:cxnLst/>
              <a:rect l="l" t="t" r="r" b="b"/>
              <a:pathLst>
                <a:path w="3709" h="5493" fill="none" extrusionOk="0">
                  <a:moveTo>
                    <a:pt x="3709" y="5493"/>
                  </a:moveTo>
                  <a:lnTo>
                    <a:pt x="3709" y="5493"/>
                  </a:lnTo>
                  <a:lnTo>
                    <a:pt x="3568" y="5352"/>
                  </a:lnTo>
                  <a:lnTo>
                    <a:pt x="3183" y="4992"/>
                  </a:lnTo>
                  <a:lnTo>
                    <a:pt x="2631" y="4453"/>
                  </a:lnTo>
                  <a:lnTo>
                    <a:pt x="1989" y="3786"/>
                  </a:lnTo>
                  <a:lnTo>
                    <a:pt x="1656" y="3427"/>
                  </a:lnTo>
                  <a:lnTo>
                    <a:pt x="1322" y="3055"/>
                  </a:lnTo>
                  <a:lnTo>
                    <a:pt x="1014" y="2683"/>
                  </a:lnTo>
                  <a:lnTo>
                    <a:pt x="719" y="2310"/>
                  </a:lnTo>
                  <a:lnTo>
                    <a:pt x="475" y="1951"/>
                  </a:lnTo>
                  <a:lnTo>
                    <a:pt x="359" y="1784"/>
                  </a:lnTo>
                  <a:lnTo>
                    <a:pt x="257" y="1605"/>
                  </a:lnTo>
                  <a:lnTo>
                    <a:pt x="167" y="1451"/>
                  </a:lnTo>
                  <a:lnTo>
                    <a:pt x="103" y="1284"/>
                  </a:lnTo>
                  <a:lnTo>
                    <a:pt x="39" y="1143"/>
                  </a:lnTo>
                  <a:lnTo>
                    <a:pt x="0" y="1001"/>
                  </a:lnTo>
                  <a:lnTo>
                    <a:pt x="2464" y="0"/>
                  </a:lnTo>
                  <a:lnTo>
                    <a:pt x="3709" y="5493"/>
                  </a:lnTo>
                </a:path>
              </a:pathLst>
            </a:custGeom>
            <a:solidFill>
              <a:srgbClr val="43434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6" name="Google Shape;136;p2"/>
            <p:cNvSpPr/>
            <p:nvPr/>
          </p:nvSpPr>
          <p:spPr>
            <a:xfrm>
              <a:off x="4444250" y="238125"/>
              <a:ext cx="856300" cy="672450"/>
            </a:xfrm>
            <a:custGeom>
              <a:avLst/>
              <a:gdLst/>
              <a:ahLst/>
              <a:cxnLst/>
              <a:rect l="l" t="t" r="r" b="b"/>
              <a:pathLst>
                <a:path w="34252" h="26898" extrusionOk="0">
                  <a:moveTo>
                    <a:pt x="20533" y="0"/>
                  </a:moveTo>
                  <a:lnTo>
                    <a:pt x="19737" y="38"/>
                  </a:lnTo>
                  <a:lnTo>
                    <a:pt x="18942" y="90"/>
                  </a:lnTo>
                  <a:lnTo>
                    <a:pt x="18120" y="180"/>
                  </a:lnTo>
                  <a:lnTo>
                    <a:pt x="17286" y="295"/>
                  </a:lnTo>
                  <a:lnTo>
                    <a:pt x="16452" y="436"/>
                  </a:lnTo>
                  <a:lnTo>
                    <a:pt x="15605" y="590"/>
                  </a:lnTo>
                  <a:lnTo>
                    <a:pt x="14758" y="770"/>
                  </a:lnTo>
                  <a:lnTo>
                    <a:pt x="13898" y="988"/>
                  </a:lnTo>
                  <a:lnTo>
                    <a:pt x="13039" y="1206"/>
                  </a:lnTo>
                  <a:lnTo>
                    <a:pt x="12204" y="1450"/>
                  </a:lnTo>
                  <a:lnTo>
                    <a:pt x="11383" y="1720"/>
                  </a:lnTo>
                  <a:lnTo>
                    <a:pt x="10588" y="2002"/>
                  </a:lnTo>
                  <a:lnTo>
                    <a:pt x="9805" y="2297"/>
                  </a:lnTo>
                  <a:lnTo>
                    <a:pt x="9048" y="2618"/>
                  </a:lnTo>
                  <a:lnTo>
                    <a:pt x="8303" y="2952"/>
                  </a:lnTo>
                  <a:lnTo>
                    <a:pt x="7585" y="3311"/>
                  </a:lnTo>
                  <a:lnTo>
                    <a:pt x="6904" y="3683"/>
                  </a:lnTo>
                  <a:lnTo>
                    <a:pt x="6237" y="4081"/>
                  </a:lnTo>
                  <a:lnTo>
                    <a:pt x="5916" y="4286"/>
                  </a:lnTo>
                  <a:lnTo>
                    <a:pt x="5596" y="4492"/>
                  </a:lnTo>
                  <a:lnTo>
                    <a:pt x="5288" y="4710"/>
                  </a:lnTo>
                  <a:lnTo>
                    <a:pt x="4992" y="4928"/>
                  </a:lnTo>
                  <a:lnTo>
                    <a:pt x="4697" y="5159"/>
                  </a:lnTo>
                  <a:lnTo>
                    <a:pt x="4415" y="5390"/>
                  </a:lnTo>
                  <a:lnTo>
                    <a:pt x="4133" y="5621"/>
                  </a:lnTo>
                  <a:lnTo>
                    <a:pt x="3863" y="5865"/>
                  </a:lnTo>
                  <a:lnTo>
                    <a:pt x="3594" y="6109"/>
                  </a:lnTo>
                  <a:lnTo>
                    <a:pt x="3350" y="6352"/>
                  </a:lnTo>
                  <a:lnTo>
                    <a:pt x="3093" y="6609"/>
                  </a:lnTo>
                  <a:lnTo>
                    <a:pt x="2862" y="6878"/>
                  </a:lnTo>
                  <a:lnTo>
                    <a:pt x="2631" y="7135"/>
                  </a:lnTo>
                  <a:lnTo>
                    <a:pt x="2413" y="7405"/>
                  </a:lnTo>
                  <a:lnTo>
                    <a:pt x="2195" y="7687"/>
                  </a:lnTo>
                  <a:lnTo>
                    <a:pt x="1989" y="7969"/>
                  </a:lnTo>
                  <a:lnTo>
                    <a:pt x="1797" y="8252"/>
                  </a:lnTo>
                  <a:lnTo>
                    <a:pt x="1617" y="8547"/>
                  </a:lnTo>
                  <a:lnTo>
                    <a:pt x="1438" y="8842"/>
                  </a:lnTo>
                  <a:lnTo>
                    <a:pt x="1271" y="9150"/>
                  </a:lnTo>
                  <a:lnTo>
                    <a:pt x="1117" y="9458"/>
                  </a:lnTo>
                  <a:lnTo>
                    <a:pt x="963" y="9766"/>
                  </a:lnTo>
                  <a:lnTo>
                    <a:pt x="822" y="10087"/>
                  </a:lnTo>
                  <a:lnTo>
                    <a:pt x="706" y="10408"/>
                  </a:lnTo>
                  <a:lnTo>
                    <a:pt x="578" y="10741"/>
                  </a:lnTo>
                  <a:lnTo>
                    <a:pt x="475" y="11075"/>
                  </a:lnTo>
                  <a:lnTo>
                    <a:pt x="385" y="11409"/>
                  </a:lnTo>
                  <a:lnTo>
                    <a:pt x="295" y="11755"/>
                  </a:lnTo>
                  <a:lnTo>
                    <a:pt x="218" y="12114"/>
                  </a:lnTo>
                  <a:lnTo>
                    <a:pt x="154" y="12461"/>
                  </a:lnTo>
                  <a:lnTo>
                    <a:pt x="103" y="12833"/>
                  </a:lnTo>
                  <a:lnTo>
                    <a:pt x="64" y="13192"/>
                  </a:lnTo>
                  <a:lnTo>
                    <a:pt x="26" y="13564"/>
                  </a:lnTo>
                  <a:lnTo>
                    <a:pt x="13" y="13949"/>
                  </a:lnTo>
                  <a:lnTo>
                    <a:pt x="0" y="14334"/>
                  </a:lnTo>
                  <a:lnTo>
                    <a:pt x="13" y="14719"/>
                  </a:lnTo>
                  <a:lnTo>
                    <a:pt x="26" y="15117"/>
                  </a:lnTo>
                  <a:lnTo>
                    <a:pt x="52" y="15515"/>
                  </a:lnTo>
                  <a:lnTo>
                    <a:pt x="90" y="15926"/>
                  </a:lnTo>
                  <a:lnTo>
                    <a:pt x="141" y="16336"/>
                  </a:lnTo>
                  <a:lnTo>
                    <a:pt x="218" y="16760"/>
                  </a:lnTo>
                  <a:lnTo>
                    <a:pt x="295" y="17183"/>
                  </a:lnTo>
                  <a:lnTo>
                    <a:pt x="385" y="17607"/>
                  </a:lnTo>
                  <a:lnTo>
                    <a:pt x="488" y="18043"/>
                  </a:lnTo>
                  <a:lnTo>
                    <a:pt x="603" y="18492"/>
                  </a:lnTo>
                  <a:lnTo>
                    <a:pt x="732" y="18916"/>
                  </a:lnTo>
                  <a:lnTo>
                    <a:pt x="860" y="19326"/>
                  </a:lnTo>
                  <a:lnTo>
                    <a:pt x="1001" y="19724"/>
                  </a:lnTo>
                  <a:lnTo>
                    <a:pt x="1155" y="20122"/>
                  </a:lnTo>
                  <a:lnTo>
                    <a:pt x="1309" y="20494"/>
                  </a:lnTo>
                  <a:lnTo>
                    <a:pt x="1476" y="20854"/>
                  </a:lnTo>
                  <a:lnTo>
                    <a:pt x="1643" y="21200"/>
                  </a:lnTo>
                  <a:lnTo>
                    <a:pt x="1823" y="21547"/>
                  </a:lnTo>
                  <a:lnTo>
                    <a:pt x="2002" y="21867"/>
                  </a:lnTo>
                  <a:lnTo>
                    <a:pt x="2208" y="22188"/>
                  </a:lnTo>
                  <a:lnTo>
                    <a:pt x="2400" y="22496"/>
                  </a:lnTo>
                  <a:lnTo>
                    <a:pt x="2605" y="22779"/>
                  </a:lnTo>
                  <a:lnTo>
                    <a:pt x="2824" y="23061"/>
                  </a:lnTo>
                  <a:lnTo>
                    <a:pt x="3042" y="23330"/>
                  </a:lnTo>
                  <a:lnTo>
                    <a:pt x="3273" y="23587"/>
                  </a:lnTo>
                  <a:lnTo>
                    <a:pt x="3504" y="23844"/>
                  </a:lnTo>
                  <a:lnTo>
                    <a:pt x="3748" y="24075"/>
                  </a:lnTo>
                  <a:lnTo>
                    <a:pt x="4004" y="24306"/>
                  </a:lnTo>
                  <a:lnTo>
                    <a:pt x="4248" y="24511"/>
                  </a:lnTo>
                  <a:lnTo>
                    <a:pt x="4518" y="24716"/>
                  </a:lnTo>
                  <a:lnTo>
                    <a:pt x="4774" y="24922"/>
                  </a:lnTo>
                  <a:lnTo>
                    <a:pt x="5057" y="25101"/>
                  </a:lnTo>
                  <a:lnTo>
                    <a:pt x="5326" y="25281"/>
                  </a:lnTo>
                  <a:lnTo>
                    <a:pt x="5621" y="25435"/>
                  </a:lnTo>
                  <a:lnTo>
                    <a:pt x="5903" y="25602"/>
                  </a:lnTo>
                  <a:lnTo>
                    <a:pt x="6199" y="25743"/>
                  </a:lnTo>
                  <a:lnTo>
                    <a:pt x="6507" y="25884"/>
                  </a:lnTo>
                  <a:lnTo>
                    <a:pt x="6815" y="26000"/>
                  </a:lnTo>
                  <a:lnTo>
                    <a:pt x="7123" y="26128"/>
                  </a:lnTo>
                  <a:lnTo>
                    <a:pt x="7443" y="26231"/>
                  </a:lnTo>
                  <a:lnTo>
                    <a:pt x="7764" y="26333"/>
                  </a:lnTo>
                  <a:lnTo>
                    <a:pt x="8085" y="26423"/>
                  </a:lnTo>
                  <a:lnTo>
                    <a:pt x="8419" y="26513"/>
                  </a:lnTo>
                  <a:lnTo>
                    <a:pt x="8752" y="26590"/>
                  </a:lnTo>
                  <a:lnTo>
                    <a:pt x="9099" y="26654"/>
                  </a:lnTo>
                  <a:lnTo>
                    <a:pt x="9445" y="26705"/>
                  </a:lnTo>
                  <a:lnTo>
                    <a:pt x="9792" y="26757"/>
                  </a:lnTo>
                  <a:lnTo>
                    <a:pt x="10151" y="26808"/>
                  </a:lnTo>
                  <a:lnTo>
                    <a:pt x="10511" y="26834"/>
                  </a:lnTo>
                  <a:lnTo>
                    <a:pt x="11242" y="26885"/>
                  </a:lnTo>
                  <a:lnTo>
                    <a:pt x="11986" y="26898"/>
                  </a:lnTo>
                  <a:lnTo>
                    <a:pt x="12743" y="26898"/>
                  </a:lnTo>
                  <a:lnTo>
                    <a:pt x="13513" y="26859"/>
                  </a:lnTo>
                  <a:lnTo>
                    <a:pt x="14309" y="26795"/>
                  </a:lnTo>
                  <a:lnTo>
                    <a:pt x="15105" y="26718"/>
                  </a:lnTo>
                  <a:lnTo>
                    <a:pt x="15926" y="26603"/>
                  </a:lnTo>
                  <a:lnTo>
                    <a:pt x="16747" y="26474"/>
                  </a:lnTo>
                  <a:lnTo>
                    <a:pt x="17582" y="26320"/>
                  </a:lnTo>
                  <a:lnTo>
                    <a:pt x="18416" y="26141"/>
                  </a:lnTo>
                  <a:lnTo>
                    <a:pt x="19275" y="25961"/>
                  </a:lnTo>
                  <a:lnTo>
                    <a:pt x="20135" y="25743"/>
                  </a:lnTo>
                  <a:lnTo>
                    <a:pt x="20982" y="25525"/>
                  </a:lnTo>
                  <a:lnTo>
                    <a:pt x="21829" y="25294"/>
                  </a:lnTo>
                  <a:lnTo>
                    <a:pt x="22651" y="25037"/>
                  </a:lnTo>
                  <a:lnTo>
                    <a:pt x="23459" y="24781"/>
                  </a:lnTo>
                  <a:lnTo>
                    <a:pt x="24242" y="24511"/>
                  </a:lnTo>
                  <a:lnTo>
                    <a:pt x="25012" y="24216"/>
                  </a:lnTo>
                  <a:lnTo>
                    <a:pt x="25756" y="23908"/>
                  </a:lnTo>
                  <a:lnTo>
                    <a:pt x="26475" y="23600"/>
                  </a:lnTo>
                  <a:lnTo>
                    <a:pt x="27181" y="23253"/>
                  </a:lnTo>
                  <a:lnTo>
                    <a:pt x="27848" y="22907"/>
                  </a:lnTo>
                  <a:lnTo>
                    <a:pt x="28502" y="22535"/>
                  </a:lnTo>
                  <a:lnTo>
                    <a:pt x="29118" y="22150"/>
                  </a:lnTo>
                  <a:lnTo>
                    <a:pt x="29414" y="21944"/>
                  </a:lnTo>
                  <a:lnTo>
                    <a:pt x="29709" y="21739"/>
                  </a:lnTo>
                  <a:lnTo>
                    <a:pt x="29991" y="21534"/>
                  </a:lnTo>
                  <a:lnTo>
                    <a:pt x="30273" y="21316"/>
                  </a:lnTo>
                  <a:lnTo>
                    <a:pt x="30543" y="21097"/>
                  </a:lnTo>
                  <a:lnTo>
                    <a:pt x="30799" y="20866"/>
                  </a:lnTo>
                  <a:lnTo>
                    <a:pt x="31056" y="20635"/>
                  </a:lnTo>
                  <a:lnTo>
                    <a:pt x="31300" y="20404"/>
                  </a:lnTo>
                  <a:lnTo>
                    <a:pt x="31531" y="20161"/>
                  </a:lnTo>
                  <a:lnTo>
                    <a:pt x="31762" y="19917"/>
                  </a:lnTo>
                  <a:lnTo>
                    <a:pt x="31980" y="19660"/>
                  </a:lnTo>
                  <a:lnTo>
                    <a:pt x="32185" y="19403"/>
                  </a:lnTo>
                  <a:lnTo>
                    <a:pt x="32391" y="19147"/>
                  </a:lnTo>
                  <a:lnTo>
                    <a:pt x="32583" y="18877"/>
                  </a:lnTo>
                  <a:lnTo>
                    <a:pt x="32763" y="18608"/>
                  </a:lnTo>
                  <a:lnTo>
                    <a:pt x="32930" y="18326"/>
                  </a:lnTo>
                  <a:lnTo>
                    <a:pt x="33097" y="18043"/>
                  </a:lnTo>
                  <a:lnTo>
                    <a:pt x="33251" y="17748"/>
                  </a:lnTo>
                  <a:lnTo>
                    <a:pt x="33392" y="17453"/>
                  </a:lnTo>
                  <a:lnTo>
                    <a:pt x="33520" y="17145"/>
                  </a:lnTo>
                  <a:lnTo>
                    <a:pt x="33648" y="16837"/>
                  </a:lnTo>
                  <a:lnTo>
                    <a:pt x="33751" y="16516"/>
                  </a:lnTo>
                  <a:lnTo>
                    <a:pt x="33854" y="16195"/>
                  </a:lnTo>
                  <a:lnTo>
                    <a:pt x="33944" y="15862"/>
                  </a:lnTo>
                  <a:lnTo>
                    <a:pt x="34021" y="15528"/>
                  </a:lnTo>
                  <a:lnTo>
                    <a:pt x="34098" y="15181"/>
                  </a:lnTo>
                  <a:lnTo>
                    <a:pt x="34149" y="14835"/>
                  </a:lnTo>
                  <a:lnTo>
                    <a:pt x="34187" y="14488"/>
                  </a:lnTo>
                  <a:lnTo>
                    <a:pt x="34226" y="14116"/>
                  </a:lnTo>
                  <a:lnTo>
                    <a:pt x="34252" y="13757"/>
                  </a:lnTo>
                  <a:lnTo>
                    <a:pt x="34252" y="13372"/>
                  </a:lnTo>
                  <a:lnTo>
                    <a:pt x="34252" y="12987"/>
                  </a:lnTo>
                  <a:lnTo>
                    <a:pt x="34239" y="12602"/>
                  </a:lnTo>
                  <a:lnTo>
                    <a:pt x="34213" y="12204"/>
                  </a:lnTo>
                  <a:lnTo>
                    <a:pt x="34175" y="11806"/>
                  </a:lnTo>
                  <a:lnTo>
                    <a:pt x="34123" y="11383"/>
                  </a:lnTo>
                  <a:lnTo>
                    <a:pt x="34046" y="10972"/>
                  </a:lnTo>
                  <a:lnTo>
                    <a:pt x="33969" y="10549"/>
                  </a:lnTo>
                  <a:lnTo>
                    <a:pt x="33879" y="10112"/>
                  </a:lnTo>
                  <a:lnTo>
                    <a:pt x="33777" y="9663"/>
                  </a:lnTo>
                  <a:lnTo>
                    <a:pt x="33661" y="9214"/>
                  </a:lnTo>
                  <a:lnTo>
                    <a:pt x="33533" y="8778"/>
                  </a:lnTo>
                  <a:lnTo>
                    <a:pt x="33392" y="8354"/>
                  </a:lnTo>
                  <a:lnTo>
                    <a:pt x="33251" y="7944"/>
                  </a:lnTo>
                  <a:lnTo>
                    <a:pt x="33097" y="7546"/>
                  </a:lnTo>
                  <a:lnTo>
                    <a:pt x="32943" y="7161"/>
                  </a:lnTo>
                  <a:lnTo>
                    <a:pt x="32776" y="6789"/>
                  </a:lnTo>
                  <a:lnTo>
                    <a:pt x="32596" y="6416"/>
                  </a:lnTo>
                  <a:lnTo>
                    <a:pt x="32416" y="6070"/>
                  </a:lnTo>
                  <a:lnTo>
                    <a:pt x="32224" y="5724"/>
                  </a:lnTo>
                  <a:lnTo>
                    <a:pt x="32031" y="5390"/>
                  </a:lnTo>
                  <a:lnTo>
                    <a:pt x="31826" y="5069"/>
                  </a:lnTo>
                  <a:lnTo>
                    <a:pt x="31621" y="4761"/>
                  </a:lnTo>
                  <a:lnTo>
                    <a:pt x="31390" y="4466"/>
                  </a:lnTo>
                  <a:lnTo>
                    <a:pt x="31172" y="4171"/>
                  </a:lnTo>
                  <a:lnTo>
                    <a:pt x="30941" y="3901"/>
                  </a:lnTo>
                  <a:lnTo>
                    <a:pt x="30697" y="3632"/>
                  </a:lnTo>
                  <a:lnTo>
                    <a:pt x="30453" y="3375"/>
                  </a:lnTo>
                  <a:lnTo>
                    <a:pt x="30196" y="3131"/>
                  </a:lnTo>
                  <a:lnTo>
                    <a:pt x="29940" y="2900"/>
                  </a:lnTo>
                  <a:lnTo>
                    <a:pt x="29670" y="2669"/>
                  </a:lnTo>
                  <a:lnTo>
                    <a:pt x="29401" y="2451"/>
                  </a:lnTo>
                  <a:lnTo>
                    <a:pt x="29131" y="2246"/>
                  </a:lnTo>
                  <a:lnTo>
                    <a:pt x="28836" y="2053"/>
                  </a:lnTo>
                  <a:lnTo>
                    <a:pt x="28554" y="1874"/>
                  </a:lnTo>
                  <a:lnTo>
                    <a:pt x="28259" y="1694"/>
                  </a:lnTo>
                  <a:lnTo>
                    <a:pt x="27951" y="1527"/>
                  </a:lnTo>
                  <a:lnTo>
                    <a:pt x="27655" y="1360"/>
                  </a:lnTo>
                  <a:lnTo>
                    <a:pt x="27335" y="1219"/>
                  </a:lnTo>
                  <a:lnTo>
                    <a:pt x="27027" y="1078"/>
                  </a:lnTo>
                  <a:lnTo>
                    <a:pt x="26693" y="950"/>
                  </a:lnTo>
                  <a:lnTo>
                    <a:pt x="26372" y="821"/>
                  </a:lnTo>
                  <a:lnTo>
                    <a:pt x="26038" y="719"/>
                  </a:lnTo>
                  <a:lnTo>
                    <a:pt x="25705" y="603"/>
                  </a:lnTo>
                  <a:lnTo>
                    <a:pt x="25358" y="513"/>
                  </a:lnTo>
                  <a:lnTo>
                    <a:pt x="25012" y="423"/>
                  </a:lnTo>
                  <a:lnTo>
                    <a:pt x="24665" y="346"/>
                  </a:lnTo>
                  <a:lnTo>
                    <a:pt x="24306" y="282"/>
                  </a:lnTo>
                  <a:lnTo>
                    <a:pt x="23947" y="218"/>
                  </a:lnTo>
                  <a:lnTo>
                    <a:pt x="23587" y="154"/>
                  </a:lnTo>
                  <a:lnTo>
                    <a:pt x="23215" y="115"/>
                  </a:lnTo>
                  <a:lnTo>
                    <a:pt x="22843" y="77"/>
                  </a:lnTo>
                  <a:lnTo>
                    <a:pt x="22471" y="38"/>
                  </a:lnTo>
                  <a:lnTo>
                    <a:pt x="22086" y="26"/>
                  </a:lnTo>
                  <a:lnTo>
                    <a:pt x="21316" y="0"/>
                  </a:ln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7" name="Google Shape;137;p2"/>
            <p:cNvSpPr/>
            <p:nvPr/>
          </p:nvSpPr>
          <p:spPr>
            <a:xfrm>
              <a:off x="4444250" y="238125"/>
              <a:ext cx="856300" cy="672450"/>
            </a:xfrm>
            <a:custGeom>
              <a:avLst/>
              <a:gdLst/>
              <a:ahLst/>
              <a:cxnLst/>
              <a:rect l="l" t="t" r="r" b="b"/>
              <a:pathLst>
                <a:path w="34252" h="26898" fill="none" extrusionOk="0">
                  <a:moveTo>
                    <a:pt x="33777" y="9663"/>
                  </a:moveTo>
                  <a:lnTo>
                    <a:pt x="33777" y="9663"/>
                  </a:lnTo>
                  <a:lnTo>
                    <a:pt x="33879" y="10112"/>
                  </a:lnTo>
                  <a:lnTo>
                    <a:pt x="33969" y="10549"/>
                  </a:lnTo>
                  <a:lnTo>
                    <a:pt x="34046" y="10972"/>
                  </a:lnTo>
                  <a:lnTo>
                    <a:pt x="34123" y="11383"/>
                  </a:lnTo>
                  <a:lnTo>
                    <a:pt x="34175" y="11806"/>
                  </a:lnTo>
                  <a:lnTo>
                    <a:pt x="34213" y="12204"/>
                  </a:lnTo>
                  <a:lnTo>
                    <a:pt x="34239" y="12602"/>
                  </a:lnTo>
                  <a:lnTo>
                    <a:pt x="34252" y="12987"/>
                  </a:lnTo>
                  <a:lnTo>
                    <a:pt x="34252" y="13372"/>
                  </a:lnTo>
                  <a:lnTo>
                    <a:pt x="34252" y="13757"/>
                  </a:lnTo>
                  <a:lnTo>
                    <a:pt x="34226" y="14116"/>
                  </a:lnTo>
                  <a:lnTo>
                    <a:pt x="34187" y="14488"/>
                  </a:lnTo>
                  <a:lnTo>
                    <a:pt x="34149" y="14835"/>
                  </a:lnTo>
                  <a:lnTo>
                    <a:pt x="34098" y="15181"/>
                  </a:lnTo>
                  <a:lnTo>
                    <a:pt x="34021" y="15528"/>
                  </a:lnTo>
                  <a:lnTo>
                    <a:pt x="33944" y="15862"/>
                  </a:lnTo>
                  <a:lnTo>
                    <a:pt x="33854" y="16195"/>
                  </a:lnTo>
                  <a:lnTo>
                    <a:pt x="33751" y="16516"/>
                  </a:lnTo>
                  <a:lnTo>
                    <a:pt x="33648" y="16837"/>
                  </a:lnTo>
                  <a:lnTo>
                    <a:pt x="33520" y="17145"/>
                  </a:lnTo>
                  <a:lnTo>
                    <a:pt x="33392" y="17453"/>
                  </a:lnTo>
                  <a:lnTo>
                    <a:pt x="33251" y="17748"/>
                  </a:lnTo>
                  <a:lnTo>
                    <a:pt x="33097" y="18043"/>
                  </a:lnTo>
                  <a:lnTo>
                    <a:pt x="32930" y="18326"/>
                  </a:lnTo>
                  <a:lnTo>
                    <a:pt x="32763" y="18608"/>
                  </a:lnTo>
                  <a:lnTo>
                    <a:pt x="32583" y="18877"/>
                  </a:lnTo>
                  <a:lnTo>
                    <a:pt x="32391" y="19147"/>
                  </a:lnTo>
                  <a:lnTo>
                    <a:pt x="32185" y="19403"/>
                  </a:lnTo>
                  <a:lnTo>
                    <a:pt x="31980" y="19660"/>
                  </a:lnTo>
                  <a:lnTo>
                    <a:pt x="31762" y="19917"/>
                  </a:lnTo>
                  <a:lnTo>
                    <a:pt x="31531" y="20161"/>
                  </a:lnTo>
                  <a:lnTo>
                    <a:pt x="31300" y="20404"/>
                  </a:lnTo>
                  <a:lnTo>
                    <a:pt x="31056" y="20635"/>
                  </a:lnTo>
                  <a:lnTo>
                    <a:pt x="30799" y="20866"/>
                  </a:lnTo>
                  <a:lnTo>
                    <a:pt x="30543" y="21097"/>
                  </a:lnTo>
                  <a:lnTo>
                    <a:pt x="30273" y="21316"/>
                  </a:lnTo>
                  <a:lnTo>
                    <a:pt x="29991" y="21534"/>
                  </a:lnTo>
                  <a:lnTo>
                    <a:pt x="29709" y="21739"/>
                  </a:lnTo>
                  <a:lnTo>
                    <a:pt x="29414" y="21944"/>
                  </a:lnTo>
                  <a:lnTo>
                    <a:pt x="29118" y="22150"/>
                  </a:lnTo>
                  <a:lnTo>
                    <a:pt x="28502" y="22535"/>
                  </a:lnTo>
                  <a:lnTo>
                    <a:pt x="27848" y="22907"/>
                  </a:lnTo>
                  <a:lnTo>
                    <a:pt x="27181" y="23253"/>
                  </a:lnTo>
                  <a:lnTo>
                    <a:pt x="26475" y="23600"/>
                  </a:lnTo>
                  <a:lnTo>
                    <a:pt x="25756" y="23908"/>
                  </a:lnTo>
                  <a:lnTo>
                    <a:pt x="25012" y="24216"/>
                  </a:lnTo>
                  <a:lnTo>
                    <a:pt x="24242" y="24511"/>
                  </a:lnTo>
                  <a:lnTo>
                    <a:pt x="23459" y="24781"/>
                  </a:lnTo>
                  <a:lnTo>
                    <a:pt x="22651" y="25037"/>
                  </a:lnTo>
                  <a:lnTo>
                    <a:pt x="21829" y="25294"/>
                  </a:lnTo>
                  <a:lnTo>
                    <a:pt x="20982" y="25525"/>
                  </a:lnTo>
                  <a:lnTo>
                    <a:pt x="20135" y="25743"/>
                  </a:lnTo>
                  <a:lnTo>
                    <a:pt x="20135" y="25743"/>
                  </a:lnTo>
                  <a:lnTo>
                    <a:pt x="19275" y="25961"/>
                  </a:lnTo>
                  <a:lnTo>
                    <a:pt x="18416" y="26141"/>
                  </a:lnTo>
                  <a:lnTo>
                    <a:pt x="17582" y="26320"/>
                  </a:lnTo>
                  <a:lnTo>
                    <a:pt x="16747" y="26474"/>
                  </a:lnTo>
                  <a:lnTo>
                    <a:pt x="15926" y="26603"/>
                  </a:lnTo>
                  <a:lnTo>
                    <a:pt x="15105" y="26718"/>
                  </a:lnTo>
                  <a:lnTo>
                    <a:pt x="14309" y="26795"/>
                  </a:lnTo>
                  <a:lnTo>
                    <a:pt x="13513" y="26859"/>
                  </a:lnTo>
                  <a:lnTo>
                    <a:pt x="12743" y="26898"/>
                  </a:lnTo>
                  <a:lnTo>
                    <a:pt x="11986" y="26898"/>
                  </a:lnTo>
                  <a:lnTo>
                    <a:pt x="11242" y="26885"/>
                  </a:lnTo>
                  <a:lnTo>
                    <a:pt x="10511" y="26834"/>
                  </a:lnTo>
                  <a:lnTo>
                    <a:pt x="10151" y="26808"/>
                  </a:lnTo>
                  <a:lnTo>
                    <a:pt x="9792" y="26757"/>
                  </a:lnTo>
                  <a:lnTo>
                    <a:pt x="9445" y="26705"/>
                  </a:lnTo>
                  <a:lnTo>
                    <a:pt x="9099" y="26654"/>
                  </a:lnTo>
                  <a:lnTo>
                    <a:pt x="8752" y="26590"/>
                  </a:lnTo>
                  <a:lnTo>
                    <a:pt x="8419" y="26513"/>
                  </a:lnTo>
                  <a:lnTo>
                    <a:pt x="8085" y="26423"/>
                  </a:lnTo>
                  <a:lnTo>
                    <a:pt x="7764" y="26333"/>
                  </a:lnTo>
                  <a:lnTo>
                    <a:pt x="7443" y="26231"/>
                  </a:lnTo>
                  <a:lnTo>
                    <a:pt x="7123" y="26128"/>
                  </a:lnTo>
                  <a:lnTo>
                    <a:pt x="6815" y="26000"/>
                  </a:lnTo>
                  <a:lnTo>
                    <a:pt x="6507" y="25884"/>
                  </a:lnTo>
                  <a:lnTo>
                    <a:pt x="6199" y="25743"/>
                  </a:lnTo>
                  <a:lnTo>
                    <a:pt x="5903" y="25602"/>
                  </a:lnTo>
                  <a:lnTo>
                    <a:pt x="5621" y="25435"/>
                  </a:lnTo>
                  <a:lnTo>
                    <a:pt x="5326" y="25281"/>
                  </a:lnTo>
                  <a:lnTo>
                    <a:pt x="5057" y="25101"/>
                  </a:lnTo>
                  <a:lnTo>
                    <a:pt x="4774" y="24922"/>
                  </a:lnTo>
                  <a:lnTo>
                    <a:pt x="4518" y="24716"/>
                  </a:lnTo>
                  <a:lnTo>
                    <a:pt x="4248" y="24511"/>
                  </a:lnTo>
                  <a:lnTo>
                    <a:pt x="4004" y="24306"/>
                  </a:lnTo>
                  <a:lnTo>
                    <a:pt x="3748" y="24075"/>
                  </a:lnTo>
                  <a:lnTo>
                    <a:pt x="3504" y="23844"/>
                  </a:lnTo>
                  <a:lnTo>
                    <a:pt x="3273" y="23587"/>
                  </a:lnTo>
                  <a:lnTo>
                    <a:pt x="3042" y="23330"/>
                  </a:lnTo>
                  <a:lnTo>
                    <a:pt x="2824" y="23061"/>
                  </a:lnTo>
                  <a:lnTo>
                    <a:pt x="2605" y="22779"/>
                  </a:lnTo>
                  <a:lnTo>
                    <a:pt x="2400" y="22496"/>
                  </a:lnTo>
                  <a:lnTo>
                    <a:pt x="2208" y="22188"/>
                  </a:lnTo>
                  <a:lnTo>
                    <a:pt x="2002" y="21867"/>
                  </a:lnTo>
                  <a:lnTo>
                    <a:pt x="1823" y="21547"/>
                  </a:lnTo>
                  <a:lnTo>
                    <a:pt x="1643" y="21200"/>
                  </a:lnTo>
                  <a:lnTo>
                    <a:pt x="1476" y="20854"/>
                  </a:lnTo>
                  <a:lnTo>
                    <a:pt x="1309" y="20494"/>
                  </a:lnTo>
                  <a:lnTo>
                    <a:pt x="1155" y="20122"/>
                  </a:lnTo>
                  <a:lnTo>
                    <a:pt x="1001" y="19724"/>
                  </a:lnTo>
                  <a:lnTo>
                    <a:pt x="860" y="19326"/>
                  </a:lnTo>
                  <a:lnTo>
                    <a:pt x="732" y="18916"/>
                  </a:lnTo>
                  <a:lnTo>
                    <a:pt x="603" y="18492"/>
                  </a:lnTo>
                  <a:lnTo>
                    <a:pt x="488" y="18043"/>
                  </a:lnTo>
                  <a:lnTo>
                    <a:pt x="488" y="18043"/>
                  </a:lnTo>
                  <a:lnTo>
                    <a:pt x="385" y="17607"/>
                  </a:lnTo>
                  <a:lnTo>
                    <a:pt x="295" y="17183"/>
                  </a:lnTo>
                  <a:lnTo>
                    <a:pt x="218" y="16760"/>
                  </a:lnTo>
                  <a:lnTo>
                    <a:pt x="141" y="16336"/>
                  </a:lnTo>
                  <a:lnTo>
                    <a:pt x="90" y="15926"/>
                  </a:lnTo>
                  <a:lnTo>
                    <a:pt x="52" y="15515"/>
                  </a:lnTo>
                  <a:lnTo>
                    <a:pt x="26" y="15117"/>
                  </a:lnTo>
                  <a:lnTo>
                    <a:pt x="13" y="14719"/>
                  </a:lnTo>
                  <a:lnTo>
                    <a:pt x="0" y="14334"/>
                  </a:lnTo>
                  <a:lnTo>
                    <a:pt x="13" y="13949"/>
                  </a:lnTo>
                  <a:lnTo>
                    <a:pt x="26" y="13564"/>
                  </a:lnTo>
                  <a:lnTo>
                    <a:pt x="64" y="13192"/>
                  </a:lnTo>
                  <a:lnTo>
                    <a:pt x="103" y="12833"/>
                  </a:lnTo>
                  <a:lnTo>
                    <a:pt x="154" y="12461"/>
                  </a:lnTo>
                  <a:lnTo>
                    <a:pt x="218" y="12114"/>
                  </a:lnTo>
                  <a:lnTo>
                    <a:pt x="295" y="11755"/>
                  </a:lnTo>
                  <a:lnTo>
                    <a:pt x="385" y="11409"/>
                  </a:lnTo>
                  <a:lnTo>
                    <a:pt x="475" y="11075"/>
                  </a:lnTo>
                  <a:lnTo>
                    <a:pt x="578" y="10741"/>
                  </a:lnTo>
                  <a:lnTo>
                    <a:pt x="706" y="10408"/>
                  </a:lnTo>
                  <a:lnTo>
                    <a:pt x="822" y="10087"/>
                  </a:lnTo>
                  <a:lnTo>
                    <a:pt x="963" y="9766"/>
                  </a:lnTo>
                  <a:lnTo>
                    <a:pt x="1117" y="9458"/>
                  </a:lnTo>
                  <a:lnTo>
                    <a:pt x="1271" y="9150"/>
                  </a:lnTo>
                  <a:lnTo>
                    <a:pt x="1438" y="8842"/>
                  </a:lnTo>
                  <a:lnTo>
                    <a:pt x="1617" y="8547"/>
                  </a:lnTo>
                  <a:lnTo>
                    <a:pt x="1797" y="8252"/>
                  </a:lnTo>
                  <a:lnTo>
                    <a:pt x="1989" y="7969"/>
                  </a:lnTo>
                  <a:lnTo>
                    <a:pt x="2195" y="7687"/>
                  </a:lnTo>
                  <a:lnTo>
                    <a:pt x="2413" y="7405"/>
                  </a:lnTo>
                  <a:lnTo>
                    <a:pt x="2631" y="7135"/>
                  </a:lnTo>
                  <a:lnTo>
                    <a:pt x="2862" y="6878"/>
                  </a:lnTo>
                  <a:lnTo>
                    <a:pt x="3093" y="6609"/>
                  </a:lnTo>
                  <a:lnTo>
                    <a:pt x="3350" y="6352"/>
                  </a:lnTo>
                  <a:lnTo>
                    <a:pt x="3594" y="6109"/>
                  </a:lnTo>
                  <a:lnTo>
                    <a:pt x="3863" y="5865"/>
                  </a:lnTo>
                  <a:lnTo>
                    <a:pt x="4133" y="5621"/>
                  </a:lnTo>
                  <a:lnTo>
                    <a:pt x="4415" y="5390"/>
                  </a:lnTo>
                  <a:lnTo>
                    <a:pt x="4697" y="5159"/>
                  </a:lnTo>
                  <a:lnTo>
                    <a:pt x="4992" y="4928"/>
                  </a:lnTo>
                  <a:lnTo>
                    <a:pt x="5288" y="4710"/>
                  </a:lnTo>
                  <a:lnTo>
                    <a:pt x="5596" y="4492"/>
                  </a:lnTo>
                  <a:lnTo>
                    <a:pt x="5916" y="4286"/>
                  </a:lnTo>
                  <a:lnTo>
                    <a:pt x="6237" y="4081"/>
                  </a:lnTo>
                  <a:lnTo>
                    <a:pt x="6904" y="3683"/>
                  </a:lnTo>
                  <a:lnTo>
                    <a:pt x="7585" y="3311"/>
                  </a:lnTo>
                  <a:lnTo>
                    <a:pt x="8303" y="2952"/>
                  </a:lnTo>
                  <a:lnTo>
                    <a:pt x="9048" y="2618"/>
                  </a:lnTo>
                  <a:lnTo>
                    <a:pt x="9805" y="2297"/>
                  </a:lnTo>
                  <a:lnTo>
                    <a:pt x="10588" y="2002"/>
                  </a:lnTo>
                  <a:lnTo>
                    <a:pt x="11383" y="1720"/>
                  </a:lnTo>
                  <a:lnTo>
                    <a:pt x="12204" y="1450"/>
                  </a:lnTo>
                  <a:lnTo>
                    <a:pt x="13039" y="1206"/>
                  </a:lnTo>
                  <a:lnTo>
                    <a:pt x="13898" y="988"/>
                  </a:lnTo>
                  <a:lnTo>
                    <a:pt x="13898" y="988"/>
                  </a:lnTo>
                  <a:lnTo>
                    <a:pt x="14758" y="770"/>
                  </a:lnTo>
                  <a:lnTo>
                    <a:pt x="15605" y="590"/>
                  </a:lnTo>
                  <a:lnTo>
                    <a:pt x="16452" y="436"/>
                  </a:lnTo>
                  <a:lnTo>
                    <a:pt x="17286" y="295"/>
                  </a:lnTo>
                  <a:lnTo>
                    <a:pt x="18120" y="180"/>
                  </a:lnTo>
                  <a:lnTo>
                    <a:pt x="18942" y="90"/>
                  </a:lnTo>
                  <a:lnTo>
                    <a:pt x="19737" y="38"/>
                  </a:lnTo>
                  <a:lnTo>
                    <a:pt x="20533" y="0"/>
                  </a:lnTo>
                  <a:lnTo>
                    <a:pt x="21316" y="0"/>
                  </a:lnTo>
                  <a:lnTo>
                    <a:pt x="22086" y="26"/>
                  </a:lnTo>
                  <a:lnTo>
                    <a:pt x="22471" y="38"/>
                  </a:lnTo>
                  <a:lnTo>
                    <a:pt x="22843" y="77"/>
                  </a:lnTo>
                  <a:lnTo>
                    <a:pt x="23215" y="115"/>
                  </a:lnTo>
                  <a:lnTo>
                    <a:pt x="23587" y="154"/>
                  </a:lnTo>
                  <a:lnTo>
                    <a:pt x="23947" y="218"/>
                  </a:lnTo>
                  <a:lnTo>
                    <a:pt x="24306" y="282"/>
                  </a:lnTo>
                  <a:lnTo>
                    <a:pt x="24665" y="346"/>
                  </a:lnTo>
                  <a:lnTo>
                    <a:pt x="25012" y="423"/>
                  </a:lnTo>
                  <a:lnTo>
                    <a:pt x="25358" y="513"/>
                  </a:lnTo>
                  <a:lnTo>
                    <a:pt x="25705" y="603"/>
                  </a:lnTo>
                  <a:lnTo>
                    <a:pt x="26038" y="719"/>
                  </a:lnTo>
                  <a:lnTo>
                    <a:pt x="26372" y="821"/>
                  </a:lnTo>
                  <a:lnTo>
                    <a:pt x="26693" y="950"/>
                  </a:lnTo>
                  <a:lnTo>
                    <a:pt x="27027" y="1078"/>
                  </a:lnTo>
                  <a:lnTo>
                    <a:pt x="27335" y="1219"/>
                  </a:lnTo>
                  <a:lnTo>
                    <a:pt x="27655" y="1360"/>
                  </a:lnTo>
                  <a:lnTo>
                    <a:pt x="27951" y="1527"/>
                  </a:lnTo>
                  <a:lnTo>
                    <a:pt x="28259" y="1694"/>
                  </a:lnTo>
                  <a:lnTo>
                    <a:pt x="28554" y="1874"/>
                  </a:lnTo>
                  <a:lnTo>
                    <a:pt x="28836" y="2053"/>
                  </a:lnTo>
                  <a:lnTo>
                    <a:pt x="29131" y="2246"/>
                  </a:lnTo>
                  <a:lnTo>
                    <a:pt x="29401" y="2451"/>
                  </a:lnTo>
                  <a:lnTo>
                    <a:pt x="29670" y="2669"/>
                  </a:lnTo>
                  <a:lnTo>
                    <a:pt x="29940" y="2900"/>
                  </a:lnTo>
                  <a:lnTo>
                    <a:pt x="30196" y="3131"/>
                  </a:lnTo>
                  <a:lnTo>
                    <a:pt x="30453" y="3375"/>
                  </a:lnTo>
                  <a:lnTo>
                    <a:pt x="30697" y="3632"/>
                  </a:lnTo>
                  <a:lnTo>
                    <a:pt x="30941" y="3901"/>
                  </a:lnTo>
                  <a:lnTo>
                    <a:pt x="31172" y="4171"/>
                  </a:lnTo>
                  <a:lnTo>
                    <a:pt x="31390" y="4466"/>
                  </a:lnTo>
                  <a:lnTo>
                    <a:pt x="31621" y="4761"/>
                  </a:lnTo>
                  <a:lnTo>
                    <a:pt x="31826" y="5069"/>
                  </a:lnTo>
                  <a:lnTo>
                    <a:pt x="32031" y="5390"/>
                  </a:lnTo>
                  <a:lnTo>
                    <a:pt x="32224" y="5724"/>
                  </a:lnTo>
                  <a:lnTo>
                    <a:pt x="32416" y="6070"/>
                  </a:lnTo>
                  <a:lnTo>
                    <a:pt x="32596" y="6416"/>
                  </a:lnTo>
                  <a:lnTo>
                    <a:pt x="32776" y="6789"/>
                  </a:lnTo>
                  <a:lnTo>
                    <a:pt x="32943" y="7161"/>
                  </a:lnTo>
                  <a:lnTo>
                    <a:pt x="33097" y="7546"/>
                  </a:lnTo>
                  <a:lnTo>
                    <a:pt x="33251" y="7944"/>
                  </a:lnTo>
                  <a:lnTo>
                    <a:pt x="33392" y="8354"/>
                  </a:lnTo>
                  <a:lnTo>
                    <a:pt x="33533" y="8778"/>
                  </a:lnTo>
                  <a:lnTo>
                    <a:pt x="33661" y="9214"/>
                  </a:lnTo>
                  <a:lnTo>
                    <a:pt x="33777" y="9663"/>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8" name="Google Shape;138;p2"/>
            <p:cNvSpPr/>
            <p:nvPr/>
          </p:nvSpPr>
          <p:spPr>
            <a:xfrm>
              <a:off x="3986425" y="2606125"/>
              <a:ext cx="2410075" cy="1364800"/>
            </a:xfrm>
            <a:custGeom>
              <a:avLst/>
              <a:gdLst/>
              <a:ahLst/>
              <a:cxnLst/>
              <a:rect l="l" t="t" r="r" b="b"/>
              <a:pathLst>
                <a:path w="96403" h="54592" extrusionOk="0">
                  <a:moveTo>
                    <a:pt x="37383" y="0"/>
                  </a:moveTo>
                  <a:lnTo>
                    <a:pt x="37409" y="629"/>
                  </a:lnTo>
                  <a:lnTo>
                    <a:pt x="37422" y="1348"/>
                  </a:lnTo>
                  <a:lnTo>
                    <a:pt x="37422" y="2297"/>
                  </a:lnTo>
                  <a:lnTo>
                    <a:pt x="37409" y="3440"/>
                  </a:lnTo>
                  <a:lnTo>
                    <a:pt x="37396" y="4068"/>
                  </a:lnTo>
                  <a:lnTo>
                    <a:pt x="37370" y="4723"/>
                  </a:lnTo>
                  <a:lnTo>
                    <a:pt x="37332" y="5403"/>
                  </a:lnTo>
                  <a:lnTo>
                    <a:pt x="37280" y="6109"/>
                  </a:lnTo>
                  <a:lnTo>
                    <a:pt x="37229" y="6840"/>
                  </a:lnTo>
                  <a:lnTo>
                    <a:pt x="37152" y="7585"/>
                  </a:lnTo>
                  <a:lnTo>
                    <a:pt x="37062" y="8329"/>
                  </a:lnTo>
                  <a:lnTo>
                    <a:pt x="36960" y="9073"/>
                  </a:lnTo>
                  <a:lnTo>
                    <a:pt x="36831" y="9830"/>
                  </a:lnTo>
                  <a:lnTo>
                    <a:pt x="36703" y="10575"/>
                  </a:lnTo>
                  <a:lnTo>
                    <a:pt x="36536" y="11306"/>
                  </a:lnTo>
                  <a:lnTo>
                    <a:pt x="36357" y="12025"/>
                  </a:lnTo>
                  <a:lnTo>
                    <a:pt x="36164" y="12731"/>
                  </a:lnTo>
                  <a:lnTo>
                    <a:pt x="36049" y="13064"/>
                  </a:lnTo>
                  <a:lnTo>
                    <a:pt x="35933" y="13398"/>
                  </a:lnTo>
                  <a:lnTo>
                    <a:pt x="35818" y="13719"/>
                  </a:lnTo>
                  <a:lnTo>
                    <a:pt x="35689" y="14040"/>
                  </a:lnTo>
                  <a:lnTo>
                    <a:pt x="35548" y="14348"/>
                  </a:lnTo>
                  <a:lnTo>
                    <a:pt x="35407" y="14656"/>
                  </a:lnTo>
                  <a:lnTo>
                    <a:pt x="35266" y="14938"/>
                  </a:lnTo>
                  <a:lnTo>
                    <a:pt x="35112" y="15220"/>
                  </a:lnTo>
                  <a:lnTo>
                    <a:pt x="34945" y="15490"/>
                  </a:lnTo>
                  <a:lnTo>
                    <a:pt x="34778" y="15746"/>
                  </a:lnTo>
                  <a:lnTo>
                    <a:pt x="34598" y="15990"/>
                  </a:lnTo>
                  <a:lnTo>
                    <a:pt x="34419" y="16221"/>
                  </a:lnTo>
                  <a:lnTo>
                    <a:pt x="34226" y="16452"/>
                  </a:lnTo>
                  <a:lnTo>
                    <a:pt x="34034" y="16658"/>
                  </a:lnTo>
                  <a:lnTo>
                    <a:pt x="33828" y="16837"/>
                  </a:lnTo>
                  <a:lnTo>
                    <a:pt x="33610" y="17017"/>
                  </a:lnTo>
                  <a:lnTo>
                    <a:pt x="33392" y="17184"/>
                  </a:lnTo>
                  <a:lnTo>
                    <a:pt x="33161" y="17325"/>
                  </a:lnTo>
                  <a:lnTo>
                    <a:pt x="32686" y="17582"/>
                  </a:lnTo>
                  <a:lnTo>
                    <a:pt x="32186" y="17838"/>
                  </a:lnTo>
                  <a:lnTo>
                    <a:pt x="31672" y="18069"/>
                  </a:lnTo>
                  <a:lnTo>
                    <a:pt x="31159" y="18300"/>
                  </a:lnTo>
                  <a:lnTo>
                    <a:pt x="30620" y="18518"/>
                  </a:lnTo>
                  <a:lnTo>
                    <a:pt x="30081" y="18724"/>
                  </a:lnTo>
                  <a:lnTo>
                    <a:pt x="29517" y="18916"/>
                  </a:lnTo>
                  <a:lnTo>
                    <a:pt x="28952" y="19096"/>
                  </a:lnTo>
                  <a:lnTo>
                    <a:pt x="28374" y="19276"/>
                  </a:lnTo>
                  <a:lnTo>
                    <a:pt x="27797" y="19442"/>
                  </a:lnTo>
                  <a:lnTo>
                    <a:pt x="27207" y="19596"/>
                  </a:lnTo>
                  <a:lnTo>
                    <a:pt x="26616" y="19750"/>
                  </a:lnTo>
                  <a:lnTo>
                    <a:pt x="25423" y="20033"/>
                  </a:lnTo>
                  <a:lnTo>
                    <a:pt x="24216" y="20289"/>
                  </a:lnTo>
                  <a:lnTo>
                    <a:pt x="23023" y="20533"/>
                  </a:lnTo>
                  <a:lnTo>
                    <a:pt x="21842" y="20764"/>
                  </a:lnTo>
                  <a:lnTo>
                    <a:pt x="19532" y="21213"/>
                  </a:lnTo>
                  <a:lnTo>
                    <a:pt x="18429" y="21444"/>
                  </a:lnTo>
                  <a:lnTo>
                    <a:pt x="17389" y="21675"/>
                  </a:lnTo>
                  <a:lnTo>
                    <a:pt x="16388" y="21919"/>
                  </a:lnTo>
                  <a:lnTo>
                    <a:pt x="15914" y="22047"/>
                  </a:lnTo>
                  <a:lnTo>
                    <a:pt x="15464" y="22176"/>
                  </a:lnTo>
                  <a:lnTo>
                    <a:pt x="15002" y="22317"/>
                  </a:lnTo>
                  <a:lnTo>
                    <a:pt x="14528" y="22484"/>
                  </a:lnTo>
                  <a:lnTo>
                    <a:pt x="14040" y="22651"/>
                  </a:lnTo>
                  <a:lnTo>
                    <a:pt x="13527" y="22830"/>
                  </a:lnTo>
                  <a:lnTo>
                    <a:pt x="13013" y="23036"/>
                  </a:lnTo>
                  <a:lnTo>
                    <a:pt x="12487" y="23254"/>
                  </a:lnTo>
                  <a:lnTo>
                    <a:pt x="11961" y="23485"/>
                  </a:lnTo>
                  <a:lnTo>
                    <a:pt x="11409" y="23741"/>
                  </a:lnTo>
                  <a:lnTo>
                    <a:pt x="10870" y="24011"/>
                  </a:lnTo>
                  <a:lnTo>
                    <a:pt x="10318" y="24293"/>
                  </a:lnTo>
                  <a:lnTo>
                    <a:pt x="9767" y="24601"/>
                  </a:lnTo>
                  <a:lnTo>
                    <a:pt x="9215" y="24935"/>
                  </a:lnTo>
                  <a:lnTo>
                    <a:pt x="8676" y="25281"/>
                  </a:lnTo>
                  <a:lnTo>
                    <a:pt x="8137" y="25654"/>
                  </a:lnTo>
                  <a:lnTo>
                    <a:pt x="7598" y="26051"/>
                  </a:lnTo>
                  <a:lnTo>
                    <a:pt x="7072" y="26462"/>
                  </a:lnTo>
                  <a:lnTo>
                    <a:pt x="6545" y="26911"/>
                  </a:lnTo>
                  <a:lnTo>
                    <a:pt x="6045" y="27373"/>
                  </a:lnTo>
                  <a:lnTo>
                    <a:pt x="5545" y="27861"/>
                  </a:lnTo>
                  <a:lnTo>
                    <a:pt x="5070" y="28374"/>
                  </a:lnTo>
                  <a:lnTo>
                    <a:pt x="4839" y="28644"/>
                  </a:lnTo>
                  <a:lnTo>
                    <a:pt x="4608" y="28926"/>
                  </a:lnTo>
                  <a:lnTo>
                    <a:pt x="4390" y="29195"/>
                  </a:lnTo>
                  <a:lnTo>
                    <a:pt x="4171" y="29491"/>
                  </a:lnTo>
                  <a:lnTo>
                    <a:pt x="3953" y="29786"/>
                  </a:lnTo>
                  <a:lnTo>
                    <a:pt x="3748" y="30081"/>
                  </a:lnTo>
                  <a:lnTo>
                    <a:pt x="3543" y="30389"/>
                  </a:lnTo>
                  <a:lnTo>
                    <a:pt x="3350" y="30710"/>
                  </a:lnTo>
                  <a:lnTo>
                    <a:pt x="3158" y="31031"/>
                  </a:lnTo>
                  <a:lnTo>
                    <a:pt x="2965" y="31364"/>
                  </a:lnTo>
                  <a:lnTo>
                    <a:pt x="2798" y="31698"/>
                  </a:lnTo>
                  <a:lnTo>
                    <a:pt x="2619" y="32044"/>
                  </a:lnTo>
                  <a:lnTo>
                    <a:pt x="2465" y="32404"/>
                  </a:lnTo>
                  <a:lnTo>
                    <a:pt x="2298" y="32763"/>
                  </a:lnTo>
                  <a:lnTo>
                    <a:pt x="2157" y="33122"/>
                  </a:lnTo>
                  <a:lnTo>
                    <a:pt x="2015" y="33507"/>
                  </a:lnTo>
                  <a:lnTo>
                    <a:pt x="1874" y="33892"/>
                  </a:lnTo>
                  <a:lnTo>
                    <a:pt x="1759" y="34277"/>
                  </a:lnTo>
                  <a:lnTo>
                    <a:pt x="1630" y="34675"/>
                  </a:lnTo>
                  <a:lnTo>
                    <a:pt x="1528" y="35086"/>
                  </a:lnTo>
                  <a:lnTo>
                    <a:pt x="1425" y="35496"/>
                  </a:lnTo>
                  <a:lnTo>
                    <a:pt x="1335" y="35933"/>
                  </a:lnTo>
                  <a:lnTo>
                    <a:pt x="1258" y="36356"/>
                  </a:lnTo>
                  <a:lnTo>
                    <a:pt x="1181" y="36805"/>
                  </a:lnTo>
                  <a:lnTo>
                    <a:pt x="1079" y="37524"/>
                  </a:lnTo>
                  <a:lnTo>
                    <a:pt x="976" y="38256"/>
                  </a:lnTo>
                  <a:lnTo>
                    <a:pt x="809" y="39757"/>
                  </a:lnTo>
                  <a:lnTo>
                    <a:pt x="642" y="41271"/>
                  </a:lnTo>
                  <a:lnTo>
                    <a:pt x="514" y="42798"/>
                  </a:lnTo>
                  <a:lnTo>
                    <a:pt x="398" y="44300"/>
                  </a:lnTo>
                  <a:lnTo>
                    <a:pt x="309" y="45776"/>
                  </a:lnTo>
                  <a:lnTo>
                    <a:pt x="219" y="47200"/>
                  </a:lnTo>
                  <a:lnTo>
                    <a:pt x="155" y="48548"/>
                  </a:lnTo>
                  <a:lnTo>
                    <a:pt x="103" y="49818"/>
                  </a:lnTo>
                  <a:lnTo>
                    <a:pt x="65" y="50973"/>
                  </a:lnTo>
                  <a:lnTo>
                    <a:pt x="13" y="52885"/>
                  </a:lnTo>
                  <a:lnTo>
                    <a:pt x="1" y="54143"/>
                  </a:lnTo>
                  <a:lnTo>
                    <a:pt x="1" y="54592"/>
                  </a:lnTo>
                  <a:lnTo>
                    <a:pt x="96402" y="54592"/>
                  </a:lnTo>
                  <a:lnTo>
                    <a:pt x="96402" y="54143"/>
                  </a:lnTo>
                  <a:lnTo>
                    <a:pt x="96376" y="52885"/>
                  </a:lnTo>
                  <a:lnTo>
                    <a:pt x="96338" y="50973"/>
                  </a:lnTo>
                  <a:lnTo>
                    <a:pt x="96287" y="49818"/>
                  </a:lnTo>
                  <a:lnTo>
                    <a:pt x="96235" y="48548"/>
                  </a:lnTo>
                  <a:lnTo>
                    <a:pt x="96171" y="47200"/>
                  </a:lnTo>
                  <a:lnTo>
                    <a:pt x="96094" y="45776"/>
                  </a:lnTo>
                  <a:lnTo>
                    <a:pt x="96004" y="44300"/>
                  </a:lnTo>
                  <a:lnTo>
                    <a:pt x="95889" y="42798"/>
                  </a:lnTo>
                  <a:lnTo>
                    <a:pt x="95748" y="41271"/>
                  </a:lnTo>
                  <a:lnTo>
                    <a:pt x="95594" y="39757"/>
                  </a:lnTo>
                  <a:lnTo>
                    <a:pt x="95414" y="38256"/>
                  </a:lnTo>
                  <a:lnTo>
                    <a:pt x="95324" y="37524"/>
                  </a:lnTo>
                  <a:lnTo>
                    <a:pt x="95221" y="36805"/>
                  </a:lnTo>
                  <a:lnTo>
                    <a:pt x="95144" y="36356"/>
                  </a:lnTo>
                  <a:lnTo>
                    <a:pt x="95067" y="35933"/>
                  </a:lnTo>
                  <a:lnTo>
                    <a:pt x="94978" y="35496"/>
                  </a:lnTo>
                  <a:lnTo>
                    <a:pt x="94875" y="35086"/>
                  </a:lnTo>
                  <a:lnTo>
                    <a:pt x="94759" y="34675"/>
                  </a:lnTo>
                  <a:lnTo>
                    <a:pt x="94644" y="34277"/>
                  </a:lnTo>
                  <a:lnTo>
                    <a:pt x="94516" y="33892"/>
                  </a:lnTo>
                  <a:lnTo>
                    <a:pt x="94387" y="33507"/>
                  </a:lnTo>
                  <a:lnTo>
                    <a:pt x="94246" y="33122"/>
                  </a:lnTo>
                  <a:lnTo>
                    <a:pt x="94092" y="32763"/>
                  </a:lnTo>
                  <a:lnTo>
                    <a:pt x="93938" y="32404"/>
                  </a:lnTo>
                  <a:lnTo>
                    <a:pt x="93771" y="32044"/>
                  </a:lnTo>
                  <a:lnTo>
                    <a:pt x="93604" y="31698"/>
                  </a:lnTo>
                  <a:lnTo>
                    <a:pt x="93425" y="31364"/>
                  </a:lnTo>
                  <a:lnTo>
                    <a:pt x="93245" y="31031"/>
                  </a:lnTo>
                  <a:lnTo>
                    <a:pt x="93053" y="30710"/>
                  </a:lnTo>
                  <a:lnTo>
                    <a:pt x="92860" y="30389"/>
                  </a:lnTo>
                  <a:lnTo>
                    <a:pt x="92655" y="30081"/>
                  </a:lnTo>
                  <a:lnTo>
                    <a:pt x="92449" y="29786"/>
                  </a:lnTo>
                  <a:lnTo>
                    <a:pt x="92231" y="29491"/>
                  </a:lnTo>
                  <a:lnTo>
                    <a:pt x="92013" y="29195"/>
                  </a:lnTo>
                  <a:lnTo>
                    <a:pt x="91795" y="28926"/>
                  </a:lnTo>
                  <a:lnTo>
                    <a:pt x="91564" y="28644"/>
                  </a:lnTo>
                  <a:lnTo>
                    <a:pt x="91333" y="28374"/>
                  </a:lnTo>
                  <a:lnTo>
                    <a:pt x="90845" y="27861"/>
                  </a:lnTo>
                  <a:lnTo>
                    <a:pt x="90358" y="27373"/>
                  </a:lnTo>
                  <a:lnTo>
                    <a:pt x="89857" y="26911"/>
                  </a:lnTo>
                  <a:lnTo>
                    <a:pt x="89331" y="26462"/>
                  </a:lnTo>
                  <a:lnTo>
                    <a:pt x="88805" y="26051"/>
                  </a:lnTo>
                  <a:lnTo>
                    <a:pt x="88266" y="25654"/>
                  </a:lnTo>
                  <a:lnTo>
                    <a:pt x="87727" y="25281"/>
                  </a:lnTo>
                  <a:lnTo>
                    <a:pt x="87175" y="24935"/>
                  </a:lnTo>
                  <a:lnTo>
                    <a:pt x="86636" y="24601"/>
                  </a:lnTo>
                  <a:lnTo>
                    <a:pt x="86084" y="24293"/>
                  </a:lnTo>
                  <a:lnTo>
                    <a:pt x="85533" y="24011"/>
                  </a:lnTo>
                  <a:lnTo>
                    <a:pt x="84981" y="23741"/>
                  </a:lnTo>
                  <a:lnTo>
                    <a:pt x="84442" y="23485"/>
                  </a:lnTo>
                  <a:lnTo>
                    <a:pt x="83916" y="23254"/>
                  </a:lnTo>
                  <a:lnTo>
                    <a:pt x="83389" y="23036"/>
                  </a:lnTo>
                  <a:lnTo>
                    <a:pt x="82863" y="22830"/>
                  </a:lnTo>
                  <a:lnTo>
                    <a:pt x="82363" y="22651"/>
                  </a:lnTo>
                  <a:lnTo>
                    <a:pt x="81875" y="22484"/>
                  </a:lnTo>
                  <a:lnTo>
                    <a:pt x="81400" y="22317"/>
                  </a:lnTo>
                  <a:lnTo>
                    <a:pt x="80938" y="22176"/>
                  </a:lnTo>
                  <a:lnTo>
                    <a:pt x="80489" y="22047"/>
                  </a:lnTo>
                  <a:lnTo>
                    <a:pt x="80014" y="21919"/>
                  </a:lnTo>
                  <a:lnTo>
                    <a:pt x="79013" y="21675"/>
                  </a:lnTo>
                  <a:lnTo>
                    <a:pt x="77961" y="21444"/>
                  </a:lnTo>
                  <a:lnTo>
                    <a:pt x="76870" y="21213"/>
                  </a:lnTo>
                  <a:lnTo>
                    <a:pt x="74560" y="20764"/>
                  </a:lnTo>
                  <a:lnTo>
                    <a:pt x="73380" y="20533"/>
                  </a:lnTo>
                  <a:lnTo>
                    <a:pt x="72173" y="20289"/>
                  </a:lnTo>
                  <a:lnTo>
                    <a:pt x="70980" y="20033"/>
                  </a:lnTo>
                  <a:lnTo>
                    <a:pt x="69786" y="19750"/>
                  </a:lnTo>
                  <a:lnTo>
                    <a:pt x="69183" y="19596"/>
                  </a:lnTo>
                  <a:lnTo>
                    <a:pt x="68606" y="19442"/>
                  </a:lnTo>
                  <a:lnTo>
                    <a:pt x="68015" y="19276"/>
                  </a:lnTo>
                  <a:lnTo>
                    <a:pt x="67451" y="19096"/>
                  </a:lnTo>
                  <a:lnTo>
                    <a:pt x="66873" y="18916"/>
                  </a:lnTo>
                  <a:lnTo>
                    <a:pt x="66322" y="18724"/>
                  </a:lnTo>
                  <a:lnTo>
                    <a:pt x="65770" y="18518"/>
                  </a:lnTo>
                  <a:lnTo>
                    <a:pt x="65244" y="18300"/>
                  </a:lnTo>
                  <a:lnTo>
                    <a:pt x="64717" y="18069"/>
                  </a:lnTo>
                  <a:lnTo>
                    <a:pt x="64204" y="17838"/>
                  </a:lnTo>
                  <a:lnTo>
                    <a:pt x="63716" y="17582"/>
                  </a:lnTo>
                  <a:lnTo>
                    <a:pt x="63242" y="17325"/>
                  </a:lnTo>
                  <a:lnTo>
                    <a:pt x="63011" y="17184"/>
                  </a:lnTo>
                  <a:lnTo>
                    <a:pt x="62780" y="17017"/>
                  </a:lnTo>
                  <a:lnTo>
                    <a:pt x="62574" y="16837"/>
                  </a:lnTo>
                  <a:lnTo>
                    <a:pt x="62369" y="16658"/>
                  </a:lnTo>
                  <a:lnTo>
                    <a:pt x="62164" y="16452"/>
                  </a:lnTo>
                  <a:lnTo>
                    <a:pt x="61971" y="16221"/>
                  </a:lnTo>
                  <a:lnTo>
                    <a:pt x="61791" y="15990"/>
                  </a:lnTo>
                  <a:lnTo>
                    <a:pt x="61612" y="15746"/>
                  </a:lnTo>
                  <a:lnTo>
                    <a:pt x="61445" y="15490"/>
                  </a:lnTo>
                  <a:lnTo>
                    <a:pt x="61291" y="15220"/>
                  </a:lnTo>
                  <a:lnTo>
                    <a:pt x="61137" y="14938"/>
                  </a:lnTo>
                  <a:lnTo>
                    <a:pt x="60983" y="14656"/>
                  </a:lnTo>
                  <a:lnTo>
                    <a:pt x="60842" y="14348"/>
                  </a:lnTo>
                  <a:lnTo>
                    <a:pt x="60714" y="14040"/>
                  </a:lnTo>
                  <a:lnTo>
                    <a:pt x="60585" y="13719"/>
                  </a:lnTo>
                  <a:lnTo>
                    <a:pt x="60457" y="13398"/>
                  </a:lnTo>
                  <a:lnTo>
                    <a:pt x="60341" y="13064"/>
                  </a:lnTo>
                  <a:lnTo>
                    <a:pt x="60239" y="12731"/>
                  </a:lnTo>
                  <a:lnTo>
                    <a:pt x="60033" y="12025"/>
                  </a:lnTo>
                  <a:lnTo>
                    <a:pt x="59854" y="11306"/>
                  </a:lnTo>
                  <a:lnTo>
                    <a:pt x="59700" y="10575"/>
                  </a:lnTo>
                  <a:lnTo>
                    <a:pt x="59559" y="9830"/>
                  </a:lnTo>
                  <a:lnTo>
                    <a:pt x="59443" y="9073"/>
                  </a:lnTo>
                  <a:lnTo>
                    <a:pt x="59340" y="8329"/>
                  </a:lnTo>
                  <a:lnTo>
                    <a:pt x="59251" y="7585"/>
                  </a:lnTo>
                  <a:lnTo>
                    <a:pt x="59174" y="6840"/>
                  </a:lnTo>
                  <a:lnTo>
                    <a:pt x="59109" y="6109"/>
                  </a:lnTo>
                  <a:lnTo>
                    <a:pt x="59071" y="5403"/>
                  </a:lnTo>
                  <a:lnTo>
                    <a:pt x="59032" y="4723"/>
                  </a:lnTo>
                  <a:lnTo>
                    <a:pt x="59007" y="4068"/>
                  </a:lnTo>
                  <a:lnTo>
                    <a:pt x="58981" y="3440"/>
                  </a:lnTo>
                  <a:lnTo>
                    <a:pt x="58968" y="2297"/>
                  </a:lnTo>
                  <a:lnTo>
                    <a:pt x="58981" y="1348"/>
                  </a:lnTo>
                  <a:lnTo>
                    <a:pt x="58994" y="629"/>
                  </a:lnTo>
                  <a:lnTo>
                    <a:pt x="59020" y="0"/>
                  </a:lnTo>
                  <a:close/>
                </a:path>
              </a:pathLst>
            </a:custGeom>
            <a:solidFill>
              <a:srgbClr val="F4C2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 name="Google Shape;139;p2"/>
            <p:cNvSpPr/>
            <p:nvPr/>
          </p:nvSpPr>
          <p:spPr>
            <a:xfrm>
              <a:off x="3986425" y="2606125"/>
              <a:ext cx="2410075" cy="1364800"/>
            </a:xfrm>
            <a:custGeom>
              <a:avLst/>
              <a:gdLst/>
              <a:ahLst/>
              <a:cxnLst/>
              <a:rect l="l" t="t" r="r" b="b"/>
              <a:pathLst>
                <a:path w="96403" h="54592" fill="none" extrusionOk="0">
                  <a:moveTo>
                    <a:pt x="95221" y="36805"/>
                  </a:moveTo>
                  <a:lnTo>
                    <a:pt x="95221" y="36805"/>
                  </a:lnTo>
                  <a:lnTo>
                    <a:pt x="95144" y="36356"/>
                  </a:lnTo>
                  <a:lnTo>
                    <a:pt x="95067" y="35933"/>
                  </a:lnTo>
                  <a:lnTo>
                    <a:pt x="94978" y="35496"/>
                  </a:lnTo>
                  <a:lnTo>
                    <a:pt x="94875" y="35086"/>
                  </a:lnTo>
                  <a:lnTo>
                    <a:pt x="94759" y="34675"/>
                  </a:lnTo>
                  <a:lnTo>
                    <a:pt x="94644" y="34277"/>
                  </a:lnTo>
                  <a:lnTo>
                    <a:pt x="94516" y="33892"/>
                  </a:lnTo>
                  <a:lnTo>
                    <a:pt x="94387" y="33507"/>
                  </a:lnTo>
                  <a:lnTo>
                    <a:pt x="94246" y="33122"/>
                  </a:lnTo>
                  <a:lnTo>
                    <a:pt x="94092" y="32763"/>
                  </a:lnTo>
                  <a:lnTo>
                    <a:pt x="93938" y="32404"/>
                  </a:lnTo>
                  <a:lnTo>
                    <a:pt x="93771" y="32044"/>
                  </a:lnTo>
                  <a:lnTo>
                    <a:pt x="93604" y="31698"/>
                  </a:lnTo>
                  <a:lnTo>
                    <a:pt x="93425" y="31364"/>
                  </a:lnTo>
                  <a:lnTo>
                    <a:pt x="93245" y="31031"/>
                  </a:lnTo>
                  <a:lnTo>
                    <a:pt x="93053" y="30710"/>
                  </a:lnTo>
                  <a:lnTo>
                    <a:pt x="92860" y="30389"/>
                  </a:lnTo>
                  <a:lnTo>
                    <a:pt x="92655" y="30081"/>
                  </a:lnTo>
                  <a:lnTo>
                    <a:pt x="92449" y="29786"/>
                  </a:lnTo>
                  <a:lnTo>
                    <a:pt x="92231" y="29491"/>
                  </a:lnTo>
                  <a:lnTo>
                    <a:pt x="92013" y="29195"/>
                  </a:lnTo>
                  <a:lnTo>
                    <a:pt x="91795" y="28926"/>
                  </a:lnTo>
                  <a:lnTo>
                    <a:pt x="91564" y="28644"/>
                  </a:lnTo>
                  <a:lnTo>
                    <a:pt x="91333" y="28374"/>
                  </a:lnTo>
                  <a:lnTo>
                    <a:pt x="90845" y="27861"/>
                  </a:lnTo>
                  <a:lnTo>
                    <a:pt x="90358" y="27373"/>
                  </a:lnTo>
                  <a:lnTo>
                    <a:pt x="89857" y="26911"/>
                  </a:lnTo>
                  <a:lnTo>
                    <a:pt x="89331" y="26462"/>
                  </a:lnTo>
                  <a:lnTo>
                    <a:pt x="88805" y="26051"/>
                  </a:lnTo>
                  <a:lnTo>
                    <a:pt x="88266" y="25654"/>
                  </a:lnTo>
                  <a:lnTo>
                    <a:pt x="87727" y="25281"/>
                  </a:lnTo>
                  <a:lnTo>
                    <a:pt x="87175" y="24935"/>
                  </a:lnTo>
                  <a:lnTo>
                    <a:pt x="86636" y="24601"/>
                  </a:lnTo>
                  <a:lnTo>
                    <a:pt x="86084" y="24293"/>
                  </a:lnTo>
                  <a:lnTo>
                    <a:pt x="85533" y="24011"/>
                  </a:lnTo>
                  <a:lnTo>
                    <a:pt x="84981" y="23741"/>
                  </a:lnTo>
                  <a:lnTo>
                    <a:pt x="84442" y="23485"/>
                  </a:lnTo>
                  <a:lnTo>
                    <a:pt x="83916" y="23254"/>
                  </a:lnTo>
                  <a:lnTo>
                    <a:pt x="83389" y="23036"/>
                  </a:lnTo>
                  <a:lnTo>
                    <a:pt x="82863" y="22830"/>
                  </a:lnTo>
                  <a:lnTo>
                    <a:pt x="82363" y="22651"/>
                  </a:lnTo>
                  <a:lnTo>
                    <a:pt x="81875" y="22484"/>
                  </a:lnTo>
                  <a:lnTo>
                    <a:pt x="81400" y="22317"/>
                  </a:lnTo>
                  <a:lnTo>
                    <a:pt x="80938" y="22176"/>
                  </a:lnTo>
                  <a:lnTo>
                    <a:pt x="80938" y="22176"/>
                  </a:lnTo>
                  <a:lnTo>
                    <a:pt x="80489" y="22047"/>
                  </a:lnTo>
                  <a:lnTo>
                    <a:pt x="80014" y="21919"/>
                  </a:lnTo>
                  <a:lnTo>
                    <a:pt x="79013" y="21675"/>
                  </a:lnTo>
                  <a:lnTo>
                    <a:pt x="77961" y="21444"/>
                  </a:lnTo>
                  <a:lnTo>
                    <a:pt x="76870" y="21213"/>
                  </a:lnTo>
                  <a:lnTo>
                    <a:pt x="74560" y="20764"/>
                  </a:lnTo>
                  <a:lnTo>
                    <a:pt x="73380" y="20533"/>
                  </a:lnTo>
                  <a:lnTo>
                    <a:pt x="72173" y="20289"/>
                  </a:lnTo>
                  <a:lnTo>
                    <a:pt x="70980" y="20033"/>
                  </a:lnTo>
                  <a:lnTo>
                    <a:pt x="69786" y="19750"/>
                  </a:lnTo>
                  <a:lnTo>
                    <a:pt x="69183" y="19596"/>
                  </a:lnTo>
                  <a:lnTo>
                    <a:pt x="68606" y="19442"/>
                  </a:lnTo>
                  <a:lnTo>
                    <a:pt x="68015" y="19276"/>
                  </a:lnTo>
                  <a:lnTo>
                    <a:pt x="67451" y="19096"/>
                  </a:lnTo>
                  <a:lnTo>
                    <a:pt x="66873" y="18916"/>
                  </a:lnTo>
                  <a:lnTo>
                    <a:pt x="66322" y="18724"/>
                  </a:lnTo>
                  <a:lnTo>
                    <a:pt x="65770" y="18518"/>
                  </a:lnTo>
                  <a:lnTo>
                    <a:pt x="65244" y="18300"/>
                  </a:lnTo>
                  <a:lnTo>
                    <a:pt x="64717" y="18069"/>
                  </a:lnTo>
                  <a:lnTo>
                    <a:pt x="64204" y="17838"/>
                  </a:lnTo>
                  <a:lnTo>
                    <a:pt x="63716" y="17582"/>
                  </a:lnTo>
                  <a:lnTo>
                    <a:pt x="63242" y="17325"/>
                  </a:lnTo>
                  <a:lnTo>
                    <a:pt x="63242" y="17325"/>
                  </a:lnTo>
                  <a:lnTo>
                    <a:pt x="63011" y="17184"/>
                  </a:lnTo>
                  <a:lnTo>
                    <a:pt x="62780" y="17017"/>
                  </a:lnTo>
                  <a:lnTo>
                    <a:pt x="62574" y="16837"/>
                  </a:lnTo>
                  <a:lnTo>
                    <a:pt x="62369" y="16658"/>
                  </a:lnTo>
                  <a:lnTo>
                    <a:pt x="62164" y="16452"/>
                  </a:lnTo>
                  <a:lnTo>
                    <a:pt x="61971" y="16221"/>
                  </a:lnTo>
                  <a:lnTo>
                    <a:pt x="61791" y="15990"/>
                  </a:lnTo>
                  <a:lnTo>
                    <a:pt x="61612" y="15746"/>
                  </a:lnTo>
                  <a:lnTo>
                    <a:pt x="61445" y="15490"/>
                  </a:lnTo>
                  <a:lnTo>
                    <a:pt x="61291" y="15220"/>
                  </a:lnTo>
                  <a:lnTo>
                    <a:pt x="61137" y="14938"/>
                  </a:lnTo>
                  <a:lnTo>
                    <a:pt x="60983" y="14656"/>
                  </a:lnTo>
                  <a:lnTo>
                    <a:pt x="60842" y="14348"/>
                  </a:lnTo>
                  <a:lnTo>
                    <a:pt x="60714" y="14040"/>
                  </a:lnTo>
                  <a:lnTo>
                    <a:pt x="60585" y="13719"/>
                  </a:lnTo>
                  <a:lnTo>
                    <a:pt x="60457" y="13398"/>
                  </a:lnTo>
                  <a:lnTo>
                    <a:pt x="60341" y="13064"/>
                  </a:lnTo>
                  <a:lnTo>
                    <a:pt x="60239" y="12731"/>
                  </a:lnTo>
                  <a:lnTo>
                    <a:pt x="60033" y="12025"/>
                  </a:lnTo>
                  <a:lnTo>
                    <a:pt x="59854" y="11306"/>
                  </a:lnTo>
                  <a:lnTo>
                    <a:pt x="59700" y="10575"/>
                  </a:lnTo>
                  <a:lnTo>
                    <a:pt x="59559" y="9830"/>
                  </a:lnTo>
                  <a:lnTo>
                    <a:pt x="59443" y="9073"/>
                  </a:lnTo>
                  <a:lnTo>
                    <a:pt x="59340" y="8329"/>
                  </a:lnTo>
                  <a:lnTo>
                    <a:pt x="59251" y="7585"/>
                  </a:lnTo>
                  <a:lnTo>
                    <a:pt x="59174" y="6840"/>
                  </a:lnTo>
                  <a:lnTo>
                    <a:pt x="59109" y="6109"/>
                  </a:lnTo>
                  <a:lnTo>
                    <a:pt x="59071" y="5403"/>
                  </a:lnTo>
                  <a:lnTo>
                    <a:pt x="59032" y="4723"/>
                  </a:lnTo>
                  <a:lnTo>
                    <a:pt x="59007" y="4068"/>
                  </a:lnTo>
                  <a:lnTo>
                    <a:pt x="58981" y="3440"/>
                  </a:lnTo>
                  <a:lnTo>
                    <a:pt x="58968" y="2297"/>
                  </a:lnTo>
                  <a:lnTo>
                    <a:pt x="58981" y="1348"/>
                  </a:lnTo>
                  <a:lnTo>
                    <a:pt x="58994" y="629"/>
                  </a:lnTo>
                  <a:lnTo>
                    <a:pt x="59020" y="0"/>
                  </a:lnTo>
                  <a:lnTo>
                    <a:pt x="48201" y="0"/>
                  </a:lnTo>
                  <a:lnTo>
                    <a:pt x="37383" y="0"/>
                  </a:lnTo>
                  <a:lnTo>
                    <a:pt x="37383" y="0"/>
                  </a:lnTo>
                  <a:lnTo>
                    <a:pt x="37409" y="629"/>
                  </a:lnTo>
                  <a:lnTo>
                    <a:pt x="37422" y="1348"/>
                  </a:lnTo>
                  <a:lnTo>
                    <a:pt x="37422" y="2297"/>
                  </a:lnTo>
                  <a:lnTo>
                    <a:pt x="37409" y="3440"/>
                  </a:lnTo>
                  <a:lnTo>
                    <a:pt x="37396" y="4068"/>
                  </a:lnTo>
                  <a:lnTo>
                    <a:pt x="37370" y="4723"/>
                  </a:lnTo>
                  <a:lnTo>
                    <a:pt x="37332" y="5403"/>
                  </a:lnTo>
                  <a:lnTo>
                    <a:pt x="37280" y="6109"/>
                  </a:lnTo>
                  <a:lnTo>
                    <a:pt x="37229" y="6840"/>
                  </a:lnTo>
                  <a:lnTo>
                    <a:pt x="37152" y="7585"/>
                  </a:lnTo>
                  <a:lnTo>
                    <a:pt x="37062" y="8329"/>
                  </a:lnTo>
                  <a:lnTo>
                    <a:pt x="36960" y="9073"/>
                  </a:lnTo>
                  <a:lnTo>
                    <a:pt x="36831" y="9830"/>
                  </a:lnTo>
                  <a:lnTo>
                    <a:pt x="36703" y="10575"/>
                  </a:lnTo>
                  <a:lnTo>
                    <a:pt x="36536" y="11306"/>
                  </a:lnTo>
                  <a:lnTo>
                    <a:pt x="36357" y="12025"/>
                  </a:lnTo>
                  <a:lnTo>
                    <a:pt x="36164" y="12731"/>
                  </a:lnTo>
                  <a:lnTo>
                    <a:pt x="36049" y="13064"/>
                  </a:lnTo>
                  <a:lnTo>
                    <a:pt x="35933" y="13398"/>
                  </a:lnTo>
                  <a:lnTo>
                    <a:pt x="35818" y="13719"/>
                  </a:lnTo>
                  <a:lnTo>
                    <a:pt x="35689" y="14040"/>
                  </a:lnTo>
                  <a:lnTo>
                    <a:pt x="35548" y="14348"/>
                  </a:lnTo>
                  <a:lnTo>
                    <a:pt x="35407" y="14656"/>
                  </a:lnTo>
                  <a:lnTo>
                    <a:pt x="35266" y="14938"/>
                  </a:lnTo>
                  <a:lnTo>
                    <a:pt x="35112" y="15220"/>
                  </a:lnTo>
                  <a:lnTo>
                    <a:pt x="34945" y="15490"/>
                  </a:lnTo>
                  <a:lnTo>
                    <a:pt x="34778" y="15746"/>
                  </a:lnTo>
                  <a:lnTo>
                    <a:pt x="34598" y="15990"/>
                  </a:lnTo>
                  <a:lnTo>
                    <a:pt x="34419" y="16221"/>
                  </a:lnTo>
                  <a:lnTo>
                    <a:pt x="34226" y="16452"/>
                  </a:lnTo>
                  <a:lnTo>
                    <a:pt x="34034" y="16658"/>
                  </a:lnTo>
                  <a:lnTo>
                    <a:pt x="33828" y="16837"/>
                  </a:lnTo>
                  <a:lnTo>
                    <a:pt x="33610" y="17017"/>
                  </a:lnTo>
                  <a:lnTo>
                    <a:pt x="33392" y="17184"/>
                  </a:lnTo>
                  <a:lnTo>
                    <a:pt x="33161" y="17325"/>
                  </a:lnTo>
                  <a:lnTo>
                    <a:pt x="33161" y="17325"/>
                  </a:lnTo>
                  <a:lnTo>
                    <a:pt x="32686" y="17582"/>
                  </a:lnTo>
                  <a:lnTo>
                    <a:pt x="32186" y="17838"/>
                  </a:lnTo>
                  <a:lnTo>
                    <a:pt x="31672" y="18069"/>
                  </a:lnTo>
                  <a:lnTo>
                    <a:pt x="31159" y="18300"/>
                  </a:lnTo>
                  <a:lnTo>
                    <a:pt x="30620" y="18518"/>
                  </a:lnTo>
                  <a:lnTo>
                    <a:pt x="30081" y="18724"/>
                  </a:lnTo>
                  <a:lnTo>
                    <a:pt x="29517" y="18916"/>
                  </a:lnTo>
                  <a:lnTo>
                    <a:pt x="28952" y="19096"/>
                  </a:lnTo>
                  <a:lnTo>
                    <a:pt x="28374" y="19276"/>
                  </a:lnTo>
                  <a:lnTo>
                    <a:pt x="27797" y="19442"/>
                  </a:lnTo>
                  <a:lnTo>
                    <a:pt x="27207" y="19596"/>
                  </a:lnTo>
                  <a:lnTo>
                    <a:pt x="26616" y="19750"/>
                  </a:lnTo>
                  <a:lnTo>
                    <a:pt x="25423" y="20033"/>
                  </a:lnTo>
                  <a:lnTo>
                    <a:pt x="24216" y="20289"/>
                  </a:lnTo>
                  <a:lnTo>
                    <a:pt x="23023" y="20533"/>
                  </a:lnTo>
                  <a:lnTo>
                    <a:pt x="21842" y="20764"/>
                  </a:lnTo>
                  <a:lnTo>
                    <a:pt x="19532" y="21213"/>
                  </a:lnTo>
                  <a:lnTo>
                    <a:pt x="18429" y="21444"/>
                  </a:lnTo>
                  <a:lnTo>
                    <a:pt x="17389" y="21675"/>
                  </a:lnTo>
                  <a:lnTo>
                    <a:pt x="16388" y="21919"/>
                  </a:lnTo>
                  <a:lnTo>
                    <a:pt x="15914" y="22047"/>
                  </a:lnTo>
                  <a:lnTo>
                    <a:pt x="15464" y="22176"/>
                  </a:lnTo>
                  <a:lnTo>
                    <a:pt x="15464" y="22176"/>
                  </a:lnTo>
                  <a:lnTo>
                    <a:pt x="15002" y="22317"/>
                  </a:lnTo>
                  <a:lnTo>
                    <a:pt x="14528" y="22484"/>
                  </a:lnTo>
                  <a:lnTo>
                    <a:pt x="14040" y="22651"/>
                  </a:lnTo>
                  <a:lnTo>
                    <a:pt x="13527" y="22830"/>
                  </a:lnTo>
                  <a:lnTo>
                    <a:pt x="13013" y="23036"/>
                  </a:lnTo>
                  <a:lnTo>
                    <a:pt x="12487" y="23254"/>
                  </a:lnTo>
                  <a:lnTo>
                    <a:pt x="11961" y="23485"/>
                  </a:lnTo>
                  <a:lnTo>
                    <a:pt x="11409" y="23741"/>
                  </a:lnTo>
                  <a:lnTo>
                    <a:pt x="10870" y="24011"/>
                  </a:lnTo>
                  <a:lnTo>
                    <a:pt x="10318" y="24293"/>
                  </a:lnTo>
                  <a:lnTo>
                    <a:pt x="9767" y="24601"/>
                  </a:lnTo>
                  <a:lnTo>
                    <a:pt x="9215" y="24935"/>
                  </a:lnTo>
                  <a:lnTo>
                    <a:pt x="8676" y="25281"/>
                  </a:lnTo>
                  <a:lnTo>
                    <a:pt x="8137" y="25654"/>
                  </a:lnTo>
                  <a:lnTo>
                    <a:pt x="7598" y="26051"/>
                  </a:lnTo>
                  <a:lnTo>
                    <a:pt x="7072" y="26462"/>
                  </a:lnTo>
                  <a:lnTo>
                    <a:pt x="6545" y="26911"/>
                  </a:lnTo>
                  <a:lnTo>
                    <a:pt x="6045" y="27373"/>
                  </a:lnTo>
                  <a:lnTo>
                    <a:pt x="5545" y="27861"/>
                  </a:lnTo>
                  <a:lnTo>
                    <a:pt x="5070" y="28374"/>
                  </a:lnTo>
                  <a:lnTo>
                    <a:pt x="4839" y="28644"/>
                  </a:lnTo>
                  <a:lnTo>
                    <a:pt x="4608" y="28926"/>
                  </a:lnTo>
                  <a:lnTo>
                    <a:pt x="4390" y="29195"/>
                  </a:lnTo>
                  <a:lnTo>
                    <a:pt x="4171" y="29491"/>
                  </a:lnTo>
                  <a:lnTo>
                    <a:pt x="3953" y="29786"/>
                  </a:lnTo>
                  <a:lnTo>
                    <a:pt x="3748" y="30081"/>
                  </a:lnTo>
                  <a:lnTo>
                    <a:pt x="3543" y="30389"/>
                  </a:lnTo>
                  <a:lnTo>
                    <a:pt x="3350" y="30710"/>
                  </a:lnTo>
                  <a:lnTo>
                    <a:pt x="3158" y="31031"/>
                  </a:lnTo>
                  <a:lnTo>
                    <a:pt x="2965" y="31364"/>
                  </a:lnTo>
                  <a:lnTo>
                    <a:pt x="2798" y="31698"/>
                  </a:lnTo>
                  <a:lnTo>
                    <a:pt x="2619" y="32044"/>
                  </a:lnTo>
                  <a:lnTo>
                    <a:pt x="2465" y="32404"/>
                  </a:lnTo>
                  <a:lnTo>
                    <a:pt x="2298" y="32763"/>
                  </a:lnTo>
                  <a:lnTo>
                    <a:pt x="2157" y="33122"/>
                  </a:lnTo>
                  <a:lnTo>
                    <a:pt x="2015" y="33507"/>
                  </a:lnTo>
                  <a:lnTo>
                    <a:pt x="1874" y="33892"/>
                  </a:lnTo>
                  <a:lnTo>
                    <a:pt x="1759" y="34277"/>
                  </a:lnTo>
                  <a:lnTo>
                    <a:pt x="1630" y="34675"/>
                  </a:lnTo>
                  <a:lnTo>
                    <a:pt x="1528" y="35086"/>
                  </a:lnTo>
                  <a:lnTo>
                    <a:pt x="1425" y="35496"/>
                  </a:lnTo>
                  <a:lnTo>
                    <a:pt x="1335" y="35933"/>
                  </a:lnTo>
                  <a:lnTo>
                    <a:pt x="1258" y="36356"/>
                  </a:lnTo>
                  <a:lnTo>
                    <a:pt x="1181" y="36805"/>
                  </a:lnTo>
                  <a:lnTo>
                    <a:pt x="1181" y="36805"/>
                  </a:lnTo>
                  <a:lnTo>
                    <a:pt x="1079" y="37524"/>
                  </a:lnTo>
                  <a:lnTo>
                    <a:pt x="976" y="38256"/>
                  </a:lnTo>
                  <a:lnTo>
                    <a:pt x="809" y="39757"/>
                  </a:lnTo>
                  <a:lnTo>
                    <a:pt x="642" y="41271"/>
                  </a:lnTo>
                  <a:lnTo>
                    <a:pt x="514" y="42798"/>
                  </a:lnTo>
                  <a:lnTo>
                    <a:pt x="398" y="44300"/>
                  </a:lnTo>
                  <a:lnTo>
                    <a:pt x="309" y="45776"/>
                  </a:lnTo>
                  <a:lnTo>
                    <a:pt x="219" y="47200"/>
                  </a:lnTo>
                  <a:lnTo>
                    <a:pt x="155" y="48548"/>
                  </a:lnTo>
                  <a:lnTo>
                    <a:pt x="103" y="49818"/>
                  </a:lnTo>
                  <a:lnTo>
                    <a:pt x="65" y="50973"/>
                  </a:lnTo>
                  <a:lnTo>
                    <a:pt x="13" y="52885"/>
                  </a:lnTo>
                  <a:lnTo>
                    <a:pt x="1" y="54143"/>
                  </a:lnTo>
                  <a:lnTo>
                    <a:pt x="1" y="54592"/>
                  </a:lnTo>
                  <a:lnTo>
                    <a:pt x="48201" y="54592"/>
                  </a:lnTo>
                  <a:lnTo>
                    <a:pt x="96402" y="54592"/>
                  </a:lnTo>
                  <a:lnTo>
                    <a:pt x="96402" y="54592"/>
                  </a:lnTo>
                  <a:lnTo>
                    <a:pt x="96402" y="54143"/>
                  </a:lnTo>
                  <a:lnTo>
                    <a:pt x="96376" y="52885"/>
                  </a:lnTo>
                  <a:lnTo>
                    <a:pt x="96338" y="50973"/>
                  </a:lnTo>
                  <a:lnTo>
                    <a:pt x="96287" y="49818"/>
                  </a:lnTo>
                  <a:lnTo>
                    <a:pt x="96235" y="48548"/>
                  </a:lnTo>
                  <a:lnTo>
                    <a:pt x="96171" y="47200"/>
                  </a:lnTo>
                  <a:lnTo>
                    <a:pt x="96094" y="45776"/>
                  </a:lnTo>
                  <a:lnTo>
                    <a:pt x="96004" y="44300"/>
                  </a:lnTo>
                  <a:lnTo>
                    <a:pt x="95889" y="42798"/>
                  </a:lnTo>
                  <a:lnTo>
                    <a:pt x="95748" y="41271"/>
                  </a:lnTo>
                  <a:lnTo>
                    <a:pt x="95594" y="39757"/>
                  </a:lnTo>
                  <a:lnTo>
                    <a:pt x="95414" y="38256"/>
                  </a:lnTo>
                  <a:lnTo>
                    <a:pt x="95324" y="37524"/>
                  </a:lnTo>
                  <a:lnTo>
                    <a:pt x="95221" y="36805"/>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0" name="Google Shape;140;p2"/>
            <p:cNvSpPr/>
            <p:nvPr/>
          </p:nvSpPr>
          <p:spPr>
            <a:xfrm>
              <a:off x="4898200" y="2606125"/>
              <a:ext cx="564700" cy="293900"/>
            </a:xfrm>
            <a:custGeom>
              <a:avLst/>
              <a:gdLst/>
              <a:ahLst/>
              <a:cxnLst/>
              <a:rect l="l" t="t" r="r" b="b"/>
              <a:pathLst>
                <a:path w="22588" h="11756" extrusionOk="0">
                  <a:moveTo>
                    <a:pt x="951" y="0"/>
                  </a:moveTo>
                  <a:lnTo>
                    <a:pt x="963" y="296"/>
                  </a:lnTo>
                  <a:lnTo>
                    <a:pt x="989" y="1117"/>
                  </a:lnTo>
                  <a:lnTo>
                    <a:pt x="989" y="1681"/>
                  </a:lnTo>
                  <a:lnTo>
                    <a:pt x="989" y="2362"/>
                  </a:lnTo>
                  <a:lnTo>
                    <a:pt x="989" y="3106"/>
                  </a:lnTo>
                  <a:lnTo>
                    <a:pt x="963" y="3940"/>
                  </a:lnTo>
                  <a:lnTo>
                    <a:pt x="925" y="4826"/>
                  </a:lnTo>
                  <a:lnTo>
                    <a:pt x="874" y="5762"/>
                  </a:lnTo>
                  <a:lnTo>
                    <a:pt x="797" y="6738"/>
                  </a:lnTo>
                  <a:lnTo>
                    <a:pt x="694" y="7739"/>
                  </a:lnTo>
                  <a:lnTo>
                    <a:pt x="578" y="8752"/>
                  </a:lnTo>
                  <a:lnTo>
                    <a:pt x="501" y="9253"/>
                  </a:lnTo>
                  <a:lnTo>
                    <a:pt x="412" y="9766"/>
                  </a:lnTo>
                  <a:lnTo>
                    <a:pt x="322" y="10267"/>
                  </a:lnTo>
                  <a:lnTo>
                    <a:pt x="232" y="10767"/>
                  </a:lnTo>
                  <a:lnTo>
                    <a:pt x="116" y="11255"/>
                  </a:lnTo>
                  <a:lnTo>
                    <a:pt x="1" y="11743"/>
                  </a:lnTo>
                  <a:lnTo>
                    <a:pt x="1" y="11755"/>
                  </a:lnTo>
                  <a:lnTo>
                    <a:pt x="566" y="11653"/>
                  </a:lnTo>
                  <a:lnTo>
                    <a:pt x="1156" y="11524"/>
                  </a:lnTo>
                  <a:lnTo>
                    <a:pt x="2414" y="11229"/>
                  </a:lnTo>
                  <a:lnTo>
                    <a:pt x="3774" y="10883"/>
                  </a:lnTo>
                  <a:lnTo>
                    <a:pt x="5211" y="10498"/>
                  </a:lnTo>
                  <a:lnTo>
                    <a:pt x="6700" y="10049"/>
                  </a:lnTo>
                  <a:lnTo>
                    <a:pt x="8253" y="9561"/>
                  </a:lnTo>
                  <a:lnTo>
                    <a:pt x="9035" y="9304"/>
                  </a:lnTo>
                  <a:lnTo>
                    <a:pt x="9818" y="9035"/>
                  </a:lnTo>
                  <a:lnTo>
                    <a:pt x="10614" y="8752"/>
                  </a:lnTo>
                  <a:lnTo>
                    <a:pt x="11410" y="8470"/>
                  </a:lnTo>
                  <a:lnTo>
                    <a:pt x="12192" y="8175"/>
                  </a:lnTo>
                  <a:lnTo>
                    <a:pt x="12988" y="7867"/>
                  </a:lnTo>
                  <a:lnTo>
                    <a:pt x="13771" y="7546"/>
                  </a:lnTo>
                  <a:lnTo>
                    <a:pt x="14541" y="7225"/>
                  </a:lnTo>
                  <a:lnTo>
                    <a:pt x="15311" y="6905"/>
                  </a:lnTo>
                  <a:lnTo>
                    <a:pt x="16068" y="6571"/>
                  </a:lnTo>
                  <a:lnTo>
                    <a:pt x="16812" y="6224"/>
                  </a:lnTo>
                  <a:lnTo>
                    <a:pt x="17544" y="5878"/>
                  </a:lnTo>
                  <a:lnTo>
                    <a:pt x="18250" y="5519"/>
                  </a:lnTo>
                  <a:lnTo>
                    <a:pt x="18942" y="5159"/>
                  </a:lnTo>
                  <a:lnTo>
                    <a:pt x="19610" y="4800"/>
                  </a:lnTo>
                  <a:lnTo>
                    <a:pt x="20251" y="4428"/>
                  </a:lnTo>
                  <a:lnTo>
                    <a:pt x="20867" y="4056"/>
                  </a:lnTo>
                  <a:lnTo>
                    <a:pt x="21458" y="3671"/>
                  </a:lnTo>
                  <a:lnTo>
                    <a:pt x="22022" y="3286"/>
                  </a:lnTo>
                  <a:lnTo>
                    <a:pt x="22549" y="2901"/>
                  </a:lnTo>
                  <a:lnTo>
                    <a:pt x="22549" y="1720"/>
                  </a:lnTo>
                  <a:lnTo>
                    <a:pt x="22549" y="1694"/>
                  </a:lnTo>
                  <a:lnTo>
                    <a:pt x="22561" y="1258"/>
                  </a:lnTo>
                  <a:lnTo>
                    <a:pt x="22561" y="1168"/>
                  </a:lnTo>
                  <a:lnTo>
                    <a:pt x="22561" y="834"/>
                  </a:lnTo>
                  <a:lnTo>
                    <a:pt x="22561" y="757"/>
                  </a:lnTo>
                  <a:lnTo>
                    <a:pt x="22574" y="501"/>
                  </a:lnTo>
                  <a:lnTo>
                    <a:pt x="22574" y="437"/>
                  </a:lnTo>
                  <a:lnTo>
                    <a:pt x="22574" y="244"/>
                  </a:lnTo>
                  <a:lnTo>
                    <a:pt x="22574" y="193"/>
                  </a:lnTo>
                  <a:lnTo>
                    <a:pt x="22587" y="90"/>
                  </a:lnTo>
                  <a:lnTo>
                    <a:pt x="22587" y="0"/>
                  </a:lnTo>
                  <a:close/>
                </a:path>
              </a:pathLst>
            </a:custGeom>
            <a:solidFill>
              <a:srgbClr val="EDB38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1" name="Google Shape;141;p2"/>
            <p:cNvSpPr/>
            <p:nvPr/>
          </p:nvSpPr>
          <p:spPr>
            <a:xfrm>
              <a:off x="4898200" y="2606125"/>
              <a:ext cx="564700" cy="293900"/>
            </a:xfrm>
            <a:custGeom>
              <a:avLst/>
              <a:gdLst/>
              <a:ahLst/>
              <a:cxnLst/>
              <a:rect l="l" t="t" r="r" b="b"/>
              <a:pathLst>
                <a:path w="22588" h="11756" fill="none" extrusionOk="0">
                  <a:moveTo>
                    <a:pt x="1" y="11743"/>
                  </a:moveTo>
                  <a:lnTo>
                    <a:pt x="1" y="11755"/>
                  </a:lnTo>
                  <a:lnTo>
                    <a:pt x="1" y="11755"/>
                  </a:lnTo>
                  <a:lnTo>
                    <a:pt x="566" y="11653"/>
                  </a:lnTo>
                  <a:lnTo>
                    <a:pt x="1156" y="11524"/>
                  </a:lnTo>
                  <a:lnTo>
                    <a:pt x="2414" y="11229"/>
                  </a:lnTo>
                  <a:lnTo>
                    <a:pt x="3774" y="10883"/>
                  </a:lnTo>
                  <a:lnTo>
                    <a:pt x="5211" y="10498"/>
                  </a:lnTo>
                  <a:lnTo>
                    <a:pt x="6700" y="10049"/>
                  </a:lnTo>
                  <a:lnTo>
                    <a:pt x="8253" y="9561"/>
                  </a:lnTo>
                  <a:lnTo>
                    <a:pt x="9035" y="9304"/>
                  </a:lnTo>
                  <a:lnTo>
                    <a:pt x="9818" y="9035"/>
                  </a:lnTo>
                  <a:lnTo>
                    <a:pt x="10614" y="8752"/>
                  </a:lnTo>
                  <a:lnTo>
                    <a:pt x="11410" y="8470"/>
                  </a:lnTo>
                  <a:lnTo>
                    <a:pt x="12192" y="8175"/>
                  </a:lnTo>
                  <a:lnTo>
                    <a:pt x="12988" y="7867"/>
                  </a:lnTo>
                  <a:lnTo>
                    <a:pt x="13771" y="7546"/>
                  </a:lnTo>
                  <a:lnTo>
                    <a:pt x="14541" y="7225"/>
                  </a:lnTo>
                  <a:lnTo>
                    <a:pt x="15311" y="6905"/>
                  </a:lnTo>
                  <a:lnTo>
                    <a:pt x="16068" y="6571"/>
                  </a:lnTo>
                  <a:lnTo>
                    <a:pt x="16812" y="6224"/>
                  </a:lnTo>
                  <a:lnTo>
                    <a:pt x="17544" y="5878"/>
                  </a:lnTo>
                  <a:lnTo>
                    <a:pt x="18250" y="5519"/>
                  </a:lnTo>
                  <a:lnTo>
                    <a:pt x="18942" y="5159"/>
                  </a:lnTo>
                  <a:lnTo>
                    <a:pt x="19610" y="4800"/>
                  </a:lnTo>
                  <a:lnTo>
                    <a:pt x="20251" y="4428"/>
                  </a:lnTo>
                  <a:lnTo>
                    <a:pt x="20867" y="4056"/>
                  </a:lnTo>
                  <a:lnTo>
                    <a:pt x="21458" y="3671"/>
                  </a:lnTo>
                  <a:lnTo>
                    <a:pt x="22022" y="3286"/>
                  </a:lnTo>
                  <a:lnTo>
                    <a:pt x="22549" y="2901"/>
                  </a:lnTo>
                  <a:lnTo>
                    <a:pt x="22549" y="2901"/>
                  </a:lnTo>
                  <a:lnTo>
                    <a:pt x="22549" y="1720"/>
                  </a:lnTo>
                  <a:lnTo>
                    <a:pt x="22549" y="1720"/>
                  </a:lnTo>
                  <a:lnTo>
                    <a:pt x="22549" y="1694"/>
                  </a:lnTo>
                  <a:lnTo>
                    <a:pt x="22549" y="1694"/>
                  </a:lnTo>
                  <a:lnTo>
                    <a:pt x="22561" y="1258"/>
                  </a:lnTo>
                  <a:lnTo>
                    <a:pt x="22561" y="1258"/>
                  </a:lnTo>
                  <a:lnTo>
                    <a:pt x="22561" y="1168"/>
                  </a:lnTo>
                  <a:lnTo>
                    <a:pt x="22561" y="1168"/>
                  </a:lnTo>
                  <a:lnTo>
                    <a:pt x="22561" y="834"/>
                  </a:lnTo>
                  <a:lnTo>
                    <a:pt x="22561" y="834"/>
                  </a:lnTo>
                  <a:lnTo>
                    <a:pt x="22561" y="757"/>
                  </a:lnTo>
                  <a:lnTo>
                    <a:pt x="22561" y="757"/>
                  </a:lnTo>
                  <a:lnTo>
                    <a:pt x="22574" y="501"/>
                  </a:lnTo>
                  <a:lnTo>
                    <a:pt x="22574" y="501"/>
                  </a:lnTo>
                  <a:lnTo>
                    <a:pt x="22574" y="437"/>
                  </a:lnTo>
                  <a:lnTo>
                    <a:pt x="22574" y="437"/>
                  </a:lnTo>
                  <a:lnTo>
                    <a:pt x="22574" y="244"/>
                  </a:lnTo>
                  <a:lnTo>
                    <a:pt x="22574" y="244"/>
                  </a:lnTo>
                  <a:lnTo>
                    <a:pt x="22574" y="193"/>
                  </a:lnTo>
                  <a:lnTo>
                    <a:pt x="22574" y="193"/>
                  </a:lnTo>
                  <a:lnTo>
                    <a:pt x="22587" y="90"/>
                  </a:lnTo>
                  <a:lnTo>
                    <a:pt x="22587" y="90"/>
                  </a:lnTo>
                  <a:lnTo>
                    <a:pt x="22587" y="0"/>
                  </a:lnTo>
                  <a:lnTo>
                    <a:pt x="11769" y="0"/>
                  </a:lnTo>
                  <a:lnTo>
                    <a:pt x="951" y="0"/>
                  </a:lnTo>
                  <a:lnTo>
                    <a:pt x="951" y="0"/>
                  </a:lnTo>
                  <a:lnTo>
                    <a:pt x="963" y="296"/>
                  </a:lnTo>
                  <a:lnTo>
                    <a:pt x="989" y="1117"/>
                  </a:lnTo>
                  <a:lnTo>
                    <a:pt x="989" y="1681"/>
                  </a:lnTo>
                  <a:lnTo>
                    <a:pt x="989" y="2362"/>
                  </a:lnTo>
                  <a:lnTo>
                    <a:pt x="989" y="3106"/>
                  </a:lnTo>
                  <a:lnTo>
                    <a:pt x="963" y="3940"/>
                  </a:lnTo>
                  <a:lnTo>
                    <a:pt x="925" y="4826"/>
                  </a:lnTo>
                  <a:lnTo>
                    <a:pt x="874" y="5762"/>
                  </a:lnTo>
                  <a:lnTo>
                    <a:pt x="797" y="6738"/>
                  </a:lnTo>
                  <a:lnTo>
                    <a:pt x="694" y="7739"/>
                  </a:lnTo>
                  <a:lnTo>
                    <a:pt x="578" y="8752"/>
                  </a:lnTo>
                  <a:lnTo>
                    <a:pt x="501" y="9253"/>
                  </a:lnTo>
                  <a:lnTo>
                    <a:pt x="412" y="9766"/>
                  </a:lnTo>
                  <a:lnTo>
                    <a:pt x="322" y="10267"/>
                  </a:lnTo>
                  <a:lnTo>
                    <a:pt x="232" y="10767"/>
                  </a:lnTo>
                  <a:lnTo>
                    <a:pt x="116" y="11255"/>
                  </a:lnTo>
                  <a:lnTo>
                    <a:pt x="1" y="11743"/>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2" name="Google Shape;142;p2"/>
            <p:cNvSpPr/>
            <p:nvPr/>
          </p:nvSpPr>
          <p:spPr>
            <a:xfrm>
              <a:off x="4325850" y="682775"/>
              <a:ext cx="1694625" cy="2076075"/>
            </a:xfrm>
            <a:custGeom>
              <a:avLst/>
              <a:gdLst/>
              <a:ahLst/>
              <a:cxnLst/>
              <a:rect l="l" t="t" r="r" b="b"/>
              <a:pathLst>
                <a:path w="67785" h="83043" extrusionOk="0">
                  <a:moveTo>
                    <a:pt x="33200" y="1"/>
                  </a:moveTo>
                  <a:lnTo>
                    <a:pt x="32520" y="13"/>
                  </a:lnTo>
                  <a:lnTo>
                    <a:pt x="31852" y="39"/>
                  </a:lnTo>
                  <a:lnTo>
                    <a:pt x="31198" y="78"/>
                  </a:lnTo>
                  <a:lnTo>
                    <a:pt x="30543" y="116"/>
                  </a:lnTo>
                  <a:lnTo>
                    <a:pt x="29915" y="167"/>
                  </a:lnTo>
                  <a:lnTo>
                    <a:pt x="29286" y="219"/>
                  </a:lnTo>
                  <a:lnTo>
                    <a:pt x="28657" y="283"/>
                  </a:lnTo>
                  <a:lnTo>
                    <a:pt x="28054" y="360"/>
                  </a:lnTo>
                  <a:lnTo>
                    <a:pt x="27451" y="450"/>
                  </a:lnTo>
                  <a:lnTo>
                    <a:pt x="26848" y="540"/>
                  </a:lnTo>
                  <a:lnTo>
                    <a:pt x="26270" y="642"/>
                  </a:lnTo>
                  <a:lnTo>
                    <a:pt x="25693" y="758"/>
                  </a:lnTo>
                  <a:lnTo>
                    <a:pt x="25128" y="886"/>
                  </a:lnTo>
                  <a:lnTo>
                    <a:pt x="24563" y="1014"/>
                  </a:lnTo>
                  <a:lnTo>
                    <a:pt x="24011" y="1143"/>
                  </a:lnTo>
                  <a:lnTo>
                    <a:pt x="23472" y="1297"/>
                  </a:lnTo>
                  <a:lnTo>
                    <a:pt x="22933" y="1451"/>
                  </a:lnTo>
                  <a:lnTo>
                    <a:pt x="22407" y="1617"/>
                  </a:lnTo>
                  <a:lnTo>
                    <a:pt x="21894" y="1784"/>
                  </a:lnTo>
                  <a:lnTo>
                    <a:pt x="21381" y="1964"/>
                  </a:lnTo>
                  <a:lnTo>
                    <a:pt x="20880" y="2156"/>
                  </a:lnTo>
                  <a:lnTo>
                    <a:pt x="20393" y="2349"/>
                  </a:lnTo>
                  <a:lnTo>
                    <a:pt x="19905" y="2554"/>
                  </a:lnTo>
                  <a:lnTo>
                    <a:pt x="19430" y="2772"/>
                  </a:lnTo>
                  <a:lnTo>
                    <a:pt x="18955" y="2991"/>
                  </a:lnTo>
                  <a:lnTo>
                    <a:pt x="18493" y="3222"/>
                  </a:lnTo>
                  <a:lnTo>
                    <a:pt x="18031" y="3465"/>
                  </a:lnTo>
                  <a:lnTo>
                    <a:pt x="17582" y="3709"/>
                  </a:lnTo>
                  <a:lnTo>
                    <a:pt x="17146" y="3966"/>
                  </a:lnTo>
                  <a:lnTo>
                    <a:pt x="16709" y="4223"/>
                  </a:lnTo>
                  <a:lnTo>
                    <a:pt x="16286" y="4492"/>
                  </a:lnTo>
                  <a:lnTo>
                    <a:pt x="15863" y="4774"/>
                  </a:lnTo>
                  <a:lnTo>
                    <a:pt x="15439" y="5057"/>
                  </a:lnTo>
                  <a:lnTo>
                    <a:pt x="15041" y="5352"/>
                  </a:lnTo>
                  <a:lnTo>
                    <a:pt x="14631" y="5660"/>
                  </a:lnTo>
                  <a:lnTo>
                    <a:pt x="14246" y="5968"/>
                  </a:lnTo>
                  <a:lnTo>
                    <a:pt x="13848" y="6289"/>
                  </a:lnTo>
                  <a:lnTo>
                    <a:pt x="13476" y="6622"/>
                  </a:lnTo>
                  <a:lnTo>
                    <a:pt x="13091" y="6956"/>
                  </a:lnTo>
                  <a:lnTo>
                    <a:pt x="12731" y="7290"/>
                  </a:lnTo>
                  <a:lnTo>
                    <a:pt x="12359" y="7649"/>
                  </a:lnTo>
                  <a:lnTo>
                    <a:pt x="12013" y="7995"/>
                  </a:lnTo>
                  <a:lnTo>
                    <a:pt x="11653" y="8368"/>
                  </a:lnTo>
                  <a:lnTo>
                    <a:pt x="11307" y="8740"/>
                  </a:lnTo>
                  <a:lnTo>
                    <a:pt x="10973" y="9112"/>
                  </a:lnTo>
                  <a:lnTo>
                    <a:pt x="10639" y="9510"/>
                  </a:lnTo>
                  <a:lnTo>
                    <a:pt x="10306" y="9895"/>
                  </a:lnTo>
                  <a:lnTo>
                    <a:pt x="9985" y="10305"/>
                  </a:lnTo>
                  <a:lnTo>
                    <a:pt x="9664" y="10716"/>
                  </a:lnTo>
                  <a:lnTo>
                    <a:pt x="9356" y="11127"/>
                  </a:lnTo>
                  <a:lnTo>
                    <a:pt x="9048" y="11550"/>
                  </a:lnTo>
                  <a:lnTo>
                    <a:pt x="8740" y="11987"/>
                  </a:lnTo>
                  <a:lnTo>
                    <a:pt x="8445" y="12423"/>
                  </a:lnTo>
                  <a:lnTo>
                    <a:pt x="8150" y="12872"/>
                  </a:lnTo>
                  <a:lnTo>
                    <a:pt x="7868" y="13321"/>
                  </a:lnTo>
                  <a:lnTo>
                    <a:pt x="7303" y="14258"/>
                  </a:lnTo>
                  <a:lnTo>
                    <a:pt x="6751" y="15208"/>
                  </a:lnTo>
                  <a:lnTo>
                    <a:pt x="6225" y="16196"/>
                  </a:lnTo>
                  <a:lnTo>
                    <a:pt x="5712" y="17210"/>
                  </a:lnTo>
                  <a:lnTo>
                    <a:pt x="5493" y="17697"/>
                  </a:lnTo>
                  <a:lnTo>
                    <a:pt x="5275" y="18185"/>
                  </a:lnTo>
                  <a:lnTo>
                    <a:pt x="5083" y="18685"/>
                  </a:lnTo>
                  <a:lnTo>
                    <a:pt x="4890" y="19212"/>
                  </a:lnTo>
                  <a:lnTo>
                    <a:pt x="4711" y="19725"/>
                  </a:lnTo>
                  <a:lnTo>
                    <a:pt x="4557" y="20264"/>
                  </a:lnTo>
                  <a:lnTo>
                    <a:pt x="4403" y="20803"/>
                  </a:lnTo>
                  <a:lnTo>
                    <a:pt x="4262" y="21355"/>
                  </a:lnTo>
                  <a:lnTo>
                    <a:pt x="4133" y="21906"/>
                  </a:lnTo>
                  <a:lnTo>
                    <a:pt x="4018" y="22471"/>
                  </a:lnTo>
                  <a:lnTo>
                    <a:pt x="3902" y="23036"/>
                  </a:lnTo>
                  <a:lnTo>
                    <a:pt x="3812" y="23613"/>
                  </a:lnTo>
                  <a:lnTo>
                    <a:pt x="3723" y="24191"/>
                  </a:lnTo>
                  <a:lnTo>
                    <a:pt x="3646" y="24768"/>
                  </a:lnTo>
                  <a:lnTo>
                    <a:pt x="3569" y="25346"/>
                  </a:lnTo>
                  <a:lnTo>
                    <a:pt x="3517" y="25936"/>
                  </a:lnTo>
                  <a:lnTo>
                    <a:pt x="3466" y="26526"/>
                  </a:lnTo>
                  <a:lnTo>
                    <a:pt x="3415" y="27117"/>
                  </a:lnTo>
                  <a:lnTo>
                    <a:pt x="3376" y="27707"/>
                  </a:lnTo>
                  <a:lnTo>
                    <a:pt x="3350" y="28310"/>
                  </a:lnTo>
                  <a:lnTo>
                    <a:pt x="3325" y="29491"/>
                  </a:lnTo>
                  <a:lnTo>
                    <a:pt x="3312" y="30671"/>
                  </a:lnTo>
                  <a:lnTo>
                    <a:pt x="3338" y="31839"/>
                  </a:lnTo>
                  <a:lnTo>
                    <a:pt x="3376" y="32994"/>
                  </a:lnTo>
                  <a:lnTo>
                    <a:pt x="3427" y="34123"/>
                  </a:lnTo>
                  <a:lnTo>
                    <a:pt x="3504" y="35227"/>
                  </a:lnTo>
                  <a:lnTo>
                    <a:pt x="3594" y="36318"/>
                  </a:lnTo>
                  <a:lnTo>
                    <a:pt x="3697" y="37357"/>
                  </a:lnTo>
                  <a:lnTo>
                    <a:pt x="3812" y="38358"/>
                  </a:lnTo>
                  <a:lnTo>
                    <a:pt x="3928" y="39321"/>
                  </a:lnTo>
                  <a:lnTo>
                    <a:pt x="4056" y="40232"/>
                  </a:lnTo>
                  <a:lnTo>
                    <a:pt x="4185" y="41092"/>
                  </a:lnTo>
                  <a:lnTo>
                    <a:pt x="4313" y="41887"/>
                  </a:lnTo>
                  <a:lnTo>
                    <a:pt x="4428" y="42619"/>
                  </a:lnTo>
                  <a:lnTo>
                    <a:pt x="4659" y="43889"/>
                  </a:lnTo>
                  <a:lnTo>
                    <a:pt x="4852" y="44839"/>
                  </a:lnTo>
                  <a:lnTo>
                    <a:pt x="5019" y="45635"/>
                  </a:lnTo>
                  <a:lnTo>
                    <a:pt x="4711" y="45583"/>
                  </a:lnTo>
                  <a:lnTo>
                    <a:pt x="4415" y="45532"/>
                  </a:lnTo>
                  <a:lnTo>
                    <a:pt x="4133" y="45506"/>
                  </a:lnTo>
                  <a:lnTo>
                    <a:pt x="3864" y="45481"/>
                  </a:lnTo>
                  <a:lnTo>
                    <a:pt x="3338" y="45481"/>
                  </a:lnTo>
                  <a:lnTo>
                    <a:pt x="3094" y="45494"/>
                  </a:lnTo>
                  <a:lnTo>
                    <a:pt x="2863" y="45519"/>
                  </a:lnTo>
                  <a:lnTo>
                    <a:pt x="2645" y="45558"/>
                  </a:lnTo>
                  <a:lnTo>
                    <a:pt x="2439" y="45596"/>
                  </a:lnTo>
                  <a:lnTo>
                    <a:pt x="2234" y="45648"/>
                  </a:lnTo>
                  <a:lnTo>
                    <a:pt x="2041" y="45712"/>
                  </a:lnTo>
                  <a:lnTo>
                    <a:pt x="1862" y="45789"/>
                  </a:lnTo>
                  <a:lnTo>
                    <a:pt x="1695" y="45878"/>
                  </a:lnTo>
                  <a:lnTo>
                    <a:pt x="1528" y="45968"/>
                  </a:lnTo>
                  <a:lnTo>
                    <a:pt x="1374" y="46058"/>
                  </a:lnTo>
                  <a:lnTo>
                    <a:pt x="1233" y="46174"/>
                  </a:lnTo>
                  <a:lnTo>
                    <a:pt x="1092" y="46289"/>
                  </a:lnTo>
                  <a:lnTo>
                    <a:pt x="963" y="46405"/>
                  </a:lnTo>
                  <a:lnTo>
                    <a:pt x="848" y="46533"/>
                  </a:lnTo>
                  <a:lnTo>
                    <a:pt x="745" y="46674"/>
                  </a:lnTo>
                  <a:lnTo>
                    <a:pt x="643" y="46815"/>
                  </a:lnTo>
                  <a:lnTo>
                    <a:pt x="553" y="46969"/>
                  </a:lnTo>
                  <a:lnTo>
                    <a:pt x="463" y="47123"/>
                  </a:lnTo>
                  <a:lnTo>
                    <a:pt x="386" y="47290"/>
                  </a:lnTo>
                  <a:lnTo>
                    <a:pt x="309" y="47457"/>
                  </a:lnTo>
                  <a:lnTo>
                    <a:pt x="258" y="47624"/>
                  </a:lnTo>
                  <a:lnTo>
                    <a:pt x="193" y="47803"/>
                  </a:lnTo>
                  <a:lnTo>
                    <a:pt x="142" y="47983"/>
                  </a:lnTo>
                  <a:lnTo>
                    <a:pt x="104" y="48163"/>
                  </a:lnTo>
                  <a:lnTo>
                    <a:pt x="39" y="48548"/>
                  </a:lnTo>
                  <a:lnTo>
                    <a:pt x="14" y="48946"/>
                  </a:lnTo>
                  <a:lnTo>
                    <a:pt x="1" y="49356"/>
                  </a:lnTo>
                  <a:lnTo>
                    <a:pt x="14" y="49767"/>
                  </a:lnTo>
                  <a:lnTo>
                    <a:pt x="39" y="50190"/>
                  </a:lnTo>
                  <a:lnTo>
                    <a:pt x="91" y="50627"/>
                  </a:lnTo>
                  <a:lnTo>
                    <a:pt x="168" y="51050"/>
                  </a:lnTo>
                  <a:lnTo>
                    <a:pt x="258" y="51487"/>
                  </a:lnTo>
                  <a:lnTo>
                    <a:pt x="360" y="51910"/>
                  </a:lnTo>
                  <a:lnTo>
                    <a:pt x="489" y="52333"/>
                  </a:lnTo>
                  <a:lnTo>
                    <a:pt x="630" y="52744"/>
                  </a:lnTo>
                  <a:lnTo>
                    <a:pt x="771" y="53155"/>
                  </a:lnTo>
                  <a:lnTo>
                    <a:pt x="938" y="53540"/>
                  </a:lnTo>
                  <a:lnTo>
                    <a:pt x="1105" y="53925"/>
                  </a:lnTo>
                  <a:lnTo>
                    <a:pt x="1284" y="54284"/>
                  </a:lnTo>
                  <a:lnTo>
                    <a:pt x="1477" y="54631"/>
                  </a:lnTo>
                  <a:lnTo>
                    <a:pt x="1669" y="54951"/>
                  </a:lnTo>
                  <a:lnTo>
                    <a:pt x="2247" y="55875"/>
                  </a:lnTo>
                  <a:lnTo>
                    <a:pt x="2696" y="56633"/>
                  </a:lnTo>
                  <a:lnTo>
                    <a:pt x="2888" y="56966"/>
                  </a:lnTo>
                  <a:lnTo>
                    <a:pt x="3055" y="57287"/>
                  </a:lnTo>
                  <a:lnTo>
                    <a:pt x="3209" y="57582"/>
                  </a:lnTo>
                  <a:lnTo>
                    <a:pt x="3338" y="57890"/>
                  </a:lnTo>
                  <a:lnTo>
                    <a:pt x="3479" y="58185"/>
                  </a:lnTo>
                  <a:lnTo>
                    <a:pt x="3594" y="58506"/>
                  </a:lnTo>
                  <a:lnTo>
                    <a:pt x="3851" y="59186"/>
                  </a:lnTo>
                  <a:lnTo>
                    <a:pt x="4146" y="60008"/>
                  </a:lnTo>
                  <a:lnTo>
                    <a:pt x="4492" y="61021"/>
                  </a:lnTo>
                  <a:lnTo>
                    <a:pt x="4646" y="61419"/>
                  </a:lnTo>
                  <a:lnTo>
                    <a:pt x="4800" y="61766"/>
                  </a:lnTo>
                  <a:lnTo>
                    <a:pt x="4967" y="62061"/>
                  </a:lnTo>
                  <a:lnTo>
                    <a:pt x="5134" y="62330"/>
                  </a:lnTo>
                  <a:lnTo>
                    <a:pt x="5327" y="62574"/>
                  </a:lnTo>
                  <a:lnTo>
                    <a:pt x="5506" y="62767"/>
                  </a:lnTo>
                  <a:lnTo>
                    <a:pt x="5712" y="62934"/>
                  </a:lnTo>
                  <a:lnTo>
                    <a:pt x="5904" y="63075"/>
                  </a:lnTo>
                  <a:lnTo>
                    <a:pt x="6109" y="63190"/>
                  </a:lnTo>
                  <a:lnTo>
                    <a:pt x="6315" y="63267"/>
                  </a:lnTo>
                  <a:lnTo>
                    <a:pt x="6520" y="63331"/>
                  </a:lnTo>
                  <a:lnTo>
                    <a:pt x="6725" y="63370"/>
                  </a:lnTo>
                  <a:lnTo>
                    <a:pt x="6931" y="63383"/>
                  </a:lnTo>
                  <a:lnTo>
                    <a:pt x="7136" y="63383"/>
                  </a:lnTo>
                  <a:lnTo>
                    <a:pt x="7341" y="63370"/>
                  </a:lnTo>
                  <a:lnTo>
                    <a:pt x="7547" y="63331"/>
                  </a:lnTo>
                  <a:lnTo>
                    <a:pt x="7739" y="63280"/>
                  </a:lnTo>
                  <a:lnTo>
                    <a:pt x="7932" y="63229"/>
                  </a:lnTo>
                  <a:lnTo>
                    <a:pt x="8111" y="63165"/>
                  </a:lnTo>
                  <a:lnTo>
                    <a:pt x="8291" y="63088"/>
                  </a:lnTo>
                  <a:lnTo>
                    <a:pt x="8612" y="62934"/>
                  </a:lnTo>
                  <a:lnTo>
                    <a:pt x="8894" y="62767"/>
                  </a:lnTo>
                  <a:lnTo>
                    <a:pt x="9138" y="62613"/>
                  </a:lnTo>
                  <a:lnTo>
                    <a:pt x="9318" y="62484"/>
                  </a:lnTo>
                  <a:lnTo>
                    <a:pt x="9459" y="62369"/>
                  </a:lnTo>
                  <a:lnTo>
                    <a:pt x="9831" y="63370"/>
                  </a:lnTo>
                  <a:lnTo>
                    <a:pt x="10024" y="63832"/>
                  </a:lnTo>
                  <a:lnTo>
                    <a:pt x="10203" y="64281"/>
                  </a:lnTo>
                  <a:lnTo>
                    <a:pt x="10396" y="64717"/>
                  </a:lnTo>
                  <a:lnTo>
                    <a:pt x="10575" y="65128"/>
                  </a:lnTo>
                  <a:lnTo>
                    <a:pt x="10781" y="65526"/>
                  </a:lnTo>
                  <a:lnTo>
                    <a:pt x="10973" y="65924"/>
                  </a:lnTo>
                  <a:lnTo>
                    <a:pt x="11178" y="66296"/>
                  </a:lnTo>
                  <a:lnTo>
                    <a:pt x="11397" y="66668"/>
                  </a:lnTo>
                  <a:lnTo>
                    <a:pt x="11628" y="67040"/>
                  </a:lnTo>
                  <a:lnTo>
                    <a:pt x="11859" y="67399"/>
                  </a:lnTo>
                  <a:lnTo>
                    <a:pt x="12102" y="67759"/>
                  </a:lnTo>
                  <a:lnTo>
                    <a:pt x="12372" y="68118"/>
                  </a:lnTo>
                  <a:lnTo>
                    <a:pt x="12641" y="68477"/>
                  </a:lnTo>
                  <a:lnTo>
                    <a:pt x="12937" y="68850"/>
                  </a:lnTo>
                  <a:lnTo>
                    <a:pt x="13245" y="69209"/>
                  </a:lnTo>
                  <a:lnTo>
                    <a:pt x="13578" y="69594"/>
                  </a:lnTo>
                  <a:lnTo>
                    <a:pt x="13925" y="69979"/>
                  </a:lnTo>
                  <a:lnTo>
                    <a:pt x="14297" y="70377"/>
                  </a:lnTo>
                  <a:lnTo>
                    <a:pt x="15118" y="71198"/>
                  </a:lnTo>
                  <a:lnTo>
                    <a:pt x="16029" y="72109"/>
                  </a:lnTo>
                  <a:lnTo>
                    <a:pt x="17056" y="73084"/>
                  </a:lnTo>
                  <a:lnTo>
                    <a:pt x="18211" y="74162"/>
                  </a:lnTo>
                  <a:lnTo>
                    <a:pt x="20919" y="76665"/>
                  </a:lnTo>
                  <a:lnTo>
                    <a:pt x="21560" y="77255"/>
                  </a:lnTo>
                  <a:lnTo>
                    <a:pt x="22176" y="77807"/>
                  </a:lnTo>
                  <a:lnTo>
                    <a:pt x="22767" y="78320"/>
                  </a:lnTo>
                  <a:lnTo>
                    <a:pt x="23344" y="78795"/>
                  </a:lnTo>
                  <a:lnTo>
                    <a:pt x="23883" y="79244"/>
                  </a:lnTo>
                  <a:lnTo>
                    <a:pt x="24409" y="79655"/>
                  </a:lnTo>
                  <a:lnTo>
                    <a:pt x="24910" y="80040"/>
                  </a:lnTo>
                  <a:lnTo>
                    <a:pt x="25397" y="80386"/>
                  </a:lnTo>
                  <a:lnTo>
                    <a:pt x="25872" y="80707"/>
                  </a:lnTo>
                  <a:lnTo>
                    <a:pt x="26321" y="81002"/>
                  </a:lnTo>
                  <a:lnTo>
                    <a:pt x="26745" y="81272"/>
                  </a:lnTo>
                  <a:lnTo>
                    <a:pt x="27168" y="81516"/>
                  </a:lnTo>
                  <a:lnTo>
                    <a:pt x="27566" y="81747"/>
                  </a:lnTo>
                  <a:lnTo>
                    <a:pt x="27964" y="81939"/>
                  </a:lnTo>
                  <a:lnTo>
                    <a:pt x="28336" y="82119"/>
                  </a:lnTo>
                  <a:lnTo>
                    <a:pt x="28708" y="82273"/>
                  </a:lnTo>
                  <a:lnTo>
                    <a:pt x="29055" y="82414"/>
                  </a:lnTo>
                  <a:lnTo>
                    <a:pt x="29401" y="82530"/>
                  </a:lnTo>
                  <a:lnTo>
                    <a:pt x="29748" y="82645"/>
                  </a:lnTo>
                  <a:lnTo>
                    <a:pt x="30081" y="82735"/>
                  </a:lnTo>
                  <a:lnTo>
                    <a:pt x="30402" y="82799"/>
                  </a:lnTo>
                  <a:lnTo>
                    <a:pt x="30723" y="82863"/>
                  </a:lnTo>
                  <a:lnTo>
                    <a:pt x="31044" y="82915"/>
                  </a:lnTo>
                  <a:lnTo>
                    <a:pt x="31352" y="82953"/>
                  </a:lnTo>
                  <a:lnTo>
                    <a:pt x="31673" y="82992"/>
                  </a:lnTo>
                  <a:lnTo>
                    <a:pt x="31981" y="83004"/>
                  </a:lnTo>
                  <a:lnTo>
                    <a:pt x="32597" y="83030"/>
                  </a:lnTo>
                  <a:lnTo>
                    <a:pt x="33238" y="83043"/>
                  </a:lnTo>
                  <a:lnTo>
                    <a:pt x="34535" y="83043"/>
                  </a:lnTo>
                  <a:lnTo>
                    <a:pt x="35163" y="83030"/>
                  </a:lnTo>
                  <a:lnTo>
                    <a:pt x="35792" y="83004"/>
                  </a:lnTo>
                  <a:lnTo>
                    <a:pt x="36100" y="82992"/>
                  </a:lnTo>
                  <a:lnTo>
                    <a:pt x="36408" y="82953"/>
                  </a:lnTo>
                  <a:lnTo>
                    <a:pt x="36729" y="82915"/>
                  </a:lnTo>
                  <a:lnTo>
                    <a:pt x="37037" y="82863"/>
                  </a:lnTo>
                  <a:lnTo>
                    <a:pt x="37358" y="82799"/>
                  </a:lnTo>
                  <a:lnTo>
                    <a:pt x="37679" y="82735"/>
                  </a:lnTo>
                  <a:lnTo>
                    <a:pt x="38012" y="82645"/>
                  </a:lnTo>
                  <a:lnTo>
                    <a:pt x="38346" y="82530"/>
                  </a:lnTo>
                  <a:lnTo>
                    <a:pt x="38692" y="82414"/>
                  </a:lnTo>
                  <a:lnTo>
                    <a:pt x="39052" y="82273"/>
                  </a:lnTo>
                  <a:lnTo>
                    <a:pt x="39411" y="82119"/>
                  </a:lnTo>
                  <a:lnTo>
                    <a:pt x="39796" y="81939"/>
                  </a:lnTo>
                  <a:lnTo>
                    <a:pt x="40181" y="81747"/>
                  </a:lnTo>
                  <a:lnTo>
                    <a:pt x="40579" y="81516"/>
                  </a:lnTo>
                  <a:lnTo>
                    <a:pt x="41002" y="81272"/>
                  </a:lnTo>
                  <a:lnTo>
                    <a:pt x="41439" y="81002"/>
                  </a:lnTo>
                  <a:lnTo>
                    <a:pt x="41888" y="80707"/>
                  </a:lnTo>
                  <a:lnTo>
                    <a:pt x="42350" y="80386"/>
                  </a:lnTo>
                  <a:lnTo>
                    <a:pt x="42837" y="80040"/>
                  </a:lnTo>
                  <a:lnTo>
                    <a:pt x="43338" y="79655"/>
                  </a:lnTo>
                  <a:lnTo>
                    <a:pt x="43864" y="79244"/>
                  </a:lnTo>
                  <a:lnTo>
                    <a:pt x="44416" y="78795"/>
                  </a:lnTo>
                  <a:lnTo>
                    <a:pt x="44981" y="78320"/>
                  </a:lnTo>
                  <a:lnTo>
                    <a:pt x="45584" y="77807"/>
                  </a:lnTo>
                  <a:lnTo>
                    <a:pt x="46200" y="77255"/>
                  </a:lnTo>
                  <a:lnTo>
                    <a:pt x="46854" y="76665"/>
                  </a:lnTo>
                  <a:lnTo>
                    <a:pt x="49575" y="74175"/>
                  </a:lnTo>
                  <a:lnTo>
                    <a:pt x="50730" y="73097"/>
                  </a:lnTo>
                  <a:lnTo>
                    <a:pt x="51756" y="72122"/>
                  </a:lnTo>
                  <a:lnTo>
                    <a:pt x="52668" y="71224"/>
                  </a:lnTo>
                  <a:lnTo>
                    <a:pt x="53489" y="70390"/>
                  </a:lnTo>
                  <a:lnTo>
                    <a:pt x="53861" y="69992"/>
                  </a:lnTo>
                  <a:lnTo>
                    <a:pt x="54207" y="69607"/>
                  </a:lnTo>
                  <a:lnTo>
                    <a:pt x="54541" y="69222"/>
                  </a:lnTo>
                  <a:lnTo>
                    <a:pt x="54849" y="68862"/>
                  </a:lnTo>
                  <a:lnTo>
                    <a:pt x="55144" y="68490"/>
                  </a:lnTo>
                  <a:lnTo>
                    <a:pt x="55414" y="68131"/>
                  </a:lnTo>
                  <a:lnTo>
                    <a:pt x="55670" y="67772"/>
                  </a:lnTo>
                  <a:lnTo>
                    <a:pt x="55927" y="67412"/>
                  </a:lnTo>
                  <a:lnTo>
                    <a:pt x="56158" y="67053"/>
                  </a:lnTo>
                  <a:lnTo>
                    <a:pt x="56389" y="66681"/>
                  </a:lnTo>
                  <a:lnTo>
                    <a:pt x="56594" y="66309"/>
                  </a:lnTo>
                  <a:lnTo>
                    <a:pt x="56800" y="65924"/>
                  </a:lnTo>
                  <a:lnTo>
                    <a:pt x="57005" y="65539"/>
                  </a:lnTo>
                  <a:lnTo>
                    <a:pt x="57198" y="65128"/>
                  </a:lnTo>
                  <a:lnTo>
                    <a:pt x="57390" y="64717"/>
                  </a:lnTo>
                  <a:lnTo>
                    <a:pt x="57570" y="64281"/>
                  </a:lnTo>
                  <a:lnTo>
                    <a:pt x="57942" y="63370"/>
                  </a:lnTo>
                  <a:lnTo>
                    <a:pt x="58314" y="62369"/>
                  </a:lnTo>
                  <a:lnTo>
                    <a:pt x="58468" y="62484"/>
                  </a:lnTo>
                  <a:lnTo>
                    <a:pt x="58648" y="62613"/>
                  </a:lnTo>
                  <a:lnTo>
                    <a:pt x="58879" y="62767"/>
                  </a:lnTo>
                  <a:lnTo>
                    <a:pt x="59161" y="62934"/>
                  </a:lnTo>
                  <a:lnTo>
                    <a:pt x="59482" y="63088"/>
                  </a:lnTo>
                  <a:lnTo>
                    <a:pt x="59662" y="63165"/>
                  </a:lnTo>
                  <a:lnTo>
                    <a:pt x="59854" y="63229"/>
                  </a:lnTo>
                  <a:lnTo>
                    <a:pt x="60034" y="63280"/>
                  </a:lnTo>
                  <a:lnTo>
                    <a:pt x="60239" y="63331"/>
                  </a:lnTo>
                  <a:lnTo>
                    <a:pt x="60431" y="63370"/>
                  </a:lnTo>
                  <a:lnTo>
                    <a:pt x="60637" y="63383"/>
                  </a:lnTo>
                  <a:lnTo>
                    <a:pt x="60842" y="63383"/>
                  </a:lnTo>
                  <a:lnTo>
                    <a:pt x="61047" y="63370"/>
                  </a:lnTo>
                  <a:lnTo>
                    <a:pt x="61253" y="63331"/>
                  </a:lnTo>
                  <a:lnTo>
                    <a:pt x="61458" y="63267"/>
                  </a:lnTo>
                  <a:lnTo>
                    <a:pt x="61663" y="63190"/>
                  </a:lnTo>
                  <a:lnTo>
                    <a:pt x="61869" y="63075"/>
                  </a:lnTo>
                  <a:lnTo>
                    <a:pt x="62074" y="62934"/>
                  </a:lnTo>
                  <a:lnTo>
                    <a:pt x="62267" y="62767"/>
                  </a:lnTo>
                  <a:lnTo>
                    <a:pt x="62459" y="62574"/>
                  </a:lnTo>
                  <a:lnTo>
                    <a:pt x="62639" y="62330"/>
                  </a:lnTo>
                  <a:lnTo>
                    <a:pt x="62806" y="62061"/>
                  </a:lnTo>
                  <a:lnTo>
                    <a:pt x="62972" y="61766"/>
                  </a:lnTo>
                  <a:lnTo>
                    <a:pt x="63139" y="61419"/>
                  </a:lnTo>
                  <a:lnTo>
                    <a:pt x="63280" y="61021"/>
                  </a:lnTo>
                  <a:lnTo>
                    <a:pt x="63922" y="59186"/>
                  </a:lnTo>
                  <a:lnTo>
                    <a:pt x="64179" y="58506"/>
                  </a:lnTo>
                  <a:lnTo>
                    <a:pt x="64307" y="58185"/>
                  </a:lnTo>
                  <a:lnTo>
                    <a:pt x="64435" y="57890"/>
                  </a:lnTo>
                  <a:lnTo>
                    <a:pt x="64577" y="57582"/>
                  </a:lnTo>
                  <a:lnTo>
                    <a:pt x="64731" y="57287"/>
                  </a:lnTo>
                  <a:lnTo>
                    <a:pt x="64897" y="56966"/>
                  </a:lnTo>
                  <a:lnTo>
                    <a:pt x="65077" y="56633"/>
                  </a:lnTo>
                  <a:lnTo>
                    <a:pt x="65526" y="55875"/>
                  </a:lnTo>
                  <a:lnTo>
                    <a:pt x="66104" y="54951"/>
                  </a:lnTo>
                  <a:lnTo>
                    <a:pt x="66296" y="54631"/>
                  </a:lnTo>
                  <a:lnTo>
                    <a:pt x="66489" y="54284"/>
                  </a:lnTo>
                  <a:lnTo>
                    <a:pt x="66668" y="53925"/>
                  </a:lnTo>
                  <a:lnTo>
                    <a:pt x="66835" y="53540"/>
                  </a:lnTo>
                  <a:lnTo>
                    <a:pt x="67002" y="53155"/>
                  </a:lnTo>
                  <a:lnTo>
                    <a:pt x="67156" y="52744"/>
                  </a:lnTo>
                  <a:lnTo>
                    <a:pt x="67284" y="52333"/>
                  </a:lnTo>
                  <a:lnTo>
                    <a:pt x="67413" y="51910"/>
                  </a:lnTo>
                  <a:lnTo>
                    <a:pt x="67515" y="51487"/>
                  </a:lnTo>
                  <a:lnTo>
                    <a:pt x="67605" y="51050"/>
                  </a:lnTo>
                  <a:lnTo>
                    <a:pt x="67682" y="50627"/>
                  </a:lnTo>
                  <a:lnTo>
                    <a:pt x="67733" y="50190"/>
                  </a:lnTo>
                  <a:lnTo>
                    <a:pt x="67772" y="49767"/>
                  </a:lnTo>
                  <a:lnTo>
                    <a:pt x="67785" y="49356"/>
                  </a:lnTo>
                  <a:lnTo>
                    <a:pt x="67772" y="48946"/>
                  </a:lnTo>
                  <a:lnTo>
                    <a:pt x="67733" y="48548"/>
                  </a:lnTo>
                  <a:lnTo>
                    <a:pt x="67669" y="48163"/>
                  </a:lnTo>
                  <a:lnTo>
                    <a:pt x="67631" y="47983"/>
                  </a:lnTo>
                  <a:lnTo>
                    <a:pt x="67579" y="47803"/>
                  </a:lnTo>
                  <a:lnTo>
                    <a:pt x="67528" y="47624"/>
                  </a:lnTo>
                  <a:lnTo>
                    <a:pt x="67464" y="47457"/>
                  </a:lnTo>
                  <a:lnTo>
                    <a:pt x="67387" y="47290"/>
                  </a:lnTo>
                  <a:lnTo>
                    <a:pt x="67310" y="47123"/>
                  </a:lnTo>
                  <a:lnTo>
                    <a:pt x="67233" y="46969"/>
                  </a:lnTo>
                  <a:lnTo>
                    <a:pt x="67130" y="46815"/>
                  </a:lnTo>
                  <a:lnTo>
                    <a:pt x="67040" y="46674"/>
                  </a:lnTo>
                  <a:lnTo>
                    <a:pt x="66925" y="46533"/>
                  </a:lnTo>
                  <a:lnTo>
                    <a:pt x="66809" y="46405"/>
                  </a:lnTo>
                  <a:lnTo>
                    <a:pt x="66681" y="46289"/>
                  </a:lnTo>
                  <a:lnTo>
                    <a:pt x="66540" y="46174"/>
                  </a:lnTo>
                  <a:lnTo>
                    <a:pt x="66399" y="46058"/>
                  </a:lnTo>
                  <a:lnTo>
                    <a:pt x="66245" y="45968"/>
                  </a:lnTo>
                  <a:lnTo>
                    <a:pt x="66091" y="45878"/>
                  </a:lnTo>
                  <a:lnTo>
                    <a:pt x="65911" y="45789"/>
                  </a:lnTo>
                  <a:lnTo>
                    <a:pt x="65732" y="45712"/>
                  </a:lnTo>
                  <a:lnTo>
                    <a:pt x="65539" y="45648"/>
                  </a:lnTo>
                  <a:lnTo>
                    <a:pt x="65347" y="45596"/>
                  </a:lnTo>
                  <a:lnTo>
                    <a:pt x="65128" y="45558"/>
                  </a:lnTo>
                  <a:lnTo>
                    <a:pt x="64910" y="45519"/>
                  </a:lnTo>
                  <a:lnTo>
                    <a:pt x="64679" y="45494"/>
                  </a:lnTo>
                  <a:lnTo>
                    <a:pt x="64435" y="45481"/>
                  </a:lnTo>
                  <a:lnTo>
                    <a:pt x="63922" y="45481"/>
                  </a:lnTo>
                  <a:lnTo>
                    <a:pt x="63640" y="45506"/>
                  </a:lnTo>
                  <a:lnTo>
                    <a:pt x="63357" y="45532"/>
                  </a:lnTo>
                  <a:lnTo>
                    <a:pt x="63062" y="45583"/>
                  </a:lnTo>
                  <a:lnTo>
                    <a:pt x="62754" y="45635"/>
                  </a:lnTo>
                  <a:lnTo>
                    <a:pt x="62921" y="44839"/>
                  </a:lnTo>
                  <a:lnTo>
                    <a:pt x="63114" y="43889"/>
                  </a:lnTo>
                  <a:lnTo>
                    <a:pt x="63345" y="42619"/>
                  </a:lnTo>
                  <a:lnTo>
                    <a:pt x="63473" y="41887"/>
                  </a:lnTo>
                  <a:lnTo>
                    <a:pt x="63588" y="41092"/>
                  </a:lnTo>
                  <a:lnTo>
                    <a:pt x="63717" y="40232"/>
                  </a:lnTo>
                  <a:lnTo>
                    <a:pt x="63845" y="39321"/>
                  </a:lnTo>
                  <a:lnTo>
                    <a:pt x="63961" y="38358"/>
                  </a:lnTo>
                  <a:lnTo>
                    <a:pt x="64076" y="37357"/>
                  </a:lnTo>
                  <a:lnTo>
                    <a:pt x="64179" y="36318"/>
                  </a:lnTo>
                  <a:lnTo>
                    <a:pt x="64269" y="35227"/>
                  </a:lnTo>
                  <a:lnTo>
                    <a:pt x="64346" y="34123"/>
                  </a:lnTo>
                  <a:lnTo>
                    <a:pt x="64410" y="32994"/>
                  </a:lnTo>
                  <a:lnTo>
                    <a:pt x="64448" y="31839"/>
                  </a:lnTo>
                  <a:lnTo>
                    <a:pt x="64461" y="30671"/>
                  </a:lnTo>
                  <a:lnTo>
                    <a:pt x="64461" y="29491"/>
                  </a:lnTo>
                  <a:lnTo>
                    <a:pt x="64423" y="28310"/>
                  </a:lnTo>
                  <a:lnTo>
                    <a:pt x="64397" y="27707"/>
                  </a:lnTo>
                  <a:lnTo>
                    <a:pt x="64358" y="27117"/>
                  </a:lnTo>
                  <a:lnTo>
                    <a:pt x="64320" y="26526"/>
                  </a:lnTo>
                  <a:lnTo>
                    <a:pt x="64269" y="25936"/>
                  </a:lnTo>
                  <a:lnTo>
                    <a:pt x="64204" y="25346"/>
                  </a:lnTo>
                  <a:lnTo>
                    <a:pt x="64140" y="24768"/>
                  </a:lnTo>
                  <a:lnTo>
                    <a:pt x="64063" y="24191"/>
                  </a:lnTo>
                  <a:lnTo>
                    <a:pt x="63973" y="23613"/>
                  </a:lnTo>
                  <a:lnTo>
                    <a:pt x="63871" y="23036"/>
                  </a:lnTo>
                  <a:lnTo>
                    <a:pt x="63768" y="22471"/>
                  </a:lnTo>
                  <a:lnTo>
                    <a:pt x="63653" y="21906"/>
                  </a:lnTo>
                  <a:lnTo>
                    <a:pt x="63511" y="21355"/>
                  </a:lnTo>
                  <a:lnTo>
                    <a:pt x="63383" y="20803"/>
                  </a:lnTo>
                  <a:lnTo>
                    <a:pt x="63229" y="20264"/>
                  </a:lnTo>
                  <a:lnTo>
                    <a:pt x="63062" y="19725"/>
                  </a:lnTo>
                  <a:lnTo>
                    <a:pt x="62883" y="19212"/>
                  </a:lnTo>
                  <a:lnTo>
                    <a:pt x="62703" y="18685"/>
                  </a:lnTo>
                  <a:lnTo>
                    <a:pt x="62498" y="18185"/>
                  </a:lnTo>
                  <a:lnTo>
                    <a:pt x="62279" y="17697"/>
                  </a:lnTo>
                  <a:lnTo>
                    <a:pt x="62061" y="17210"/>
                  </a:lnTo>
                  <a:lnTo>
                    <a:pt x="61548" y="16196"/>
                  </a:lnTo>
                  <a:lnTo>
                    <a:pt x="61022" y="15208"/>
                  </a:lnTo>
                  <a:lnTo>
                    <a:pt x="60470" y="14258"/>
                  </a:lnTo>
                  <a:lnTo>
                    <a:pt x="59918" y="13321"/>
                  </a:lnTo>
                  <a:lnTo>
                    <a:pt x="59623" y="12872"/>
                  </a:lnTo>
                  <a:lnTo>
                    <a:pt x="59328" y="12423"/>
                  </a:lnTo>
                  <a:lnTo>
                    <a:pt x="59033" y="11987"/>
                  </a:lnTo>
                  <a:lnTo>
                    <a:pt x="58725" y="11550"/>
                  </a:lnTo>
                  <a:lnTo>
                    <a:pt x="58417" y="11127"/>
                  </a:lnTo>
                  <a:lnTo>
                    <a:pt x="58109" y="10716"/>
                  </a:lnTo>
                  <a:lnTo>
                    <a:pt x="57788" y="10305"/>
                  </a:lnTo>
                  <a:lnTo>
                    <a:pt x="57467" y="9895"/>
                  </a:lnTo>
                  <a:lnTo>
                    <a:pt x="57133" y="9510"/>
                  </a:lnTo>
                  <a:lnTo>
                    <a:pt x="56800" y="9112"/>
                  </a:lnTo>
                  <a:lnTo>
                    <a:pt x="56466" y="8740"/>
                  </a:lnTo>
                  <a:lnTo>
                    <a:pt x="56120" y="8368"/>
                  </a:lnTo>
                  <a:lnTo>
                    <a:pt x="55760" y="7995"/>
                  </a:lnTo>
                  <a:lnTo>
                    <a:pt x="55414" y="7649"/>
                  </a:lnTo>
                  <a:lnTo>
                    <a:pt x="55042" y="7290"/>
                  </a:lnTo>
                  <a:lnTo>
                    <a:pt x="54682" y="6956"/>
                  </a:lnTo>
                  <a:lnTo>
                    <a:pt x="54297" y="6622"/>
                  </a:lnTo>
                  <a:lnTo>
                    <a:pt x="53925" y="6289"/>
                  </a:lnTo>
                  <a:lnTo>
                    <a:pt x="53527" y="5968"/>
                  </a:lnTo>
                  <a:lnTo>
                    <a:pt x="53142" y="5660"/>
                  </a:lnTo>
                  <a:lnTo>
                    <a:pt x="52732" y="5352"/>
                  </a:lnTo>
                  <a:lnTo>
                    <a:pt x="52334" y="5057"/>
                  </a:lnTo>
                  <a:lnTo>
                    <a:pt x="51910" y="4774"/>
                  </a:lnTo>
                  <a:lnTo>
                    <a:pt x="51487" y="4492"/>
                  </a:lnTo>
                  <a:lnTo>
                    <a:pt x="51063" y="4223"/>
                  </a:lnTo>
                  <a:lnTo>
                    <a:pt x="50627" y="3966"/>
                  </a:lnTo>
                  <a:lnTo>
                    <a:pt x="50191" y="3709"/>
                  </a:lnTo>
                  <a:lnTo>
                    <a:pt x="49742" y="3465"/>
                  </a:lnTo>
                  <a:lnTo>
                    <a:pt x="49280" y="3222"/>
                  </a:lnTo>
                  <a:lnTo>
                    <a:pt x="48818" y="2991"/>
                  </a:lnTo>
                  <a:lnTo>
                    <a:pt x="48343" y="2772"/>
                  </a:lnTo>
                  <a:lnTo>
                    <a:pt x="47868" y="2554"/>
                  </a:lnTo>
                  <a:lnTo>
                    <a:pt x="47380" y="2349"/>
                  </a:lnTo>
                  <a:lnTo>
                    <a:pt x="46893" y="2156"/>
                  </a:lnTo>
                  <a:lnTo>
                    <a:pt x="46392" y="1964"/>
                  </a:lnTo>
                  <a:lnTo>
                    <a:pt x="45879" y="1784"/>
                  </a:lnTo>
                  <a:lnTo>
                    <a:pt x="45366" y="1617"/>
                  </a:lnTo>
                  <a:lnTo>
                    <a:pt x="44839" y="1451"/>
                  </a:lnTo>
                  <a:lnTo>
                    <a:pt x="44300" y="1297"/>
                  </a:lnTo>
                  <a:lnTo>
                    <a:pt x="43761" y="1143"/>
                  </a:lnTo>
                  <a:lnTo>
                    <a:pt x="43210" y="1014"/>
                  </a:lnTo>
                  <a:lnTo>
                    <a:pt x="42645" y="886"/>
                  </a:lnTo>
                  <a:lnTo>
                    <a:pt x="42080" y="758"/>
                  </a:lnTo>
                  <a:lnTo>
                    <a:pt x="41503" y="642"/>
                  </a:lnTo>
                  <a:lnTo>
                    <a:pt x="40925" y="540"/>
                  </a:lnTo>
                  <a:lnTo>
                    <a:pt x="40322" y="450"/>
                  </a:lnTo>
                  <a:lnTo>
                    <a:pt x="39719" y="360"/>
                  </a:lnTo>
                  <a:lnTo>
                    <a:pt x="39116" y="283"/>
                  </a:lnTo>
                  <a:lnTo>
                    <a:pt x="38487" y="219"/>
                  </a:lnTo>
                  <a:lnTo>
                    <a:pt x="37858" y="167"/>
                  </a:lnTo>
                  <a:lnTo>
                    <a:pt x="37217" y="116"/>
                  </a:lnTo>
                  <a:lnTo>
                    <a:pt x="36575" y="78"/>
                  </a:lnTo>
                  <a:lnTo>
                    <a:pt x="35920" y="39"/>
                  </a:lnTo>
                  <a:lnTo>
                    <a:pt x="35253" y="13"/>
                  </a:lnTo>
                  <a:lnTo>
                    <a:pt x="34573" y="1"/>
                  </a:lnTo>
                  <a:close/>
                </a:path>
              </a:pathLst>
            </a:custGeom>
            <a:solidFill>
              <a:srgbClr val="F4C2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3" name="Google Shape;143;p2"/>
            <p:cNvSpPr/>
            <p:nvPr/>
          </p:nvSpPr>
          <p:spPr>
            <a:xfrm>
              <a:off x="4325850" y="682775"/>
              <a:ext cx="1694625" cy="2076075"/>
            </a:xfrm>
            <a:custGeom>
              <a:avLst/>
              <a:gdLst/>
              <a:ahLst/>
              <a:cxnLst/>
              <a:rect l="l" t="t" r="r" b="b"/>
              <a:pathLst>
                <a:path w="67785" h="83043" fill="none" extrusionOk="0">
                  <a:moveTo>
                    <a:pt x="62754" y="45635"/>
                  </a:moveTo>
                  <a:lnTo>
                    <a:pt x="62754" y="45635"/>
                  </a:lnTo>
                  <a:lnTo>
                    <a:pt x="62921" y="44839"/>
                  </a:lnTo>
                  <a:lnTo>
                    <a:pt x="63114" y="43889"/>
                  </a:lnTo>
                  <a:lnTo>
                    <a:pt x="63345" y="42619"/>
                  </a:lnTo>
                  <a:lnTo>
                    <a:pt x="63473" y="41887"/>
                  </a:lnTo>
                  <a:lnTo>
                    <a:pt x="63588" y="41092"/>
                  </a:lnTo>
                  <a:lnTo>
                    <a:pt x="63717" y="40232"/>
                  </a:lnTo>
                  <a:lnTo>
                    <a:pt x="63845" y="39321"/>
                  </a:lnTo>
                  <a:lnTo>
                    <a:pt x="63961" y="38358"/>
                  </a:lnTo>
                  <a:lnTo>
                    <a:pt x="64076" y="37357"/>
                  </a:lnTo>
                  <a:lnTo>
                    <a:pt x="64179" y="36318"/>
                  </a:lnTo>
                  <a:lnTo>
                    <a:pt x="64269" y="35227"/>
                  </a:lnTo>
                  <a:lnTo>
                    <a:pt x="64346" y="34123"/>
                  </a:lnTo>
                  <a:lnTo>
                    <a:pt x="64410" y="32994"/>
                  </a:lnTo>
                  <a:lnTo>
                    <a:pt x="64448" y="31839"/>
                  </a:lnTo>
                  <a:lnTo>
                    <a:pt x="64461" y="30671"/>
                  </a:lnTo>
                  <a:lnTo>
                    <a:pt x="64461" y="29491"/>
                  </a:lnTo>
                  <a:lnTo>
                    <a:pt x="64423" y="28310"/>
                  </a:lnTo>
                  <a:lnTo>
                    <a:pt x="64397" y="27707"/>
                  </a:lnTo>
                  <a:lnTo>
                    <a:pt x="64358" y="27117"/>
                  </a:lnTo>
                  <a:lnTo>
                    <a:pt x="64320" y="26526"/>
                  </a:lnTo>
                  <a:lnTo>
                    <a:pt x="64269" y="25936"/>
                  </a:lnTo>
                  <a:lnTo>
                    <a:pt x="64204" y="25346"/>
                  </a:lnTo>
                  <a:lnTo>
                    <a:pt x="64140" y="24768"/>
                  </a:lnTo>
                  <a:lnTo>
                    <a:pt x="64063" y="24191"/>
                  </a:lnTo>
                  <a:lnTo>
                    <a:pt x="63973" y="23613"/>
                  </a:lnTo>
                  <a:lnTo>
                    <a:pt x="63871" y="23036"/>
                  </a:lnTo>
                  <a:lnTo>
                    <a:pt x="63768" y="22471"/>
                  </a:lnTo>
                  <a:lnTo>
                    <a:pt x="63653" y="21906"/>
                  </a:lnTo>
                  <a:lnTo>
                    <a:pt x="63511" y="21355"/>
                  </a:lnTo>
                  <a:lnTo>
                    <a:pt x="63383" y="20803"/>
                  </a:lnTo>
                  <a:lnTo>
                    <a:pt x="63229" y="20264"/>
                  </a:lnTo>
                  <a:lnTo>
                    <a:pt x="63062" y="19725"/>
                  </a:lnTo>
                  <a:lnTo>
                    <a:pt x="62883" y="19212"/>
                  </a:lnTo>
                  <a:lnTo>
                    <a:pt x="62703" y="18685"/>
                  </a:lnTo>
                  <a:lnTo>
                    <a:pt x="62498" y="18185"/>
                  </a:lnTo>
                  <a:lnTo>
                    <a:pt x="62279" y="17697"/>
                  </a:lnTo>
                  <a:lnTo>
                    <a:pt x="62061" y="17210"/>
                  </a:lnTo>
                  <a:lnTo>
                    <a:pt x="62061" y="17210"/>
                  </a:lnTo>
                  <a:lnTo>
                    <a:pt x="61548" y="16196"/>
                  </a:lnTo>
                  <a:lnTo>
                    <a:pt x="61022" y="15208"/>
                  </a:lnTo>
                  <a:lnTo>
                    <a:pt x="60470" y="14258"/>
                  </a:lnTo>
                  <a:lnTo>
                    <a:pt x="59918" y="13321"/>
                  </a:lnTo>
                  <a:lnTo>
                    <a:pt x="59623" y="12872"/>
                  </a:lnTo>
                  <a:lnTo>
                    <a:pt x="59328" y="12423"/>
                  </a:lnTo>
                  <a:lnTo>
                    <a:pt x="59033" y="11987"/>
                  </a:lnTo>
                  <a:lnTo>
                    <a:pt x="58725" y="11550"/>
                  </a:lnTo>
                  <a:lnTo>
                    <a:pt x="58417" y="11127"/>
                  </a:lnTo>
                  <a:lnTo>
                    <a:pt x="58109" y="10716"/>
                  </a:lnTo>
                  <a:lnTo>
                    <a:pt x="57788" y="10305"/>
                  </a:lnTo>
                  <a:lnTo>
                    <a:pt x="57467" y="9895"/>
                  </a:lnTo>
                  <a:lnTo>
                    <a:pt x="57133" y="9510"/>
                  </a:lnTo>
                  <a:lnTo>
                    <a:pt x="56800" y="9112"/>
                  </a:lnTo>
                  <a:lnTo>
                    <a:pt x="56466" y="8740"/>
                  </a:lnTo>
                  <a:lnTo>
                    <a:pt x="56120" y="8368"/>
                  </a:lnTo>
                  <a:lnTo>
                    <a:pt x="55760" y="7995"/>
                  </a:lnTo>
                  <a:lnTo>
                    <a:pt x="55414" y="7649"/>
                  </a:lnTo>
                  <a:lnTo>
                    <a:pt x="55042" y="7290"/>
                  </a:lnTo>
                  <a:lnTo>
                    <a:pt x="54682" y="6956"/>
                  </a:lnTo>
                  <a:lnTo>
                    <a:pt x="54297" y="6622"/>
                  </a:lnTo>
                  <a:lnTo>
                    <a:pt x="53925" y="6289"/>
                  </a:lnTo>
                  <a:lnTo>
                    <a:pt x="53527" y="5968"/>
                  </a:lnTo>
                  <a:lnTo>
                    <a:pt x="53142" y="5660"/>
                  </a:lnTo>
                  <a:lnTo>
                    <a:pt x="52732" y="5352"/>
                  </a:lnTo>
                  <a:lnTo>
                    <a:pt x="52334" y="5057"/>
                  </a:lnTo>
                  <a:lnTo>
                    <a:pt x="51910" y="4774"/>
                  </a:lnTo>
                  <a:lnTo>
                    <a:pt x="51487" y="4492"/>
                  </a:lnTo>
                  <a:lnTo>
                    <a:pt x="51063" y="4223"/>
                  </a:lnTo>
                  <a:lnTo>
                    <a:pt x="50627" y="3966"/>
                  </a:lnTo>
                  <a:lnTo>
                    <a:pt x="50191" y="3709"/>
                  </a:lnTo>
                  <a:lnTo>
                    <a:pt x="49742" y="3465"/>
                  </a:lnTo>
                  <a:lnTo>
                    <a:pt x="49280" y="3222"/>
                  </a:lnTo>
                  <a:lnTo>
                    <a:pt x="48818" y="2991"/>
                  </a:lnTo>
                  <a:lnTo>
                    <a:pt x="48343" y="2772"/>
                  </a:lnTo>
                  <a:lnTo>
                    <a:pt x="47868" y="2554"/>
                  </a:lnTo>
                  <a:lnTo>
                    <a:pt x="47380" y="2349"/>
                  </a:lnTo>
                  <a:lnTo>
                    <a:pt x="46893" y="2156"/>
                  </a:lnTo>
                  <a:lnTo>
                    <a:pt x="46392" y="1964"/>
                  </a:lnTo>
                  <a:lnTo>
                    <a:pt x="45879" y="1784"/>
                  </a:lnTo>
                  <a:lnTo>
                    <a:pt x="45366" y="1617"/>
                  </a:lnTo>
                  <a:lnTo>
                    <a:pt x="44839" y="1451"/>
                  </a:lnTo>
                  <a:lnTo>
                    <a:pt x="44300" y="1297"/>
                  </a:lnTo>
                  <a:lnTo>
                    <a:pt x="43761" y="1143"/>
                  </a:lnTo>
                  <a:lnTo>
                    <a:pt x="43210" y="1014"/>
                  </a:lnTo>
                  <a:lnTo>
                    <a:pt x="42645" y="886"/>
                  </a:lnTo>
                  <a:lnTo>
                    <a:pt x="42080" y="758"/>
                  </a:lnTo>
                  <a:lnTo>
                    <a:pt x="41503" y="642"/>
                  </a:lnTo>
                  <a:lnTo>
                    <a:pt x="40925" y="540"/>
                  </a:lnTo>
                  <a:lnTo>
                    <a:pt x="40322" y="450"/>
                  </a:lnTo>
                  <a:lnTo>
                    <a:pt x="39719" y="360"/>
                  </a:lnTo>
                  <a:lnTo>
                    <a:pt x="39116" y="283"/>
                  </a:lnTo>
                  <a:lnTo>
                    <a:pt x="38487" y="219"/>
                  </a:lnTo>
                  <a:lnTo>
                    <a:pt x="37858" y="167"/>
                  </a:lnTo>
                  <a:lnTo>
                    <a:pt x="37217" y="116"/>
                  </a:lnTo>
                  <a:lnTo>
                    <a:pt x="36575" y="78"/>
                  </a:lnTo>
                  <a:lnTo>
                    <a:pt x="35920" y="39"/>
                  </a:lnTo>
                  <a:lnTo>
                    <a:pt x="35253" y="13"/>
                  </a:lnTo>
                  <a:lnTo>
                    <a:pt x="34573" y="1"/>
                  </a:lnTo>
                  <a:lnTo>
                    <a:pt x="33880" y="1"/>
                  </a:lnTo>
                  <a:lnTo>
                    <a:pt x="33880" y="1"/>
                  </a:lnTo>
                  <a:lnTo>
                    <a:pt x="33200" y="1"/>
                  </a:lnTo>
                  <a:lnTo>
                    <a:pt x="32520" y="13"/>
                  </a:lnTo>
                  <a:lnTo>
                    <a:pt x="31852" y="39"/>
                  </a:lnTo>
                  <a:lnTo>
                    <a:pt x="31198" y="78"/>
                  </a:lnTo>
                  <a:lnTo>
                    <a:pt x="30543" y="116"/>
                  </a:lnTo>
                  <a:lnTo>
                    <a:pt x="29915" y="167"/>
                  </a:lnTo>
                  <a:lnTo>
                    <a:pt x="29286" y="219"/>
                  </a:lnTo>
                  <a:lnTo>
                    <a:pt x="28657" y="283"/>
                  </a:lnTo>
                  <a:lnTo>
                    <a:pt x="28054" y="360"/>
                  </a:lnTo>
                  <a:lnTo>
                    <a:pt x="27451" y="450"/>
                  </a:lnTo>
                  <a:lnTo>
                    <a:pt x="26848" y="540"/>
                  </a:lnTo>
                  <a:lnTo>
                    <a:pt x="26270" y="642"/>
                  </a:lnTo>
                  <a:lnTo>
                    <a:pt x="25693" y="758"/>
                  </a:lnTo>
                  <a:lnTo>
                    <a:pt x="25128" y="886"/>
                  </a:lnTo>
                  <a:lnTo>
                    <a:pt x="24563" y="1014"/>
                  </a:lnTo>
                  <a:lnTo>
                    <a:pt x="24011" y="1143"/>
                  </a:lnTo>
                  <a:lnTo>
                    <a:pt x="23472" y="1297"/>
                  </a:lnTo>
                  <a:lnTo>
                    <a:pt x="22933" y="1451"/>
                  </a:lnTo>
                  <a:lnTo>
                    <a:pt x="22407" y="1617"/>
                  </a:lnTo>
                  <a:lnTo>
                    <a:pt x="21894" y="1784"/>
                  </a:lnTo>
                  <a:lnTo>
                    <a:pt x="21381" y="1964"/>
                  </a:lnTo>
                  <a:lnTo>
                    <a:pt x="20880" y="2156"/>
                  </a:lnTo>
                  <a:lnTo>
                    <a:pt x="20393" y="2349"/>
                  </a:lnTo>
                  <a:lnTo>
                    <a:pt x="19905" y="2554"/>
                  </a:lnTo>
                  <a:lnTo>
                    <a:pt x="19430" y="2772"/>
                  </a:lnTo>
                  <a:lnTo>
                    <a:pt x="18955" y="2991"/>
                  </a:lnTo>
                  <a:lnTo>
                    <a:pt x="18493" y="3222"/>
                  </a:lnTo>
                  <a:lnTo>
                    <a:pt x="18031" y="3465"/>
                  </a:lnTo>
                  <a:lnTo>
                    <a:pt x="17582" y="3709"/>
                  </a:lnTo>
                  <a:lnTo>
                    <a:pt x="17146" y="3966"/>
                  </a:lnTo>
                  <a:lnTo>
                    <a:pt x="16709" y="4223"/>
                  </a:lnTo>
                  <a:lnTo>
                    <a:pt x="16286" y="4492"/>
                  </a:lnTo>
                  <a:lnTo>
                    <a:pt x="15863" y="4774"/>
                  </a:lnTo>
                  <a:lnTo>
                    <a:pt x="15439" y="5057"/>
                  </a:lnTo>
                  <a:lnTo>
                    <a:pt x="15041" y="5352"/>
                  </a:lnTo>
                  <a:lnTo>
                    <a:pt x="14631" y="5660"/>
                  </a:lnTo>
                  <a:lnTo>
                    <a:pt x="14246" y="5968"/>
                  </a:lnTo>
                  <a:lnTo>
                    <a:pt x="13848" y="6289"/>
                  </a:lnTo>
                  <a:lnTo>
                    <a:pt x="13476" y="6622"/>
                  </a:lnTo>
                  <a:lnTo>
                    <a:pt x="13091" y="6956"/>
                  </a:lnTo>
                  <a:lnTo>
                    <a:pt x="12731" y="7290"/>
                  </a:lnTo>
                  <a:lnTo>
                    <a:pt x="12359" y="7649"/>
                  </a:lnTo>
                  <a:lnTo>
                    <a:pt x="12013" y="7995"/>
                  </a:lnTo>
                  <a:lnTo>
                    <a:pt x="11653" y="8368"/>
                  </a:lnTo>
                  <a:lnTo>
                    <a:pt x="11307" y="8740"/>
                  </a:lnTo>
                  <a:lnTo>
                    <a:pt x="10973" y="9112"/>
                  </a:lnTo>
                  <a:lnTo>
                    <a:pt x="10639" y="9510"/>
                  </a:lnTo>
                  <a:lnTo>
                    <a:pt x="10306" y="9895"/>
                  </a:lnTo>
                  <a:lnTo>
                    <a:pt x="9985" y="10305"/>
                  </a:lnTo>
                  <a:lnTo>
                    <a:pt x="9664" y="10716"/>
                  </a:lnTo>
                  <a:lnTo>
                    <a:pt x="9356" y="11127"/>
                  </a:lnTo>
                  <a:lnTo>
                    <a:pt x="9048" y="11550"/>
                  </a:lnTo>
                  <a:lnTo>
                    <a:pt x="8740" y="11987"/>
                  </a:lnTo>
                  <a:lnTo>
                    <a:pt x="8445" y="12423"/>
                  </a:lnTo>
                  <a:lnTo>
                    <a:pt x="8150" y="12872"/>
                  </a:lnTo>
                  <a:lnTo>
                    <a:pt x="7868" y="13321"/>
                  </a:lnTo>
                  <a:lnTo>
                    <a:pt x="7303" y="14258"/>
                  </a:lnTo>
                  <a:lnTo>
                    <a:pt x="6751" y="15208"/>
                  </a:lnTo>
                  <a:lnTo>
                    <a:pt x="6225" y="16196"/>
                  </a:lnTo>
                  <a:lnTo>
                    <a:pt x="5712" y="17210"/>
                  </a:lnTo>
                  <a:lnTo>
                    <a:pt x="5712" y="17210"/>
                  </a:lnTo>
                  <a:lnTo>
                    <a:pt x="5493" y="17697"/>
                  </a:lnTo>
                  <a:lnTo>
                    <a:pt x="5275" y="18185"/>
                  </a:lnTo>
                  <a:lnTo>
                    <a:pt x="5083" y="18685"/>
                  </a:lnTo>
                  <a:lnTo>
                    <a:pt x="4890" y="19212"/>
                  </a:lnTo>
                  <a:lnTo>
                    <a:pt x="4711" y="19725"/>
                  </a:lnTo>
                  <a:lnTo>
                    <a:pt x="4557" y="20264"/>
                  </a:lnTo>
                  <a:lnTo>
                    <a:pt x="4403" y="20803"/>
                  </a:lnTo>
                  <a:lnTo>
                    <a:pt x="4262" y="21355"/>
                  </a:lnTo>
                  <a:lnTo>
                    <a:pt x="4133" y="21906"/>
                  </a:lnTo>
                  <a:lnTo>
                    <a:pt x="4018" y="22471"/>
                  </a:lnTo>
                  <a:lnTo>
                    <a:pt x="3902" y="23036"/>
                  </a:lnTo>
                  <a:lnTo>
                    <a:pt x="3812" y="23613"/>
                  </a:lnTo>
                  <a:lnTo>
                    <a:pt x="3723" y="24191"/>
                  </a:lnTo>
                  <a:lnTo>
                    <a:pt x="3646" y="24768"/>
                  </a:lnTo>
                  <a:lnTo>
                    <a:pt x="3569" y="25346"/>
                  </a:lnTo>
                  <a:lnTo>
                    <a:pt x="3517" y="25936"/>
                  </a:lnTo>
                  <a:lnTo>
                    <a:pt x="3466" y="26526"/>
                  </a:lnTo>
                  <a:lnTo>
                    <a:pt x="3415" y="27117"/>
                  </a:lnTo>
                  <a:lnTo>
                    <a:pt x="3376" y="27707"/>
                  </a:lnTo>
                  <a:lnTo>
                    <a:pt x="3350" y="28310"/>
                  </a:lnTo>
                  <a:lnTo>
                    <a:pt x="3325" y="29491"/>
                  </a:lnTo>
                  <a:lnTo>
                    <a:pt x="3312" y="30671"/>
                  </a:lnTo>
                  <a:lnTo>
                    <a:pt x="3338" y="31839"/>
                  </a:lnTo>
                  <a:lnTo>
                    <a:pt x="3376" y="32994"/>
                  </a:lnTo>
                  <a:lnTo>
                    <a:pt x="3427" y="34123"/>
                  </a:lnTo>
                  <a:lnTo>
                    <a:pt x="3504" y="35227"/>
                  </a:lnTo>
                  <a:lnTo>
                    <a:pt x="3594" y="36318"/>
                  </a:lnTo>
                  <a:lnTo>
                    <a:pt x="3697" y="37357"/>
                  </a:lnTo>
                  <a:lnTo>
                    <a:pt x="3812" y="38358"/>
                  </a:lnTo>
                  <a:lnTo>
                    <a:pt x="3928" y="39321"/>
                  </a:lnTo>
                  <a:lnTo>
                    <a:pt x="4056" y="40232"/>
                  </a:lnTo>
                  <a:lnTo>
                    <a:pt x="4185" y="41092"/>
                  </a:lnTo>
                  <a:lnTo>
                    <a:pt x="4313" y="41887"/>
                  </a:lnTo>
                  <a:lnTo>
                    <a:pt x="4428" y="42619"/>
                  </a:lnTo>
                  <a:lnTo>
                    <a:pt x="4659" y="43889"/>
                  </a:lnTo>
                  <a:lnTo>
                    <a:pt x="4852" y="44839"/>
                  </a:lnTo>
                  <a:lnTo>
                    <a:pt x="5019" y="45635"/>
                  </a:lnTo>
                  <a:lnTo>
                    <a:pt x="5019" y="45635"/>
                  </a:lnTo>
                  <a:lnTo>
                    <a:pt x="4711" y="45583"/>
                  </a:lnTo>
                  <a:lnTo>
                    <a:pt x="4415" y="45532"/>
                  </a:lnTo>
                  <a:lnTo>
                    <a:pt x="4133" y="45506"/>
                  </a:lnTo>
                  <a:lnTo>
                    <a:pt x="3864" y="45481"/>
                  </a:lnTo>
                  <a:lnTo>
                    <a:pt x="3594" y="45481"/>
                  </a:lnTo>
                  <a:lnTo>
                    <a:pt x="3338" y="45481"/>
                  </a:lnTo>
                  <a:lnTo>
                    <a:pt x="3094" y="45494"/>
                  </a:lnTo>
                  <a:lnTo>
                    <a:pt x="2863" y="45519"/>
                  </a:lnTo>
                  <a:lnTo>
                    <a:pt x="2645" y="45558"/>
                  </a:lnTo>
                  <a:lnTo>
                    <a:pt x="2439" y="45596"/>
                  </a:lnTo>
                  <a:lnTo>
                    <a:pt x="2234" y="45648"/>
                  </a:lnTo>
                  <a:lnTo>
                    <a:pt x="2041" y="45712"/>
                  </a:lnTo>
                  <a:lnTo>
                    <a:pt x="1862" y="45789"/>
                  </a:lnTo>
                  <a:lnTo>
                    <a:pt x="1695" y="45878"/>
                  </a:lnTo>
                  <a:lnTo>
                    <a:pt x="1528" y="45968"/>
                  </a:lnTo>
                  <a:lnTo>
                    <a:pt x="1374" y="46058"/>
                  </a:lnTo>
                  <a:lnTo>
                    <a:pt x="1233" y="46174"/>
                  </a:lnTo>
                  <a:lnTo>
                    <a:pt x="1092" y="46289"/>
                  </a:lnTo>
                  <a:lnTo>
                    <a:pt x="963" y="46405"/>
                  </a:lnTo>
                  <a:lnTo>
                    <a:pt x="848" y="46533"/>
                  </a:lnTo>
                  <a:lnTo>
                    <a:pt x="745" y="46674"/>
                  </a:lnTo>
                  <a:lnTo>
                    <a:pt x="643" y="46815"/>
                  </a:lnTo>
                  <a:lnTo>
                    <a:pt x="553" y="46969"/>
                  </a:lnTo>
                  <a:lnTo>
                    <a:pt x="463" y="47123"/>
                  </a:lnTo>
                  <a:lnTo>
                    <a:pt x="386" y="47290"/>
                  </a:lnTo>
                  <a:lnTo>
                    <a:pt x="309" y="47457"/>
                  </a:lnTo>
                  <a:lnTo>
                    <a:pt x="258" y="47624"/>
                  </a:lnTo>
                  <a:lnTo>
                    <a:pt x="193" y="47803"/>
                  </a:lnTo>
                  <a:lnTo>
                    <a:pt x="142" y="47983"/>
                  </a:lnTo>
                  <a:lnTo>
                    <a:pt x="104" y="48163"/>
                  </a:lnTo>
                  <a:lnTo>
                    <a:pt x="39" y="48548"/>
                  </a:lnTo>
                  <a:lnTo>
                    <a:pt x="14" y="48946"/>
                  </a:lnTo>
                  <a:lnTo>
                    <a:pt x="1" y="49356"/>
                  </a:lnTo>
                  <a:lnTo>
                    <a:pt x="14" y="49767"/>
                  </a:lnTo>
                  <a:lnTo>
                    <a:pt x="39" y="50190"/>
                  </a:lnTo>
                  <a:lnTo>
                    <a:pt x="91" y="50627"/>
                  </a:lnTo>
                  <a:lnTo>
                    <a:pt x="168" y="51050"/>
                  </a:lnTo>
                  <a:lnTo>
                    <a:pt x="258" y="51487"/>
                  </a:lnTo>
                  <a:lnTo>
                    <a:pt x="360" y="51910"/>
                  </a:lnTo>
                  <a:lnTo>
                    <a:pt x="489" y="52333"/>
                  </a:lnTo>
                  <a:lnTo>
                    <a:pt x="630" y="52744"/>
                  </a:lnTo>
                  <a:lnTo>
                    <a:pt x="771" y="53155"/>
                  </a:lnTo>
                  <a:lnTo>
                    <a:pt x="938" y="53540"/>
                  </a:lnTo>
                  <a:lnTo>
                    <a:pt x="1105" y="53925"/>
                  </a:lnTo>
                  <a:lnTo>
                    <a:pt x="1284" y="54284"/>
                  </a:lnTo>
                  <a:lnTo>
                    <a:pt x="1477" y="54631"/>
                  </a:lnTo>
                  <a:lnTo>
                    <a:pt x="1669" y="54951"/>
                  </a:lnTo>
                  <a:lnTo>
                    <a:pt x="1669" y="54951"/>
                  </a:lnTo>
                  <a:lnTo>
                    <a:pt x="2247" y="55875"/>
                  </a:lnTo>
                  <a:lnTo>
                    <a:pt x="2696" y="56633"/>
                  </a:lnTo>
                  <a:lnTo>
                    <a:pt x="2888" y="56966"/>
                  </a:lnTo>
                  <a:lnTo>
                    <a:pt x="3055" y="57287"/>
                  </a:lnTo>
                  <a:lnTo>
                    <a:pt x="3209" y="57582"/>
                  </a:lnTo>
                  <a:lnTo>
                    <a:pt x="3338" y="57890"/>
                  </a:lnTo>
                  <a:lnTo>
                    <a:pt x="3479" y="58185"/>
                  </a:lnTo>
                  <a:lnTo>
                    <a:pt x="3594" y="58506"/>
                  </a:lnTo>
                  <a:lnTo>
                    <a:pt x="3851" y="59186"/>
                  </a:lnTo>
                  <a:lnTo>
                    <a:pt x="4146" y="60008"/>
                  </a:lnTo>
                  <a:lnTo>
                    <a:pt x="4492" y="61021"/>
                  </a:lnTo>
                  <a:lnTo>
                    <a:pt x="4492" y="61021"/>
                  </a:lnTo>
                  <a:lnTo>
                    <a:pt x="4646" y="61419"/>
                  </a:lnTo>
                  <a:lnTo>
                    <a:pt x="4800" y="61766"/>
                  </a:lnTo>
                  <a:lnTo>
                    <a:pt x="4967" y="62061"/>
                  </a:lnTo>
                  <a:lnTo>
                    <a:pt x="5134" y="62330"/>
                  </a:lnTo>
                  <a:lnTo>
                    <a:pt x="5327" y="62574"/>
                  </a:lnTo>
                  <a:lnTo>
                    <a:pt x="5506" y="62767"/>
                  </a:lnTo>
                  <a:lnTo>
                    <a:pt x="5712" y="62934"/>
                  </a:lnTo>
                  <a:lnTo>
                    <a:pt x="5904" y="63075"/>
                  </a:lnTo>
                  <a:lnTo>
                    <a:pt x="6109" y="63190"/>
                  </a:lnTo>
                  <a:lnTo>
                    <a:pt x="6315" y="63267"/>
                  </a:lnTo>
                  <a:lnTo>
                    <a:pt x="6520" y="63331"/>
                  </a:lnTo>
                  <a:lnTo>
                    <a:pt x="6725" y="63370"/>
                  </a:lnTo>
                  <a:lnTo>
                    <a:pt x="6931" y="63383"/>
                  </a:lnTo>
                  <a:lnTo>
                    <a:pt x="7136" y="63383"/>
                  </a:lnTo>
                  <a:lnTo>
                    <a:pt x="7341" y="63370"/>
                  </a:lnTo>
                  <a:lnTo>
                    <a:pt x="7547" y="63331"/>
                  </a:lnTo>
                  <a:lnTo>
                    <a:pt x="7739" y="63280"/>
                  </a:lnTo>
                  <a:lnTo>
                    <a:pt x="7932" y="63229"/>
                  </a:lnTo>
                  <a:lnTo>
                    <a:pt x="8111" y="63165"/>
                  </a:lnTo>
                  <a:lnTo>
                    <a:pt x="8291" y="63088"/>
                  </a:lnTo>
                  <a:lnTo>
                    <a:pt x="8612" y="62934"/>
                  </a:lnTo>
                  <a:lnTo>
                    <a:pt x="8894" y="62767"/>
                  </a:lnTo>
                  <a:lnTo>
                    <a:pt x="9138" y="62613"/>
                  </a:lnTo>
                  <a:lnTo>
                    <a:pt x="9318" y="62484"/>
                  </a:lnTo>
                  <a:lnTo>
                    <a:pt x="9459" y="62369"/>
                  </a:lnTo>
                  <a:lnTo>
                    <a:pt x="9459" y="62369"/>
                  </a:lnTo>
                  <a:lnTo>
                    <a:pt x="9831" y="63370"/>
                  </a:lnTo>
                  <a:lnTo>
                    <a:pt x="10024" y="63832"/>
                  </a:lnTo>
                  <a:lnTo>
                    <a:pt x="10203" y="64281"/>
                  </a:lnTo>
                  <a:lnTo>
                    <a:pt x="10396" y="64717"/>
                  </a:lnTo>
                  <a:lnTo>
                    <a:pt x="10575" y="65128"/>
                  </a:lnTo>
                  <a:lnTo>
                    <a:pt x="10781" y="65526"/>
                  </a:lnTo>
                  <a:lnTo>
                    <a:pt x="10973" y="65924"/>
                  </a:lnTo>
                  <a:lnTo>
                    <a:pt x="11178" y="66296"/>
                  </a:lnTo>
                  <a:lnTo>
                    <a:pt x="11397" y="66668"/>
                  </a:lnTo>
                  <a:lnTo>
                    <a:pt x="11628" y="67040"/>
                  </a:lnTo>
                  <a:lnTo>
                    <a:pt x="11859" y="67399"/>
                  </a:lnTo>
                  <a:lnTo>
                    <a:pt x="12102" y="67759"/>
                  </a:lnTo>
                  <a:lnTo>
                    <a:pt x="12372" y="68118"/>
                  </a:lnTo>
                  <a:lnTo>
                    <a:pt x="12641" y="68477"/>
                  </a:lnTo>
                  <a:lnTo>
                    <a:pt x="12937" y="68850"/>
                  </a:lnTo>
                  <a:lnTo>
                    <a:pt x="13245" y="69209"/>
                  </a:lnTo>
                  <a:lnTo>
                    <a:pt x="13578" y="69594"/>
                  </a:lnTo>
                  <a:lnTo>
                    <a:pt x="13925" y="69979"/>
                  </a:lnTo>
                  <a:lnTo>
                    <a:pt x="14297" y="70377"/>
                  </a:lnTo>
                  <a:lnTo>
                    <a:pt x="15118" y="71198"/>
                  </a:lnTo>
                  <a:lnTo>
                    <a:pt x="16029" y="72109"/>
                  </a:lnTo>
                  <a:lnTo>
                    <a:pt x="17056" y="73084"/>
                  </a:lnTo>
                  <a:lnTo>
                    <a:pt x="18211" y="74162"/>
                  </a:lnTo>
                  <a:lnTo>
                    <a:pt x="20919" y="76665"/>
                  </a:lnTo>
                  <a:lnTo>
                    <a:pt x="20919" y="76665"/>
                  </a:lnTo>
                  <a:lnTo>
                    <a:pt x="21560" y="77255"/>
                  </a:lnTo>
                  <a:lnTo>
                    <a:pt x="22176" y="77807"/>
                  </a:lnTo>
                  <a:lnTo>
                    <a:pt x="22767" y="78320"/>
                  </a:lnTo>
                  <a:lnTo>
                    <a:pt x="23344" y="78795"/>
                  </a:lnTo>
                  <a:lnTo>
                    <a:pt x="23883" y="79244"/>
                  </a:lnTo>
                  <a:lnTo>
                    <a:pt x="24409" y="79655"/>
                  </a:lnTo>
                  <a:lnTo>
                    <a:pt x="24910" y="80040"/>
                  </a:lnTo>
                  <a:lnTo>
                    <a:pt x="25397" y="80386"/>
                  </a:lnTo>
                  <a:lnTo>
                    <a:pt x="25872" y="80707"/>
                  </a:lnTo>
                  <a:lnTo>
                    <a:pt x="26321" y="81002"/>
                  </a:lnTo>
                  <a:lnTo>
                    <a:pt x="26745" y="81272"/>
                  </a:lnTo>
                  <a:lnTo>
                    <a:pt x="27168" y="81516"/>
                  </a:lnTo>
                  <a:lnTo>
                    <a:pt x="27566" y="81747"/>
                  </a:lnTo>
                  <a:lnTo>
                    <a:pt x="27964" y="81939"/>
                  </a:lnTo>
                  <a:lnTo>
                    <a:pt x="28336" y="82119"/>
                  </a:lnTo>
                  <a:lnTo>
                    <a:pt x="28708" y="82273"/>
                  </a:lnTo>
                  <a:lnTo>
                    <a:pt x="29055" y="82414"/>
                  </a:lnTo>
                  <a:lnTo>
                    <a:pt x="29401" y="82530"/>
                  </a:lnTo>
                  <a:lnTo>
                    <a:pt x="29748" y="82645"/>
                  </a:lnTo>
                  <a:lnTo>
                    <a:pt x="30081" y="82735"/>
                  </a:lnTo>
                  <a:lnTo>
                    <a:pt x="30402" y="82799"/>
                  </a:lnTo>
                  <a:lnTo>
                    <a:pt x="30723" y="82863"/>
                  </a:lnTo>
                  <a:lnTo>
                    <a:pt x="31044" y="82915"/>
                  </a:lnTo>
                  <a:lnTo>
                    <a:pt x="31352" y="82953"/>
                  </a:lnTo>
                  <a:lnTo>
                    <a:pt x="31673" y="82992"/>
                  </a:lnTo>
                  <a:lnTo>
                    <a:pt x="31981" y="83004"/>
                  </a:lnTo>
                  <a:lnTo>
                    <a:pt x="32597" y="83030"/>
                  </a:lnTo>
                  <a:lnTo>
                    <a:pt x="33238" y="83043"/>
                  </a:lnTo>
                  <a:lnTo>
                    <a:pt x="33880" y="83043"/>
                  </a:lnTo>
                  <a:lnTo>
                    <a:pt x="33880" y="83043"/>
                  </a:lnTo>
                  <a:lnTo>
                    <a:pt x="34535" y="83043"/>
                  </a:lnTo>
                  <a:lnTo>
                    <a:pt x="35163" y="83030"/>
                  </a:lnTo>
                  <a:lnTo>
                    <a:pt x="35792" y="83004"/>
                  </a:lnTo>
                  <a:lnTo>
                    <a:pt x="36100" y="82992"/>
                  </a:lnTo>
                  <a:lnTo>
                    <a:pt x="36408" y="82953"/>
                  </a:lnTo>
                  <a:lnTo>
                    <a:pt x="36729" y="82915"/>
                  </a:lnTo>
                  <a:lnTo>
                    <a:pt x="37037" y="82863"/>
                  </a:lnTo>
                  <a:lnTo>
                    <a:pt x="37358" y="82799"/>
                  </a:lnTo>
                  <a:lnTo>
                    <a:pt x="37679" y="82735"/>
                  </a:lnTo>
                  <a:lnTo>
                    <a:pt x="38012" y="82645"/>
                  </a:lnTo>
                  <a:lnTo>
                    <a:pt x="38346" y="82530"/>
                  </a:lnTo>
                  <a:lnTo>
                    <a:pt x="38692" y="82414"/>
                  </a:lnTo>
                  <a:lnTo>
                    <a:pt x="39052" y="82273"/>
                  </a:lnTo>
                  <a:lnTo>
                    <a:pt x="39411" y="82119"/>
                  </a:lnTo>
                  <a:lnTo>
                    <a:pt x="39796" y="81939"/>
                  </a:lnTo>
                  <a:lnTo>
                    <a:pt x="40181" y="81747"/>
                  </a:lnTo>
                  <a:lnTo>
                    <a:pt x="40579" y="81516"/>
                  </a:lnTo>
                  <a:lnTo>
                    <a:pt x="41002" y="81272"/>
                  </a:lnTo>
                  <a:lnTo>
                    <a:pt x="41439" y="81002"/>
                  </a:lnTo>
                  <a:lnTo>
                    <a:pt x="41888" y="80707"/>
                  </a:lnTo>
                  <a:lnTo>
                    <a:pt x="42350" y="80386"/>
                  </a:lnTo>
                  <a:lnTo>
                    <a:pt x="42837" y="80040"/>
                  </a:lnTo>
                  <a:lnTo>
                    <a:pt x="43338" y="79655"/>
                  </a:lnTo>
                  <a:lnTo>
                    <a:pt x="43864" y="79244"/>
                  </a:lnTo>
                  <a:lnTo>
                    <a:pt x="44416" y="78795"/>
                  </a:lnTo>
                  <a:lnTo>
                    <a:pt x="44981" y="78320"/>
                  </a:lnTo>
                  <a:lnTo>
                    <a:pt x="45584" y="77807"/>
                  </a:lnTo>
                  <a:lnTo>
                    <a:pt x="46200" y="77255"/>
                  </a:lnTo>
                  <a:lnTo>
                    <a:pt x="46854" y="76665"/>
                  </a:lnTo>
                  <a:lnTo>
                    <a:pt x="46854" y="76665"/>
                  </a:lnTo>
                  <a:lnTo>
                    <a:pt x="49575" y="74175"/>
                  </a:lnTo>
                  <a:lnTo>
                    <a:pt x="50730" y="73097"/>
                  </a:lnTo>
                  <a:lnTo>
                    <a:pt x="51756" y="72122"/>
                  </a:lnTo>
                  <a:lnTo>
                    <a:pt x="52668" y="71224"/>
                  </a:lnTo>
                  <a:lnTo>
                    <a:pt x="53489" y="70390"/>
                  </a:lnTo>
                  <a:lnTo>
                    <a:pt x="53861" y="69992"/>
                  </a:lnTo>
                  <a:lnTo>
                    <a:pt x="54207" y="69607"/>
                  </a:lnTo>
                  <a:lnTo>
                    <a:pt x="54541" y="69222"/>
                  </a:lnTo>
                  <a:lnTo>
                    <a:pt x="54849" y="68862"/>
                  </a:lnTo>
                  <a:lnTo>
                    <a:pt x="55144" y="68490"/>
                  </a:lnTo>
                  <a:lnTo>
                    <a:pt x="55414" y="68131"/>
                  </a:lnTo>
                  <a:lnTo>
                    <a:pt x="55670" y="67772"/>
                  </a:lnTo>
                  <a:lnTo>
                    <a:pt x="55927" y="67412"/>
                  </a:lnTo>
                  <a:lnTo>
                    <a:pt x="56158" y="67053"/>
                  </a:lnTo>
                  <a:lnTo>
                    <a:pt x="56389" y="66681"/>
                  </a:lnTo>
                  <a:lnTo>
                    <a:pt x="56594" y="66309"/>
                  </a:lnTo>
                  <a:lnTo>
                    <a:pt x="56800" y="65924"/>
                  </a:lnTo>
                  <a:lnTo>
                    <a:pt x="57005" y="65539"/>
                  </a:lnTo>
                  <a:lnTo>
                    <a:pt x="57198" y="65128"/>
                  </a:lnTo>
                  <a:lnTo>
                    <a:pt x="57390" y="64717"/>
                  </a:lnTo>
                  <a:lnTo>
                    <a:pt x="57570" y="64281"/>
                  </a:lnTo>
                  <a:lnTo>
                    <a:pt x="57942" y="63370"/>
                  </a:lnTo>
                  <a:lnTo>
                    <a:pt x="58314" y="62369"/>
                  </a:lnTo>
                  <a:lnTo>
                    <a:pt x="58314" y="62369"/>
                  </a:lnTo>
                  <a:lnTo>
                    <a:pt x="58468" y="62484"/>
                  </a:lnTo>
                  <a:lnTo>
                    <a:pt x="58648" y="62613"/>
                  </a:lnTo>
                  <a:lnTo>
                    <a:pt x="58879" y="62767"/>
                  </a:lnTo>
                  <a:lnTo>
                    <a:pt x="59161" y="62934"/>
                  </a:lnTo>
                  <a:lnTo>
                    <a:pt x="59482" y="63088"/>
                  </a:lnTo>
                  <a:lnTo>
                    <a:pt x="59662" y="63165"/>
                  </a:lnTo>
                  <a:lnTo>
                    <a:pt x="59854" y="63229"/>
                  </a:lnTo>
                  <a:lnTo>
                    <a:pt x="60034" y="63280"/>
                  </a:lnTo>
                  <a:lnTo>
                    <a:pt x="60239" y="63331"/>
                  </a:lnTo>
                  <a:lnTo>
                    <a:pt x="60431" y="63370"/>
                  </a:lnTo>
                  <a:lnTo>
                    <a:pt x="60637" y="63383"/>
                  </a:lnTo>
                  <a:lnTo>
                    <a:pt x="60842" y="63383"/>
                  </a:lnTo>
                  <a:lnTo>
                    <a:pt x="61047" y="63370"/>
                  </a:lnTo>
                  <a:lnTo>
                    <a:pt x="61253" y="63331"/>
                  </a:lnTo>
                  <a:lnTo>
                    <a:pt x="61458" y="63267"/>
                  </a:lnTo>
                  <a:lnTo>
                    <a:pt x="61663" y="63190"/>
                  </a:lnTo>
                  <a:lnTo>
                    <a:pt x="61869" y="63075"/>
                  </a:lnTo>
                  <a:lnTo>
                    <a:pt x="62074" y="62934"/>
                  </a:lnTo>
                  <a:lnTo>
                    <a:pt x="62267" y="62767"/>
                  </a:lnTo>
                  <a:lnTo>
                    <a:pt x="62459" y="62574"/>
                  </a:lnTo>
                  <a:lnTo>
                    <a:pt x="62639" y="62330"/>
                  </a:lnTo>
                  <a:lnTo>
                    <a:pt x="62806" y="62061"/>
                  </a:lnTo>
                  <a:lnTo>
                    <a:pt x="62972" y="61766"/>
                  </a:lnTo>
                  <a:lnTo>
                    <a:pt x="63139" y="61419"/>
                  </a:lnTo>
                  <a:lnTo>
                    <a:pt x="63280" y="61021"/>
                  </a:lnTo>
                  <a:lnTo>
                    <a:pt x="63280" y="61021"/>
                  </a:lnTo>
                  <a:lnTo>
                    <a:pt x="63922" y="59186"/>
                  </a:lnTo>
                  <a:lnTo>
                    <a:pt x="64179" y="58506"/>
                  </a:lnTo>
                  <a:lnTo>
                    <a:pt x="64307" y="58185"/>
                  </a:lnTo>
                  <a:lnTo>
                    <a:pt x="64435" y="57890"/>
                  </a:lnTo>
                  <a:lnTo>
                    <a:pt x="64577" y="57582"/>
                  </a:lnTo>
                  <a:lnTo>
                    <a:pt x="64731" y="57287"/>
                  </a:lnTo>
                  <a:lnTo>
                    <a:pt x="64897" y="56966"/>
                  </a:lnTo>
                  <a:lnTo>
                    <a:pt x="65077" y="56633"/>
                  </a:lnTo>
                  <a:lnTo>
                    <a:pt x="65526" y="55875"/>
                  </a:lnTo>
                  <a:lnTo>
                    <a:pt x="66104" y="54951"/>
                  </a:lnTo>
                  <a:lnTo>
                    <a:pt x="66104" y="54951"/>
                  </a:lnTo>
                  <a:lnTo>
                    <a:pt x="66296" y="54631"/>
                  </a:lnTo>
                  <a:lnTo>
                    <a:pt x="66489" y="54284"/>
                  </a:lnTo>
                  <a:lnTo>
                    <a:pt x="66668" y="53925"/>
                  </a:lnTo>
                  <a:lnTo>
                    <a:pt x="66835" y="53540"/>
                  </a:lnTo>
                  <a:lnTo>
                    <a:pt x="67002" y="53155"/>
                  </a:lnTo>
                  <a:lnTo>
                    <a:pt x="67156" y="52744"/>
                  </a:lnTo>
                  <a:lnTo>
                    <a:pt x="67284" y="52333"/>
                  </a:lnTo>
                  <a:lnTo>
                    <a:pt x="67413" y="51910"/>
                  </a:lnTo>
                  <a:lnTo>
                    <a:pt x="67515" y="51487"/>
                  </a:lnTo>
                  <a:lnTo>
                    <a:pt x="67605" y="51050"/>
                  </a:lnTo>
                  <a:lnTo>
                    <a:pt x="67682" y="50627"/>
                  </a:lnTo>
                  <a:lnTo>
                    <a:pt x="67733" y="50190"/>
                  </a:lnTo>
                  <a:lnTo>
                    <a:pt x="67772" y="49767"/>
                  </a:lnTo>
                  <a:lnTo>
                    <a:pt x="67785" y="49356"/>
                  </a:lnTo>
                  <a:lnTo>
                    <a:pt x="67772" y="48946"/>
                  </a:lnTo>
                  <a:lnTo>
                    <a:pt x="67733" y="48548"/>
                  </a:lnTo>
                  <a:lnTo>
                    <a:pt x="67669" y="48163"/>
                  </a:lnTo>
                  <a:lnTo>
                    <a:pt x="67631" y="47983"/>
                  </a:lnTo>
                  <a:lnTo>
                    <a:pt x="67579" y="47803"/>
                  </a:lnTo>
                  <a:lnTo>
                    <a:pt x="67528" y="47624"/>
                  </a:lnTo>
                  <a:lnTo>
                    <a:pt x="67464" y="47457"/>
                  </a:lnTo>
                  <a:lnTo>
                    <a:pt x="67387" y="47290"/>
                  </a:lnTo>
                  <a:lnTo>
                    <a:pt x="67310" y="47123"/>
                  </a:lnTo>
                  <a:lnTo>
                    <a:pt x="67233" y="46969"/>
                  </a:lnTo>
                  <a:lnTo>
                    <a:pt x="67130" y="46815"/>
                  </a:lnTo>
                  <a:lnTo>
                    <a:pt x="67040" y="46674"/>
                  </a:lnTo>
                  <a:lnTo>
                    <a:pt x="66925" y="46533"/>
                  </a:lnTo>
                  <a:lnTo>
                    <a:pt x="66809" y="46405"/>
                  </a:lnTo>
                  <a:lnTo>
                    <a:pt x="66681" y="46289"/>
                  </a:lnTo>
                  <a:lnTo>
                    <a:pt x="66540" y="46174"/>
                  </a:lnTo>
                  <a:lnTo>
                    <a:pt x="66399" y="46058"/>
                  </a:lnTo>
                  <a:lnTo>
                    <a:pt x="66245" y="45968"/>
                  </a:lnTo>
                  <a:lnTo>
                    <a:pt x="66091" y="45878"/>
                  </a:lnTo>
                  <a:lnTo>
                    <a:pt x="65911" y="45789"/>
                  </a:lnTo>
                  <a:lnTo>
                    <a:pt x="65732" y="45712"/>
                  </a:lnTo>
                  <a:lnTo>
                    <a:pt x="65539" y="45648"/>
                  </a:lnTo>
                  <a:lnTo>
                    <a:pt x="65347" y="45596"/>
                  </a:lnTo>
                  <a:lnTo>
                    <a:pt x="65128" y="45558"/>
                  </a:lnTo>
                  <a:lnTo>
                    <a:pt x="64910" y="45519"/>
                  </a:lnTo>
                  <a:lnTo>
                    <a:pt x="64679" y="45494"/>
                  </a:lnTo>
                  <a:lnTo>
                    <a:pt x="64435" y="45481"/>
                  </a:lnTo>
                  <a:lnTo>
                    <a:pt x="64179" y="45481"/>
                  </a:lnTo>
                  <a:lnTo>
                    <a:pt x="63922" y="45481"/>
                  </a:lnTo>
                  <a:lnTo>
                    <a:pt x="63640" y="45506"/>
                  </a:lnTo>
                  <a:lnTo>
                    <a:pt x="63357" y="45532"/>
                  </a:lnTo>
                  <a:lnTo>
                    <a:pt x="63062" y="45583"/>
                  </a:lnTo>
                  <a:lnTo>
                    <a:pt x="62754" y="45635"/>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4" name="Google Shape;144;p2"/>
            <p:cNvSpPr/>
            <p:nvPr/>
          </p:nvSpPr>
          <p:spPr>
            <a:xfrm>
              <a:off x="4764425" y="2599375"/>
              <a:ext cx="105575" cy="464600"/>
            </a:xfrm>
            <a:custGeom>
              <a:avLst/>
              <a:gdLst/>
              <a:ahLst/>
              <a:cxnLst/>
              <a:rect l="l" t="t" r="r" b="b"/>
              <a:pathLst>
                <a:path w="4223" h="18584" extrusionOk="0">
                  <a:moveTo>
                    <a:pt x="2041" y="17595"/>
                  </a:moveTo>
                  <a:lnTo>
                    <a:pt x="2041" y="17595"/>
                  </a:lnTo>
                  <a:lnTo>
                    <a:pt x="2041" y="17595"/>
                  </a:lnTo>
                  <a:lnTo>
                    <a:pt x="1553" y="17864"/>
                  </a:lnTo>
                  <a:lnTo>
                    <a:pt x="1053" y="18121"/>
                  </a:lnTo>
                  <a:lnTo>
                    <a:pt x="527" y="18352"/>
                  </a:lnTo>
                  <a:lnTo>
                    <a:pt x="1" y="18583"/>
                  </a:lnTo>
                  <a:lnTo>
                    <a:pt x="1" y="18583"/>
                  </a:lnTo>
                  <a:lnTo>
                    <a:pt x="527" y="18352"/>
                  </a:lnTo>
                  <a:lnTo>
                    <a:pt x="1053" y="18121"/>
                  </a:lnTo>
                  <a:lnTo>
                    <a:pt x="1553" y="17864"/>
                  </a:lnTo>
                  <a:lnTo>
                    <a:pt x="2041" y="17595"/>
                  </a:lnTo>
                  <a:lnTo>
                    <a:pt x="2041" y="17595"/>
                  </a:lnTo>
                  <a:close/>
                  <a:moveTo>
                    <a:pt x="4223" y="15067"/>
                  </a:moveTo>
                  <a:lnTo>
                    <a:pt x="4223" y="15067"/>
                  </a:lnTo>
                  <a:lnTo>
                    <a:pt x="4005" y="15477"/>
                  </a:lnTo>
                  <a:lnTo>
                    <a:pt x="3774" y="15862"/>
                  </a:lnTo>
                  <a:lnTo>
                    <a:pt x="3517" y="16222"/>
                  </a:lnTo>
                  <a:lnTo>
                    <a:pt x="3260" y="16555"/>
                  </a:lnTo>
                  <a:lnTo>
                    <a:pt x="3119" y="16709"/>
                  </a:lnTo>
                  <a:lnTo>
                    <a:pt x="2978" y="16851"/>
                  </a:lnTo>
                  <a:lnTo>
                    <a:pt x="2837" y="16992"/>
                  </a:lnTo>
                  <a:lnTo>
                    <a:pt x="2683" y="17133"/>
                  </a:lnTo>
                  <a:lnTo>
                    <a:pt x="2529" y="17261"/>
                  </a:lnTo>
                  <a:lnTo>
                    <a:pt x="2375" y="17377"/>
                  </a:lnTo>
                  <a:lnTo>
                    <a:pt x="2208" y="17492"/>
                  </a:lnTo>
                  <a:lnTo>
                    <a:pt x="2041" y="17595"/>
                  </a:lnTo>
                  <a:lnTo>
                    <a:pt x="2041" y="17595"/>
                  </a:lnTo>
                  <a:lnTo>
                    <a:pt x="2208" y="17492"/>
                  </a:lnTo>
                  <a:lnTo>
                    <a:pt x="2375" y="17377"/>
                  </a:lnTo>
                  <a:lnTo>
                    <a:pt x="2529" y="17261"/>
                  </a:lnTo>
                  <a:lnTo>
                    <a:pt x="2683" y="17133"/>
                  </a:lnTo>
                  <a:lnTo>
                    <a:pt x="2837" y="16992"/>
                  </a:lnTo>
                  <a:lnTo>
                    <a:pt x="2978" y="16851"/>
                  </a:lnTo>
                  <a:lnTo>
                    <a:pt x="3119" y="16709"/>
                  </a:lnTo>
                  <a:lnTo>
                    <a:pt x="3260" y="16555"/>
                  </a:lnTo>
                  <a:lnTo>
                    <a:pt x="3517" y="16222"/>
                  </a:lnTo>
                  <a:lnTo>
                    <a:pt x="3774" y="15862"/>
                  </a:lnTo>
                  <a:lnTo>
                    <a:pt x="4005" y="15477"/>
                  </a:lnTo>
                  <a:lnTo>
                    <a:pt x="4223" y="15067"/>
                  </a:lnTo>
                  <a:close/>
                  <a:moveTo>
                    <a:pt x="3376" y="1"/>
                  </a:moveTo>
                  <a:lnTo>
                    <a:pt x="3376" y="1"/>
                  </a:lnTo>
                  <a:lnTo>
                    <a:pt x="3953" y="527"/>
                  </a:lnTo>
                  <a:lnTo>
                    <a:pt x="3953" y="527"/>
                  </a:lnTo>
                  <a:lnTo>
                    <a:pt x="3376" y="1"/>
                  </a:lnTo>
                  <a:close/>
                </a:path>
              </a:pathLst>
            </a:custGeom>
            <a:solidFill>
              <a:srgbClr val="E8D6C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5" name="Google Shape;145;p2"/>
            <p:cNvSpPr/>
            <p:nvPr/>
          </p:nvSpPr>
          <p:spPr>
            <a:xfrm>
              <a:off x="4764425" y="3039225"/>
              <a:ext cx="51050" cy="24750"/>
            </a:xfrm>
            <a:custGeom>
              <a:avLst/>
              <a:gdLst/>
              <a:ahLst/>
              <a:cxnLst/>
              <a:rect l="l" t="t" r="r" b="b"/>
              <a:pathLst>
                <a:path w="2042" h="990" fill="none" extrusionOk="0">
                  <a:moveTo>
                    <a:pt x="2041" y="1"/>
                  </a:moveTo>
                  <a:lnTo>
                    <a:pt x="2041" y="1"/>
                  </a:lnTo>
                  <a:lnTo>
                    <a:pt x="2041" y="1"/>
                  </a:lnTo>
                  <a:lnTo>
                    <a:pt x="1553" y="270"/>
                  </a:lnTo>
                  <a:lnTo>
                    <a:pt x="1053" y="527"/>
                  </a:lnTo>
                  <a:lnTo>
                    <a:pt x="527" y="758"/>
                  </a:lnTo>
                  <a:lnTo>
                    <a:pt x="1" y="989"/>
                  </a:lnTo>
                  <a:lnTo>
                    <a:pt x="1" y="989"/>
                  </a:lnTo>
                  <a:lnTo>
                    <a:pt x="527" y="758"/>
                  </a:lnTo>
                  <a:lnTo>
                    <a:pt x="1053" y="527"/>
                  </a:lnTo>
                  <a:lnTo>
                    <a:pt x="1553" y="270"/>
                  </a:lnTo>
                  <a:lnTo>
                    <a:pt x="2041" y="1"/>
                  </a:lnTo>
                  <a:lnTo>
                    <a:pt x="2041"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6" name="Google Shape;146;p2"/>
            <p:cNvSpPr/>
            <p:nvPr/>
          </p:nvSpPr>
          <p:spPr>
            <a:xfrm>
              <a:off x="4815450" y="2976025"/>
              <a:ext cx="54550" cy="63225"/>
            </a:xfrm>
            <a:custGeom>
              <a:avLst/>
              <a:gdLst/>
              <a:ahLst/>
              <a:cxnLst/>
              <a:rect l="l" t="t" r="r" b="b"/>
              <a:pathLst>
                <a:path w="2182" h="2529" fill="none" extrusionOk="0">
                  <a:moveTo>
                    <a:pt x="2182" y="1"/>
                  </a:moveTo>
                  <a:lnTo>
                    <a:pt x="2182" y="1"/>
                  </a:lnTo>
                  <a:lnTo>
                    <a:pt x="1964" y="411"/>
                  </a:lnTo>
                  <a:lnTo>
                    <a:pt x="1733" y="796"/>
                  </a:lnTo>
                  <a:lnTo>
                    <a:pt x="1476" y="1156"/>
                  </a:lnTo>
                  <a:lnTo>
                    <a:pt x="1219" y="1489"/>
                  </a:lnTo>
                  <a:lnTo>
                    <a:pt x="1078" y="1643"/>
                  </a:lnTo>
                  <a:lnTo>
                    <a:pt x="937" y="1785"/>
                  </a:lnTo>
                  <a:lnTo>
                    <a:pt x="796" y="1926"/>
                  </a:lnTo>
                  <a:lnTo>
                    <a:pt x="642" y="2067"/>
                  </a:lnTo>
                  <a:lnTo>
                    <a:pt x="488" y="2195"/>
                  </a:lnTo>
                  <a:lnTo>
                    <a:pt x="334" y="2311"/>
                  </a:lnTo>
                  <a:lnTo>
                    <a:pt x="167" y="2426"/>
                  </a:lnTo>
                  <a:lnTo>
                    <a:pt x="0" y="2529"/>
                  </a:lnTo>
                  <a:lnTo>
                    <a:pt x="0" y="2529"/>
                  </a:lnTo>
                  <a:lnTo>
                    <a:pt x="167" y="2426"/>
                  </a:lnTo>
                  <a:lnTo>
                    <a:pt x="334" y="2311"/>
                  </a:lnTo>
                  <a:lnTo>
                    <a:pt x="488" y="2195"/>
                  </a:lnTo>
                  <a:lnTo>
                    <a:pt x="642" y="2067"/>
                  </a:lnTo>
                  <a:lnTo>
                    <a:pt x="796" y="1926"/>
                  </a:lnTo>
                  <a:lnTo>
                    <a:pt x="937" y="1785"/>
                  </a:lnTo>
                  <a:lnTo>
                    <a:pt x="1078" y="1643"/>
                  </a:lnTo>
                  <a:lnTo>
                    <a:pt x="1219" y="1489"/>
                  </a:lnTo>
                  <a:lnTo>
                    <a:pt x="1476" y="1156"/>
                  </a:lnTo>
                  <a:lnTo>
                    <a:pt x="1733" y="796"/>
                  </a:lnTo>
                  <a:lnTo>
                    <a:pt x="1964" y="411"/>
                  </a:lnTo>
                  <a:lnTo>
                    <a:pt x="2182"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7" name="Google Shape;147;p2"/>
            <p:cNvSpPr/>
            <p:nvPr/>
          </p:nvSpPr>
          <p:spPr>
            <a:xfrm>
              <a:off x="4848800" y="2599375"/>
              <a:ext cx="14475" cy="13200"/>
            </a:xfrm>
            <a:custGeom>
              <a:avLst/>
              <a:gdLst/>
              <a:ahLst/>
              <a:cxnLst/>
              <a:rect l="l" t="t" r="r" b="b"/>
              <a:pathLst>
                <a:path w="579" h="528" fill="none" extrusionOk="0">
                  <a:moveTo>
                    <a:pt x="1" y="1"/>
                  </a:moveTo>
                  <a:lnTo>
                    <a:pt x="1" y="1"/>
                  </a:lnTo>
                  <a:lnTo>
                    <a:pt x="578" y="527"/>
                  </a:lnTo>
                  <a:lnTo>
                    <a:pt x="578" y="527"/>
                  </a:lnTo>
                  <a:lnTo>
                    <a:pt x="1"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8" name="Google Shape;148;p2"/>
            <p:cNvSpPr/>
            <p:nvPr/>
          </p:nvSpPr>
          <p:spPr>
            <a:xfrm>
              <a:off x="4384250" y="2662900"/>
              <a:ext cx="802725" cy="494750"/>
            </a:xfrm>
            <a:custGeom>
              <a:avLst/>
              <a:gdLst/>
              <a:ahLst/>
              <a:cxnLst/>
              <a:rect l="l" t="t" r="r" b="b"/>
              <a:pathLst>
                <a:path w="32109" h="19790" extrusionOk="0">
                  <a:moveTo>
                    <a:pt x="21509" y="1"/>
                  </a:moveTo>
                  <a:lnTo>
                    <a:pt x="21509" y="630"/>
                  </a:lnTo>
                  <a:lnTo>
                    <a:pt x="21496" y="1310"/>
                  </a:lnTo>
                  <a:lnTo>
                    <a:pt x="21470" y="2041"/>
                  </a:lnTo>
                  <a:lnTo>
                    <a:pt x="21432" y="2811"/>
                  </a:lnTo>
                  <a:lnTo>
                    <a:pt x="21393" y="3607"/>
                  </a:lnTo>
                  <a:lnTo>
                    <a:pt x="21329" y="4428"/>
                  </a:lnTo>
                  <a:lnTo>
                    <a:pt x="21239" y="5275"/>
                  </a:lnTo>
                  <a:lnTo>
                    <a:pt x="21136" y="6135"/>
                  </a:lnTo>
                  <a:lnTo>
                    <a:pt x="21021" y="6995"/>
                  </a:lnTo>
                  <a:lnTo>
                    <a:pt x="20880" y="7842"/>
                  </a:lnTo>
                  <a:lnTo>
                    <a:pt x="20700" y="8689"/>
                  </a:lnTo>
                  <a:lnTo>
                    <a:pt x="20610" y="9112"/>
                  </a:lnTo>
                  <a:lnTo>
                    <a:pt x="20508" y="9523"/>
                  </a:lnTo>
                  <a:lnTo>
                    <a:pt x="20405" y="9934"/>
                  </a:lnTo>
                  <a:lnTo>
                    <a:pt x="20290" y="10331"/>
                  </a:lnTo>
                  <a:lnTo>
                    <a:pt x="20161" y="10716"/>
                  </a:lnTo>
                  <a:lnTo>
                    <a:pt x="20033" y="11101"/>
                  </a:lnTo>
                  <a:lnTo>
                    <a:pt x="19892" y="11473"/>
                  </a:lnTo>
                  <a:lnTo>
                    <a:pt x="19751" y="11833"/>
                  </a:lnTo>
                  <a:lnTo>
                    <a:pt x="19597" y="12192"/>
                  </a:lnTo>
                  <a:lnTo>
                    <a:pt x="19430" y="12526"/>
                  </a:lnTo>
                  <a:lnTo>
                    <a:pt x="19212" y="12936"/>
                  </a:lnTo>
                  <a:lnTo>
                    <a:pt x="18981" y="13321"/>
                  </a:lnTo>
                  <a:lnTo>
                    <a:pt x="18724" y="13681"/>
                  </a:lnTo>
                  <a:lnTo>
                    <a:pt x="18467" y="14014"/>
                  </a:lnTo>
                  <a:lnTo>
                    <a:pt x="18326" y="14168"/>
                  </a:lnTo>
                  <a:lnTo>
                    <a:pt x="18185" y="14310"/>
                  </a:lnTo>
                  <a:lnTo>
                    <a:pt x="18044" y="14451"/>
                  </a:lnTo>
                  <a:lnTo>
                    <a:pt x="17890" y="14592"/>
                  </a:lnTo>
                  <a:lnTo>
                    <a:pt x="17736" y="14720"/>
                  </a:lnTo>
                  <a:lnTo>
                    <a:pt x="17582" y="14836"/>
                  </a:lnTo>
                  <a:lnTo>
                    <a:pt x="17415" y="14951"/>
                  </a:lnTo>
                  <a:lnTo>
                    <a:pt x="17248" y="15054"/>
                  </a:lnTo>
                  <a:lnTo>
                    <a:pt x="16760" y="15323"/>
                  </a:lnTo>
                  <a:lnTo>
                    <a:pt x="16260" y="15580"/>
                  </a:lnTo>
                  <a:lnTo>
                    <a:pt x="15734" y="15811"/>
                  </a:lnTo>
                  <a:lnTo>
                    <a:pt x="15208" y="16042"/>
                  </a:lnTo>
                  <a:lnTo>
                    <a:pt x="14758" y="16222"/>
                  </a:lnTo>
                  <a:lnTo>
                    <a:pt x="14297" y="16401"/>
                  </a:lnTo>
                  <a:lnTo>
                    <a:pt x="13835" y="16568"/>
                  </a:lnTo>
                  <a:lnTo>
                    <a:pt x="13360" y="16722"/>
                  </a:lnTo>
                  <a:lnTo>
                    <a:pt x="12872" y="16876"/>
                  </a:lnTo>
                  <a:lnTo>
                    <a:pt x="12397" y="17017"/>
                  </a:lnTo>
                  <a:lnTo>
                    <a:pt x="11409" y="17300"/>
                  </a:lnTo>
                  <a:lnTo>
                    <a:pt x="10408" y="17543"/>
                  </a:lnTo>
                  <a:lnTo>
                    <a:pt x="9407" y="17787"/>
                  </a:lnTo>
                  <a:lnTo>
                    <a:pt x="8393" y="18005"/>
                  </a:lnTo>
                  <a:lnTo>
                    <a:pt x="7392" y="18211"/>
                  </a:lnTo>
                  <a:lnTo>
                    <a:pt x="5403" y="18609"/>
                  </a:lnTo>
                  <a:lnTo>
                    <a:pt x="3478" y="18981"/>
                  </a:lnTo>
                  <a:lnTo>
                    <a:pt x="2554" y="19173"/>
                  </a:lnTo>
                  <a:lnTo>
                    <a:pt x="1669" y="19366"/>
                  </a:lnTo>
                  <a:lnTo>
                    <a:pt x="809" y="19571"/>
                  </a:lnTo>
                  <a:lnTo>
                    <a:pt x="1" y="19789"/>
                  </a:lnTo>
                  <a:lnTo>
                    <a:pt x="32109" y="19789"/>
                  </a:lnTo>
                  <a:lnTo>
                    <a:pt x="32109" y="6148"/>
                  </a:lnTo>
                  <a:lnTo>
                    <a:pt x="31313" y="6430"/>
                  </a:lnTo>
                  <a:lnTo>
                    <a:pt x="30505" y="6712"/>
                  </a:lnTo>
                  <a:lnTo>
                    <a:pt x="29709" y="6995"/>
                  </a:lnTo>
                  <a:lnTo>
                    <a:pt x="28913" y="7251"/>
                  </a:lnTo>
                  <a:lnTo>
                    <a:pt x="28130" y="7508"/>
                  </a:lnTo>
                  <a:lnTo>
                    <a:pt x="27348" y="7752"/>
                  </a:lnTo>
                  <a:lnTo>
                    <a:pt x="25833" y="8201"/>
                  </a:lnTo>
                  <a:lnTo>
                    <a:pt x="24383" y="8599"/>
                  </a:lnTo>
                  <a:lnTo>
                    <a:pt x="22997" y="8958"/>
                  </a:lnTo>
                  <a:lnTo>
                    <a:pt x="22356" y="9112"/>
                  </a:lnTo>
                  <a:lnTo>
                    <a:pt x="21727" y="9253"/>
                  </a:lnTo>
                  <a:lnTo>
                    <a:pt x="21124" y="9382"/>
                  </a:lnTo>
                  <a:lnTo>
                    <a:pt x="20559" y="9484"/>
                  </a:lnTo>
                  <a:lnTo>
                    <a:pt x="20559" y="9472"/>
                  </a:lnTo>
                  <a:lnTo>
                    <a:pt x="20700" y="8856"/>
                  </a:lnTo>
                  <a:lnTo>
                    <a:pt x="20841" y="8240"/>
                  </a:lnTo>
                  <a:lnTo>
                    <a:pt x="20957" y="7598"/>
                  </a:lnTo>
                  <a:lnTo>
                    <a:pt x="21059" y="6969"/>
                  </a:lnTo>
                  <a:lnTo>
                    <a:pt x="21149" y="6327"/>
                  </a:lnTo>
                  <a:lnTo>
                    <a:pt x="21226" y="5686"/>
                  </a:lnTo>
                  <a:lnTo>
                    <a:pt x="21303" y="5057"/>
                  </a:lnTo>
                  <a:lnTo>
                    <a:pt x="21355" y="4428"/>
                  </a:lnTo>
                  <a:lnTo>
                    <a:pt x="21406" y="3812"/>
                  </a:lnTo>
                  <a:lnTo>
                    <a:pt x="21444" y="3209"/>
                  </a:lnTo>
                  <a:lnTo>
                    <a:pt x="21509" y="2054"/>
                  </a:lnTo>
                  <a:lnTo>
                    <a:pt x="21534" y="989"/>
                  </a:lnTo>
                  <a:lnTo>
                    <a:pt x="21547" y="39"/>
                  </a:lnTo>
                  <a:lnTo>
                    <a:pt x="21509" y="1"/>
                  </a:lnTo>
                  <a:close/>
                </a:path>
              </a:pathLst>
            </a:custGeom>
            <a:solidFill>
              <a:srgbClr val="DEA37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9" name="Google Shape;149;p2"/>
            <p:cNvSpPr/>
            <p:nvPr/>
          </p:nvSpPr>
          <p:spPr>
            <a:xfrm>
              <a:off x="4384250" y="2662900"/>
              <a:ext cx="802725" cy="494750"/>
            </a:xfrm>
            <a:custGeom>
              <a:avLst/>
              <a:gdLst/>
              <a:ahLst/>
              <a:cxnLst/>
              <a:rect l="l" t="t" r="r" b="b"/>
              <a:pathLst>
                <a:path w="32109" h="19790" fill="none" extrusionOk="0">
                  <a:moveTo>
                    <a:pt x="21509" y="1"/>
                  </a:moveTo>
                  <a:lnTo>
                    <a:pt x="21509" y="1"/>
                  </a:lnTo>
                  <a:lnTo>
                    <a:pt x="21509" y="630"/>
                  </a:lnTo>
                  <a:lnTo>
                    <a:pt x="21496" y="1310"/>
                  </a:lnTo>
                  <a:lnTo>
                    <a:pt x="21470" y="2041"/>
                  </a:lnTo>
                  <a:lnTo>
                    <a:pt x="21432" y="2811"/>
                  </a:lnTo>
                  <a:lnTo>
                    <a:pt x="21393" y="3607"/>
                  </a:lnTo>
                  <a:lnTo>
                    <a:pt x="21329" y="4428"/>
                  </a:lnTo>
                  <a:lnTo>
                    <a:pt x="21239" y="5275"/>
                  </a:lnTo>
                  <a:lnTo>
                    <a:pt x="21136" y="6135"/>
                  </a:lnTo>
                  <a:lnTo>
                    <a:pt x="21021" y="6995"/>
                  </a:lnTo>
                  <a:lnTo>
                    <a:pt x="20880" y="7842"/>
                  </a:lnTo>
                  <a:lnTo>
                    <a:pt x="20700" y="8689"/>
                  </a:lnTo>
                  <a:lnTo>
                    <a:pt x="20610" y="9112"/>
                  </a:lnTo>
                  <a:lnTo>
                    <a:pt x="20508" y="9523"/>
                  </a:lnTo>
                  <a:lnTo>
                    <a:pt x="20405" y="9934"/>
                  </a:lnTo>
                  <a:lnTo>
                    <a:pt x="20290" y="10331"/>
                  </a:lnTo>
                  <a:lnTo>
                    <a:pt x="20161" y="10716"/>
                  </a:lnTo>
                  <a:lnTo>
                    <a:pt x="20033" y="11101"/>
                  </a:lnTo>
                  <a:lnTo>
                    <a:pt x="19892" y="11473"/>
                  </a:lnTo>
                  <a:lnTo>
                    <a:pt x="19751" y="11833"/>
                  </a:lnTo>
                  <a:lnTo>
                    <a:pt x="19597" y="12192"/>
                  </a:lnTo>
                  <a:lnTo>
                    <a:pt x="19430" y="12526"/>
                  </a:lnTo>
                  <a:lnTo>
                    <a:pt x="19430" y="12526"/>
                  </a:lnTo>
                  <a:lnTo>
                    <a:pt x="19212" y="12936"/>
                  </a:lnTo>
                  <a:lnTo>
                    <a:pt x="18981" y="13321"/>
                  </a:lnTo>
                  <a:lnTo>
                    <a:pt x="18724" y="13681"/>
                  </a:lnTo>
                  <a:lnTo>
                    <a:pt x="18467" y="14014"/>
                  </a:lnTo>
                  <a:lnTo>
                    <a:pt x="18326" y="14168"/>
                  </a:lnTo>
                  <a:lnTo>
                    <a:pt x="18185" y="14310"/>
                  </a:lnTo>
                  <a:lnTo>
                    <a:pt x="18044" y="14451"/>
                  </a:lnTo>
                  <a:lnTo>
                    <a:pt x="17890" y="14592"/>
                  </a:lnTo>
                  <a:lnTo>
                    <a:pt x="17736" y="14720"/>
                  </a:lnTo>
                  <a:lnTo>
                    <a:pt x="17582" y="14836"/>
                  </a:lnTo>
                  <a:lnTo>
                    <a:pt x="17415" y="14951"/>
                  </a:lnTo>
                  <a:lnTo>
                    <a:pt x="17248" y="15054"/>
                  </a:lnTo>
                  <a:lnTo>
                    <a:pt x="17248" y="15054"/>
                  </a:lnTo>
                  <a:lnTo>
                    <a:pt x="17248" y="15054"/>
                  </a:lnTo>
                  <a:lnTo>
                    <a:pt x="17248" y="15054"/>
                  </a:lnTo>
                  <a:lnTo>
                    <a:pt x="17248" y="15054"/>
                  </a:lnTo>
                  <a:lnTo>
                    <a:pt x="16760" y="15323"/>
                  </a:lnTo>
                  <a:lnTo>
                    <a:pt x="16260" y="15580"/>
                  </a:lnTo>
                  <a:lnTo>
                    <a:pt x="15734" y="15811"/>
                  </a:lnTo>
                  <a:lnTo>
                    <a:pt x="15208" y="16042"/>
                  </a:lnTo>
                  <a:lnTo>
                    <a:pt x="15208" y="16042"/>
                  </a:lnTo>
                  <a:lnTo>
                    <a:pt x="14758" y="16222"/>
                  </a:lnTo>
                  <a:lnTo>
                    <a:pt x="14297" y="16401"/>
                  </a:lnTo>
                  <a:lnTo>
                    <a:pt x="13835" y="16568"/>
                  </a:lnTo>
                  <a:lnTo>
                    <a:pt x="13360" y="16722"/>
                  </a:lnTo>
                  <a:lnTo>
                    <a:pt x="12872" y="16876"/>
                  </a:lnTo>
                  <a:lnTo>
                    <a:pt x="12397" y="17017"/>
                  </a:lnTo>
                  <a:lnTo>
                    <a:pt x="11409" y="17300"/>
                  </a:lnTo>
                  <a:lnTo>
                    <a:pt x="10408" y="17543"/>
                  </a:lnTo>
                  <a:lnTo>
                    <a:pt x="9407" y="17787"/>
                  </a:lnTo>
                  <a:lnTo>
                    <a:pt x="8393" y="18005"/>
                  </a:lnTo>
                  <a:lnTo>
                    <a:pt x="7392" y="18211"/>
                  </a:lnTo>
                  <a:lnTo>
                    <a:pt x="5403" y="18609"/>
                  </a:lnTo>
                  <a:lnTo>
                    <a:pt x="3478" y="18981"/>
                  </a:lnTo>
                  <a:lnTo>
                    <a:pt x="2554" y="19173"/>
                  </a:lnTo>
                  <a:lnTo>
                    <a:pt x="1669" y="19366"/>
                  </a:lnTo>
                  <a:lnTo>
                    <a:pt x="809" y="19571"/>
                  </a:lnTo>
                  <a:lnTo>
                    <a:pt x="1" y="19789"/>
                  </a:lnTo>
                  <a:lnTo>
                    <a:pt x="32109" y="19789"/>
                  </a:lnTo>
                  <a:lnTo>
                    <a:pt x="32109" y="6148"/>
                  </a:lnTo>
                  <a:lnTo>
                    <a:pt x="32109" y="6148"/>
                  </a:lnTo>
                  <a:lnTo>
                    <a:pt x="31313" y="6430"/>
                  </a:lnTo>
                  <a:lnTo>
                    <a:pt x="30505" y="6712"/>
                  </a:lnTo>
                  <a:lnTo>
                    <a:pt x="29709" y="6995"/>
                  </a:lnTo>
                  <a:lnTo>
                    <a:pt x="28913" y="7251"/>
                  </a:lnTo>
                  <a:lnTo>
                    <a:pt x="28130" y="7508"/>
                  </a:lnTo>
                  <a:lnTo>
                    <a:pt x="27348" y="7752"/>
                  </a:lnTo>
                  <a:lnTo>
                    <a:pt x="25833" y="8201"/>
                  </a:lnTo>
                  <a:lnTo>
                    <a:pt x="24383" y="8599"/>
                  </a:lnTo>
                  <a:lnTo>
                    <a:pt x="22997" y="8958"/>
                  </a:lnTo>
                  <a:lnTo>
                    <a:pt x="22356" y="9112"/>
                  </a:lnTo>
                  <a:lnTo>
                    <a:pt x="21727" y="9253"/>
                  </a:lnTo>
                  <a:lnTo>
                    <a:pt x="21124" y="9382"/>
                  </a:lnTo>
                  <a:lnTo>
                    <a:pt x="20559" y="9484"/>
                  </a:lnTo>
                  <a:lnTo>
                    <a:pt x="20559" y="9472"/>
                  </a:lnTo>
                  <a:lnTo>
                    <a:pt x="20559" y="9472"/>
                  </a:lnTo>
                  <a:lnTo>
                    <a:pt x="20700" y="8856"/>
                  </a:lnTo>
                  <a:lnTo>
                    <a:pt x="20841" y="8240"/>
                  </a:lnTo>
                  <a:lnTo>
                    <a:pt x="20957" y="7598"/>
                  </a:lnTo>
                  <a:lnTo>
                    <a:pt x="21059" y="6969"/>
                  </a:lnTo>
                  <a:lnTo>
                    <a:pt x="21149" y="6327"/>
                  </a:lnTo>
                  <a:lnTo>
                    <a:pt x="21226" y="5686"/>
                  </a:lnTo>
                  <a:lnTo>
                    <a:pt x="21303" y="5057"/>
                  </a:lnTo>
                  <a:lnTo>
                    <a:pt x="21355" y="4428"/>
                  </a:lnTo>
                  <a:lnTo>
                    <a:pt x="21406" y="3812"/>
                  </a:lnTo>
                  <a:lnTo>
                    <a:pt x="21444" y="3209"/>
                  </a:lnTo>
                  <a:lnTo>
                    <a:pt x="21509" y="2054"/>
                  </a:lnTo>
                  <a:lnTo>
                    <a:pt x="21534" y="989"/>
                  </a:lnTo>
                  <a:lnTo>
                    <a:pt x="21547" y="39"/>
                  </a:lnTo>
                  <a:lnTo>
                    <a:pt x="21547" y="39"/>
                  </a:lnTo>
                  <a:lnTo>
                    <a:pt x="21509"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0" name="Google Shape;150;p2"/>
            <p:cNvSpPr/>
            <p:nvPr/>
          </p:nvSpPr>
          <p:spPr>
            <a:xfrm>
              <a:off x="4898200" y="2663875"/>
              <a:ext cx="288775" cy="236150"/>
            </a:xfrm>
            <a:custGeom>
              <a:avLst/>
              <a:gdLst/>
              <a:ahLst/>
              <a:cxnLst/>
              <a:rect l="l" t="t" r="r" b="b"/>
              <a:pathLst>
                <a:path w="11551" h="9446" extrusionOk="0">
                  <a:moveTo>
                    <a:pt x="989" y="0"/>
                  </a:moveTo>
                  <a:lnTo>
                    <a:pt x="976" y="950"/>
                  </a:lnTo>
                  <a:lnTo>
                    <a:pt x="951" y="2015"/>
                  </a:lnTo>
                  <a:lnTo>
                    <a:pt x="886" y="3170"/>
                  </a:lnTo>
                  <a:lnTo>
                    <a:pt x="848" y="3773"/>
                  </a:lnTo>
                  <a:lnTo>
                    <a:pt x="797" y="4389"/>
                  </a:lnTo>
                  <a:lnTo>
                    <a:pt x="745" y="5018"/>
                  </a:lnTo>
                  <a:lnTo>
                    <a:pt x="668" y="5647"/>
                  </a:lnTo>
                  <a:lnTo>
                    <a:pt x="591" y="6288"/>
                  </a:lnTo>
                  <a:lnTo>
                    <a:pt x="501" y="6930"/>
                  </a:lnTo>
                  <a:lnTo>
                    <a:pt x="399" y="7559"/>
                  </a:lnTo>
                  <a:lnTo>
                    <a:pt x="283" y="8201"/>
                  </a:lnTo>
                  <a:lnTo>
                    <a:pt x="142" y="8817"/>
                  </a:lnTo>
                  <a:lnTo>
                    <a:pt x="1" y="9433"/>
                  </a:lnTo>
                  <a:lnTo>
                    <a:pt x="1" y="9445"/>
                  </a:lnTo>
                  <a:lnTo>
                    <a:pt x="566" y="9343"/>
                  </a:lnTo>
                  <a:lnTo>
                    <a:pt x="1169" y="9214"/>
                  </a:lnTo>
                  <a:lnTo>
                    <a:pt x="1798" y="9073"/>
                  </a:lnTo>
                  <a:lnTo>
                    <a:pt x="2439" y="8919"/>
                  </a:lnTo>
                  <a:lnTo>
                    <a:pt x="3825" y="8560"/>
                  </a:lnTo>
                  <a:lnTo>
                    <a:pt x="5275" y="8162"/>
                  </a:lnTo>
                  <a:lnTo>
                    <a:pt x="6790" y="7713"/>
                  </a:lnTo>
                  <a:lnTo>
                    <a:pt x="7572" y="7469"/>
                  </a:lnTo>
                  <a:lnTo>
                    <a:pt x="8355" y="7212"/>
                  </a:lnTo>
                  <a:lnTo>
                    <a:pt x="9151" y="6956"/>
                  </a:lnTo>
                  <a:lnTo>
                    <a:pt x="9947" y="6673"/>
                  </a:lnTo>
                  <a:lnTo>
                    <a:pt x="10755" y="6391"/>
                  </a:lnTo>
                  <a:lnTo>
                    <a:pt x="11551" y="6109"/>
                  </a:lnTo>
                  <a:lnTo>
                    <a:pt x="11551" y="3799"/>
                  </a:lnTo>
                  <a:lnTo>
                    <a:pt x="10229" y="3799"/>
                  </a:lnTo>
                  <a:lnTo>
                    <a:pt x="9716" y="3786"/>
                  </a:lnTo>
                  <a:lnTo>
                    <a:pt x="9202" y="3773"/>
                  </a:lnTo>
                  <a:lnTo>
                    <a:pt x="8689" y="3735"/>
                  </a:lnTo>
                  <a:lnTo>
                    <a:pt x="8176" y="3671"/>
                  </a:lnTo>
                  <a:lnTo>
                    <a:pt x="7649" y="3594"/>
                  </a:lnTo>
                  <a:lnTo>
                    <a:pt x="7380" y="3529"/>
                  </a:lnTo>
                  <a:lnTo>
                    <a:pt x="7110" y="3465"/>
                  </a:lnTo>
                  <a:lnTo>
                    <a:pt x="6841" y="3388"/>
                  </a:lnTo>
                  <a:lnTo>
                    <a:pt x="6559" y="3311"/>
                  </a:lnTo>
                  <a:lnTo>
                    <a:pt x="6276" y="3209"/>
                  </a:lnTo>
                  <a:lnTo>
                    <a:pt x="5994" y="3106"/>
                  </a:lnTo>
                  <a:lnTo>
                    <a:pt x="5699" y="2990"/>
                  </a:lnTo>
                  <a:lnTo>
                    <a:pt x="5391" y="2849"/>
                  </a:lnTo>
                  <a:lnTo>
                    <a:pt x="5083" y="2708"/>
                  </a:lnTo>
                  <a:lnTo>
                    <a:pt x="4762" y="2541"/>
                  </a:lnTo>
                  <a:lnTo>
                    <a:pt x="4428" y="2362"/>
                  </a:lnTo>
                  <a:lnTo>
                    <a:pt x="4095" y="2182"/>
                  </a:lnTo>
                  <a:lnTo>
                    <a:pt x="3748" y="1964"/>
                  </a:lnTo>
                  <a:lnTo>
                    <a:pt x="3389" y="1746"/>
                  </a:lnTo>
                  <a:lnTo>
                    <a:pt x="3017" y="1502"/>
                  </a:lnTo>
                  <a:lnTo>
                    <a:pt x="2645" y="1232"/>
                  </a:lnTo>
                  <a:lnTo>
                    <a:pt x="2247" y="963"/>
                  </a:lnTo>
                  <a:lnTo>
                    <a:pt x="1849" y="655"/>
                  </a:lnTo>
                  <a:lnTo>
                    <a:pt x="1425" y="334"/>
                  </a:lnTo>
                  <a:lnTo>
                    <a:pt x="989" y="0"/>
                  </a:lnTo>
                  <a:close/>
                </a:path>
              </a:pathLst>
            </a:custGeom>
            <a:solidFill>
              <a:srgbClr val="D8966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1" name="Google Shape;151;p2"/>
            <p:cNvSpPr/>
            <p:nvPr/>
          </p:nvSpPr>
          <p:spPr>
            <a:xfrm>
              <a:off x="4898200" y="2663875"/>
              <a:ext cx="288775" cy="236150"/>
            </a:xfrm>
            <a:custGeom>
              <a:avLst/>
              <a:gdLst/>
              <a:ahLst/>
              <a:cxnLst/>
              <a:rect l="l" t="t" r="r" b="b"/>
              <a:pathLst>
                <a:path w="11551" h="9446" fill="none" extrusionOk="0">
                  <a:moveTo>
                    <a:pt x="989" y="0"/>
                  </a:moveTo>
                  <a:lnTo>
                    <a:pt x="989" y="0"/>
                  </a:lnTo>
                  <a:lnTo>
                    <a:pt x="976" y="950"/>
                  </a:lnTo>
                  <a:lnTo>
                    <a:pt x="951" y="2015"/>
                  </a:lnTo>
                  <a:lnTo>
                    <a:pt x="886" y="3170"/>
                  </a:lnTo>
                  <a:lnTo>
                    <a:pt x="848" y="3773"/>
                  </a:lnTo>
                  <a:lnTo>
                    <a:pt x="797" y="4389"/>
                  </a:lnTo>
                  <a:lnTo>
                    <a:pt x="745" y="5018"/>
                  </a:lnTo>
                  <a:lnTo>
                    <a:pt x="668" y="5647"/>
                  </a:lnTo>
                  <a:lnTo>
                    <a:pt x="591" y="6288"/>
                  </a:lnTo>
                  <a:lnTo>
                    <a:pt x="501" y="6930"/>
                  </a:lnTo>
                  <a:lnTo>
                    <a:pt x="399" y="7559"/>
                  </a:lnTo>
                  <a:lnTo>
                    <a:pt x="283" y="8201"/>
                  </a:lnTo>
                  <a:lnTo>
                    <a:pt x="142" y="8817"/>
                  </a:lnTo>
                  <a:lnTo>
                    <a:pt x="1" y="9433"/>
                  </a:lnTo>
                  <a:lnTo>
                    <a:pt x="1" y="9445"/>
                  </a:lnTo>
                  <a:lnTo>
                    <a:pt x="1" y="9445"/>
                  </a:lnTo>
                  <a:lnTo>
                    <a:pt x="566" y="9343"/>
                  </a:lnTo>
                  <a:lnTo>
                    <a:pt x="1169" y="9214"/>
                  </a:lnTo>
                  <a:lnTo>
                    <a:pt x="1798" y="9073"/>
                  </a:lnTo>
                  <a:lnTo>
                    <a:pt x="2439" y="8919"/>
                  </a:lnTo>
                  <a:lnTo>
                    <a:pt x="3825" y="8560"/>
                  </a:lnTo>
                  <a:lnTo>
                    <a:pt x="5275" y="8162"/>
                  </a:lnTo>
                  <a:lnTo>
                    <a:pt x="6790" y="7713"/>
                  </a:lnTo>
                  <a:lnTo>
                    <a:pt x="7572" y="7469"/>
                  </a:lnTo>
                  <a:lnTo>
                    <a:pt x="8355" y="7212"/>
                  </a:lnTo>
                  <a:lnTo>
                    <a:pt x="9151" y="6956"/>
                  </a:lnTo>
                  <a:lnTo>
                    <a:pt x="9947" y="6673"/>
                  </a:lnTo>
                  <a:lnTo>
                    <a:pt x="10755" y="6391"/>
                  </a:lnTo>
                  <a:lnTo>
                    <a:pt x="11551" y="6109"/>
                  </a:lnTo>
                  <a:lnTo>
                    <a:pt x="11551" y="3799"/>
                  </a:lnTo>
                  <a:lnTo>
                    <a:pt x="11551" y="3799"/>
                  </a:lnTo>
                  <a:lnTo>
                    <a:pt x="11217" y="3799"/>
                  </a:lnTo>
                  <a:lnTo>
                    <a:pt x="11217" y="3799"/>
                  </a:lnTo>
                  <a:lnTo>
                    <a:pt x="10986" y="3799"/>
                  </a:lnTo>
                  <a:lnTo>
                    <a:pt x="10986" y="3799"/>
                  </a:lnTo>
                  <a:lnTo>
                    <a:pt x="10755" y="3799"/>
                  </a:lnTo>
                  <a:lnTo>
                    <a:pt x="10755" y="3799"/>
                  </a:lnTo>
                  <a:lnTo>
                    <a:pt x="10229" y="3799"/>
                  </a:lnTo>
                  <a:lnTo>
                    <a:pt x="9716" y="3786"/>
                  </a:lnTo>
                  <a:lnTo>
                    <a:pt x="9202" y="3773"/>
                  </a:lnTo>
                  <a:lnTo>
                    <a:pt x="8689" y="3735"/>
                  </a:lnTo>
                  <a:lnTo>
                    <a:pt x="8176" y="3671"/>
                  </a:lnTo>
                  <a:lnTo>
                    <a:pt x="7649" y="3594"/>
                  </a:lnTo>
                  <a:lnTo>
                    <a:pt x="7380" y="3529"/>
                  </a:lnTo>
                  <a:lnTo>
                    <a:pt x="7110" y="3465"/>
                  </a:lnTo>
                  <a:lnTo>
                    <a:pt x="6841" y="3388"/>
                  </a:lnTo>
                  <a:lnTo>
                    <a:pt x="6559" y="3311"/>
                  </a:lnTo>
                  <a:lnTo>
                    <a:pt x="6276" y="3209"/>
                  </a:lnTo>
                  <a:lnTo>
                    <a:pt x="5994" y="3106"/>
                  </a:lnTo>
                  <a:lnTo>
                    <a:pt x="5699" y="2990"/>
                  </a:lnTo>
                  <a:lnTo>
                    <a:pt x="5391" y="2849"/>
                  </a:lnTo>
                  <a:lnTo>
                    <a:pt x="5083" y="2708"/>
                  </a:lnTo>
                  <a:lnTo>
                    <a:pt x="4762" y="2541"/>
                  </a:lnTo>
                  <a:lnTo>
                    <a:pt x="4428" y="2362"/>
                  </a:lnTo>
                  <a:lnTo>
                    <a:pt x="4095" y="2182"/>
                  </a:lnTo>
                  <a:lnTo>
                    <a:pt x="3748" y="1964"/>
                  </a:lnTo>
                  <a:lnTo>
                    <a:pt x="3389" y="1746"/>
                  </a:lnTo>
                  <a:lnTo>
                    <a:pt x="3017" y="1502"/>
                  </a:lnTo>
                  <a:lnTo>
                    <a:pt x="2645" y="1232"/>
                  </a:lnTo>
                  <a:lnTo>
                    <a:pt x="2247" y="963"/>
                  </a:lnTo>
                  <a:lnTo>
                    <a:pt x="1849" y="655"/>
                  </a:lnTo>
                  <a:lnTo>
                    <a:pt x="1425" y="334"/>
                  </a:lnTo>
                  <a:lnTo>
                    <a:pt x="989" y="0"/>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2" name="Google Shape;152;p2"/>
            <p:cNvSpPr/>
            <p:nvPr/>
          </p:nvSpPr>
          <p:spPr>
            <a:xfrm>
              <a:off x="4325850" y="682775"/>
              <a:ext cx="861125" cy="2076075"/>
            </a:xfrm>
            <a:custGeom>
              <a:avLst/>
              <a:gdLst/>
              <a:ahLst/>
              <a:cxnLst/>
              <a:rect l="l" t="t" r="r" b="b"/>
              <a:pathLst>
                <a:path w="34445" h="83043" extrusionOk="0">
                  <a:moveTo>
                    <a:pt x="33200" y="1"/>
                  </a:moveTo>
                  <a:lnTo>
                    <a:pt x="32520" y="13"/>
                  </a:lnTo>
                  <a:lnTo>
                    <a:pt x="31852" y="39"/>
                  </a:lnTo>
                  <a:lnTo>
                    <a:pt x="31198" y="78"/>
                  </a:lnTo>
                  <a:lnTo>
                    <a:pt x="30543" y="116"/>
                  </a:lnTo>
                  <a:lnTo>
                    <a:pt x="29915" y="167"/>
                  </a:lnTo>
                  <a:lnTo>
                    <a:pt x="29286" y="219"/>
                  </a:lnTo>
                  <a:lnTo>
                    <a:pt x="28657" y="283"/>
                  </a:lnTo>
                  <a:lnTo>
                    <a:pt x="28054" y="360"/>
                  </a:lnTo>
                  <a:lnTo>
                    <a:pt x="27451" y="450"/>
                  </a:lnTo>
                  <a:lnTo>
                    <a:pt x="26848" y="540"/>
                  </a:lnTo>
                  <a:lnTo>
                    <a:pt x="26270" y="642"/>
                  </a:lnTo>
                  <a:lnTo>
                    <a:pt x="25693" y="758"/>
                  </a:lnTo>
                  <a:lnTo>
                    <a:pt x="25128" y="886"/>
                  </a:lnTo>
                  <a:lnTo>
                    <a:pt x="24563" y="1014"/>
                  </a:lnTo>
                  <a:lnTo>
                    <a:pt x="24011" y="1143"/>
                  </a:lnTo>
                  <a:lnTo>
                    <a:pt x="23472" y="1297"/>
                  </a:lnTo>
                  <a:lnTo>
                    <a:pt x="22933" y="1451"/>
                  </a:lnTo>
                  <a:lnTo>
                    <a:pt x="22407" y="1617"/>
                  </a:lnTo>
                  <a:lnTo>
                    <a:pt x="21894" y="1784"/>
                  </a:lnTo>
                  <a:lnTo>
                    <a:pt x="21381" y="1964"/>
                  </a:lnTo>
                  <a:lnTo>
                    <a:pt x="20880" y="2156"/>
                  </a:lnTo>
                  <a:lnTo>
                    <a:pt x="20393" y="2349"/>
                  </a:lnTo>
                  <a:lnTo>
                    <a:pt x="19905" y="2554"/>
                  </a:lnTo>
                  <a:lnTo>
                    <a:pt x="19430" y="2772"/>
                  </a:lnTo>
                  <a:lnTo>
                    <a:pt x="18955" y="2991"/>
                  </a:lnTo>
                  <a:lnTo>
                    <a:pt x="18493" y="3222"/>
                  </a:lnTo>
                  <a:lnTo>
                    <a:pt x="18031" y="3465"/>
                  </a:lnTo>
                  <a:lnTo>
                    <a:pt x="17582" y="3709"/>
                  </a:lnTo>
                  <a:lnTo>
                    <a:pt x="17146" y="3966"/>
                  </a:lnTo>
                  <a:lnTo>
                    <a:pt x="16709" y="4223"/>
                  </a:lnTo>
                  <a:lnTo>
                    <a:pt x="16286" y="4492"/>
                  </a:lnTo>
                  <a:lnTo>
                    <a:pt x="15863" y="4774"/>
                  </a:lnTo>
                  <a:lnTo>
                    <a:pt x="15439" y="5057"/>
                  </a:lnTo>
                  <a:lnTo>
                    <a:pt x="15041" y="5352"/>
                  </a:lnTo>
                  <a:lnTo>
                    <a:pt x="14631" y="5660"/>
                  </a:lnTo>
                  <a:lnTo>
                    <a:pt x="14246" y="5968"/>
                  </a:lnTo>
                  <a:lnTo>
                    <a:pt x="13848" y="6289"/>
                  </a:lnTo>
                  <a:lnTo>
                    <a:pt x="13476" y="6622"/>
                  </a:lnTo>
                  <a:lnTo>
                    <a:pt x="13091" y="6956"/>
                  </a:lnTo>
                  <a:lnTo>
                    <a:pt x="12731" y="7290"/>
                  </a:lnTo>
                  <a:lnTo>
                    <a:pt x="12359" y="7649"/>
                  </a:lnTo>
                  <a:lnTo>
                    <a:pt x="12013" y="7995"/>
                  </a:lnTo>
                  <a:lnTo>
                    <a:pt x="11653" y="8368"/>
                  </a:lnTo>
                  <a:lnTo>
                    <a:pt x="11307" y="8740"/>
                  </a:lnTo>
                  <a:lnTo>
                    <a:pt x="10973" y="9112"/>
                  </a:lnTo>
                  <a:lnTo>
                    <a:pt x="10639" y="9510"/>
                  </a:lnTo>
                  <a:lnTo>
                    <a:pt x="10306" y="9895"/>
                  </a:lnTo>
                  <a:lnTo>
                    <a:pt x="9985" y="10305"/>
                  </a:lnTo>
                  <a:lnTo>
                    <a:pt x="9664" y="10716"/>
                  </a:lnTo>
                  <a:lnTo>
                    <a:pt x="9356" y="11127"/>
                  </a:lnTo>
                  <a:lnTo>
                    <a:pt x="9048" y="11550"/>
                  </a:lnTo>
                  <a:lnTo>
                    <a:pt x="8740" y="11987"/>
                  </a:lnTo>
                  <a:lnTo>
                    <a:pt x="8445" y="12423"/>
                  </a:lnTo>
                  <a:lnTo>
                    <a:pt x="8150" y="12872"/>
                  </a:lnTo>
                  <a:lnTo>
                    <a:pt x="7868" y="13321"/>
                  </a:lnTo>
                  <a:lnTo>
                    <a:pt x="7303" y="14258"/>
                  </a:lnTo>
                  <a:lnTo>
                    <a:pt x="6751" y="15208"/>
                  </a:lnTo>
                  <a:lnTo>
                    <a:pt x="6225" y="16196"/>
                  </a:lnTo>
                  <a:lnTo>
                    <a:pt x="5712" y="17210"/>
                  </a:lnTo>
                  <a:lnTo>
                    <a:pt x="5545" y="17569"/>
                  </a:lnTo>
                  <a:lnTo>
                    <a:pt x="5391" y="17928"/>
                  </a:lnTo>
                  <a:lnTo>
                    <a:pt x="5237" y="18288"/>
                  </a:lnTo>
                  <a:lnTo>
                    <a:pt x="5096" y="18660"/>
                  </a:lnTo>
                  <a:lnTo>
                    <a:pt x="4954" y="19032"/>
                  </a:lnTo>
                  <a:lnTo>
                    <a:pt x="4813" y="19417"/>
                  </a:lnTo>
                  <a:lnTo>
                    <a:pt x="4569" y="20200"/>
                  </a:lnTo>
                  <a:lnTo>
                    <a:pt x="4351" y="20995"/>
                  </a:lnTo>
                  <a:lnTo>
                    <a:pt x="4159" y="21804"/>
                  </a:lnTo>
                  <a:lnTo>
                    <a:pt x="3979" y="22638"/>
                  </a:lnTo>
                  <a:lnTo>
                    <a:pt x="3825" y="23472"/>
                  </a:lnTo>
                  <a:lnTo>
                    <a:pt x="3697" y="24319"/>
                  </a:lnTo>
                  <a:lnTo>
                    <a:pt x="3594" y="25179"/>
                  </a:lnTo>
                  <a:lnTo>
                    <a:pt x="3504" y="26039"/>
                  </a:lnTo>
                  <a:lnTo>
                    <a:pt x="3427" y="26911"/>
                  </a:lnTo>
                  <a:lnTo>
                    <a:pt x="3376" y="27784"/>
                  </a:lnTo>
                  <a:lnTo>
                    <a:pt x="3338" y="28657"/>
                  </a:lnTo>
                  <a:lnTo>
                    <a:pt x="3325" y="29529"/>
                  </a:lnTo>
                  <a:lnTo>
                    <a:pt x="3312" y="30389"/>
                  </a:lnTo>
                  <a:lnTo>
                    <a:pt x="3325" y="31133"/>
                  </a:lnTo>
                  <a:lnTo>
                    <a:pt x="3338" y="31878"/>
                  </a:lnTo>
                  <a:lnTo>
                    <a:pt x="3350" y="32609"/>
                  </a:lnTo>
                  <a:lnTo>
                    <a:pt x="3389" y="33328"/>
                  </a:lnTo>
                  <a:lnTo>
                    <a:pt x="3466" y="34752"/>
                  </a:lnTo>
                  <a:lnTo>
                    <a:pt x="3581" y="36125"/>
                  </a:lnTo>
                  <a:lnTo>
                    <a:pt x="3710" y="37447"/>
                  </a:lnTo>
                  <a:lnTo>
                    <a:pt x="3851" y="38705"/>
                  </a:lnTo>
                  <a:lnTo>
                    <a:pt x="4005" y="39885"/>
                  </a:lnTo>
                  <a:lnTo>
                    <a:pt x="4172" y="40989"/>
                  </a:lnTo>
                  <a:lnTo>
                    <a:pt x="4326" y="42003"/>
                  </a:lnTo>
                  <a:lnTo>
                    <a:pt x="4480" y="42914"/>
                  </a:lnTo>
                  <a:lnTo>
                    <a:pt x="4621" y="43697"/>
                  </a:lnTo>
                  <a:lnTo>
                    <a:pt x="4762" y="44377"/>
                  </a:lnTo>
                  <a:lnTo>
                    <a:pt x="4954" y="45314"/>
                  </a:lnTo>
                  <a:lnTo>
                    <a:pt x="5019" y="45635"/>
                  </a:lnTo>
                  <a:lnTo>
                    <a:pt x="4621" y="45571"/>
                  </a:lnTo>
                  <a:lnTo>
                    <a:pt x="4236" y="45519"/>
                  </a:lnTo>
                  <a:lnTo>
                    <a:pt x="3877" y="45481"/>
                  </a:lnTo>
                  <a:lnTo>
                    <a:pt x="3286" y="45481"/>
                  </a:lnTo>
                  <a:lnTo>
                    <a:pt x="3055" y="45494"/>
                  </a:lnTo>
                  <a:lnTo>
                    <a:pt x="2837" y="45519"/>
                  </a:lnTo>
                  <a:lnTo>
                    <a:pt x="2632" y="45558"/>
                  </a:lnTo>
                  <a:lnTo>
                    <a:pt x="2426" y="45596"/>
                  </a:lnTo>
                  <a:lnTo>
                    <a:pt x="2234" y="45648"/>
                  </a:lnTo>
                  <a:lnTo>
                    <a:pt x="2054" y="45712"/>
                  </a:lnTo>
                  <a:lnTo>
                    <a:pt x="1875" y="45789"/>
                  </a:lnTo>
                  <a:lnTo>
                    <a:pt x="1708" y="45866"/>
                  </a:lnTo>
                  <a:lnTo>
                    <a:pt x="1554" y="45955"/>
                  </a:lnTo>
                  <a:lnTo>
                    <a:pt x="1400" y="46045"/>
                  </a:lnTo>
                  <a:lnTo>
                    <a:pt x="1259" y="46148"/>
                  </a:lnTo>
                  <a:lnTo>
                    <a:pt x="1130" y="46251"/>
                  </a:lnTo>
                  <a:lnTo>
                    <a:pt x="1002" y="46366"/>
                  </a:lnTo>
                  <a:lnTo>
                    <a:pt x="886" y="46494"/>
                  </a:lnTo>
                  <a:lnTo>
                    <a:pt x="784" y="46623"/>
                  </a:lnTo>
                  <a:lnTo>
                    <a:pt x="681" y="46764"/>
                  </a:lnTo>
                  <a:lnTo>
                    <a:pt x="591" y="46905"/>
                  </a:lnTo>
                  <a:lnTo>
                    <a:pt x="501" y="47046"/>
                  </a:lnTo>
                  <a:lnTo>
                    <a:pt x="424" y="47200"/>
                  </a:lnTo>
                  <a:lnTo>
                    <a:pt x="347" y="47354"/>
                  </a:lnTo>
                  <a:lnTo>
                    <a:pt x="283" y="47521"/>
                  </a:lnTo>
                  <a:lnTo>
                    <a:pt x="232" y="47688"/>
                  </a:lnTo>
                  <a:lnTo>
                    <a:pt x="181" y="47855"/>
                  </a:lnTo>
                  <a:lnTo>
                    <a:pt x="104" y="48214"/>
                  </a:lnTo>
                  <a:lnTo>
                    <a:pt x="39" y="48586"/>
                  </a:lnTo>
                  <a:lnTo>
                    <a:pt x="1" y="48958"/>
                  </a:lnTo>
                  <a:lnTo>
                    <a:pt x="1" y="49356"/>
                  </a:lnTo>
                  <a:lnTo>
                    <a:pt x="1" y="49716"/>
                  </a:lnTo>
                  <a:lnTo>
                    <a:pt x="27" y="50088"/>
                  </a:lnTo>
                  <a:lnTo>
                    <a:pt x="78" y="50460"/>
                  </a:lnTo>
                  <a:lnTo>
                    <a:pt x="129" y="50832"/>
                  </a:lnTo>
                  <a:lnTo>
                    <a:pt x="193" y="51217"/>
                  </a:lnTo>
                  <a:lnTo>
                    <a:pt x="283" y="51589"/>
                  </a:lnTo>
                  <a:lnTo>
                    <a:pt x="386" y="51961"/>
                  </a:lnTo>
                  <a:lnTo>
                    <a:pt x="489" y="52333"/>
                  </a:lnTo>
                  <a:lnTo>
                    <a:pt x="604" y="52693"/>
                  </a:lnTo>
                  <a:lnTo>
                    <a:pt x="732" y="53052"/>
                  </a:lnTo>
                  <a:lnTo>
                    <a:pt x="874" y="53399"/>
                  </a:lnTo>
                  <a:lnTo>
                    <a:pt x="1015" y="53732"/>
                  </a:lnTo>
                  <a:lnTo>
                    <a:pt x="1169" y="54066"/>
                  </a:lnTo>
                  <a:lnTo>
                    <a:pt x="1336" y="54374"/>
                  </a:lnTo>
                  <a:lnTo>
                    <a:pt x="1502" y="54669"/>
                  </a:lnTo>
                  <a:lnTo>
                    <a:pt x="1669" y="54951"/>
                  </a:lnTo>
                  <a:lnTo>
                    <a:pt x="2247" y="55875"/>
                  </a:lnTo>
                  <a:lnTo>
                    <a:pt x="2696" y="56633"/>
                  </a:lnTo>
                  <a:lnTo>
                    <a:pt x="2888" y="56966"/>
                  </a:lnTo>
                  <a:lnTo>
                    <a:pt x="3055" y="57287"/>
                  </a:lnTo>
                  <a:lnTo>
                    <a:pt x="3209" y="57582"/>
                  </a:lnTo>
                  <a:lnTo>
                    <a:pt x="3338" y="57890"/>
                  </a:lnTo>
                  <a:lnTo>
                    <a:pt x="3479" y="58185"/>
                  </a:lnTo>
                  <a:lnTo>
                    <a:pt x="3594" y="58506"/>
                  </a:lnTo>
                  <a:lnTo>
                    <a:pt x="3851" y="59186"/>
                  </a:lnTo>
                  <a:lnTo>
                    <a:pt x="4146" y="60008"/>
                  </a:lnTo>
                  <a:lnTo>
                    <a:pt x="4492" y="61021"/>
                  </a:lnTo>
                  <a:lnTo>
                    <a:pt x="4621" y="61355"/>
                  </a:lnTo>
                  <a:lnTo>
                    <a:pt x="4749" y="61650"/>
                  </a:lnTo>
                  <a:lnTo>
                    <a:pt x="4877" y="61920"/>
                  </a:lnTo>
                  <a:lnTo>
                    <a:pt x="5031" y="62164"/>
                  </a:lnTo>
                  <a:lnTo>
                    <a:pt x="5173" y="62382"/>
                  </a:lnTo>
                  <a:lnTo>
                    <a:pt x="5327" y="62574"/>
                  </a:lnTo>
                  <a:lnTo>
                    <a:pt x="5481" y="62741"/>
                  </a:lnTo>
                  <a:lnTo>
                    <a:pt x="5647" y="62895"/>
                  </a:lnTo>
                  <a:lnTo>
                    <a:pt x="5814" y="63011"/>
                  </a:lnTo>
                  <a:lnTo>
                    <a:pt x="5981" y="63126"/>
                  </a:lnTo>
                  <a:lnTo>
                    <a:pt x="6161" y="63203"/>
                  </a:lnTo>
                  <a:lnTo>
                    <a:pt x="6328" y="63267"/>
                  </a:lnTo>
                  <a:lnTo>
                    <a:pt x="6494" y="63319"/>
                  </a:lnTo>
                  <a:lnTo>
                    <a:pt x="6674" y="63357"/>
                  </a:lnTo>
                  <a:lnTo>
                    <a:pt x="6854" y="63383"/>
                  </a:lnTo>
                  <a:lnTo>
                    <a:pt x="7021" y="63383"/>
                  </a:lnTo>
                  <a:lnTo>
                    <a:pt x="7264" y="63370"/>
                  </a:lnTo>
                  <a:lnTo>
                    <a:pt x="7495" y="63344"/>
                  </a:lnTo>
                  <a:lnTo>
                    <a:pt x="7714" y="63293"/>
                  </a:lnTo>
                  <a:lnTo>
                    <a:pt x="7945" y="63229"/>
                  </a:lnTo>
                  <a:lnTo>
                    <a:pt x="8150" y="63152"/>
                  </a:lnTo>
                  <a:lnTo>
                    <a:pt x="8355" y="63062"/>
                  </a:lnTo>
                  <a:lnTo>
                    <a:pt x="8548" y="62972"/>
                  </a:lnTo>
                  <a:lnTo>
                    <a:pt x="8715" y="62882"/>
                  </a:lnTo>
                  <a:lnTo>
                    <a:pt x="9023" y="62690"/>
                  </a:lnTo>
                  <a:lnTo>
                    <a:pt x="9266" y="62523"/>
                  </a:lnTo>
                  <a:lnTo>
                    <a:pt x="9459" y="62369"/>
                  </a:lnTo>
                  <a:lnTo>
                    <a:pt x="9831" y="63370"/>
                  </a:lnTo>
                  <a:lnTo>
                    <a:pt x="10024" y="63832"/>
                  </a:lnTo>
                  <a:lnTo>
                    <a:pt x="10203" y="64281"/>
                  </a:lnTo>
                  <a:lnTo>
                    <a:pt x="10396" y="64717"/>
                  </a:lnTo>
                  <a:lnTo>
                    <a:pt x="10575" y="65128"/>
                  </a:lnTo>
                  <a:lnTo>
                    <a:pt x="10781" y="65526"/>
                  </a:lnTo>
                  <a:lnTo>
                    <a:pt x="10973" y="65924"/>
                  </a:lnTo>
                  <a:lnTo>
                    <a:pt x="11178" y="66296"/>
                  </a:lnTo>
                  <a:lnTo>
                    <a:pt x="11397" y="66668"/>
                  </a:lnTo>
                  <a:lnTo>
                    <a:pt x="11628" y="67040"/>
                  </a:lnTo>
                  <a:lnTo>
                    <a:pt x="11859" y="67399"/>
                  </a:lnTo>
                  <a:lnTo>
                    <a:pt x="12102" y="67759"/>
                  </a:lnTo>
                  <a:lnTo>
                    <a:pt x="12372" y="68118"/>
                  </a:lnTo>
                  <a:lnTo>
                    <a:pt x="12641" y="68477"/>
                  </a:lnTo>
                  <a:lnTo>
                    <a:pt x="12937" y="68850"/>
                  </a:lnTo>
                  <a:lnTo>
                    <a:pt x="13245" y="69209"/>
                  </a:lnTo>
                  <a:lnTo>
                    <a:pt x="13578" y="69594"/>
                  </a:lnTo>
                  <a:lnTo>
                    <a:pt x="13925" y="69979"/>
                  </a:lnTo>
                  <a:lnTo>
                    <a:pt x="14297" y="70377"/>
                  </a:lnTo>
                  <a:lnTo>
                    <a:pt x="15118" y="71198"/>
                  </a:lnTo>
                  <a:lnTo>
                    <a:pt x="16029" y="72109"/>
                  </a:lnTo>
                  <a:lnTo>
                    <a:pt x="17056" y="73084"/>
                  </a:lnTo>
                  <a:lnTo>
                    <a:pt x="18211" y="74162"/>
                  </a:lnTo>
                  <a:lnTo>
                    <a:pt x="20919" y="76665"/>
                  </a:lnTo>
                  <a:lnTo>
                    <a:pt x="21496" y="77191"/>
                  </a:lnTo>
                  <a:lnTo>
                    <a:pt x="22125" y="77743"/>
                  </a:lnTo>
                  <a:lnTo>
                    <a:pt x="22715" y="78269"/>
                  </a:lnTo>
                  <a:lnTo>
                    <a:pt x="23293" y="78744"/>
                  </a:lnTo>
                  <a:lnTo>
                    <a:pt x="23845" y="79206"/>
                  </a:lnTo>
                  <a:lnTo>
                    <a:pt x="23883" y="79244"/>
                  </a:lnTo>
                  <a:lnTo>
                    <a:pt x="24319" y="79578"/>
                  </a:lnTo>
                  <a:lnTo>
                    <a:pt x="24743" y="79899"/>
                  </a:lnTo>
                  <a:lnTo>
                    <a:pt x="25141" y="80207"/>
                  </a:lnTo>
                  <a:lnTo>
                    <a:pt x="25539" y="80476"/>
                  </a:lnTo>
                  <a:lnTo>
                    <a:pt x="25911" y="80746"/>
                  </a:lnTo>
                  <a:lnTo>
                    <a:pt x="26283" y="80990"/>
                  </a:lnTo>
                  <a:lnTo>
                    <a:pt x="26642" y="81208"/>
                  </a:lnTo>
                  <a:lnTo>
                    <a:pt x="26989" y="81426"/>
                  </a:lnTo>
                  <a:lnTo>
                    <a:pt x="27322" y="81606"/>
                  </a:lnTo>
                  <a:lnTo>
                    <a:pt x="27656" y="81785"/>
                  </a:lnTo>
                  <a:lnTo>
                    <a:pt x="27977" y="81952"/>
                  </a:lnTo>
                  <a:lnTo>
                    <a:pt x="28285" y="82093"/>
                  </a:lnTo>
                  <a:lnTo>
                    <a:pt x="28593" y="82234"/>
                  </a:lnTo>
                  <a:lnTo>
                    <a:pt x="28888" y="82350"/>
                  </a:lnTo>
                  <a:lnTo>
                    <a:pt x="29170" y="82453"/>
                  </a:lnTo>
                  <a:lnTo>
                    <a:pt x="29453" y="82555"/>
                  </a:lnTo>
                  <a:lnTo>
                    <a:pt x="29735" y="82632"/>
                  </a:lnTo>
                  <a:lnTo>
                    <a:pt x="30004" y="82709"/>
                  </a:lnTo>
                  <a:lnTo>
                    <a:pt x="30274" y="82773"/>
                  </a:lnTo>
                  <a:lnTo>
                    <a:pt x="30543" y="82838"/>
                  </a:lnTo>
                  <a:lnTo>
                    <a:pt x="31070" y="82915"/>
                  </a:lnTo>
                  <a:lnTo>
                    <a:pt x="31583" y="82979"/>
                  </a:lnTo>
                  <a:lnTo>
                    <a:pt x="32096" y="83017"/>
                  </a:lnTo>
                  <a:lnTo>
                    <a:pt x="32610" y="83030"/>
                  </a:lnTo>
                  <a:lnTo>
                    <a:pt x="33123" y="83043"/>
                  </a:lnTo>
                  <a:lnTo>
                    <a:pt x="34445" y="83043"/>
                  </a:lnTo>
                  <a:lnTo>
                    <a:pt x="34445" y="13"/>
                  </a:lnTo>
                  <a:lnTo>
                    <a:pt x="33880" y="1"/>
                  </a:lnTo>
                  <a:close/>
                </a:path>
              </a:pathLst>
            </a:custGeom>
            <a:solidFill>
              <a:srgbClr val="DEA37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3" name="Google Shape;153;p2"/>
            <p:cNvSpPr/>
            <p:nvPr/>
          </p:nvSpPr>
          <p:spPr>
            <a:xfrm>
              <a:off x="4325850" y="682775"/>
              <a:ext cx="861125" cy="2076075"/>
            </a:xfrm>
            <a:custGeom>
              <a:avLst/>
              <a:gdLst/>
              <a:ahLst/>
              <a:cxnLst/>
              <a:rect l="l" t="t" r="r" b="b"/>
              <a:pathLst>
                <a:path w="34445" h="83043" fill="none" extrusionOk="0">
                  <a:moveTo>
                    <a:pt x="33880" y="1"/>
                  </a:moveTo>
                  <a:lnTo>
                    <a:pt x="33880" y="1"/>
                  </a:lnTo>
                  <a:lnTo>
                    <a:pt x="33200" y="1"/>
                  </a:lnTo>
                  <a:lnTo>
                    <a:pt x="32520" y="13"/>
                  </a:lnTo>
                  <a:lnTo>
                    <a:pt x="31852" y="39"/>
                  </a:lnTo>
                  <a:lnTo>
                    <a:pt x="31198" y="78"/>
                  </a:lnTo>
                  <a:lnTo>
                    <a:pt x="30543" y="116"/>
                  </a:lnTo>
                  <a:lnTo>
                    <a:pt x="29915" y="167"/>
                  </a:lnTo>
                  <a:lnTo>
                    <a:pt x="29286" y="219"/>
                  </a:lnTo>
                  <a:lnTo>
                    <a:pt x="28657" y="283"/>
                  </a:lnTo>
                  <a:lnTo>
                    <a:pt x="28054" y="360"/>
                  </a:lnTo>
                  <a:lnTo>
                    <a:pt x="27451" y="450"/>
                  </a:lnTo>
                  <a:lnTo>
                    <a:pt x="26848" y="540"/>
                  </a:lnTo>
                  <a:lnTo>
                    <a:pt x="26270" y="642"/>
                  </a:lnTo>
                  <a:lnTo>
                    <a:pt x="25693" y="758"/>
                  </a:lnTo>
                  <a:lnTo>
                    <a:pt x="25128" y="886"/>
                  </a:lnTo>
                  <a:lnTo>
                    <a:pt x="24563" y="1014"/>
                  </a:lnTo>
                  <a:lnTo>
                    <a:pt x="24011" y="1143"/>
                  </a:lnTo>
                  <a:lnTo>
                    <a:pt x="23472" y="1297"/>
                  </a:lnTo>
                  <a:lnTo>
                    <a:pt x="22933" y="1451"/>
                  </a:lnTo>
                  <a:lnTo>
                    <a:pt x="22407" y="1617"/>
                  </a:lnTo>
                  <a:lnTo>
                    <a:pt x="21894" y="1784"/>
                  </a:lnTo>
                  <a:lnTo>
                    <a:pt x="21381" y="1964"/>
                  </a:lnTo>
                  <a:lnTo>
                    <a:pt x="20880" y="2156"/>
                  </a:lnTo>
                  <a:lnTo>
                    <a:pt x="20393" y="2349"/>
                  </a:lnTo>
                  <a:lnTo>
                    <a:pt x="19905" y="2554"/>
                  </a:lnTo>
                  <a:lnTo>
                    <a:pt x="19430" y="2772"/>
                  </a:lnTo>
                  <a:lnTo>
                    <a:pt x="18955" y="2991"/>
                  </a:lnTo>
                  <a:lnTo>
                    <a:pt x="18493" y="3222"/>
                  </a:lnTo>
                  <a:lnTo>
                    <a:pt x="18031" y="3465"/>
                  </a:lnTo>
                  <a:lnTo>
                    <a:pt x="17582" y="3709"/>
                  </a:lnTo>
                  <a:lnTo>
                    <a:pt x="17146" y="3966"/>
                  </a:lnTo>
                  <a:lnTo>
                    <a:pt x="16709" y="4223"/>
                  </a:lnTo>
                  <a:lnTo>
                    <a:pt x="16286" y="4492"/>
                  </a:lnTo>
                  <a:lnTo>
                    <a:pt x="15863" y="4774"/>
                  </a:lnTo>
                  <a:lnTo>
                    <a:pt x="15439" y="5057"/>
                  </a:lnTo>
                  <a:lnTo>
                    <a:pt x="15041" y="5352"/>
                  </a:lnTo>
                  <a:lnTo>
                    <a:pt x="14631" y="5660"/>
                  </a:lnTo>
                  <a:lnTo>
                    <a:pt x="14246" y="5968"/>
                  </a:lnTo>
                  <a:lnTo>
                    <a:pt x="13848" y="6289"/>
                  </a:lnTo>
                  <a:lnTo>
                    <a:pt x="13476" y="6622"/>
                  </a:lnTo>
                  <a:lnTo>
                    <a:pt x="13091" y="6956"/>
                  </a:lnTo>
                  <a:lnTo>
                    <a:pt x="12731" y="7290"/>
                  </a:lnTo>
                  <a:lnTo>
                    <a:pt x="12359" y="7649"/>
                  </a:lnTo>
                  <a:lnTo>
                    <a:pt x="12013" y="7995"/>
                  </a:lnTo>
                  <a:lnTo>
                    <a:pt x="11653" y="8368"/>
                  </a:lnTo>
                  <a:lnTo>
                    <a:pt x="11307" y="8740"/>
                  </a:lnTo>
                  <a:lnTo>
                    <a:pt x="10973" y="9112"/>
                  </a:lnTo>
                  <a:lnTo>
                    <a:pt x="10639" y="9510"/>
                  </a:lnTo>
                  <a:lnTo>
                    <a:pt x="10306" y="9895"/>
                  </a:lnTo>
                  <a:lnTo>
                    <a:pt x="9985" y="10305"/>
                  </a:lnTo>
                  <a:lnTo>
                    <a:pt x="9664" y="10716"/>
                  </a:lnTo>
                  <a:lnTo>
                    <a:pt x="9356" y="11127"/>
                  </a:lnTo>
                  <a:lnTo>
                    <a:pt x="9048" y="11550"/>
                  </a:lnTo>
                  <a:lnTo>
                    <a:pt x="8740" y="11987"/>
                  </a:lnTo>
                  <a:lnTo>
                    <a:pt x="8445" y="12423"/>
                  </a:lnTo>
                  <a:lnTo>
                    <a:pt x="8150" y="12872"/>
                  </a:lnTo>
                  <a:lnTo>
                    <a:pt x="7868" y="13321"/>
                  </a:lnTo>
                  <a:lnTo>
                    <a:pt x="7303" y="14258"/>
                  </a:lnTo>
                  <a:lnTo>
                    <a:pt x="6751" y="15208"/>
                  </a:lnTo>
                  <a:lnTo>
                    <a:pt x="6225" y="16196"/>
                  </a:lnTo>
                  <a:lnTo>
                    <a:pt x="5712" y="17210"/>
                  </a:lnTo>
                  <a:lnTo>
                    <a:pt x="5712" y="17210"/>
                  </a:lnTo>
                  <a:lnTo>
                    <a:pt x="5545" y="17569"/>
                  </a:lnTo>
                  <a:lnTo>
                    <a:pt x="5391" y="17928"/>
                  </a:lnTo>
                  <a:lnTo>
                    <a:pt x="5237" y="18288"/>
                  </a:lnTo>
                  <a:lnTo>
                    <a:pt x="5096" y="18660"/>
                  </a:lnTo>
                  <a:lnTo>
                    <a:pt x="4954" y="19032"/>
                  </a:lnTo>
                  <a:lnTo>
                    <a:pt x="4813" y="19417"/>
                  </a:lnTo>
                  <a:lnTo>
                    <a:pt x="4569" y="20200"/>
                  </a:lnTo>
                  <a:lnTo>
                    <a:pt x="4351" y="20995"/>
                  </a:lnTo>
                  <a:lnTo>
                    <a:pt x="4159" y="21804"/>
                  </a:lnTo>
                  <a:lnTo>
                    <a:pt x="3979" y="22638"/>
                  </a:lnTo>
                  <a:lnTo>
                    <a:pt x="3825" y="23472"/>
                  </a:lnTo>
                  <a:lnTo>
                    <a:pt x="3697" y="24319"/>
                  </a:lnTo>
                  <a:lnTo>
                    <a:pt x="3594" y="25179"/>
                  </a:lnTo>
                  <a:lnTo>
                    <a:pt x="3504" y="26039"/>
                  </a:lnTo>
                  <a:lnTo>
                    <a:pt x="3427" y="26911"/>
                  </a:lnTo>
                  <a:lnTo>
                    <a:pt x="3376" y="27784"/>
                  </a:lnTo>
                  <a:lnTo>
                    <a:pt x="3338" y="28657"/>
                  </a:lnTo>
                  <a:lnTo>
                    <a:pt x="3325" y="29529"/>
                  </a:lnTo>
                  <a:lnTo>
                    <a:pt x="3312" y="30389"/>
                  </a:lnTo>
                  <a:lnTo>
                    <a:pt x="3312" y="30389"/>
                  </a:lnTo>
                  <a:lnTo>
                    <a:pt x="3325" y="31133"/>
                  </a:lnTo>
                  <a:lnTo>
                    <a:pt x="3338" y="31878"/>
                  </a:lnTo>
                  <a:lnTo>
                    <a:pt x="3350" y="32609"/>
                  </a:lnTo>
                  <a:lnTo>
                    <a:pt x="3389" y="33328"/>
                  </a:lnTo>
                  <a:lnTo>
                    <a:pt x="3466" y="34752"/>
                  </a:lnTo>
                  <a:lnTo>
                    <a:pt x="3581" y="36125"/>
                  </a:lnTo>
                  <a:lnTo>
                    <a:pt x="3710" y="37447"/>
                  </a:lnTo>
                  <a:lnTo>
                    <a:pt x="3851" y="38705"/>
                  </a:lnTo>
                  <a:lnTo>
                    <a:pt x="4005" y="39885"/>
                  </a:lnTo>
                  <a:lnTo>
                    <a:pt x="4172" y="40989"/>
                  </a:lnTo>
                  <a:lnTo>
                    <a:pt x="4326" y="42003"/>
                  </a:lnTo>
                  <a:lnTo>
                    <a:pt x="4480" y="42914"/>
                  </a:lnTo>
                  <a:lnTo>
                    <a:pt x="4621" y="43697"/>
                  </a:lnTo>
                  <a:lnTo>
                    <a:pt x="4762" y="44377"/>
                  </a:lnTo>
                  <a:lnTo>
                    <a:pt x="4954" y="45314"/>
                  </a:lnTo>
                  <a:lnTo>
                    <a:pt x="5019" y="45635"/>
                  </a:lnTo>
                  <a:lnTo>
                    <a:pt x="5019" y="45635"/>
                  </a:lnTo>
                  <a:lnTo>
                    <a:pt x="5019" y="45635"/>
                  </a:lnTo>
                  <a:lnTo>
                    <a:pt x="5019" y="45635"/>
                  </a:lnTo>
                  <a:lnTo>
                    <a:pt x="4621" y="45571"/>
                  </a:lnTo>
                  <a:lnTo>
                    <a:pt x="4236" y="45519"/>
                  </a:lnTo>
                  <a:lnTo>
                    <a:pt x="3877" y="45481"/>
                  </a:lnTo>
                  <a:lnTo>
                    <a:pt x="3530" y="45481"/>
                  </a:lnTo>
                  <a:lnTo>
                    <a:pt x="3530" y="45481"/>
                  </a:lnTo>
                  <a:lnTo>
                    <a:pt x="3286" y="45481"/>
                  </a:lnTo>
                  <a:lnTo>
                    <a:pt x="3055" y="45494"/>
                  </a:lnTo>
                  <a:lnTo>
                    <a:pt x="2837" y="45519"/>
                  </a:lnTo>
                  <a:lnTo>
                    <a:pt x="2632" y="45558"/>
                  </a:lnTo>
                  <a:lnTo>
                    <a:pt x="2426" y="45596"/>
                  </a:lnTo>
                  <a:lnTo>
                    <a:pt x="2234" y="45648"/>
                  </a:lnTo>
                  <a:lnTo>
                    <a:pt x="2054" y="45712"/>
                  </a:lnTo>
                  <a:lnTo>
                    <a:pt x="1875" y="45789"/>
                  </a:lnTo>
                  <a:lnTo>
                    <a:pt x="1708" y="45866"/>
                  </a:lnTo>
                  <a:lnTo>
                    <a:pt x="1554" y="45955"/>
                  </a:lnTo>
                  <a:lnTo>
                    <a:pt x="1400" y="46045"/>
                  </a:lnTo>
                  <a:lnTo>
                    <a:pt x="1259" y="46148"/>
                  </a:lnTo>
                  <a:lnTo>
                    <a:pt x="1130" y="46251"/>
                  </a:lnTo>
                  <a:lnTo>
                    <a:pt x="1002" y="46366"/>
                  </a:lnTo>
                  <a:lnTo>
                    <a:pt x="886" y="46494"/>
                  </a:lnTo>
                  <a:lnTo>
                    <a:pt x="784" y="46623"/>
                  </a:lnTo>
                  <a:lnTo>
                    <a:pt x="681" y="46764"/>
                  </a:lnTo>
                  <a:lnTo>
                    <a:pt x="591" y="46905"/>
                  </a:lnTo>
                  <a:lnTo>
                    <a:pt x="501" y="47046"/>
                  </a:lnTo>
                  <a:lnTo>
                    <a:pt x="424" y="47200"/>
                  </a:lnTo>
                  <a:lnTo>
                    <a:pt x="347" y="47354"/>
                  </a:lnTo>
                  <a:lnTo>
                    <a:pt x="283" y="47521"/>
                  </a:lnTo>
                  <a:lnTo>
                    <a:pt x="232" y="47688"/>
                  </a:lnTo>
                  <a:lnTo>
                    <a:pt x="181" y="47855"/>
                  </a:lnTo>
                  <a:lnTo>
                    <a:pt x="104" y="48214"/>
                  </a:lnTo>
                  <a:lnTo>
                    <a:pt x="39" y="48586"/>
                  </a:lnTo>
                  <a:lnTo>
                    <a:pt x="1" y="48958"/>
                  </a:lnTo>
                  <a:lnTo>
                    <a:pt x="1" y="49356"/>
                  </a:lnTo>
                  <a:lnTo>
                    <a:pt x="1" y="49356"/>
                  </a:lnTo>
                  <a:lnTo>
                    <a:pt x="1" y="49716"/>
                  </a:lnTo>
                  <a:lnTo>
                    <a:pt x="27" y="50088"/>
                  </a:lnTo>
                  <a:lnTo>
                    <a:pt x="78" y="50460"/>
                  </a:lnTo>
                  <a:lnTo>
                    <a:pt x="129" y="50832"/>
                  </a:lnTo>
                  <a:lnTo>
                    <a:pt x="193" y="51217"/>
                  </a:lnTo>
                  <a:lnTo>
                    <a:pt x="283" y="51589"/>
                  </a:lnTo>
                  <a:lnTo>
                    <a:pt x="386" y="51961"/>
                  </a:lnTo>
                  <a:lnTo>
                    <a:pt x="489" y="52333"/>
                  </a:lnTo>
                  <a:lnTo>
                    <a:pt x="604" y="52693"/>
                  </a:lnTo>
                  <a:lnTo>
                    <a:pt x="732" y="53052"/>
                  </a:lnTo>
                  <a:lnTo>
                    <a:pt x="874" y="53399"/>
                  </a:lnTo>
                  <a:lnTo>
                    <a:pt x="1015" y="53732"/>
                  </a:lnTo>
                  <a:lnTo>
                    <a:pt x="1169" y="54066"/>
                  </a:lnTo>
                  <a:lnTo>
                    <a:pt x="1336" y="54374"/>
                  </a:lnTo>
                  <a:lnTo>
                    <a:pt x="1502" y="54669"/>
                  </a:lnTo>
                  <a:lnTo>
                    <a:pt x="1669" y="54951"/>
                  </a:lnTo>
                  <a:lnTo>
                    <a:pt x="1669" y="54951"/>
                  </a:lnTo>
                  <a:lnTo>
                    <a:pt x="2247" y="55875"/>
                  </a:lnTo>
                  <a:lnTo>
                    <a:pt x="2696" y="56633"/>
                  </a:lnTo>
                  <a:lnTo>
                    <a:pt x="2888" y="56966"/>
                  </a:lnTo>
                  <a:lnTo>
                    <a:pt x="3055" y="57287"/>
                  </a:lnTo>
                  <a:lnTo>
                    <a:pt x="3209" y="57582"/>
                  </a:lnTo>
                  <a:lnTo>
                    <a:pt x="3338" y="57890"/>
                  </a:lnTo>
                  <a:lnTo>
                    <a:pt x="3479" y="58185"/>
                  </a:lnTo>
                  <a:lnTo>
                    <a:pt x="3594" y="58506"/>
                  </a:lnTo>
                  <a:lnTo>
                    <a:pt x="3851" y="59186"/>
                  </a:lnTo>
                  <a:lnTo>
                    <a:pt x="4146" y="60008"/>
                  </a:lnTo>
                  <a:lnTo>
                    <a:pt x="4492" y="61021"/>
                  </a:lnTo>
                  <a:lnTo>
                    <a:pt x="4492" y="61021"/>
                  </a:lnTo>
                  <a:lnTo>
                    <a:pt x="4621" y="61355"/>
                  </a:lnTo>
                  <a:lnTo>
                    <a:pt x="4749" y="61650"/>
                  </a:lnTo>
                  <a:lnTo>
                    <a:pt x="4877" y="61920"/>
                  </a:lnTo>
                  <a:lnTo>
                    <a:pt x="5031" y="62164"/>
                  </a:lnTo>
                  <a:lnTo>
                    <a:pt x="5173" y="62382"/>
                  </a:lnTo>
                  <a:lnTo>
                    <a:pt x="5327" y="62574"/>
                  </a:lnTo>
                  <a:lnTo>
                    <a:pt x="5481" y="62741"/>
                  </a:lnTo>
                  <a:lnTo>
                    <a:pt x="5647" y="62895"/>
                  </a:lnTo>
                  <a:lnTo>
                    <a:pt x="5814" y="63011"/>
                  </a:lnTo>
                  <a:lnTo>
                    <a:pt x="5981" y="63126"/>
                  </a:lnTo>
                  <a:lnTo>
                    <a:pt x="6161" y="63203"/>
                  </a:lnTo>
                  <a:lnTo>
                    <a:pt x="6328" y="63267"/>
                  </a:lnTo>
                  <a:lnTo>
                    <a:pt x="6494" y="63319"/>
                  </a:lnTo>
                  <a:lnTo>
                    <a:pt x="6674" y="63357"/>
                  </a:lnTo>
                  <a:lnTo>
                    <a:pt x="6854" y="63383"/>
                  </a:lnTo>
                  <a:lnTo>
                    <a:pt x="7021" y="63383"/>
                  </a:lnTo>
                  <a:lnTo>
                    <a:pt x="7021" y="63383"/>
                  </a:lnTo>
                  <a:lnTo>
                    <a:pt x="7264" y="63370"/>
                  </a:lnTo>
                  <a:lnTo>
                    <a:pt x="7495" y="63344"/>
                  </a:lnTo>
                  <a:lnTo>
                    <a:pt x="7714" y="63293"/>
                  </a:lnTo>
                  <a:lnTo>
                    <a:pt x="7945" y="63229"/>
                  </a:lnTo>
                  <a:lnTo>
                    <a:pt x="8150" y="63152"/>
                  </a:lnTo>
                  <a:lnTo>
                    <a:pt x="8355" y="63062"/>
                  </a:lnTo>
                  <a:lnTo>
                    <a:pt x="8548" y="62972"/>
                  </a:lnTo>
                  <a:lnTo>
                    <a:pt x="8715" y="62882"/>
                  </a:lnTo>
                  <a:lnTo>
                    <a:pt x="9023" y="62690"/>
                  </a:lnTo>
                  <a:lnTo>
                    <a:pt x="9266" y="62523"/>
                  </a:lnTo>
                  <a:lnTo>
                    <a:pt x="9459" y="62369"/>
                  </a:lnTo>
                  <a:lnTo>
                    <a:pt x="9459" y="62369"/>
                  </a:lnTo>
                  <a:lnTo>
                    <a:pt x="9831" y="63370"/>
                  </a:lnTo>
                  <a:lnTo>
                    <a:pt x="10024" y="63832"/>
                  </a:lnTo>
                  <a:lnTo>
                    <a:pt x="10203" y="64281"/>
                  </a:lnTo>
                  <a:lnTo>
                    <a:pt x="10396" y="64717"/>
                  </a:lnTo>
                  <a:lnTo>
                    <a:pt x="10575" y="65128"/>
                  </a:lnTo>
                  <a:lnTo>
                    <a:pt x="10781" y="65526"/>
                  </a:lnTo>
                  <a:lnTo>
                    <a:pt x="10973" y="65924"/>
                  </a:lnTo>
                  <a:lnTo>
                    <a:pt x="11178" y="66296"/>
                  </a:lnTo>
                  <a:lnTo>
                    <a:pt x="11397" y="66668"/>
                  </a:lnTo>
                  <a:lnTo>
                    <a:pt x="11628" y="67040"/>
                  </a:lnTo>
                  <a:lnTo>
                    <a:pt x="11859" y="67399"/>
                  </a:lnTo>
                  <a:lnTo>
                    <a:pt x="12102" y="67759"/>
                  </a:lnTo>
                  <a:lnTo>
                    <a:pt x="12372" y="68118"/>
                  </a:lnTo>
                  <a:lnTo>
                    <a:pt x="12641" y="68477"/>
                  </a:lnTo>
                  <a:lnTo>
                    <a:pt x="12937" y="68850"/>
                  </a:lnTo>
                  <a:lnTo>
                    <a:pt x="13245" y="69209"/>
                  </a:lnTo>
                  <a:lnTo>
                    <a:pt x="13578" y="69594"/>
                  </a:lnTo>
                  <a:lnTo>
                    <a:pt x="13925" y="69979"/>
                  </a:lnTo>
                  <a:lnTo>
                    <a:pt x="14297" y="70377"/>
                  </a:lnTo>
                  <a:lnTo>
                    <a:pt x="15118" y="71198"/>
                  </a:lnTo>
                  <a:lnTo>
                    <a:pt x="16029" y="72109"/>
                  </a:lnTo>
                  <a:lnTo>
                    <a:pt x="17056" y="73084"/>
                  </a:lnTo>
                  <a:lnTo>
                    <a:pt x="18211" y="74162"/>
                  </a:lnTo>
                  <a:lnTo>
                    <a:pt x="20919" y="76665"/>
                  </a:lnTo>
                  <a:lnTo>
                    <a:pt x="20919" y="76665"/>
                  </a:lnTo>
                  <a:lnTo>
                    <a:pt x="20919" y="76665"/>
                  </a:lnTo>
                  <a:lnTo>
                    <a:pt x="21496" y="77191"/>
                  </a:lnTo>
                  <a:lnTo>
                    <a:pt x="21496" y="77191"/>
                  </a:lnTo>
                  <a:lnTo>
                    <a:pt x="22125" y="77743"/>
                  </a:lnTo>
                  <a:lnTo>
                    <a:pt x="22715" y="78269"/>
                  </a:lnTo>
                  <a:lnTo>
                    <a:pt x="23293" y="78744"/>
                  </a:lnTo>
                  <a:lnTo>
                    <a:pt x="23845" y="79206"/>
                  </a:lnTo>
                  <a:lnTo>
                    <a:pt x="23845" y="79206"/>
                  </a:lnTo>
                  <a:lnTo>
                    <a:pt x="23845" y="79206"/>
                  </a:lnTo>
                  <a:lnTo>
                    <a:pt x="23845" y="79206"/>
                  </a:lnTo>
                  <a:lnTo>
                    <a:pt x="23883" y="79244"/>
                  </a:lnTo>
                  <a:lnTo>
                    <a:pt x="23883" y="79244"/>
                  </a:lnTo>
                  <a:lnTo>
                    <a:pt x="24319" y="79578"/>
                  </a:lnTo>
                  <a:lnTo>
                    <a:pt x="24743" y="79899"/>
                  </a:lnTo>
                  <a:lnTo>
                    <a:pt x="25141" y="80207"/>
                  </a:lnTo>
                  <a:lnTo>
                    <a:pt x="25539" y="80476"/>
                  </a:lnTo>
                  <a:lnTo>
                    <a:pt x="25911" y="80746"/>
                  </a:lnTo>
                  <a:lnTo>
                    <a:pt x="26283" y="80990"/>
                  </a:lnTo>
                  <a:lnTo>
                    <a:pt x="26642" y="81208"/>
                  </a:lnTo>
                  <a:lnTo>
                    <a:pt x="26989" y="81426"/>
                  </a:lnTo>
                  <a:lnTo>
                    <a:pt x="27322" y="81606"/>
                  </a:lnTo>
                  <a:lnTo>
                    <a:pt x="27656" y="81785"/>
                  </a:lnTo>
                  <a:lnTo>
                    <a:pt x="27977" y="81952"/>
                  </a:lnTo>
                  <a:lnTo>
                    <a:pt x="28285" y="82093"/>
                  </a:lnTo>
                  <a:lnTo>
                    <a:pt x="28593" y="82234"/>
                  </a:lnTo>
                  <a:lnTo>
                    <a:pt x="28888" y="82350"/>
                  </a:lnTo>
                  <a:lnTo>
                    <a:pt x="29170" y="82453"/>
                  </a:lnTo>
                  <a:lnTo>
                    <a:pt x="29453" y="82555"/>
                  </a:lnTo>
                  <a:lnTo>
                    <a:pt x="29735" y="82632"/>
                  </a:lnTo>
                  <a:lnTo>
                    <a:pt x="30004" y="82709"/>
                  </a:lnTo>
                  <a:lnTo>
                    <a:pt x="30274" y="82773"/>
                  </a:lnTo>
                  <a:lnTo>
                    <a:pt x="30543" y="82838"/>
                  </a:lnTo>
                  <a:lnTo>
                    <a:pt x="31070" y="82915"/>
                  </a:lnTo>
                  <a:lnTo>
                    <a:pt x="31583" y="82979"/>
                  </a:lnTo>
                  <a:lnTo>
                    <a:pt x="32096" y="83017"/>
                  </a:lnTo>
                  <a:lnTo>
                    <a:pt x="32610" y="83030"/>
                  </a:lnTo>
                  <a:lnTo>
                    <a:pt x="33123" y="83043"/>
                  </a:lnTo>
                  <a:lnTo>
                    <a:pt x="33649" y="83043"/>
                  </a:lnTo>
                  <a:lnTo>
                    <a:pt x="33649" y="83043"/>
                  </a:lnTo>
                  <a:lnTo>
                    <a:pt x="33880" y="83043"/>
                  </a:lnTo>
                  <a:lnTo>
                    <a:pt x="33880" y="83043"/>
                  </a:lnTo>
                  <a:lnTo>
                    <a:pt x="34111" y="83043"/>
                  </a:lnTo>
                  <a:lnTo>
                    <a:pt x="34111" y="83043"/>
                  </a:lnTo>
                  <a:lnTo>
                    <a:pt x="34445" y="83043"/>
                  </a:lnTo>
                  <a:lnTo>
                    <a:pt x="34445" y="13"/>
                  </a:lnTo>
                  <a:lnTo>
                    <a:pt x="34445" y="13"/>
                  </a:lnTo>
                  <a:lnTo>
                    <a:pt x="33880" y="1"/>
                  </a:lnTo>
                  <a:lnTo>
                    <a:pt x="33880"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4" name="Google Shape;154;p2"/>
            <p:cNvSpPr/>
            <p:nvPr/>
          </p:nvSpPr>
          <p:spPr>
            <a:xfrm>
              <a:off x="4293775" y="587500"/>
              <a:ext cx="1752700" cy="1262775"/>
            </a:xfrm>
            <a:custGeom>
              <a:avLst/>
              <a:gdLst/>
              <a:ahLst/>
              <a:cxnLst/>
              <a:rect l="l" t="t" r="r" b="b"/>
              <a:pathLst>
                <a:path w="70108" h="50511" extrusionOk="0">
                  <a:moveTo>
                    <a:pt x="38833" y="0"/>
                  </a:moveTo>
                  <a:lnTo>
                    <a:pt x="38204" y="13"/>
                  </a:lnTo>
                  <a:lnTo>
                    <a:pt x="37601" y="39"/>
                  </a:lnTo>
                  <a:lnTo>
                    <a:pt x="36998" y="77"/>
                  </a:lnTo>
                  <a:lnTo>
                    <a:pt x="36408" y="128"/>
                  </a:lnTo>
                  <a:lnTo>
                    <a:pt x="35830" y="180"/>
                  </a:lnTo>
                  <a:lnTo>
                    <a:pt x="35266" y="244"/>
                  </a:lnTo>
                  <a:lnTo>
                    <a:pt x="34714" y="321"/>
                  </a:lnTo>
                  <a:lnTo>
                    <a:pt x="34162" y="398"/>
                  </a:lnTo>
                  <a:lnTo>
                    <a:pt x="33636" y="488"/>
                  </a:lnTo>
                  <a:lnTo>
                    <a:pt x="33110" y="590"/>
                  </a:lnTo>
                  <a:lnTo>
                    <a:pt x="32596" y="693"/>
                  </a:lnTo>
                  <a:lnTo>
                    <a:pt x="32096" y="809"/>
                  </a:lnTo>
                  <a:lnTo>
                    <a:pt x="31146" y="1040"/>
                  </a:lnTo>
                  <a:lnTo>
                    <a:pt x="30235" y="1283"/>
                  </a:lnTo>
                  <a:lnTo>
                    <a:pt x="29388" y="1553"/>
                  </a:lnTo>
                  <a:lnTo>
                    <a:pt x="28593" y="1810"/>
                  </a:lnTo>
                  <a:lnTo>
                    <a:pt x="27848" y="2079"/>
                  </a:lnTo>
                  <a:lnTo>
                    <a:pt x="27181" y="2349"/>
                  </a:lnTo>
                  <a:lnTo>
                    <a:pt x="26565" y="2605"/>
                  </a:lnTo>
                  <a:lnTo>
                    <a:pt x="26013" y="2849"/>
                  </a:lnTo>
                  <a:lnTo>
                    <a:pt x="25538" y="3080"/>
                  </a:lnTo>
                  <a:lnTo>
                    <a:pt x="25115" y="3273"/>
                  </a:lnTo>
                  <a:lnTo>
                    <a:pt x="24781" y="3452"/>
                  </a:lnTo>
                  <a:lnTo>
                    <a:pt x="24306" y="3709"/>
                  </a:lnTo>
                  <a:lnTo>
                    <a:pt x="24152" y="3812"/>
                  </a:lnTo>
                  <a:lnTo>
                    <a:pt x="23357" y="3901"/>
                  </a:lnTo>
                  <a:lnTo>
                    <a:pt x="22587" y="4017"/>
                  </a:lnTo>
                  <a:lnTo>
                    <a:pt x="21830" y="4132"/>
                  </a:lnTo>
                  <a:lnTo>
                    <a:pt x="21085" y="4274"/>
                  </a:lnTo>
                  <a:lnTo>
                    <a:pt x="20367" y="4428"/>
                  </a:lnTo>
                  <a:lnTo>
                    <a:pt x="19661" y="4594"/>
                  </a:lnTo>
                  <a:lnTo>
                    <a:pt x="18968" y="4761"/>
                  </a:lnTo>
                  <a:lnTo>
                    <a:pt x="18288" y="4954"/>
                  </a:lnTo>
                  <a:lnTo>
                    <a:pt x="17633" y="5159"/>
                  </a:lnTo>
                  <a:lnTo>
                    <a:pt x="16979" y="5364"/>
                  </a:lnTo>
                  <a:lnTo>
                    <a:pt x="16350" y="5595"/>
                  </a:lnTo>
                  <a:lnTo>
                    <a:pt x="15734" y="5839"/>
                  </a:lnTo>
                  <a:lnTo>
                    <a:pt x="15131" y="6083"/>
                  </a:lnTo>
                  <a:lnTo>
                    <a:pt x="14553" y="6340"/>
                  </a:lnTo>
                  <a:lnTo>
                    <a:pt x="13976" y="6609"/>
                  </a:lnTo>
                  <a:lnTo>
                    <a:pt x="13424" y="6891"/>
                  </a:lnTo>
                  <a:lnTo>
                    <a:pt x="12885" y="7187"/>
                  </a:lnTo>
                  <a:lnTo>
                    <a:pt x="12346" y="7495"/>
                  </a:lnTo>
                  <a:lnTo>
                    <a:pt x="11833" y="7803"/>
                  </a:lnTo>
                  <a:lnTo>
                    <a:pt x="11332" y="8123"/>
                  </a:lnTo>
                  <a:lnTo>
                    <a:pt x="10845" y="8457"/>
                  </a:lnTo>
                  <a:lnTo>
                    <a:pt x="10370" y="8804"/>
                  </a:lnTo>
                  <a:lnTo>
                    <a:pt x="9908" y="9150"/>
                  </a:lnTo>
                  <a:lnTo>
                    <a:pt x="9459" y="9522"/>
                  </a:lnTo>
                  <a:lnTo>
                    <a:pt x="9022" y="9882"/>
                  </a:lnTo>
                  <a:lnTo>
                    <a:pt x="8599" y="10267"/>
                  </a:lnTo>
                  <a:lnTo>
                    <a:pt x="8201" y="10652"/>
                  </a:lnTo>
                  <a:lnTo>
                    <a:pt x="7803" y="11037"/>
                  </a:lnTo>
                  <a:lnTo>
                    <a:pt x="7405" y="11447"/>
                  </a:lnTo>
                  <a:lnTo>
                    <a:pt x="7033" y="11858"/>
                  </a:lnTo>
                  <a:lnTo>
                    <a:pt x="6674" y="12268"/>
                  </a:lnTo>
                  <a:lnTo>
                    <a:pt x="6327" y="12692"/>
                  </a:lnTo>
                  <a:lnTo>
                    <a:pt x="5994" y="13128"/>
                  </a:lnTo>
                  <a:lnTo>
                    <a:pt x="5660" y="13565"/>
                  </a:lnTo>
                  <a:lnTo>
                    <a:pt x="5339" y="14001"/>
                  </a:lnTo>
                  <a:lnTo>
                    <a:pt x="5044" y="14450"/>
                  </a:lnTo>
                  <a:lnTo>
                    <a:pt x="4749" y="14912"/>
                  </a:lnTo>
                  <a:lnTo>
                    <a:pt x="4467" y="15374"/>
                  </a:lnTo>
                  <a:lnTo>
                    <a:pt x="4184" y="15836"/>
                  </a:lnTo>
                  <a:lnTo>
                    <a:pt x="3928" y="16311"/>
                  </a:lnTo>
                  <a:lnTo>
                    <a:pt x="3671" y="16786"/>
                  </a:lnTo>
                  <a:lnTo>
                    <a:pt x="3440" y="17261"/>
                  </a:lnTo>
                  <a:lnTo>
                    <a:pt x="3196" y="17748"/>
                  </a:lnTo>
                  <a:lnTo>
                    <a:pt x="2978" y="18236"/>
                  </a:lnTo>
                  <a:lnTo>
                    <a:pt x="2773" y="18736"/>
                  </a:lnTo>
                  <a:lnTo>
                    <a:pt x="2567" y="19237"/>
                  </a:lnTo>
                  <a:lnTo>
                    <a:pt x="2375" y="19737"/>
                  </a:lnTo>
                  <a:lnTo>
                    <a:pt x="2182" y="20238"/>
                  </a:lnTo>
                  <a:lnTo>
                    <a:pt x="2003" y="20751"/>
                  </a:lnTo>
                  <a:lnTo>
                    <a:pt x="1836" y="21252"/>
                  </a:lnTo>
                  <a:lnTo>
                    <a:pt x="1682" y="21765"/>
                  </a:lnTo>
                  <a:lnTo>
                    <a:pt x="1528" y="22291"/>
                  </a:lnTo>
                  <a:lnTo>
                    <a:pt x="1387" y="22804"/>
                  </a:lnTo>
                  <a:lnTo>
                    <a:pt x="1258" y="23318"/>
                  </a:lnTo>
                  <a:lnTo>
                    <a:pt x="1130" y="23844"/>
                  </a:lnTo>
                  <a:lnTo>
                    <a:pt x="1002" y="24370"/>
                  </a:lnTo>
                  <a:lnTo>
                    <a:pt x="796" y="25409"/>
                  </a:lnTo>
                  <a:lnTo>
                    <a:pt x="604" y="26462"/>
                  </a:lnTo>
                  <a:lnTo>
                    <a:pt x="450" y="27514"/>
                  </a:lnTo>
                  <a:lnTo>
                    <a:pt x="309" y="28566"/>
                  </a:lnTo>
                  <a:lnTo>
                    <a:pt x="206" y="29619"/>
                  </a:lnTo>
                  <a:lnTo>
                    <a:pt x="129" y="30658"/>
                  </a:lnTo>
                  <a:lnTo>
                    <a:pt x="65" y="31698"/>
                  </a:lnTo>
                  <a:lnTo>
                    <a:pt x="26" y="32724"/>
                  </a:lnTo>
                  <a:lnTo>
                    <a:pt x="1" y="33751"/>
                  </a:lnTo>
                  <a:lnTo>
                    <a:pt x="1" y="34752"/>
                  </a:lnTo>
                  <a:lnTo>
                    <a:pt x="13" y="35753"/>
                  </a:lnTo>
                  <a:lnTo>
                    <a:pt x="39" y="36728"/>
                  </a:lnTo>
                  <a:lnTo>
                    <a:pt x="90" y="37678"/>
                  </a:lnTo>
                  <a:lnTo>
                    <a:pt x="142" y="38627"/>
                  </a:lnTo>
                  <a:lnTo>
                    <a:pt x="219" y="39539"/>
                  </a:lnTo>
                  <a:lnTo>
                    <a:pt x="296" y="40437"/>
                  </a:lnTo>
                  <a:lnTo>
                    <a:pt x="386" y="41297"/>
                  </a:lnTo>
                  <a:lnTo>
                    <a:pt x="475" y="42144"/>
                  </a:lnTo>
                  <a:lnTo>
                    <a:pt x="578" y="42952"/>
                  </a:lnTo>
                  <a:lnTo>
                    <a:pt x="681" y="43735"/>
                  </a:lnTo>
                  <a:lnTo>
                    <a:pt x="796" y="44492"/>
                  </a:lnTo>
                  <a:lnTo>
                    <a:pt x="912" y="45198"/>
                  </a:lnTo>
                  <a:lnTo>
                    <a:pt x="1143" y="46520"/>
                  </a:lnTo>
                  <a:lnTo>
                    <a:pt x="1361" y="47675"/>
                  </a:lnTo>
                  <a:lnTo>
                    <a:pt x="1566" y="48650"/>
                  </a:lnTo>
                  <a:lnTo>
                    <a:pt x="1746" y="49446"/>
                  </a:lnTo>
                  <a:lnTo>
                    <a:pt x="1887" y="50023"/>
                  </a:lnTo>
                  <a:lnTo>
                    <a:pt x="2015" y="50511"/>
                  </a:lnTo>
                  <a:lnTo>
                    <a:pt x="2028" y="50498"/>
                  </a:lnTo>
                  <a:lnTo>
                    <a:pt x="2182" y="50318"/>
                  </a:lnTo>
                  <a:lnTo>
                    <a:pt x="2336" y="50151"/>
                  </a:lnTo>
                  <a:lnTo>
                    <a:pt x="2516" y="49997"/>
                  </a:lnTo>
                  <a:lnTo>
                    <a:pt x="2696" y="49856"/>
                  </a:lnTo>
                  <a:lnTo>
                    <a:pt x="2901" y="49728"/>
                  </a:lnTo>
                  <a:lnTo>
                    <a:pt x="3132" y="49625"/>
                  </a:lnTo>
                  <a:lnTo>
                    <a:pt x="3363" y="49523"/>
                  </a:lnTo>
                  <a:lnTo>
                    <a:pt x="3620" y="49446"/>
                  </a:lnTo>
                  <a:lnTo>
                    <a:pt x="3889" y="49382"/>
                  </a:lnTo>
                  <a:lnTo>
                    <a:pt x="4184" y="49330"/>
                  </a:lnTo>
                  <a:lnTo>
                    <a:pt x="4492" y="49305"/>
                  </a:lnTo>
                  <a:lnTo>
                    <a:pt x="4813" y="49292"/>
                  </a:lnTo>
                  <a:lnTo>
                    <a:pt x="5160" y="49305"/>
                  </a:lnTo>
                  <a:lnTo>
                    <a:pt x="5519" y="49330"/>
                  </a:lnTo>
                  <a:lnTo>
                    <a:pt x="5904" y="49382"/>
                  </a:lnTo>
                  <a:lnTo>
                    <a:pt x="6302" y="49446"/>
                  </a:lnTo>
                  <a:lnTo>
                    <a:pt x="6276" y="49151"/>
                  </a:lnTo>
                  <a:lnTo>
                    <a:pt x="6263" y="48855"/>
                  </a:lnTo>
                  <a:lnTo>
                    <a:pt x="6289" y="48547"/>
                  </a:lnTo>
                  <a:lnTo>
                    <a:pt x="6327" y="48239"/>
                  </a:lnTo>
                  <a:lnTo>
                    <a:pt x="6391" y="47931"/>
                  </a:lnTo>
                  <a:lnTo>
                    <a:pt x="6481" y="47623"/>
                  </a:lnTo>
                  <a:lnTo>
                    <a:pt x="6597" y="47303"/>
                  </a:lnTo>
                  <a:lnTo>
                    <a:pt x="6725" y="46982"/>
                  </a:lnTo>
                  <a:lnTo>
                    <a:pt x="6892" y="46648"/>
                  </a:lnTo>
                  <a:lnTo>
                    <a:pt x="7072" y="46327"/>
                  </a:lnTo>
                  <a:lnTo>
                    <a:pt x="7264" y="45981"/>
                  </a:lnTo>
                  <a:lnTo>
                    <a:pt x="7482" y="45647"/>
                  </a:lnTo>
                  <a:lnTo>
                    <a:pt x="7726" y="45301"/>
                  </a:lnTo>
                  <a:lnTo>
                    <a:pt x="7996" y="44954"/>
                  </a:lnTo>
                  <a:lnTo>
                    <a:pt x="8278" y="44608"/>
                  </a:lnTo>
                  <a:lnTo>
                    <a:pt x="8573" y="44248"/>
                  </a:lnTo>
                  <a:lnTo>
                    <a:pt x="8894" y="43902"/>
                  </a:lnTo>
                  <a:lnTo>
                    <a:pt x="9228" y="43530"/>
                  </a:lnTo>
                  <a:lnTo>
                    <a:pt x="9587" y="43170"/>
                  </a:lnTo>
                  <a:lnTo>
                    <a:pt x="9959" y="42798"/>
                  </a:lnTo>
                  <a:lnTo>
                    <a:pt x="10357" y="42426"/>
                  </a:lnTo>
                  <a:lnTo>
                    <a:pt x="10768" y="42041"/>
                  </a:lnTo>
                  <a:lnTo>
                    <a:pt x="11191" y="41669"/>
                  </a:lnTo>
                  <a:lnTo>
                    <a:pt x="11640" y="41271"/>
                  </a:lnTo>
                  <a:lnTo>
                    <a:pt x="12564" y="40488"/>
                  </a:lnTo>
                  <a:lnTo>
                    <a:pt x="13565" y="39693"/>
                  </a:lnTo>
                  <a:lnTo>
                    <a:pt x="14617" y="38884"/>
                  </a:lnTo>
                  <a:lnTo>
                    <a:pt x="15721" y="38050"/>
                  </a:lnTo>
                  <a:lnTo>
                    <a:pt x="16273" y="37626"/>
                  </a:lnTo>
                  <a:lnTo>
                    <a:pt x="16812" y="37190"/>
                  </a:lnTo>
                  <a:lnTo>
                    <a:pt x="17325" y="36741"/>
                  </a:lnTo>
                  <a:lnTo>
                    <a:pt x="17813" y="36292"/>
                  </a:lnTo>
                  <a:lnTo>
                    <a:pt x="18288" y="35843"/>
                  </a:lnTo>
                  <a:lnTo>
                    <a:pt x="18737" y="35381"/>
                  </a:lnTo>
                  <a:lnTo>
                    <a:pt x="19173" y="34919"/>
                  </a:lnTo>
                  <a:lnTo>
                    <a:pt x="19584" y="34444"/>
                  </a:lnTo>
                  <a:lnTo>
                    <a:pt x="19982" y="33982"/>
                  </a:lnTo>
                  <a:lnTo>
                    <a:pt x="20354" y="33520"/>
                  </a:lnTo>
                  <a:lnTo>
                    <a:pt x="20700" y="33071"/>
                  </a:lnTo>
                  <a:lnTo>
                    <a:pt x="21034" y="32622"/>
                  </a:lnTo>
                  <a:lnTo>
                    <a:pt x="21355" y="32172"/>
                  </a:lnTo>
                  <a:lnTo>
                    <a:pt x="21650" y="31736"/>
                  </a:lnTo>
                  <a:lnTo>
                    <a:pt x="21932" y="31313"/>
                  </a:lnTo>
                  <a:lnTo>
                    <a:pt x="22202" y="30889"/>
                  </a:lnTo>
                  <a:lnTo>
                    <a:pt x="22446" y="30491"/>
                  </a:lnTo>
                  <a:lnTo>
                    <a:pt x="22664" y="30106"/>
                  </a:lnTo>
                  <a:lnTo>
                    <a:pt x="23074" y="29375"/>
                  </a:lnTo>
                  <a:lnTo>
                    <a:pt x="23408" y="28733"/>
                  </a:lnTo>
                  <a:lnTo>
                    <a:pt x="23678" y="28181"/>
                  </a:lnTo>
                  <a:lnTo>
                    <a:pt x="23883" y="27719"/>
                  </a:lnTo>
                  <a:lnTo>
                    <a:pt x="24037" y="27386"/>
                  </a:lnTo>
                  <a:lnTo>
                    <a:pt x="24152" y="27091"/>
                  </a:lnTo>
                  <a:lnTo>
                    <a:pt x="24216" y="27219"/>
                  </a:lnTo>
                  <a:lnTo>
                    <a:pt x="24435" y="27591"/>
                  </a:lnTo>
                  <a:lnTo>
                    <a:pt x="24807" y="28169"/>
                  </a:lnTo>
                  <a:lnTo>
                    <a:pt x="25051" y="28528"/>
                  </a:lnTo>
                  <a:lnTo>
                    <a:pt x="25333" y="28926"/>
                  </a:lnTo>
                  <a:lnTo>
                    <a:pt x="25654" y="29362"/>
                  </a:lnTo>
                  <a:lnTo>
                    <a:pt x="26013" y="29824"/>
                  </a:lnTo>
                  <a:lnTo>
                    <a:pt x="26411" y="30337"/>
                  </a:lnTo>
                  <a:lnTo>
                    <a:pt x="26860" y="30863"/>
                  </a:lnTo>
                  <a:lnTo>
                    <a:pt x="27348" y="31415"/>
                  </a:lnTo>
                  <a:lnTo>
                    <a:pt x="27874" y="31980"/>
                  </a:lnTo>
                  <a:lnTo>
                    <a:pt x="28439" y="32570"/>
                  </a:lnTo>
                  <a:lnTo>
                    <a:pt x="29055" y="33173"/>
                  </a:lnTo>
                  <a:lnTo>
                    <a:pt x="29722" y="33777"/>
                  </a:lnTo>
                  <a:lnTo>
                    <a:pt x="30415" y="34393"/>
                  </a:lnTo>
                  <a:lnTo>
                    <a:pt x="31172" y="35009"/>
                  </a:lnTo>
                  <a:lnTo>
                    <a:pt x="31557" y="35317"/>
                  </a:lnTo>
                  <a:lnTo>
                    <a:pt x="31968" y="35625"/>
                  </a:lnTo>
                  <a:lnTo>
                    <a:pt x="32378" y="35933"/>
                  </a:lnTo>
                  <a:lnTo>
                    <a:pt x="32815" y="36228"/>
                  </a:lnTo>
                  <a:lnTo>
                    <a:pt x="33251" y="36536"/>
                  </a:lnTo>
                  <a:lnTo>
                    <a:pt x="33700" y="36831"/>
                  </a:lnTo>
                  <a:lnTo>
                    <a:pt x="34162" y="37126"/>
                  </a:lnTo>
                  <a:lnTo>
                    <a:pt x="34637" y="37421"/>
                  </a:lnTo>
                  <a:lnTo>
                    <a:pt x="35125" y="37703"/>
                  </a:lnTo>
                  <a:lnTo>
                    <a:pt x="35625" y="37986"/>
                  </a:lnTo>
                  <a:lnTo>
                    <a:pt x="36126" y="38268"/>
                  </a:lnTo>
                  <a:lnTo>
                    <a:pt x="36652" y="38538"/>
                  </a:lnTo>
                  <a:lnTo>
                    <a:pt x="37191" y="38807"/>
                  </a:lnTo>
                  <a:lnTo>
                    <a:pt x="37742" y="39064"/>
                  </a:lnTo>
                  <a:lnTo>
                    <a:pt x="38294" y="39320"/>
                  </a:lnTo>
                  <a:lnTo>
                    <a:pt x="38872" y="39564"/>
                  </a:lnTo>
                  <a:lnTo>
                    <a:pt x="39462" y="39795"/>
                  </a:lnTo>
                  <a:lnTo>
                    <a:pt x="40052" y="40026"/>
                  </a:lnTo>
                  <a:lnTo>
                    <a:pt x="40668" y="40244"/>
                  </a:lnTo>
                  <a:lnTo>
                    <a:pt x="41284" y="40463"/>
                  </a:lnTo>
                  <a:lnTo>
                    <a:pt x="41926" y="40668"/>
                  </a:lnTo>
                  <a:lnTo>
                    <a:pt x="42581" y="40860"/>
                  </a:lnTo>
                  <a:lnTo>
                    <a:pt x="43235" y="41040"/>
                  </a:lnTo>
                  <a:lnTo>
                    <a:pt x="43915" y="41207"/>
                  </a:lnTo>
                  <a:lnTo>
                    <a:pt x="44608" y="41361"/>
                  </a:lnTo>
                  <a:lnTo>
                    <a:pt x="45301" y="41515"/>
                  </a:lnTo>
                  <a:lnTo>
                    <a:pt x="46687" y="41797"/>
                  </a:lnTo>
                  <a:lnTo>
                    <a:pt x="48009" y="42067"/>
                  </a:lnTo>
                  <a:lnTo>
                    <a:pt x="49254" y="42336"/>
                  </a:lnTo>
                  <a:lnTo>
                    <a:pt x="50434" y="42606"/>
                  </a:lnTo>
                  <a:lnTo>
                    <a:pt x="51551" y="42862"/>
                  </a:lnTo>
                  <a:lnTo>
                    <a:pt x="52616" y="43132"/>
                  </a:lnTo>
                  <a:lnTo>
                    <a:pt x="53617" y="43388"/>
                  </a:lnTo>
                  <a:lnTo>
                    <a:pt x="54554" y="43632"/>
                  </a:lnTo>
                  <a:lnTo>
                    <a:pt x="55439" y="43889"/>
                  </a:lnTo>
                  <a:lnTo>
                    <a:pt x="56260" y="44133"/>
                  </a:lnTo>
                  <a:lnTo>
                    <a:pt x="57043" y="44377"/>
                  </a:lnTo>
                  <a:lnTo>
                    <a:pt x="57762" y="44620"/>
                  </a:lnTo>
                  <a:lnTo>
                    <a:pt x="58442" y="44851"/>
                  </a:lnTo>
                  <a:lnTo>
                    <a:pt x="59071" y="45095"/>
                  </a:lnTo>
                  <a:lnTo>
                    <a:pt x="59648" y="45326"/>
                  </a:lnTo>
                  <a:lnTo>
                    <a:pt x="60187" y="45570"/>
                  </a:lnTo>
                  <a:lnTo>
                    <a:pt x="60675" y="45801"/>
                  </a:lnTo>
                  <a:lnTo>
                    <a:pt x="61124" y="46032"/>
                  </a:lnTo>
                  <a:lnTo>
                    <a:pt x="61535" y="46276"/>
                  </a:lnTo>
                  <a:lnTo>
                    <a:pt x="61907" y="46507"/>
                  </a:lnTo>
                  <a:lnTo>
                    <a:pt x="62253" y="46751"/>
                  </a:lnTo>
                  <a:lnTo>
                    <a:pt x="62549" y="46982"/>
                  </a:lnTo>
                  <a:lnTo>
                    <a:pt x="62818" y="47213"/>
                  </a:lnTo>
                  <a:lnTo>
                    <a:pt x="63062" y="47457"/>
                  </a:lnTo>
                  <a:lnTo>
                    <a:pt x="63267" y="47700"/>
                  </a:lnTo>
                  <a:lnTo>
                    <a:pt x="63447" y="47944"/>
                  </a:lnTo>
                  <a:lnTo>
                    <a:pt x="63601" y="48188"/>
                  </a:lnTo>
                  <a:lnTo>
                    <a:pt x="63729" y="48432"/>
                  </a:lnTo>
                  <a:lnTo>
                    <a:pt x="63832" y="48676"/>
                  </a:lnTo>
                  <a:lnTo>
                    <a:pt x="63922" y="48932"/>
                  </a:lnTo>
                  <a:lnTo>
                    <a:pt x="63986" y="49189"/>
                  </a:lnTo>
                  <a:lnTo>
                    <a:pt x="64037" y="49446"/>
                  </a:lnTo>
                  <a:lnTo>
                    <a:pt x="64435" y="49382"/>
                  </a:lnTo>
                  <a:lnTo>
                    <a:pt x="64820" y="49330"/>
                  </a:lnTo>
                  <a:lnTo>
                    <a:pt x="65192" y="49305"/>
                  </a:lnTo>
                  <a:lnTo>
                    <a:pt x="65526" y="49292"/>
                  </a:lnTo>
                  <a:lnTo>
                    <a:pt x="65860" y="49305"/>
                  </a:lnTo>
                  <a:lnTo>
                    <a:pt x="66168" y="49330"/>
                  </a:lnTo>
                  <a:lnTo>
                    <a:pt x="66450" y="49382"/>
                  </a:lnTo>
                  <a:lnTo>
                    <a:pt x="66719" y="49446"/>
                  </a:lnTo>
                  <a:lnTo>
                    <a:pt x="66976" y="49523"/>
                  </a:lnTo>
                  <a:lnTo>
                    <a:pt x="67220" y="49625"/>
                  </a:lnTo>
                  <a:lnTo>
                    <a:pt x="67438" y="49728"/>
                  </a:lnTo>
                  <a:lnTo>
                    <a:pt x="67643" y="49856"/>
                  </a:lnTo>
                  <a:lnTo>
                    <a:pt x="67836" y="49997"/>
                  </a:lnTo>
                  <a:lnTo>
                    <a:pt x="68003" y="50151"/>
                  </a:lnTo>
                  <a:lnTo>
                    <a:pt x="68169" y="50318"/>
                  </a:lnTo>
                  <a:lnTo>
                    <a:pt x="68311" y="50498"/>
                  </a:lnTo>
                  <a:lnTo>
                    <a:pt x="68323" y="50511"/>
                  </a:lnTo>
                  <a:lnTo>
                    <a:pt x="68426" y="50113"/>
                  </a:lnTo>
                  <a:lnTo>
                    <a:pt x="68529" y="49638"/>
                  </a:lnTo>
                  <a:lnTo>
                    <a:pt x="68670" y="48997"/>
                  </a:lnTo>
                  <a:lnTo>
                    <a:pt x="68837" y="48188"/>
                  </a:lnTo>
                  <a:lnTo>
                    <a:pt x="69016" y="47226"/>
                  </a:lnTo>
                  <a:lnTo>
                    <a:pt x="69209" y="46135"/>
                  </a:lnTo>
                  <a:lnTo>
                    <a:pt x="69389" y="44903"/>
                  </a:lnTo>
                  <a:lnTo>
                    <a:pt x="69581" y="43555"/>
                  </a:lnTo>
                  <a:lnTo>
                    <a:pt x="69658" y="42850"/>
                  </a:lnTo>
                  <a:lnTo>
                    <a:pt x="69748" y="42105"/>
                  </a:lnTo>
                  <a:lnTo>
                    <a:pt x="69812" y="41335"/>
                  </a:lnTo>
                  <a:lnTo>
                    <a:pt x="69889" y="40552"/>
                  </a:lnTo>
                  <a:lnTo>
                    <a:pt x="69953" y="39744"/>
                  </a:lnTo>
                  <a:lnTo>
                    <a:pt x="70005" y="38910"/>
                  </a:lnTo>
                  <a:lnTo>
                    <a:pt x="70043" y="38063"/>
                  </a:lnTo>
                  <a:lnTo>
                    <a:pt x="70082" y="37190"/>
                  </a:lnTo>
                  <a:lnTo>
                    <a:pt x="70107" y="36305"/>
                  </a:lnTo>
                  <a:lnTo>
                    <a:pt x="70107" y="35406"/>
                  </a:lnTo>
                  <a:lnTo>
                    <a:pt x="70107" y="34495"/>
                  </a:lnTo>
                  <a:lnTo>
                    <a:pt x="70094" y="33571"/>
                  </a:lnTo>
                  <a:lnTo>
                    <a:pt x="70056" y="32634"/>
                  </a:lnTo>
                  <a:lnTo>
                    <a:pt x="70017" y="31685"/>
                  </a:lnTo>
                  <a:lnTo>
                    <a:pt x="69953" y="30722"/>
                  </a:lnTo>
                  <a:lnTo>
                    <a:pt x="69863" y="29760"/>
                  </a:lnTo>
                  <a:lnTo>
                    <a:pt x="69761" y="28785"/>
                  </a:lnTo>
                  <a:lnTo>
                    <a:pt x="69645" y="27809"/>
                  </a:lnTo>
                  <a:lnTo>
                    <a:pt x="69504" y="26834"/>
                  </a:lnTo>
                  <a:lnTo>
                    <a:pt x="69337" y="25859"/>
                  </a:lnTo>
                  <a:lnTo>
                    <a:pt x="69158" y="24870"/>
                  </a:lnTo>
                  <a:lnTo>
                    <a:pt x="68939" y="23882"/>
                  </a:lnTo>
                  <a:lnTo>
                    <a:pt x="68708" y="22907"/>
                  </a:lnTo>
                  <a:lnTo>
                    <a:pt x="68452" y="21932"/>
                  </a:lnTo>
                  <a:lnTo>
                    <a:pt x="68169" y="20956"/>
                  </a:lnTo>
                  <a:lnTo>
                    <a:pt x="67849" y="19981"/>
                  </a:lnTo>
                  <a:lnTo>
                    <a:pt x="67515" y="19031"/>
                  </a:lnTo>
                  <a:lnTo>
                    <a:pt x="67322" y="18544"/>
                  </a:lnTo>
                  <a:lnTo>
                    <a:pt x="67143" y="18069"/>
                  </a:lnTo>
                  <a:lnTo>
                    <a:pt x="66938" y="17594"/>
                  </a:lnTo>
                  <a:lnTo>
                    <a:pt x="66732" y="17132"/>
                  </a:lnTo>
                  <a:lnTo>
                    <a:pt x="66527" y="16657"/>
                  </a:lnTo>
                  <a:lnTo>
                    <a:pt x="66309" y="16195"/>
                  </a:lnTo>
                  <a:lnTo>
                    <a:pt x="66078" y="15733"/>
                  </a:lnTo>
                  <a:lnTo>
                    <a:pt x="65847" y="15271"/>
                  </a:lnTo>
                  <a:lnTo>
                    <a:pt x="65603" y="14822"/>
                  </a:lnTo>
                  <a:lnTo>
                    <a:pt x="65346" y="14373"/>
                  </a:lnTo>
                  <a:lnTo>
                    <a:pt x="65090" y="13924"/>
                  </a:lnTo>
                  <a:lnTo>
                    <a:pt x="64820" y="13475"/>
                  </a:lnTo>
                  <a:lnTo>
                    <a:pt x="64538" y="13038"/>
                  </a:lnTo>
                  <a:lnTo>
                    <a:pt x="64255" y="12602"/>
                  </a:lnTo>
                  <a:lnTo>
                    <a:pt x="63947" y="12166"/>
                  </a:lnTo>
                  <a:lnTo>
                    <a:pt x="63652" y="11742"/>
                  </a:lnTo>
                  <a:lnTo>
                    <a:pt x="63331" y="11319"/>
                  </a:lnTo>
                  <a:lnTo>
                    <a:pt x="63011" y="10895"/>
                  </a:lnTo>
                  <a:lnTo>
                    <a:pt x="62677" y="10485"/>
                  </a:lnTo>
                  <a:lnTo>
                    <a:pt x="62330" y="10074"/>
                  </a:lnTo>
                  <a:lnTo>
                    <a:pt x="61984" y="9676"/>
                  </a:lnTo>
                  <a:lnTo>
                    <a:pt x="61612" y="9278"/>
                  </a:lnTo>
                  <a:lnTo>
                    <a:pt x="61240" y="8893"/>
                  </a:lnTo>
                  <a:lnTo>
                    <a:pt x="60868" y="8508"/>
                  </a:lnTo>
                  <a:lnTo>
                    <a:pt x="60470" y="8123"/>
                  </a:lnTo>
                  <a:lnTo>
                    <a:pt x="60072" y="7751"/>
                  </a:lnTo>
                  <a:lnTo>
                    <a:pt x="59661" y="7379"/>
                  </a:lnTo>
                  <a:lnTo>
                    <a:pt x="59238" y="7020"/>
                  </a:lnTo>
                  <a:lnTo>
                    <a:pt x="58801" y="6673"/>
                  </a:lnTo>
                  <a:lnTo>
                    <a:pt x="58352" y="6327"/>
                  </a:lnTo>
                  <a:lnTo>
                    <a:pt x="57903" y="5980"/>
                  </a:lnTo>
                  <a:lnTo>
                    <a:pt x="57428" y="5647"/>
                  </a:lnTo>
                  <a:lnTo>
                    <a:pt x="56953" y="5326"/>
                  </a:lnTo>
                  <a:lnTo>
                    <a:pt x="56466" y="5005"/>
                  </a:lnTo>
                  <a:lnTo>
                    <a:pt x="55965" y="4697"/>
                  </a:lnTo>
                  <a:lnTo>
                    <a:pt x="55452" y="4389"/>
                  </a:lnTo>
                  <a:lnTo>
                    <a:pt x="54926" y="4094"/>
                  </a:lnTo>
                  <a:lnTo>
                    <a:pt x="54387" y="3812"/>
                  </a:lnTo>
                  <a:lnTo>
                    <a:pt x="53630" y="3414"/>
                  </a:lnTo>
                  <a:lnTo>
                    <a:pt x="52860" y="3054"/>
                  </a:lnTo>
                  <a:lnTo>
                    <a:pt x="52103" y="2708"/>
                  </a:lnTo>
                  <a:lnTo>
                    <a:pt x="51345" y="2400"/>
                  </a:lnTo>
                  <a:lnTo>
                    <a:pt x="50588" y="2105"/>
                  </a:lnTo>
                  <a:lnTo>
                    <a:pt x="49844" y="1822"/>
                  </a:lnTo>
                  <a:lnTo>
                    <a:pt x="49112" y="1579"/>
                  </a:lnTo>
                  <a:lnTo>
                    <a:pt x="48381" y="1348"/>
                  </a:lnTo>
                  <a:lnTo>
                    <a:pt x="47650" y="1129"/>
                  </a:lnTo>
                  <a:lnTo>
                    <a:pt x="46918" y="950"/>
                  </a:lnTo>
                  <a:lnTo>
                    <a:pt x="46212" y="770"/>
                  </a:lnTo>
                  <a:lnTo>
                    <a:pt x="45494" y="629"/>
                  </a:lnTo>
                  <a:lnTo>
                    <a:pt x="44801" y="488"/>
                  </a:lnTo>
                  <a:lnTo>
                    <a:pt x="44108" y="372"/>
                  </a:lnTo>
                  <a:lnTo>
                    <a:pt x="43415" y="270"/>
                  </a:lnTo>
                  <a:lnTo>
                    <a:pt x="42734" y="193"/>
                  </a:lnTo>
                  <a:lnTo>
                    <a:pt x="42067" y="116"/>
                  </a:lnTo>
                  <a:lnTo>
                    <a:pt x="41400" y="64"/>
                  </a:lnTo>
                  <a:lnTo>
                    <a:pt x="40745" y="26"/>
                  </a:lnTo>
                  <a:lnTo>
                    <a:pt x="40091" y="13"/>
                  </a:lnTo>
                  <a:lnTo>
                    <a:pt x="39462" y="0"/>
                  </a:lnTo>
                  <a:close/>
                </a:path>
              </a:pathLst>
            </a:custGeom>
            <a:solidFill>
              <a:srgbClr val="43434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5" name="Google Shape;155;p2"/>
            <p:cNvSpPr/>
            <p:nvPr/>
          </p:nvSpPr>
          <p:spPr>
            <a:xfrm>
              <a:off x="5803900" y="2217600"/>
              <a:ext cx="77025" cy="76700"/>
            </a:xfrm>
            <a:custGeom>
              <a:avLst/>
              <a:gdLst/>
              <a:ahLst/>
              <a:cxnLst/>
              <a:rect l="l" t="t" r="r" b="b"/>
              <a:pathLst>
                <a:path w="3081" h="3068" extrusionOk="0">
                  <a:moveTo>
                    <a:pt x="1540" y="1"/>
                  </a:moveTo>
                  <a:lnTo>
                    <a:pt x="1374" y="13"/>
                  </a:lnTo>
                  <a:lnTo>
                    <a:pt x="1220" y="39"/>
                  </a:lnTo>
                  <a:lnTo>
                    <a:pt x="1078" y="78"/>
                  </a:lnTo>
                  <a:lnTo>
                    <a:pt x="937" y="129"/>
                  </a:lnTo>
                  <a:lnTo>
                    <a:pt x="796" y="193"/>
                  </a:lnTo>
                  <a:lnTo>
                    <a:pt x="681" y="270"/>
                  </a:lnTo>
                  <a:lnTo>
                    <a:pt x="552" y="360"/>
                  </a:lnTo>
                  <a:lnTo>
                    <a:pt x="450" y="450"/>
                  </a:lnTo>
                  <a:lnTo>
                    <a:pt x="347" y="565"/>
                  </a:lnTo>
                  <a:lnTo>
                    <a:pt x="257" y="681"/>
                  </a:lnTo>
                  <a:lnTo>
                    <a:pt x="180" y="809"/>
                  </a:lnTo>
                  <a:lnTo>
                    <a:pt x="116" y="950"/>
                  </a:lnTo>
                  <a:lnTo>
                    <a:pt x="65" y="1091"/>
                  </a:lnTo>
                  <a:lnTo>
                    <a:pt x="26" y="1233"/>
                  </a:lnTo>
                  <a:lnTo>
                    <a:pt x="13" y="1387"/>
                  </a:lnTo>
                  <a:lnTo>
                    <a:pt x="1" y="1541"/>
                  </a:lnTo>
                  <a:lnTo>
                    <a:pt x="13" y="1707"/>
                  </a:lnTo>
                  <a:lnTo>
                    <a:pt x="26" y="1849"/>
                  </a:lnTo>
                  <a:lnTo>
                    <a:pt x="65" y="2003"/>
                  </a:lnTo>
                  <a:lnTo>
                    <a:pt x="116" y="2144"/>
                  </a:lnTo>
                  <a:lnTo>
                    <a:pt x="180" y="2272"/>
                  </a:lnTo>
                  <a:lnTo>
                    <a:pt x="257" y="2400"/>
                  </a:lnTo>
                  <a:lnTo>
                    <a:pt x="347" y="2516"/>
                  </a:lnTo>
                  <a:lnTo>
                    <a:pt x="450" y="2631"/>
                  </a:lnTo>
                  <a:lnTo>
                    <a:pt x="552" y="2721"/>
                  </a:lnTo>
                  <a:lnTo>
                    <a:pt x="681" y="2811"/>
                  </a:lnTo>
                  <a:lnTo>
                    <a:pt x="796" y="2888"/>
                  </a:lnTo>
                  <a:lnTo>
                    <a:pt x="937" y="2952"/>
                  </a:lnTo>
                  <a:lnTo>
                    <a:pt x="1078" y="3004"/>
                  </a:lnTo>
                  <a:lnTo>
                    <a:pt x="1220" y="3042"/>
                  </a:lnTo>
                  <a:lnTo>
                    <a:pt x="1374" y="3068"/>
                  </a:lnTo>
                  <a:lnTo>
                    <a:pt x="1694" y="3068"/>
                  </a:lnTo>
                  <a:lnTo>
                    <a:pt x="1848" y="3042"/>
                  </a:lnTo>
                  <a:lnTo>
                    <a:pt x="1990" y="3004"/>
                  </a:lnTo>
                  <a:lnTo>
                    <a:pt x="2131" y="2952"/>
                  </a:lnTo>
                  <a:lnTo>
                    <a:pt x="2272" y="2888"/>
                  </a:lnTo>
                  <a:lnTo>
                    <a:pt x="2387" y="2811"/>
                  </a:lnTo>
                  <a:lnTo>
                    <a:pt x="2516" y="2721"/>
                  </a:lnTo>
                  <a:lnTo>
                    <a:pt x="2618" y="2631"/>
                  </a:lnTo>
                  <a:lnTo>
                    <a:pt x="2721" y="2516"/>
                  </a:lnTo>
                  <a:lnTo>
                    <a:pt x="2811" y="2400"/>
                  </a:lnTo>
                  <a:lnTo>
                    <a:pt x="2888" y="2272"/>
                  </a:lnTo>
                  <a:lnTo>
                    <a:pt x="2952" y="2144"/>
                  </a:lnTo>
                  <a:lnTo>
                    <a:pt x="3003" y="2003"/>
                  </a:lnTo>
                  <a:lnTo>
                    <a:pt x="3042" y="1849"/>
                  </a:lnTo>
                  <a:lnTo>
                    <a:pt x="3068" y="1707"/>
                  </a:lnTo>
                  <a:lnTo>
                    <a:pt x="3080" y="1541"/>
                  </a:lnTo>
                  <a:lnTo>
                    <a:pt x="3068" y="1387"/>
                  </a:lnTo>
                  <a:lnTo>
                    <a:pt x="3042" y="1233"/>
                  </a:lnTo>
                  <a:lnTo>
                    <a:pt x="3003" y="1091"/>
                  </a:lnTo>
                  <a:lnTo>
                    <a:pt x="2952" y="950"/>
                  </a:lnTo>
                  <a:lnTo>
                    <a:pt x="2888" y="809"/>
                  </a:lnTo>
                  <a:lnTo>
                    <a:pt x="2811" y="681"/>
                  </a:lnTo>
                  <a:lnTo>
                    <a:pt x="2721" y="565"/>
                  </a:lnTo>
                  <a:lnTo>
                    <a:pt x="2618" y="450"/>
                  </a:lnTo>
                  <a:lnTo>
                    <a:pt x="2516" y="360"/>
                  </a:lnTo>
                  <a:lnTo>
                    <a:pt x="2387" y="270"/>
                  </a:lnTo>
                  <a:lnTo>
                    <a:pt x="2272" y="193"/>
                  </a:lnTo>
                  <a:lnTo>
                    <a:pt x="2131" y="129"/>
                  </a:lnTo>
                  <a:lnTo>
                    <a:pt x="1990" y="78"/>
                  </a:lnTo>
                  <a:lnTo>
                    <a:pt x="1848" y="39"/>
                  </a:lnTo>
                  <a:lnTo>
                    <a:pt x="1694" y="13"/>
                  </a:lnTo>
                  <a:lnTo>
                    <a:pt x="15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6" name="Google Shape;156;p2"/>
            <p:cNvSpPr/>
            <p:nvPr/>
          </p:nvSpPr>
          <p:spPr>
            <a:xfrm>
              <a:off x="4465425" y="2217600"/>
              <a:ext cx="77025" cy="76700"/>
            </a:xfrm>
            <a:custGeom>
              <a:avLst/>
              <a:gdLst/>
              <a:ahLst/>
              <a:cxnLst/>
              <a:rect l="l" t="t" r="r" b="b"/>
              <a:pathLst>
                <a:path w="3081" h="3068" extrusionOk="0">
                  <a:moveTo>
                    <a:pt x="1540" y="1"/>
                  </a:moveTo>
                  <a:lnTo>
                    <a:pt x="1386" y="13"/>
                  </a:lnTo>
                  <a:lnTo>
                    <a:pt x="1232" y="39"/>
                  </a:lnTo>
                  <a:lnTo>
                    <a:pt x="1078" y="78"/>
                  </a:lnTo>
                  <a:lnTo>
                    <a:pt x="937" y="129"/>
                  </a:lnTo>
                  <a:lnTo>
                    <a:pt x="809" y="193"/>
                  </a:lnTo>
                  <a:lnTo>
                    <a:pt x="680" y="270"/>
                  </a:lnTo>
                  <a:lnTo>
                    <a:pt x="565" y="360"/>
                  </a:lnTo>
                  <a:lnTo>
                    <a:pt x="449" y="450"/>
                  </a:lnTo>
                  <a:lnTo>
                    <a:pt x="347" y="565"/>
                  </a:lnTo>
                  <a:lnTo>
                    <a:pt x="257" y="681"/>
                  </a:lnTo>
                  <a:lnTo>
                    <a:pt x="180" y="809"/>
                  </a:lnTo>
                  <a:lnTo>
                    <a:pt x="116" y="950"/>
                  </a:lnTo>
                  <a:lnTo>
                    <a:pt x="64" y="1091"/>
                  </a:lnTo>
                  <a:lnTo>
                    <a:pt x="26" y="1233"/>
                  </a:lnTo>
                  <a:lnTo>
                    <a:pt x="0" y="1387"/>
                  </a:lnTo>
                  <a:lnTo>
                    <a:pt x="0" y="1541"/>
                  </a:lnTo>
                  <a:lnTo>
                    <a:pt x="0" y="1707"/>
                  </a:lnTo>
                  <a:lnTo>
                    <a:pt x="26" y="1849"/>
                  </a:lnTo>
                  <a:lnTo>
                    <a:pt x="64" y="2003"/>
                  </a:lnTo>
                  <a:lnTo>
                    <a:pt x="116" y="2144"/>
                  </a:lnTo>
                  <a:lnTo>
                    <a:pt x="180" y="2272"/>
                  </a:lnTo>
                  <a:lnTo>
                    <a:pt x="257" y="2400"/>
                  </a:lnTo>
                  <a:lnTo>
                    <a:pt x="347" y="2516"/>
                  </a:lnTo>
                  <a:lnTo>
                    <a:pt x="449" y="2631"/>
                  </a:lnTo>
                  <a:lnTo>
                    <a:pt x="565" y="2721"/>
                  </a:lnTo>
                  <a:lnTo>
                    <a:pt x="680" y="2811"/>
                  </a:lnTo>
                  <a:lnTo>
                    <a:pt x="809" y="2888"/>
                  </a:lnTo>
                  <a:lnTo>
                    <a:pt x="937" y="2952"/>
                  </a:lnTo>
                  <a:lnTo>
                    <a:pt x="1078" y="3004"/>
                  </a:lnTo>
                  <a:lnTo>
                    <a:pt x="1232" y="3042"/>
                  </a:lnTo>
                  <a:lnTo>
                    <a:pt x="1386" y="3068"/>
                  </a:lnTo>
                  <a:lnTo>
                    <a:pt x="1694" y="3068"/>
                  </a:lnTo>
                  <a:lnTo>
                    <a:pt x="1848" y="3042"/>
                  </a:lnTo>
                  <a:lnTo>
                    <a:pt x="2002" y="3004"/>
                  </a:lnTo>
                  <a:lnTo>
                    <a:pt x="2143" y="2952"/>
                  </a:lnTo>
                  <a:lnTo>
                    <a:pt x="2272" y="2888"/>
                  </a:lnTo>
                  <a:lnTo>
                    <a:pt x="2400" y="2811"/>
                  </a:lnTo>
                  <a:lnTo>
                    <a:pt x="2516" y="2721"/>
                  </a:lnTo>
                  <a:lnTo>
                    <a:pt x="2631" y="2631"/>
                  </a:lnTo>
                  <a:lnTo>
                    <a:pt x="2721" y="2516"/>
                  </a:lnTo>
                  <a:lnTo>
                    <a:pt x="2811" y="2400"/>
                  </a:lnTo>
                  <a:lnTo>
                    <a:pt x="2888" y="2272"/>
                  </a:lnTo>
                  <a:lnTo>
                    <a:pt x="2952" y="2144"/>
                  </a:lnTo>
                  <a:lnTo>
                    <a:pt x="3003" y="2003"/>
                  </a:lnTo>
                  <a:lnTo>
                    <a:pt x="3042" y="1849"/>
                  </a:lnTo>
                  <a:lnTo>
                    <a:pt x="3067" y="1707"/>
                  </a:lnTo>
                  <a:lnTo>
                    <a:pt x="3080" y="1541"/>
                  </a:lnTo>
                  <a:lnTo>
                    <a:pt x="3067" y="1387"/>
                  </a:lnTo>
                  <a:lnTo>
                    <a:pt x="3042" y="1233"/>
                  </a:lnTo>
                  <a:lnTo>
                    <a:pt x="3003" y="1091"/>
                  </a:lnTo>
                  <a:lnTo>
                    <a:pt x="2952" y="950"/>
                  </a:lnTo>
                  <a:lnTo>
                    <a:pt x="2888" y="809"/>
                  </a:lnTo>
                  <a:lnTo>
                    <a:pt x="2811" y="681"/>
                  </a:lnTo>
                  <a:lnTo>
                    <a:pt x="2721" y="565"/>
                  </a:lnTo>
                  <a:lnTo>
                    <a:pt x="2631" y="450"/>
                  </a:lnTo>
                  <a:lnTo>
                    <a:pt x="2516" y="360"/>
                  </a:lnTo>
                  <a:lnTo>
                    <a:pt x="2400" y="270"/>
                  </a:lnTo>
                  <a:lnTo>
                    <a:pt x="2272" y="193"/>
                  </a:lnTo>
                  <a:lnTo>
                    <a:pt x="2143" y="129"/>
                  </a:lnTo>
                  <a:lnTo>
                    <a:pt x="2002" y="78"/>
                  </a:lnTo>
                  <a:lnTo>
                    <a:pt x="1848" y="39"/>
                  </a:lnTo>
                  <a:lnTo>
                    <a:pt x="1694" y="13"/>
                  </a:lnTo>
                  <a:lnTo>
                    <a:pt x="15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7" name="Google Shape;157;p2"/>
            <p:cNvSpPr/>
            <p:nvPr/>
          </p:nvSpPr>
          <p:spPr>
            <a:xfrm>
              <a:off x="5186950" y="2949725"/>
              <a:ext cx="1227825" cy="1185800"/>
            </a:xfrm>
            <a:custGeom>
              <a:avLst/>
              <a:gdLst/>
              <a:ahLst/>
              <a:cxnLst/>
              <a:rect l="l" t="t" r="r" b="b"/>
              <a:pathLst>
                <a:path w="49113" h="47432" extrusionOk="0">
                  <a:moveTo>
                    <a:pt x="11948" y="0"/>
                  </a:moveTo>
                  <a:lnTo>
                    <a:pt x="1" y="8316"/>
                  </a:lnTo>
                  <a:lnTo>
                    <a:pt x="1" y="47431"/>
                  </a:lnTo>
                  <a:lnTo>
                    <a:pt x="49113" y="40848"/>
                  </a:lnTo>
                  <a:lnTo>
                    <a:pt x="49113" y="40399"/>
                  </a:lnTo>
                  <a:lnTo>
                    <a:pt x="49087" y="39141"/>
                  </a:lnTo>
                  <a:lnTo>
                    <a:pt x="49036" y="37229"/>
                  </a:lnTo>
                  <a:lnTo>
                    <a:pt x="48997" y="36074"/>
                  </a:lnTo>
                  <a:lnTo>
                    <a:pt x="48946" y="34804"/>
                  </a:lnTo>
                  <a:lnTo>
                    <a:pt x="48882" y="33456"/>
                  </a:lnTo>
                  <a:lnTo>
                    <a:pt x="48792" y="32032"/>
                  </a:lnTo>
                  <a:lnTo>
                    <a:pt x="48702" y="30556"/>
                  </a:lnTo>
                  <a:lnTo>
                    <a:pt x="48586" y="29054"/>
                  </a:lnTo>
                  <a:lnTo>
                    <a:pt x="48445" y="27527"/>
                  </a:lnTo>
                  <a:lnTo>
                    <a:pt x="48278" y="26013"/>
                  </a:lnTo>
                  <a:lnTo>
                    <a:pt x="48099" y="24512"/>
                  </a:lnTo>
                  <a:lnTo>
                    <a:pt x="47996" y="23780"/>
                  </a:lnTo>
                  <a:lnTo>
                    <a:pt x="47893" y="23061"/>
                  </a:lnTo>
                  <a:lnTo>
                    <a:pt x="47842" y="22728"/>
                  </a:lnTo>
                  <a:lnTo>
                    <a:pt x="47778" y="22407"/>
                  </a:lnTo>
                  <a:lnTo>
                    <a:pt x="47637" y="21778"/>
                  </a:lnTo>
                  <a:lnTo>
                    <a:pt x="47470" y="21175"/>
                  </a:lnTo>
                  <a:lnTo>
                    <a:pt x="47290" y="20585"/>
                  </a:lnTo>
                  <a:lnTo>
                    <a:pt x="47072" y="20212"/>
                  </a:lnTo>
                  <a:lnTo>
                    <a:pt x="46854" y="19853"/>
                  </a:lnTo>
                  <a:lnTo>
                    <a:pt x="46636" y="19519"/>
                  </a:lnTo>
                  <a:lnTo>
                    <a:pt x="46418" y="19211"/>
                  </a:lnTo>
                  <a:lnTo>
                    <a:pt x="46212" y="18903"/>
                  </a:lnTo>
                  <a:lnTo>
                    <a:pt x="45994" y="18634"/>
                  </a:lnTo>
                  <a:lnTo>
                    <a:pt x="45789" y="18365"/>
                  </a:lnTo>
                  <a:lnTo>
                    <a:pt x="45583" y="18121"/>
                  </a:lnTo>
                  <a:lnTo>
                    <a:pt x="45378" y="17890"/>
                  </a:lnTo>
                  <a:lnTo>
                    <a:pt x="45186" y="17672"/>
                  </a:lnTo>
                  <a:lnTo>
                    <a:pt x="44980" y="17466"/>
                  </a:lnTo>
                  <a:lnTo>
                    <a:pt x="44788" y="17287"/>
                  </a:lnTo>
                  <a:lnTo>
                    <a:pt x="44403" y="16940"/>
                  </a:lnTo>
                  <a:lnTo>
                    <a:pt x="44043" y="16658"/>
                  </a:lnTo>
                  <a:lnTo>
                    <a:pt x="43684" y="16401"/>
                  </a:lnTo>
                  <a:lnTo>
                    <a:pt x="43338" y="16183"/>
                  </a:lnTo>
                  <a:lnTo>
                    <a:pt x="43004" y="15990"/>
                  </a:lnTo>
                  <a:lnTo>
                    <a:pt x="42683" y="15824"/>
                  </a:lnTo>
                  <a:lnTo>
                    <a:pt x="42093" y="15528"/>
                  </a:lnTo>
                  <a:lnTo>
                    <a:pt x="41811" y="15387"/>
                  </a:lnTo>
                  <a:lnTo>
                    <a:pt x="41554" y="15259"/>
                  </a:lnTo>
                  <a:lnTo>
                    <a:pt x="40771" y="14835"/>
                  </a:lnTo>
                  <a:lnTo>
                    <a:pt x="39462" y="14155"/>
                  </a:lnTo>
                  <a:lnTo>
                    <a:pt x="35561" y="12128"/>
                  </a:lnTo>
                  <a:lnTo>
                    <a:pt x="25038" y="6725"/>
                  </a:lnTo>
                  <a:lnTo>
                    <a:pt x="23690" y="6455"/>
                  </a:lnTo>
                  <a:lnTo>
                    <a:pt x="22343" y="6160"/>
                  </a:lnTo>
                  <a:lnTo>
                    <a:pt x="21676" y="5993"/>
                  </a:lnTo>
                  <a:lnTo>
                    <a:pt x="21008" y="5840"/>
                  </a:lnTo>
                  <a:lnTo>
                    <a:pt x="20354" y="5660"/>
                  </a:lnTo>
                  <a:lnTo>
                    <a:pt x="19699" y="5480"/>
                  </a:lnTo>
                  <a:lnTo>
                    <a:pt x="19058" y="5288"/>
                  </a:lnTo>
                  <a:lnTo>
                    <a:pt x="18429" y="5082"/>
                  </a:lnTo>
                  <a:lnTo>
                    <a:pt x="17813" y="4864"/>
                  </a:lnTo>
                  <a:lnTo>
                    <a:pt x="17197" y="4633"/>
                  </a:lnTo>
                  <a:lnTo>
                    <a:pt x="16607" y="4389"/>
                  </a:lnTo>
                  <a:lnTo>
                    <a:pt x="16029" y="4133"/>
                  </a:lnTo>
                  <a:lnTo>
                    <a:pt x="15477" y="3863"/>
                  </a:lnTo>
                  <a:lnTo>
                    <a:pt x="14938" y="3581"/>
                  </a:lnTo>
                  <a:lnTo>
                    <a:pt x="14720" y="3453"/>
                  </a:lnTo>
                  <a:lnTo>
                    <a:pt x="14515" y="3311"/>
                  </a:lnTo>
                  <a:lnTo>
                    <a:pt x="14322" y="3157"/>
                  </a:lnTo>
                  <a:lnTo>
                    <a:pt x="14130" y="2991"/>
                  </a:lnTo>
                  <a:lnTo>
                    <a:pt x="13937" y="2811"/>
                  </a:lnTo>
                  <a:lnTo>
                    <a:pt x="13770" y="2618"/>
                  </a:lnTo>
                  <a:lnTo>
                    <a:pt x="13591" y="2426"/>
                  </a:lnTo>
                  <a:lnTo>
                    <a:pt x="13424" y="2208"/>
                  </a:lnTo>
                  <a:lnTo>
                    <a:pt x="13270" y="1990"/>
                  </a:lnTo>
                  <a:lnTo>
                    <a:pt x="13116" y="1759"/>
                  </a:lnTo>
                  <a:lnTo>
                    <a:pt x="12962" y="1515"/>
                  </a:lnTo>
                  <a:lnTo>
                    <a:pt x="12821" y="1271"/>
                  </a:lnTo>
                  <a:lnTo>
                    <a:pt x="12693" y="1001"/>
                  </a:lnTo>
                  <a:lnTo>
                    <a:pt x="12551" y="745"/>
                  </a:lnTo>
                  <a:lnTo>
                    <a:pt x="12308" y="193"/>
                  </a:lnTo>
                  <a:lnTo>
                    <a:pt x="11948" y="0"/>
                  </a:lnTo>
                  <a:close/>
                </a:path>
              </a:pathLst>
            </a:custGeom>
            <a:solidFill>
              <a:srgbClr val="E8F6E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8" name="Google Shape;158;p2"/>
            <p:cNvSpPr/>
            <p:nvPr/>
          </p:nvSpPr>
          <p:spPr>
            <a:xfrm>
              <a:off x="5186950" y="2939450"/>
              <a:ext cx="417100" cy="448225"/>
            </a:xfrm>
            <a:custGeom>
              <a:avLst/>
              <a:gdLst/>
              <a:ahLst/>
              <a:cxnLst/>
              <a:rect l="l" t="t" r="r" b="b"/>
              <a:pathLst>
                <a:path w="16684" h="17929" extrusionOk="0">
                  <a:moveTo>
                    <a:pt x="12051" y="1"/>
                  </a:moveTo>
                  <a:lnTo>
                    <a:pt x="10883" y="873"/>
                  </a:lnTo>
                  <a:lnTo>
                    <a:pt x="7931" y="3042"/>
                  </a:lnTo>
                  <a:lnTo>
                    <a:pt x="6045" y="4415"/>
                  </a:lnTo>
                  <a:lnTo>
                    <a:pt x="4030" y="5878"/>
                  </a:lnTo>
                  <a:lnTo>
                    <a:pt x="1977" y="7341"/>
                  </a:lnTo>
                  <a:lnTo>
                    <a:pt x="1" y="8740"/>
                  </a:lnTo>
                  <a:lnTo>
                    <a:pt x="8060" y="17929"/>
                  </a:lnTo>
                  <a:lnTo>
                    <a:pt x="16684" y="4159"/>
                  </a:lnTo>
                  <a:lnTo>
                    <a:pt x="12051" y="1"/>
                  </a:lnTo>
                  <a:close/>
                </a:path>
              </a:pathLst>
            </a:custGeom>
            <a:solidFill>
              <a:srgbClr val="CF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59" name="Google Shape;159;p2"/>
            <p:cNvSpPr/>
            <p:nvPr/>
          </p:nvSpPr>
          <p:spPr>
            <a:xfrm>
              <a:off x="5186950" y="3103400"/>
              <a:ext cx="1553450" cy="2373475"/>
            </a:xfrm>
            <a:custGeom>
              <a:avLst/>
              <a:gdLst/>
              <a:ahLst/>
              <a:cxnLst/>
              <a:rect l="l" t="t" r="r" b="b"/>
              <a:pathLst>
                <a:path w="62138" h="94939" extrusionOk="0">
                  <a:moveTo>
                    <a:pt x="22381" y="0"/>
                  </a:moveTo>
                  <a:lnTo>
                    <a:pt x="3004" y="34701"/>
                  </a:lnTo>
                  <a:lnTo>
                    <a:pt x="1" y="40078"/>
                  </a:lnTo>
                  <a:lnTo>
                    <a:pt x="1" y="94939"/>
                  </a:lnTo>
                  <a:lnTo>
                    <a:pt x="31724" y="94939"/>
                  </a:lnTo>
                  <a:lnTo>
                    <a:pt x="31672" y="94054"/>
                  </a:lnTo>
                  <a:lnTo>
                    <a:pt x="31634" y="93181"/>
                  </a:lnTo>
                  <a:lnTo>
                    <a:pt x="31506" y="91461"/>
                  </a:lnTo>
                  <a:lnTo>
                    <a:pt x="31365" y="89793"/>
                  </a:lnTo>
                  <a:lnTo>
                    <a:pt x="31236" y="88163"/>
                  </a:lnTo>
                  <a:lnTo>
                    <a:pt x="31108" y="86559"/>
                  </a:lnTo>
                  <a:lnTo>
                    <a:pt x="31044" y="85763"/>
                  </a:lnTo>
                  <a:lnTo>
                    <a:pt x="31005" y="84981"/>
                  </a:lnTo>
                  <a:lnTo>
                    <a:pt x="30967" y="84211"/>
                  </a:lnTo>
                  <a:lnTo>
                    <a:pt x="30941" y="83428"/>
                  </a:lnTo>
                  <a:lnTo>
                    <a:pt x="30928" y="82658"/>
                  </a:lnTo>
                  <a:lnTo>
                    <a:pt x="30941" y="81888"/>
                  </a:lnTo>
                  <a:lnTo>
                    <a:pt x="30967" y="81131"/>
                  </a:lnTo>
                  <a:lnTo>
                    <a:pt x="31005" y="80361"/>
                  </a:lnTo>
                  <a:lnTo>
                    <a:pt x="31069" y="79604"/>
                  </a:lnTo>
                  <a:lnTo>
                    <a:pt x="31159" y="78834"/>
                  </a:lnTo>
                  <a:lnTo>
                    <a:pt x="31262" y="78064"/>
                  </a:lnTo>
                  <a:lnTo>
                    <a:pt x="31403" y="77294"/>
                  </a:lnTo>
                  <a:lnTo>
                    <a:pt x="31570" y="76524"/>
                  </a:lnTo>
                  <a:lnTo>
                    <a:pt x="31762" y="75754"/>
                  </a:lnTo>
                  <a:lnTo>
                    <a:pt x="31993" y="74984"/>
                  </a:lnTo>
                  <a:lnTo>
                    <a:pt x="32122" y="74586"/>
                  </a:lnTo>
                  <a:lnTo>
                    <a:pt x="32263" y="74201"/>
                  </a:lnTo>
                  <a:lnTo>
                    <a:pt x="32404" y="73803"/>
                  </a:lnTo>
                  <a:lnTo>
                    <a:pt x="32558" y="73405"/>
                  </a:lnTo>
                  <a:lnTo>
                    <a:pt x="32712" y="73020"/>
                  </a:lnTo>
                  <a:lnTo>
                    <a:pt x="32892" y="72622"/>
                  </a:lnTo>
                  <a:lnTo>
                    <a:pt x="33071" y="72212"/>
                  </a:lnTo>
                  <a:lnTo>
                    <a:pt x="33264" y="71814"/>
                  </a:lnTo>
                  <a:lnTo>
                    <a:pt x="33469" y="71416"/>
                  </a:lnTo>
                  <a:lnTo>
                    <a:pt x="33674" y="71005"/>
                  </a:lnTo>
                  <a:lnTo>
                    <a:pt x="33905" y="70595"/>
                  </a:lnTo>
                  <a:lnTo>
                    <a:pt x="34136" y="70197"/>
                  </a:lnTo>
                  <a:lnTo>
                    <a:pt x="34380" y="69774"/>
                  </a:lnTo>
                  <a:lnTo>
                    <a:pt x="34637" y="69363"/>
                  </a:lnTo>
                  <a:lnTo>
                    <a:pt x="34971" y="68811"/>
                  </a:lnTo>
                  <a:lnTo>
                    <a:pt x="35291" y="68272"/>
                  </a:lnTo>
                  <a:lnTo>
                    <a:pt x="35587" y="67707"/>
                  </a:lnTo>
                  <a:lnTo>
                    <a:pt x="35856" y="67156"/>
                  </a:lnTo>
                  <a:lnTo>
                    <a:pt x="36113" y="66591"/>
                  </a:lnTo>
                  <a:lnTo>
                    <a:pt x="36357" y="66026"/>
                  </a:lnTo>
                  <a:lnTo>
                    <a:pt x="36575" y="65474"/>
                  </a:lnTo>
                  <a:lnTo>
                    <a:pt x="36780" y="64910"/>
                  </a:lnTo>
                  <a:lnTo>
                    <a:pt x="36973" y="64345"/>
                  </a:lnTo>
                  <a:lnTo>
                    <a:pt x="37139" y="63780"/>
                  </a:lnTo>
                  <a:lnTo>
                    <a:pt x="37293" y="63229"/>
                  </a:lnTo>
                  <a:lnTo>
                    <a:pt x="37447" y="62664"/>
                  </a:lnTo>
                  <a:lnTo>
                    <a:pt x="37576" y="62112"/>
                  </a:lnTo>
                  <a:lnTo>
                    <a:pt x="37691" y="61560"/>
                  </a:lnTo>
                  <a:lnTo>
                    <a:pt x="37794" y="61021"/>
                  </a:lnTo>
                  <a:lnTo>
                    <a:pt x="37884" y="60482"/>
                  </a:lnTo>
                  <a:lnTo>
                    <a:pt x="37961" y="59943"/>
                  </a:lnTo>
                  <a:lnTo>
                    <a:pt x="38025" y="59417"/>
                  </a:lnTo>
                  <a:lnTo>
                    <a:pt x="38076" y="58891"/>
                  </a:lnTo>
                  <a:lnTo>
                    <a:pt x="38127" y="58378"/>
                  </a:lnTo>
                  <a:lnTo>
                    <a:pt x="38166" y="57864"/>
                  </a:lnTo>
                  <a:lnTo>
                    <a:pt x="38192" y="57364"/>
                  </a:lnTo>
                  <a:lnTo>
                    <a:pt x="38217" y="56876"/>
                  </a:lnTo>
                  <a:lnTo>
                    <a:pt x="38230" y="56402"/>
                  </a:lnTo>
                  <a:lnTo>
                    <a:pt x="38230" y="55478"/>
                  </a:lnTo>
                  <a:lnTo>
                    <a:pt x="38204" y="54605"/>
                  </a:lnTo>
                  <a:lnTo>
                    <a:pt x="38166" y="53784"/>
                  </a:lnTo>
                  <a:lnTo>
                    <a:pt x="38102" y="53014"/>
                  </a:lnTo>
                  <a:lnTo>
                    <a:pt x="38166" y="53399"/>
                  </a:lnTo>
                  <a:lnTo>
                    <a:pt x="38243" y="53950"/>
                  </a:lnTo>
                  <a:lnTo>
                    <a:pt x="38307" y="54643"/>
                  </a:lnTo>
                  <a:lnTo>
                    <a:pt x="38371" y="55490"/>
                  </a:lnTo>
                  <a:lnTo>
                    <a:pt x="38448" y="56466"/>
                  </a:lnTo>
                  <a:lnTo>
                    <a:pt x="38512" y="57556"/>
                  </a:lnTo>
                  <a:lnTo>
                    <a:pt x="38654" y="60085"/>
                  </a:lnTo>
                  <a:lnTo>
                    <a:pt x="38782" y="62959"/>
                  </a:lnTo>
                  <a:lnTo>
                    <a:pt x="38897" y="66129"/>
                  </a:lnTo>
                  <a:lnTo>
                    <a:pt x="39013" y="69478"/>
                  </a:lnTo>
                  <a:lnTo>
                    <a:pt x="39103" y="72956"/>
                  </a:lnTo>
                  <a:lnTo>
                    <a:pt x="39180" y="76459"/>
                  </a:lnTo>
                  <a:lnTo>
                    <a:pt x="39244" y="79912"/>
                  </a:lnTo>
                  <a:lnTo>
                    <a:pt x="39295" y="83235"/>
                  </a:lnTo>
                  <a:lnTo>
                    <a:pt x="39308" y="86341"/>
                  </a:lnTo>
                  <a:lnTo>
                    <a:pt x="39308" y="89151"/>
                  </a:lnTo>
                  <a:lnTo>
                    <a:pt x="39295" y="90409"/>
                  </a:lnTo>
                  <a:lnTo>
                    <a:pt x="39270" y="91577"/>
                  </a:lnTo>
                  <a:lnTo>
                    <a:pt x="39244" y="92616"/>
                  </a:lnTo>
                  <a:lnTo>
                    <a:pt x="39205" y="93527"/>
                  </a:lnTo>
                  <a:lnTo>
                    <a:pt x="39167" y="94310"/>
                  </a:lnTo>
                  <a:lnTo>
                    <a:pt x="39116" y="94939"/>
                  </a:lnTo>
                  <a:lnTo>
                    <a:pt x="61471" y="94939"/>
                  </a:lnTo>
                  <a:lnTo>
                    <a:pt x="61496" y="94836"/>
                  </a:lnTo>
                  <a:lnTo>
                    <a:pt x="61522" y="94682"/>
                  </a:lnTo>
                  <a:lnTo>
                    <a:pt x="61599" y="94246"/>
                  </a:lnTo>
                  <a:lnTo>
                    <a:pt x="61663" y="93630"/>
                  </a:lnTo>
                  <a:lnTo>
                    <a:pt x="61727" y="92834"/>
                  </a:lnTo>
                  <a:lnTo>
                    <a:pt x="61792" y="91885"/>
                  </a:lnTo>
                  <a:lnTo>
                    <a:pt x="61856" y="90794"/>
                  </a:lnTo>
                  <a:lnTo>
                    <a:pt x="61920" y="89549"/>
                  </a:lnTo>
                  <a:lnTo>
                    <a:pt x="61984" y="88163"/>
                  </a:lnTo>
                  <a:lnTo>
                    <a:pt x="62023" y="86649"/>
                  </a:lnTo>
                  <a:lnTo>
                    <a:pt x="62074" y="85006"/>
                  </a:lnTo>
                  <a:lnTo>
                    <a:pt x="62100" y="83261"/>
                  </a:lnTo>
                  <a:lnTo>
                    <a:pt x="62125" y="81400"/>
                  </a:lnTo>
                  <a:lnTo>
                    <a:pt x="62138" y="79450"/>
                  </a:lnTo>
                  <a:lnTo>
                    <a:pt x="62138" y="77396"/>
                  </a:lnTo>
                  <a:lnTo>
                    <a:pt x="62112" y="75253"/>
                  </a:lnTo>
                  <a:lnTo>
                    <a:pt x="62087" y="73046"/>
                  </a:lnTo>
                  <a:lnTo>
                    <a:pt x="62023" y="70762"/>
                  </a:lnTo>
                  <a:lnTo>
                    <a:pt x="61958" y="68426"/>
                  </a:lnTo>
                  <a:lnTo>
                    <a:pt x="61869" y="66026"/>
                  </a:lnTo>
                  <a:lnTo>
                    <a:pt x="61753" y="63575"/>
                  </a:lnTo>
                  <a:lnTo>
                    <a:pt x="61612" y="61098"/>
                  </a:lnTo>
                  <a:lnTo>
                    <a:pt x="61458" y="58583"/>
                  </a:lnTo>
                  <a:lnTo>
                    <a:pt x="61265" y="56042"/>
                  </a:lnTo>
                  <a:lnTo>
                    <a:pt x="61047" y="53488"/>
                  </a:lnTo>
                  <a:lnTo>
                    <a:pt x="60803" y="50922"/>
                  </a:lnTo>
                  <a:lnTo>
                    <a:pt x="60662" y="49639"/>
                  </a:lnTo>
                  <a:lnTo>
                    <a:pt x="60521" y="48368"/>
                  </a:lnTo>
                  <a:lnTo>
                    <a:pt x="60380" y="47085"/>
                  </a:lnTo>
                  <a:lnTo>
                    <a:pt x="60213" y="45801"/>
                  </a:lnTo>
                  <a:lnTo>
                    <a:pt x="60059" y="44531"/>
                  </a:lnTo>
                  <a:lnTo>
                    <a:pt x="59879" y="43261"/>
                  </a:lnTo>
                  <a:lnTo>
                    <a:pt x="59700" y="42003"/>
                  </a:lnTo>
                  <a:lnTo>
                    <a:pt x="59507" y="40745"/>
                  </a:lnTo>
                  <a:lnTo>
                    <a:pt x="59302" y="39488"/>
                  </a:lnTo>
                  <a:lnTo>
                    <a:pt x="59097" y="38243"/>
                  </a:lnTo>
                  <a:lnTo>
                    <a:pt x="58866" y="37011"/>
                  </a:lnTo>
                  <a:lnTo>
                    <a:pt x="58647" y="35792"/>
                  </a:lnTo>
                  <a:lnTo>
                    <a:pt x="58404" y="34585"/>
                  </a:lnTo>
                  <a:lnTo>
                    <a:pt x="58147" y="33379"/>
                  </a:lnTo>
                  <a:lnTo>
                    <a:pt x="57903" y="32211"/>
                  </a:lnTo>
                  <a:lnTo>
                    <a:pt x="57634" y="31069"/>
                  </a:lnTo>
                  <a:lnTo>
                    <a:pt x="57377" y="29953"/>
                  </a:lnTo>
                  <a:lnTo>
                    <a:pt x="57120" y="28888"/>
                  </a:lnTo>
                  <a:lnTo>
                    <a:pt x="56851" y="27835"/>
                  </a:lnTo>
                  <a:lnTo>
                    <a:pt x="56581" y="26834"/>
                  </a:lnTo>
                  <a:lnTo>
                    <a:pt x="56312" y="25859"/>
                  </a:lnTo>
                  <a:lnTo>
                    <a:pt x="56042" y="24909"/>
                  </a:lnTo>
                  <a:lnTo>
                    <a:pt x="55773" y="23985"/>
                  </a:lnTo>
                  <a:lnTo>
                    <a:pt x="55491" y="23100"/>
                  </a:lnTo>
                  <a:lnTo>
                    <a:pt x="55221" y="22253"/>
                  </a:lnTo>
                  <a:lnTo>
                    <a:pt x="54939" y="21419"/>
                  </a:lnTo>
                  <a:lnTo>
                    <a:pt x="54669" y="20623"/>
                  </a:lnTo>
                  <a:lnTo>
                    <a:pt x="54387" y="19853"/>
                  </a:lnTo>
                  <a:lnTo>
                    <a:pt x="54105" y="19109"/>
                  </a:lnTo>
                  <a:lnTo>
                    <a:pt x="53822" y="18390"/>
                  </a:lnTo>
                  <a:lnTo>
                    <a:pt x="53553" y="17697"/>
                  </a:lnTo>
                  <a:lnTo>
                    <a:pt x="53270" y="17030"/>
                  </a:lnTo>
                  <a:lnTo>
                    <a:pt x="52988" y="16388"/>
                  </a:lnTo>
                  <a:lnTo>
                    <a:pt x="52706" y="15772"/>
                  </a:lnTo>
                  <a:lnTo>
                    <a:pt x="52423" y="15182"/>
                  </a:lnTo>
                  <a:lnTo>
                    <a:pt x="52154" y="14617"/>
                  </a:lnTo>
                  <a:lnTo>
                    <a:pt x="51872" y="14078"/>
                  </a:lnTo>
                  <a:lnTo>
                    <a:pt x="51589" y="13552"/>
                  </a:lnTo>
                  <a:lnTo>
                    <a:pt x="51307" y="13052"/>
                  </a:lnTo>
                  <a:lnTo>
                    <a:pt x="51037" y="12577"/>
                  </a:lnTo>
                  <a:lnTo>
                    <a:pt x="50755" y="12115"/>
                  </a:lnTo>
                  <a:lnTo>
                    <a:pt x="50486" y="11679"/>
                  </a:lnTo>
                  <a:lnTo>
                    <a:pt x="50216" y="11255"/>
                  </a:lnTo>
                  <a:lnTo>
                    <a:pt x="49947" y="10857"/>
                  </a:lnTo>
                  <a:lnTo>
                    <a:pt x="49677" y="10485"/>
                  </a:lnTo>
                  <a:lnTo>
                    <a:pt x="49408" y="10126"/>
                  </a:lnTo>
                  <a:lnTo>
                    <a:pt x="49138" y="9779"/>
                  </a:lnTo>
                  <a:lnTo>
                    <a:pt x="48869" y="9446"/>
                  </a:lnTo>
                  <a:lnTo>
                    <a:pt x="48612" y="9138"/>
                  </a:lnTo>
                  <a:lnTo>
                    <a:pt x="48355" y="8842"/>
                  </a:lnTo>
                  <a:lnTo>
                    <a:pt x="48099" y="8573"/>
                  </a:lnTo>
                  <a:lnTo>
                    <a:pt x="47842" y="8303"/>
                  </a:lnTo>
                  <a:lnTo>
                    <a:pt x="47598" y="8060"/>
                  </a:lnTo>
                  <a:lnTo>
                    <a:pt x="47354" y="7816"/>
                  </a:lnTo>
                  <a:lnTo>
                    <a:pt x="46867" y="7392"/>
                  </a:lnTo>
                  <a:lnTo>
                    <a:pt x="46392" y="7007"/>
                  </a:lnTo>
                  <a:lnTo>
                    <a:pt x="45943" y="6674"/>
                  </a:lnTo>
                  <a:lnTo>
                    <a:pt x="45506" y="6378"/>
                  </a:lnTo>
                  <a:lnTo>
                    <a:pt x="45083" y="6122"/>
                  </a:lnTo>
                  <a:lnTo>
                    <a:pt x="44685" y="5891"/>
                  </a:lnTo>
                  <a:lnTo>
                    <a:pt x="44300" y="5698"/>
                  </a:lnTo>
                  <a:lnTo>
                    <a:pt x="43941" y="5519"/>
                  </a:lnTo>
                  <a:lnTo>
                    <a:pt x="43286" y="5224"/>
                  </a:lnTo>
                  <a:lnTo>
                    <a:pt x="42747" y="4967"/>
                  </a:lnTo>
                  <a:lnTo>
                    <a:pt x="42350" y="4774"/>
                  </a:lnTo>
                  <a:lnTo>
                    <a:pt x="41888" y="4595"/>
                  </a:lnTo>
                  <a:lnTo>
                    <a:pt x="41349" y="4389"/>
                  </a:lnTo>
                  <a:lnTo>
                    <a:pt x="40771" y="4197"/>
                  </a:lnTo>
                  <a:lnTo>
                    <a:pt x="40129" y="3992"/>
                  </a:lnTo>
                  <a:lnTo>
                    <a:pt x="39436" y="3786"/>
                  </a:lnTo>
                  <a:lnTo>
                    <a:pt x="38705" y="3581"/>
                  </a:lnTo>
                  <a:lnTo>
                    <a:pt x="37948" y="3376"/>
                  </a:lnTo>
                  <a:lnTo>
                    <a:pt x="36318" y="2965"/>
                  </a:lnTo>
                  <a:lnTo>
                    <a:pt x="34611" y="2554"/>
                  </a:lnTo>
                  <a:lnTo>
                    <a:pt x="32866" y="2144"/>
                  </a:lnTo>
                  <a:lnTo>
                    <a:pt x="31121" y="1759"/>
                  </a:lnTo>
                  <a:lnTo>
                    <a:pt x="29427" y="1399"/>
                  </a:lnTo>
                  <a:lnTo>
                    <a:pt x="27810" y="1066"/>
                  </a:lnTo>
                  <a:lnTo>
                    <a:pt x="25025" y="514"/>
                  </a:lnTo>
                  <a:lnTo>
                    <a:pt x="23100" y="142"/>
                  </a:lnTo>
                  <a:lnTo>
                    <a:pt x="22381" y="0"/>
                  </a:lnTo>
                  <a:close/>
                </a:path>
              </a:pathLst>
            </a:custGeom>
            <a:solidFill>
              <a:srgbClr val="AEABAB"/>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0" name="Google Shape;160;p2"/>
            <p:cNvSpPr/>
            <p:nvPr/>
          </p:nvSpPr>
          <p:spPr>
            <a:xfrm>
              <a:off x="3959150" y="2949725"/>
              <a:ext cx="1227825" cy="1185800"/>
            </a:xfrm>
            <a:custGeom>
              <a:avLst/>
              <a:gdLst/>
              <a:ahLst/>
              <a:cxnLst/>
              <a:rect l="l" t="t" r="r" b="b"/>
              <a:pathLst>
                <a:path w="49113" h="47432" extrusionOk="0">
                  <a:moveTo>
                    <a:pt x="37178" y="0"/>
                  </a:moveTo>
                  <a:lnTo>
                    <a:pt x="36819" y="193"/>
                  </a:lnTo>
                  <a:lnTo>
                    <a:pt x="36575" y="745"/>
                  </a:lnTo>
                  <a:lnTo>
                    <a:pt x="36434" y="1001"/>
                  </a:lnTo>
                  <a:lnTo>
                    <a:pt x="36305" y="1271"/>
                  </a:lnTo>
                  <a:lnTo>
                    <a:pt x="36164" y="1515"/>
                  </a:lnTo>
                  <a:lnTo>
                    <a:pt x="36010" y="1759"/>
                  </a:lnTo>
                  <a:lnTo>
                    <a:pt x="35856" y="1990"/>
                  </a:lnTo>
                  <a:lnTo>
                    <a:pt x="35702" y="2208"/>
                  </a:lnTo>
                  <a:lnTo>
                    <a:pt x="35535" y="2426"/>
                  </a:lnTo>
                  <a:lnTo>
                    <a:pt x="35356" y="2618"/>
                  </a:lnTo>
                  <a:lnTo>
                    <a:pt x="35189" y="2811"/>
                  </a:lnTo>
                  <a:lnTo>
                    <a:pt x="34996" y="2991"/>
                  </a:lnTo>
                  <a:lnTo>
                    <a:pt x="34804" y="3157"/>
                  </a:lnTo>
                  <a:lnTo>
                    <a:pt x="34611" y="3311"/>
                  </a:lnTo>
                  <a:lnTo>
                    <a:pt x="34406" y="3453"/>
                  </a:lnTo>
                  <a:lnTo>
                    <a:pt x="34201" y="3581"/>
                  </a:lnTo>
                  <a:lnTo>
                    <a:pt x="33649" y="3863"/>
                  </a:lnTo>
                  <a:lnTo>
                    <a:pt x="33097" y="4133"/>
                  </a:lnTo>
                  <a:lnTo>
                    <a:pt x="32520" y="4389"/>
                  </a:lnTo>
                  <a:lnTo>
                    <a:pt x="31929" y="4633"/>
                  </a:lnTo>
                  <a:lnTo>
                    <a:pt x="31326" y="4864"/>
                  </a:lnTo>
                  <a:lnTo>
                    <a:pt x="30697" y="5082"/>
                  </a:lnTo>
                  <a:lnTo>
                    <a:pt x="30069" y="5288"/>
                  </a:lnTo>
                  <a:lnTo>
                    <a:pt x="29427" y="5480"/>
                  </a:lnTo>
                  <a:lnTo>
                    <a:pt x="28772" y="5660"/>
                  </a:lnTo>
                  <a:lnTo>
                    <a:pt x="28118" y="5840"/>
                  </a:lnTo>
                  <a:lnTo>
                    <a:pt x="27451" y="5993"/>
                  </a:lnTo>
                  <a:lnTo>
                    <a:pt x="26783" y="6160"/>
                  </a:lnTo>
                  <a:lnTo>
                    <a:pt x="25436" y="6455"/>
                  </a:lnTo>
                  <a:lnTo>
                    <a:pt x="24088" y="6725"/>
                  </a:lnTo>
                  <a:lnTo>
                    <a:pt x="13565" y="12128"/>
                  </a:lnTo>
                  <a:lnTo>
                    <a:pt x="9664" y="14155"/>
                  </a:lnTo>
                  <a:lnTo>
                    <a:pt x="8355" y="14835"/>
                  </a:lnTo>
                  <a:lnTo>
                    <a:pt x="7572" y="15259"/>
                  </a:lnTo>
                  <a:lnTo>
                    <a:pt x="7303" y="15387"/>
                  </a:lnTo>
                  <a:lnTo>
                    <a:pt x="7033" y="15528"/>
                  </a:lnTo>
                  <a:lnTo>
                    <a:pt x="6443" y="15824"/>
                  </a:lnTo>
                  <a:lnTo>
                    <a:pt x="6122" y="15990"/>
                  </a:lnTo>
                  <a:lnTo>
                    <a:pt x="5789" y="16183"/>
                  </a:lnTo>
                  <a:lnTo>
                    <a:pt x="5442" y="16401"/>
                  </a:lnTo>
                  <a:lnTo>
                    <a:pt x="5083" y="16658"/>
                  </a:lnTo>
                  <a:lnTo>
                    <a:pt x="4723" y="16940"/>
                  </a:lnTo>
                  <a:lnTo>
                    <a:pt x="4338" y="17287"/>
                  </a:lnTo>
                  <a:lnTo>
                    <a:pt x="4146" y="17466"/>
                  </a:lnTo>
                  <a:lnTo>
                    <a:pt x="3941" y="17672"/>
                  </a:lnTo>
                  <a:lnTo>
                    <a:pt x="3748" y="17890"/>
                  </a:lnTo>
                  <a:lnTo>
                    <a:pt x="3543" y="18121"/>
                  </a:lnTo>
                  <a:lnTo>
                    <a:pt x="3337" y="18365"/>
                  </a:lnTo>
                  <a:lnTo>
                    <a:pt x="3132" y="18634"/>
                  </a:lnTo>
                  <a:lnTo>
                    <a:pt x="2927" y="18903"/>
                  </a:lnTo>
                  <a:lnTo>
                    <a:pt x="2709" y="19211"/>
                  </a:lnTo>
                  <a:lnTo>
                    <a:pt x="2490" y="19519"/>
                  </a:lnTo>
                  <a:lnTo>
                    <a:pt x="2272" y="19853"/>
                  </a:lnTo>
                  <a:lnTo>
                    <a:pt x="2054" y="20212"/>
                  </a:lnTo>
                  <a:lnTo>
                    <a:pt x="1836" y="20585"/>
                  </a:lnTo>
                  <a:lnTo>
                    <a:pt x="1656" y="21175"/>
                  </a:lnTo>
                  <a:lnTo>
                    <a:pt x="1489" y="21778"/>
                  </a:lnTo>
                  <a:lnTo>
                    <a:pt x="1348" y="22407"/>
                  </a:lnTo>
                  <a:lnTo>
                    <a:pt x="1297" y="22728"/>
                  </a:lnTo>
                  <a:lnTo>
                    <a:pt x="1233" y="23061"/>
                  </a:lnTo>
                  <a:lnTo>
                    <a:pt x="1130" y="23780"/>
                  </a:lnTo>
                  <a:lnTo>
                    <a:pt x="1027" y="24512"/>
                  </a:lnTo>
                  <a:lnTo>
                    <a:pt x="848" y="26013"/>
                  </a:lnTo>
                  <a:lnTo>
                    <a:pt x="681" y="27527"/>
                  </a:lnTo>
                  <a:lnTo>
                    <a:pt x="540" y="29054"/>
                  </a:lnTo>
                  <a:lnTo>
                    <a:pt x="424" y="30556"/>
                  </a:lnTo>
                  <a:lnTo>
                    <a:pt x="322" y="32032"/>
                  </a:lnTo>
                  <a:lnTo>
                    <a:pt x="245" y="33456"/>
                  </a:lnTo>
                  <a:lnTo>
                    <a:pt x="181" y="34804"/>
                  </a:lnTo>
                  <a:lnTo>
                    <a:pt x="129" y="36074"/>
                  </a:lnTo>
                  <a:lnTo>
                    <a:pt x="78" y="37229"/>
                  </a:lnTo>
                  <a:lnTo>
                    <a:pt x="27" y="39141"/>
                  </a:lnTo>
                  <a:lnTo>
                    <a:pt x="14" y="40399"/>
                  </a:lnTo>
                  <a:lnTo>
                    <a:pt x="1" y="40848"/>
                  </a:lnTo>
                  <a:lnTo>
                    <a:pt x="49113" y="47431"/>
                  </a:lnTo>
                  <a:lnTo>
                    <a:pt x="49113" y="8316"/>
                  </a:lnTo>
                  <a:lnTo>
                    <a:pt x="37178" y="0"/>
                  </a:lnTo>
                  <a:close/>
                </a:path>
              </a:pathLst>
            </a:custGeom>
            <a:solidFill>
              <a:srgbClr val="CFE8DD"/>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1" name="Google Shape;161;p2"/>
            <p:cNvSpPr/>
            <p:nvPr/>
          </p:nvSpPr>
          <p:spPr>
            <a:xfrm>
              <a:off x="4770200" y="2939450"/>
              <a:ext cx="416775" cy="448225"/>
            </a:xfrm>
            <a:custGeom>
              <a:avLst/>
              <a:gdLst/>
              <a:ahLst/>
              <a:cxnLst/>
              <a:rect l="l" t="t" r="r" b="b"/>
              <a:pathLst>
                <a:path w="16671" h="17929" extrusionOk="0">
                  <a:moveTo>
                    <a:pt x="4633" y="1"/>
                  </a:moveTo>
                  <a:lnTo>
                    <a:pt x="1" y="4159"/>
                  </a:lnTo>
                  <a:lnTo>
                    <a:pt x="8624" y="17929"/>
                  </a:lnTo>
                  <a:lnTo>
                    <a:pt x="16671" y="8740"/>
                  </a:lnTo>
                  <a:lnTo>
                    <a:pt x="14707" y="7341"/>
                  </a:lnTo>
                  <a:lnTo>
                    <a:pt x="12654" y="5878"/>
                  </a:lnTo>
                  <a:lnTo>
                    <a:pt x="10639" y="4415"/>
                  </a:lnTo>
                  <a:lnTo>
                    <a:pt x="8753" y="3042"/>
                  </a:lnTo>
                  <a:lnTo>
                    <a:pt x="5801" y="873"/>
                  </a:lnTo>
                  <a:lnTo>
                    <a:pt x="4633" y="1"/>
                  </a:lnTo>
                  <a:close/>
                </a:path>
              </a:pathLst>
            </a:custGeom>
            <a:solidFill>
              <a:srgbClr val="BADEC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2" name="Google Shape;162;p2"/>
            <p:cNvSpPr/>
            <p:nvPr/>
          </p:nvSpPr>
          <p:spPr>
            <a:xfrm>
              <a:off x="1664300" y="3542600"/>
              <a:ext cx="1069975" cy="1027625"/>
            </a:xfrm>
            <a:custGeom>
              <a:avLst/>
              <a:gdLst/>
              <a:ahLst/>
              <a:cxnLst/>
              <a:rect l="l" t="t" r="r" b="b"/>
              <a:pathLst>
                <a:path w="42799" h="41105" extrusionOk="0">
                  <a:moveTo>
                    <a:pt x="2362" y="1"/>
                  </a:moveTo>
                  <a:lnTo>
                    <a:pt x="2156" y="27"/>
                  </a:lnTo>
                  <a:lnTo>
                    <a:pt x="1964" y="52"/>
                  </a:lnTo>
                  <a:lnTo>
                    <a:pt x="1759" y="116"/>
                  </a:lnTo>
                  <a:lnTo>
                    <a:pt x="1553" y="181"/>
                  </a:lnTo>
                  <a:lnTo>
                    <a:pt x="1361" y="283"/>
                  </a:lnTo>
                  <a:lnTo>
                    <a:pt x="1168" y="399"/>
                  </a:lnTo>
                  <a:lnTo>
                    <a:pt x="989" y="540"/>
                  </a:lnTo>
                  <a:lnTo>
                    <a:pt x="809" y="720"/>
                  </a:lnTo>
                  <a:lnTo>
                    <a:pt x="642" y="912"/>
                  </a:lnTo>
                  <a:lnTo>
                    <a:pt x="475" y="1143"/>
                  </a:lnTo>
                  <a:lnTo>
                    <a:pt x="334" y="1361"/>
                  </a:lnTo>
                  <a:lnTo>
                    <a:pt x="231" y="1566"/>
                  </a:lnTo>
                  <a:lnTo>
                    <a:pt x="142" y="1772"/>
                  </a:lnTo>
                  <a:lnTo>
                    <a:pt x="77" y="1977"/>
                  </a:lnTo>
                  <a:lnTo>
                    <a:pt x="26" y="2170"/>
                  </a:lnTo>
                  <a:lnTo>
                    <a:pt x="0" y="2349"/>
                  </a:lnTo>
                  <a:lnTo>
                    <a:pt x="0" y="2529"/>
                  </a:lnTo>
                  <a:lnTo>
                    <a:pt x="13" y="2696"/>
                  </a:lnTo>
                  <a:lnTo>
                    <a:pt x="39" y="2863"/>
                  </a:lnTo>
                  <a:lnTo>
                    <a:pt x="77" y="3017"/>
                  </a:lnTo>
                  <a:lnTo>
                    <a:pt x="142" y="3183"/>
                  </a:lnTo>
                  <a:lnTo>
                    <a:pt x="206" y="3325"/>
                  </a:lnTo>
                  <a:lnTo>
                    <a:pt x="296" y="3466"/>
                  </a:lnTo>
                  <a:lnTo>
                    <a:pt x="385" y="3607"/>
                  </a:lnTo>
                  <a:lnTo>
                    <a:pt x="488" y="3748"/>
                  </a:lnTo>
                  <a:lnTo>
                    <a:pt x="604" y="3876"/>
                  </a:lnTo>
                  <a:lnTo>
                    <a:pt x="732" y="4005"/>
                  </a:lnTo>
                  <a:lnTo>
                    <a:pt x="860" y="4120"/>
                  </a:lnTo>
                  <a:lnTo>
                    <a:pt x="1143" y="4351"/>
                  </a:lnTo>
                  <a:lnTo>
                    <a:pt x="1438" y="4569"/>
                  </a:lnTo>
                  <a:lnTo>
                    <a:pt x="1746" y="4775"/>
                  </a:lnTo>
                  <a:lnTo>
                    <a:pt x="2362" y="5160"/>
                  </a:lnTo>
                  <a:lnTo>
                    <a:pt x="2926" y="5493"/>
                  </a:lnTo>
                  <a:lnTo>
                    <a:pt x="14720" y="13245"/>
                  </a:lnTo>
                  <a:lnTo>
                    <a:pt x="14746" y="13360"/>
                  </a:lnTo>
                  <a:lnTo>
                    <a:pt x="14758" y="13476"/>
                  </a:lnTo>
                  <a:lnTo>
                    <a:pt x="14758" y="13604"/>
                  </a:lnTo>
                  <a:lnTo>
                    <a:pt x="14746" y="13668"/>
                  </a:lnTo>
                  <a:lnTo>
                    <a:pt x="14720" y="13732"/>
                  </a:lnTo>
                  <a:lnTo>
                    <a:pt x="14694" y="13784"/>
                  </a:lnTo>
                  <a:lnTo>
                    <a:pt x="14643" y="13822"/>
                  </a:lnTo>
                  <a:lnTo>
                    <a:pt x="14579" y="13861"/>
                  </a:lnTo>
                  <a:lnTo>
                    <a:pt x="14502" y="13886"/>
                  </a:lnTo>
                  <a:lnTo>
                    <a:pt x="14412" y="13899"/>
                  </a:lnTo>
                  <a:lnTo>
                    <a:pt x="14296" y="13899"/>
                  </a:lnTo>
                  <a:lnTo>
                    <a:pt x="8008" y="9780"/>
                  </a:lnTo>
                  <a:lnTo>
                    <a:pt x="7918" y="9715"/>
                  </a:lnTo>
                  <a:lnTo>
                    <a:pt x="7675" y="9574"/>
                  </a:lnTo>
                  <a:lnTo>
                    <a:pt x="7508" y="9497"/>
                  </a:lnTo>
                  <a:lnTo>
                    <a:pt x="7315" y="9407"/>
                  </a:lnTo>
                  <a:lnTo>
                    <a:pt x="7097" y="9330"/>
                  </a:lnTo>
                  <a:lnTo>
                    <a:pt x="6866" y="9266"/>
                  </a:lnTo>
                  <a:lnTo>
                    <a:pt x="6622" y="9215"/>
                  </a:lnTo>
                  <a:lnTo>
                    <a:pt x="6494" y="9202"/>
                  </a:lnTo>
                  <a:lnTo>
                    <a:pt x="6237" y="9202"/>
                  </a:lnTo>
                  <a:lnTo>
                    <a:pt x="6109" y="9215"/>
                  </a:lnTo>
                  <a:lnTo>
                    <a:pt x="5981" y="9228"/>
                  </a:lnTo>
                  <a:lnTo>
                    <a:pt x="5852" y="9266"/>
                  </a:lnTo>
                  <a:lnTo>
                    <a:pt x="5724" y="9305"/>
                  </a:lnTo>
                  <a:lnTo>
                    <a:pt x="5596" y="9356"/>
                  </a:lnTo>
                  <a:lnTo>
                    <a:pt x="5467" y="9433"/>
                  </a:lnTo>
                  <a:lnTo>
                    <a:pt x="5339" y="9510"/>
                  </a:lnTo>
                  <a:lnTo>
                    <a:pt x="5224" y="9613"/>
                  </a:lnTo>
                  <a:lnTo>
                    <a:pt x="5108" y="9728"/>
                  </a:lnTo>
                  <a:lnTo>
                    <a:pt x="4993" y="9857"/>
                  </a:lnTo>
                  <a:lnTo>
                    <a:pt x="4890" y="9998"/>
                  </a:lnTo>
                  <a:lnTo>
                    <a:pt x="4774" y="10177"/>
                  </a:lnTo>
                  <a:lnTo>
                    <a:pt x="4672" y="10357"/>
                  </a:lnTo>
                  <a:lnTo>
                    <a:pt x="4582" y="10524"/>
                  </a:lnTo>
                  <a:lnTo>
                    <a:pt x="4505" y="10691"/>
                  </a:lnTo>
                  <a:lnTo>
                    <a:pt x="4441" y="10845"/>
                  </a:lnTo>
                  <a:lnTo>
                    <a:pt x="4389" y="10999"/>
                  </a:lnTo>
                  <a:lnTo>
                    <a:pt x="4351" y="11153"/>
                  </a:lnTo>
                  <a:lnTo>
                    <a:pt x="4325" y="11294"/>
                  </a:lnTo>
                  <a:lnTo>
                    <a:pt x="4312" y="11422"/>
                  </a:lnTo>
                  <a:lnTo>
                    <a:pt x="4300" y="11563"/>
                  </a:lnTo>
                  <a:lnTo>
                    <a:pt x="4312" y="11679"/>
                  </a:lnTo>
                  <a:lnTo>
                    <a:pt x="4325" y="11807"/>
                  </a:lnTo>
                  <a:lnTo>
                    <a:pt x="4351" y="11923"/>
                  </a:lnTo>
                  <a:lnTo>
                    <a:pt x="4377" y="12038"/>
                  </a:lnTo>
                  <a:lnTo>
                    <a:pt x="4415" y="12141"/>
                  </a:lnTo>
                  <a:lnTo>
                    <a:pt x="4454" y="12244"/>
                  </a:lnTo>
                  <a:lnTo>
                    <a:pt x="4569" y="12449"/>
                  </a:lnTo>
                  <a:lnTo>
                    <a:pt x="4697" y="12629"/>
                  </a:lnTo>
                  <a:lnTo>
                    <a:pt x="4839" y="12795"/>
                  </a:lnTo>
                  <a:lnTo>
                    <a:pt x="5005" y="12937"/>
                  </a:lnTo>
                  <a:lnTo>
                    <a:pt x="5172" y="13078"/>
                  </a:lnTo>
                  <a:lnTo>
                    <a:pt x="5339" y="13206"/>
                  </a:lnTo>
                  <a:lnTo>
                    <a:pt x="5673" y="13437"/>
                  </a:lnTo>
                  <a:lnTo>
                    <a:pt x="9163" y="15721"/>
                  </a:lnTo>
                  <a:lnTo>
                    <a:pt x="12012" y="17582"/>
                  </a:lnTo>
                  <a:lnTo>
                    <a:pt x="12063" y="17698"/>
                  </a:lnTo>
                  <a:lnTo>
                    <a:pt x="12102" y="17826"/>
                  </a:lnTo>
                  <a:lnTo>
                    <a:pt x="12115" y="17903"/>
                  </a:lnTo>
                  <a:lnTo>
                    <a:pt x="12128" y="17967"/>
                  </a:lnTo>
                  <a:lnTo>
                    <a:pt x="12115" y="18044"/>
                  </a:lnTo>
                  <a:lnTo>
                    <a:pt x="12089" y="18108"/>
                  </a:lnTo>
                  <a:lnTo>
                    <a:pt x="12063" y="18172"/>
                  </a:lnTo>
                  <a:lnTo>
                    <a:pt x="11999" y="18224"/>
                  </a:lnTo>
                  <a:lnTo>
                    <a:pt x="11935" y="18262"/>
                  </a:lnTo>
                  <a:lnTo>
                    <a:pt x="11833" y="18288"/>
                  </a:lnTo>
                  <a:lnTo>
                    <a:pt x="11704" y="18288"/>
                  </a:lnTo>
                  <a:lnTo>
                    <a:pt x="11550" y="18275"/>
                  </a:lnTo>
                  <a:lnTo>
                    <a:pt x="5993" y="14630"/>
                  </a:lnTo>
                  <a:lnTo>
                    <a:pt x="5929" y="14592"/>
                  </a:lnTo>
                  <a:lnTo>
                    <a:pt x="5763" y="14515"/>
                  </a:lnTo>
                  <a:lnTo>
                    <a:pt x="5634" y="14464"/>
                  </a:lnTo>
                  <a:lnTo>
                    <a:pt x="5493" y="14425"/>
                  </a:lnTo>
                  <a:lnTo>
                    <a:pt x="5339" y="14387"/>
                  </a:lnTo>
                  <a:lnTo>
                    <a:pt x="5159" y="14374"/>
                  </a:lnTo>
                  <a:lnTo>
                    <a:pt x="4980" y="14374"/>
                  </a:lnTo>
                  <a:lnTo>
                    <a:pt x="4774" y="14412"/>
                  </a:lnTo>
                  <a:lnTo>
                    <a:pt x="4672" y="14438"/>
                  </a:lnTo>
                  <a:lnTo>
                    <a:pt x="4569" y="14464"/>
                  </a:lnTo>
                  <a:lnTo>
                    <a:pt x="4466" y="14515"/>
                  </a:lnTo>
                  <a:lnTo>
                    <a:pt x="4351" y="14566"/>
                  </a:lnTo>
                  <a:lnTo>
                    <a:pt x="4248" y="14630"/>
                  </a:lnTo>
                  <a:lnTo>
                    <a:pt x="4133" y="14707"/>
                  </a:lnTo>
                  <a:lnTo>
                    <a:pt x="4017" y="14797"/>
                  </a:lnTo>
                  <a:lnTo>
                    <a:pt x="3915" y="14900"/>
                  </a:lnTo>
                  <a:lnTo>
                    <a:pt x="3799" y="15015"/>
                  </a:lnTo>
                  <a:lnTo>
                    <a:pt x="3684" y="15144"/>
                  </a:lnTo>
                  <a:lnTo>
                    <a:pt x="3581" y="15285"/>
                  </a:lnTo>
                  <a:lnTo>
                    <a:pt x="3465" y="15452"/>
                  </a:lnTo>
                  <a:lnTo>
                    <a:pt x="3363" y="15606"/>
                  </a:lnTo>
                  <a:lnTo>
                    <a:pt x="3286" y="15773"/>
                  </a:lnTo>
                  <a:lnTo>
                    <a:pt x="3209" y="15914"/>
                  </a:lnTo>
                  <a:lnTo>
                    <a:pt x="3145" y="16068"/>
                  </a:lnTo>
                  <a:lnTo>
                    <a:pt x="3093" y="16209"/>
                  </a:lnTo>
                  <a:lnTo>
                    <a:pt x="3055" y="16337"/>
                  </a:lnTo>
                  <a:lnTo>
                    <a:pt x="3029" y="16478"/>
                  </a:lnTo>
                  <a:lnTo>
                    <a:pt x="3016" y="16594"/>
                  </a:lnTo>
                  <a:lnTo>
                    <a:pt x="3003" y="16722"/>
                  </a:lnTo>
                  <a:lnTo>
                    <a:pt x="3016" y="16838"/>
                  </a:lnTo>
                  <a:lnTo>
                    <a:pt x="3016" y="16940"/>
                  </a:lnTo>
                  <a:lnTo>
                    <a:pt x="3029" y="17043"/>
                  </a:lnTo>
                  <a:lnTo>
                    <a:pt x="3080" y="17236"/>
                  </a:lnTo>
                  <a:lnTo>
                    <a:pt x="3157" y="17402"/>
                  </a:lnTo>
                  <a:lnTo>
                    <a:pt x="3234" y="17556"/>
                  </a:lnTo>
                  <a:lnTo>
                    <a:pt x="3324" y="17685"/>
                  </a:lnTo>
                  <a:lnTo>
                    <a:pt x="3414" y="17800"/>
                  </a:lnTo>
                  <a:lnTo>
                    <a:pt x="3504" y="17890"/>
                  </a:lnTo>
                  <a:lnTo>
                    <a:pt x="3645" y="18006"/>
                  </a:lnTo>
                  <a:lnTo>
                    <a:pt x="3709" y="18044"/>
                  </a:lnTo>
                  <a:lnTo>
                    <a:pt x="9458" y="21804"/>
                  </a:lnTo>
                  <a:lnTo>
                    <a:pt x="9497" y="21894"/>
                  </a:lnTo>
                  <a:lnTo>
                    <a:pt x="9535" y="21984"/>
                  </a:lnTo>
                  <a:lnTo>
                    <a:pt x="9535" y="22086"/>
                  </a:lnTo>
                  <a:lnTo>
                    <a:pt x="9535" y="22138"/>
                  </a:lnTo>
                  <a:lnTo>
                    <a:pt x="9510" y="22189"/>
                  </a:lnTo>
                  <a:lnTo>
                    <a:pt x="9484" y="22240"/>
                  </a:lnTo>
                  <a:lnTo>
                    <a:pt x="9446" y="22279"/>
                  </a:lnTo>
                  <a:lnTo>
                    <a:pt x="9381" y="22317"/>
                  </a:lnTo>
                  <a:lnTo>
                    <a:pt x="9292" y="22356"/>
                  </a:lnTo>
                  <a:lnTo>
                    <a:pt x="9189" y="22382"/>
                  </a:lnTo>
                  <a:lnTo>
                    <a:pt x="9061" y="22394"/>
                  </a:lnTo>
                  <a:lnTo>
                    <a:pt x="5172" y="19854"/>
                  </a:lnTo>
                  <a:lnTo>
                    <a:pt x="5121" y="19828"/>
                  </a:lnTo>
                  <a:lnTo>
                    <a:pt x="4954" y="19777"/>
                  </a:lnTo>
                  <a:lnTo>
                    <a:pt x="4839" y="19751"/>
                  </a:lnTo>
                  <a:lnTo>
                    <a:pt x="4710" y="19725"/>
                  </a:lnTo>
                  <a:lnTo>
                    <a:pt x="4556" y="19712"/>
                  </a:lnTo>
                  <a:lnTo>
                    <a:pt x="4402" y="19725"/>
                  </a:lnTo>
                  <a:lnTo>
                    <a:pt x="4223" y="19751"/>
                  </a:lnTo>
                  <a:lnTo>
                    <a:pt x="4030" y="19802"/>
                  </a:lnTo>
                  <a:lnTo>
                    <a:pt x="3838" y="19892"/>
                  </a:lnTo>
                  <a:lnTo>
                    <a:pt x="3632" y="20008"/>
                  </a:lnTo>
                  <a:lnTo>
                    <a:pt x="3530" y="20085"/>
                  </a:lnTo>
                  <a:lnTo>
                    <a:pt x="3427" y="20162"/>
                  </a:lnTo>
                  <a:lnTo>
                    <a:pt x="3324" y="20264"/>
                  </a:lnTo>
                  <a:lnTo>
                    <a:pt x="3222" y="20367"/>
                  </a:lnTo>
                  <a:lnTo>
                    <a:pt x="3119" y="20482"/>
                  </a:lnTo>
                  <a:lnTo>
                    <a:pt x="3003" y="20611"/>
                  </a:lnTo>
                  <a:lnTo>
                    <a:pt x="2901" y="20752"/>
                  </a:lnTo>
                  <a:lnTo>
                    <a:pt x="2798" y="20906"/>
                  </a:lnTo>
                  <a:lnTo>
                    <a:pt x="2708" y="21073"/>
                  </a:lnTo>
                  <a:lnTo>
                    <a:pt x="2631" y="21227"/>
                  </a:lnTo>
                  <a:lnTo>
                    <a:pt x="2567" y="21381"/>
                  </a:lnTo>
                  <a:lnTo>
                    <a:pt x="2503" y="21522"/>
                  </a:lnTo>
                  <a:lnTo>
                    <a:pt x="2464" y="21663"/>
                  </a:lnTo>
                  <a:lnTo>
                    <a:pt x="2439" y="21804"/>
                  </a:lnTo>
                  <a:lnTo>
                    <a:pt x="2413" y="21932"/>
                  </a:lnTo>
                  <a:lnTo>
                    <a:pt x="2400" y="22061"/>
                  </a:lnTo>
                  <a:lnTo>
                    <a:pt x="2387" y="22176"/>
                  </a:lnTo>
                  <a:lnTo>
                    <a:pt x="2400" y="22292"/>
                  </a:lnTo>
                  <a:lnTo>
                    <a:pt x="2426" y="22497"/>
                  </a:lnTo>
                  <a:lnTo>
                    <a:pt x="2477" y="22690"/>
                  </a:lnTo>
                  <a:lnTo>
                    <a:pt x="2554" y="22869"/>
                  </a:lnTo>
                  <a:lnTo>
                    <a:pt x="2631" y="23023"/>
                  </a:lnTo>
                  <a:lnTo>
                    <a:pt x="2721" y="23152"/>
                  </a:lnTo>
                  <a:lnTo>
                    <a:pt x="2811" y="23267"/>
                  </a:lnTo>
                  <a:lnTo>
                    <a:pt x="2901" y="23357"/>
                  </a:lnTo>
                  <a:lnTo>
                    <a:pt x="3042" y="23472"/>
                  </a:lnTo>
                  <a:lnTo>
                    <a:pt x="3093" y="23511"/>
                  </a:lnTo>
                  <a:lnTo>
                    <a:pt x="25538" y="38179"/>
                  </a:lnTo>
                  <a:lnTo>
                    <a:pt x="25666" y="38282"/>
                  </a:lnTo>
                  <a:lnTo>
                    <a:pt x="26051" y="38513"/>
                  </a:lnTo>
                  <a:lnTo>
                    <a:pt x="26308" y="38667"/>
                  </a:lnTo>
                  <a:lnTo>
                    <a:pt x="26616" y="38834"/>
                  </a:lnTo>
                  <a:lnTo>
                    <a:pt x="26963" y="39000"/>
                  </a:lnTo>
                  <a:lnTo>
                    <a:pt x="27335" y="39167"/>
                  </a:lnTo>
                  <a:lnTo>
                    <a:pt x="27733" y="39321"/>
                  </a:lnTo>
                  <a:lnTo>
                    <a:pt x="28143" y="39462"/>
                  </a:lnTo>
                  <a:lnTo>
                    <a:pt x="28349" y="39514"/>
                  </a:lnTo>
                  <a:lnTo>
                    <a:pt x="28567" y="39565"/>
                  </a:lnTo>
                  <a:lnTo>
                    <a:pt x="28785" y="39603"/>
                  </a:lnTo>
                  <a:lnTo>
                    <a:pt x="28990" y="39629"/>
                  </a:lnTo>
                  <a:lnTo>
                    <a:pt x="29208" y="39655"/>
                  </a:lnTo>
                  <a:lnTo>
                    <a:pt x="29427" y="39668"/>
                  </a:lnTo>
                  <a:lnTo>
                    <a:pt x="29632" y="39655"/>
                  </a:lnTo>
                  <a:lnTo>
                    <a:pt x="29850" y="39642"/>
                  </a:lnTo>
                  <a:lnTo>
                    <a:pt x="30055" y="39603"/>
                  </a:lnTo>
                  <a:lnTo>
                    <a:pt x="30248" y="39552"/>
                  </a:lnTo>
                  <a:lnTo>
                    <a:pt x="30453" y="39488"/>
                  </a:lnTo>
                  <a:lnTo>
                    <a:pt x="30646" y="39411"/>
                  </a:lnTo>
                  <a:lnTo>
                    <a:pt x="30825" y="39321"/>
                  </a:lnTo>
                  <a:lnTo>
                    <a:pt x="31018" y="39270"/>
                  </a:lnTo>
                  <a:lnTo>
                    <a:pt x="31210" y="39219"/>
                  </a:lnTo>
                  <a:lnTo>
                    <a:pt x="31416" y="39193"/>
                  </a:lnTo>
                  <a:lnTo>
                    <a:pt x="31608" y="39193"/>
                  </a:lnTo>
                  <a:lnTo>
                    <a:pt x="31801" y="39206"/>
                  </a:lnTo>
                  <a:lnTo>
                    <a:pt x="31993" y="39219"/>
                  </a:lnTo>
                  <a:lnTo>
                    <a:pt x="32198" y="39257"/>
                  </a:lnTo>
                  <a:lnTo>
                    <a:pt x="32391" y="39308"/>
                  </a:lnTo>
                  <a:lnTo>
                    <a:pt x="32583" y="39373"/>
                  </a:lnTo>
                  <a:lnTo>
                    <a:pt x="32763" y="39437"/>
                  </a:lnTo>
                  <a:lnTo>
                    <a:pt x="32956" y="39514"/>
                  </a:lnTo>
                  <a:lnTo>
                    <a:pt x="33135" y="39603"/>
                  </a:lnTo>
                  <a:lnTo>
                    <a:pt x="33315" y="39693"/>
                  </a:lnTo>
                  <a:lnTo>
                    <a:pt x="33649" y="39886"/>
                  </a:lnTo>
                  <a:lnTo>
                    <a:pt x="33969" y="40104"/>
                  </a:lnTo>
                  <a:lnTo>
                    <a:pt x="34252" y="40309"/>
                  </a:lnTo>
                  <a:lnTo>
                    <a:pt x="34508" y="40515"/>
                  </a:lnTo>
                  <a:lnTo>
                    <a:pt x="34739" y="40707"/>
                  </a:lnTo>
                  <a:lnTo>
                    <a:pt x="35047" y="40989"/>
                  </a:lnTo>
                  <a:lnTo>
                    <a:pt x="35163" y="41105"/>
                  </a:lnTo>
                  <a:lnTo>
                    <a:pt x="42798" y="29414"/>
                  </a:lnTo>
                  <a:lnTo>
                    <a:pt x="42683" y="29388"/>
                  </a:lnTo>
                  <a:lnTo>
                    <a:pt x="42555" y="29350"/>
                  </a:lnTo>
                  <a:lnTo>
                    <a:pt x="42388" y="29286"/>
                  </a:lnTo>
                  <a:lnTo>
                    <a:pt x="42183" y="29196"/>
                  </a:lnTo>
                  <a:lnTo>
                    <a:pt x="41939" y="29055"/>
                  </a:lnTo>
                  <a:lnTo>
                    <a:pt x="41682" y="28875"/>
                  </a:lnTo>
                  <a:lnTo>
                    <a:pt x="41541" y="28772"/>
                  </a:lnTo>
                  <a:lnTo>
                    <a:pt x="41400" y="28644"/>
                  </a:lnTo>
                  <a:lnTo>
                    <a:pt x="41259" y="28503"/>
                  </a:lnTo>
                  <a:lnTo>
                    <a:pt x="41117" y="28349"/>
                  </a:lnTo>
                  <a:lnTo>
                    <a:pt x="40963" y="28182"/>
                  </a:lnTo>
                  <a:lnTo>
                    <a:pt x="40822" y="28002"/>
                  </a:lnTo>
                  <a:lnTo>
                    <a:pt x="40668" y="27797"/>
                  </a:lnTo>
                  <a:lnTo>
                    <a:pt x="40527" y="27566"/>
                  </a:lnTo>
                  <a:lnTo>
                    <a:pt x="40386" y="27322"/>
                  </a:lnTo>
                  <a:lnTo>
                    <a:pt x="40245" y="27066"/>
                  </a:lnTo>
                  <a:lnTo>
                    <a:pt x="40104" y="26783"/>
                  </a:lnTo>
                  <a:lnTo>
                    <a:pt x="39962" y="26475"/>
                  </a:lnTo>
                  <a:lnTo>
                    <a:pt x="39834" y="26142"/>
                  </a:lnTo>
                  <a:lnTo>
                    <a:pt x="39706" y="25782"/>
                  </a:lnTo>
                  <a:lnTo>
                    <a:pt x="39590" y="25410"/>
                  </a:lnTo>
                  <a:lnTo>
                    <a:pt x="39475" y="25012"/>
                  </a:lnTo>
                  <a:lnTo>
                    <a:pt x="39372" y="24576"/>
                  </a:lnTo>
                  <a:lnTo>
                    <a:pt x="39269" y="24127"/>
                  </a:lnTo>
                  <a:lnTo>
                    <a:pt x="39167" y="23639"/>
                  </a:lnTo>
                  <a:lnTo>
                    <a:pt x="39038" y="23164"/>
                  </a:lnTo>
                  <a:lnTo>
                    <a:pt x="38884" y="22664"/>
                  </a:lnTo>
                  <a:lnTo>
                    <a:pt x="38705" y="22163"/>
                  </a:lnTo>
                  <a:lnTo>
                    <a:pt x="38499" y="21650"/>
                  </a:lnTo>
                  <a:lnTo>
                    <a:pt x="38281" y="21137"/>
                  </a:lnTo>
                  <a:lnTo>
                    <a:pt x="38050" y="20611"/>
                  </a:lnTo>
                  <a:lnTo>
                    <a:pt x="37806" y="20097"/>
                  </a:lnTo>
                  <a:lnTo>
                    <a:pt x="37537" y="19584"/>
                  </a:lnTo>
                  <a:lnTo>
                    <a:pt x="37267" y="19071"/>
                  </a:lnTo>
                  <a:lnTo>
                    <a:pt x="36998" y="18557"/>
                  </a:lnTo>
                  <a:lnTo>
                    <a:pt x="36703" y="18057"/>
                  </a:lnTo>
                  <a:lnTo>
                    <a:pt x="36125" y="17069"/>
                  </a:lnTo>
                  <a:lnTo>
                    <a:pt x="35535" y="16132"/>
                  </a:lnTo>
                  <a:lnTo>
                    <a:pt x="34958" y="15246"/>
                  </a:lnTo>
                  <a:lnTo>
                    <a:pt x="34406" y="14438"/>
                  </a:lnTo>
                  <a:lnTo>
                    <a:pt x="33892" y="13719"/>
                  </a:lnTo>
                  <a:lnTo>
                    <a:pt x="33443" y="13103"/>
                  </a:lnTo>
                  <a:lnTo>
                    <a:pt x="32776" y="12218"/>
                  </a:lnTo>
                  <a:lnTo>
                    <a:pt x="32532" y="11897"/>
                  </a:lnTo>
                  <a:lnTo>
                    <a:pt x="32314" y="11756"/>
                  </a:lnTo>
                  <a:lnTo>
                    <a:pt x="32057" y="11589"/>
                  </a:lnTo>
                  <a:lnTo>
                    <a:pt x="31711" y="11358"/>
                  </a:lnTo>
                  <a:lnTo>
                    <a:pt x="31300" y="11063"/>
                  </a:lnTo>
                  <a:lnTo>
                    <a:pt x="30825" y="10704"/>
                  </a:lnTo>
                  <a:lnTo>
                    <a:pt x="30299" y="10293"/>
                  </a:lnTo>
                  <a:lnTo>
                    <a:pt x="29735" y="9831"/>
                  </a:lnTo>
                  <a:lnTo>
                    <a:pt x="29144" y="9305"/>
                  </a:lnTo>
                  <a:lnTo>
                    <a:pt x="28528" y="8727"/>
                  </a:lnTo>
                  <a:lnTo>
                    <a:pt x="28220" y="8419"/>
                  </a:lnTo>
                  <a:lnTo>
                    <a:pt x="27912" y="8098"/>
                  </a:lnTo>
                  <a:lnTo>
                    <a:pt x="27604" y="7765"/>
                  </a:lnTo>
                  <a:lnTo>
                    <a:pt x="27296" y="7431"/>
                  </a:lnTo>
                  <a:lnTo>
                    <a:pt x="26988" y="7072"/>
                  </a:lnTo>
                  <a:lnTo>
                    <a:pt x="26693" y="6700"/>
                  </a:lnTo>
                  <a:lnTo>
                    <a:pt x="26411" y="6328"/>
                  </a:lnTo>
                  <a:lnTo>
                    <a:pt x="26128" y="5943"/>
                  </a:lnTo>
                  <a:lnTo>
                    <a:pt x="25846" y="5545"/>
                  </a:lnTo>
                  <a:lnTo>
                    <a:pt x="25589" y="5134"/>
                  </a:lnTo>
                  <a:lnTo>
                    <a:pt x="25333" y="4711"/>
                  </a:lnTo>
                  <a:lnTo>
                    <a:pt x="25102" y="4287"/>
                  </a:lnTo>
                  <a:lnTo>
                    <a:pt x="24999" y="4095"/>
                  </a:lnTo>
                  <a:lnTo>
                    <a:pt x="24884" y="3902"/>
                  </a:lnTo>
                  <a:lnTo>
                    <a:pt x="24768" y="3735"/>
                  </a:lnTo>
                  <a:lnTo>
                    <a:pt x="24653" y="3568"/>
                  </a:lnTo>
                  <a:lnTo>
                    <a:pt x="24524" y="3402"/>
                  </a:lnTo>
                  <a:lnTo>
                    <a:pt x="24396" y="3260"/>
                  </a:lnTo>
                  <a:lnTo>
                    <a:pt x="24268" y="3119"/>
                  </a:lnTo>
                  <a:lnTo>
                    <a:pt x="24127" y="2978"/>
                  </a:lnTo>
                  <a:lnTo>
                    <a:pt x="23985" y="2863"/>
                  </a:lnTo>
                  <a:lnTo>
                    <a:pt x="23844" y="2747"/>
                  </a:lnTo>
                  <a:lnTo>
                    <a:pt x="23703" y="2632"/>
                  </a:lnTo>
                  <a:lnTo>
                    <a:pt x="23549" y="2542"/>
                  </a:lnTo>
                  <a:lnTo>
                    <a:pt x="23408" y="2452"/>
                  </a:lnTo>
                  <a:lnTo>
                    <a:pt x="23254" y="2375"/>
                  </a:lnTo>
                  <a:lnTo>
                    <a:pt x="23087" y="2311"/>
                  </a:lnTo>
                  <a:lnTo>
                    <a:pt x="22933" y="2259"/>
                  </a:lnTo>
                  <a:lnTo>
                    <a:pt x="22779" y="2221"/>
                  </a:lnTo>
                  <a:lnTo>
                    <a:pt x="22612" y="2182"/>
                  </a:lnTo>
                  <a:lnTo>
                    <a:pt x="22458" y="2157"/>
                  </a:lnTo>
                  <a:lnTo>
                    <a:pt x="22291" y="2144"/>
                  </a:lnTo>
                  <a:lnTo>
                    <a:pt x="22125" y="2144"/>
                  </a:lnTo>
                  <a:lnTo>
                    <a:pt x="21958" y="2157"/>
                  </a:lnTo>
                  <a:lnTo>
                    <a:pt x="21804" y="2182"/>
                  </a:lnTo>
                  <a:lnTo>
                    <a:pt x="21637" y="2208"/>
                  </a:lnTo>
                  <a:lnTo>
                    <a:pt x="21470" y="2259"/>
                  </a:lnTo>
                  <a:lnTo>
                    <a:pt x="21303" y="2324"/>
                  </a:lnTo>
                  <a:lnTo>
                    <a:pt x="21149" y="2388"/>
                  </a:lnTo>
                  <a:lnTo>
                    <a:pt x="20982" y="2478"/>
                  </a:lnTo>
                  <a:lnTo>
                    <a:pt x="20828" y="2567"/>
                  </a:lnTo>
                  <a:lnTo>
                    <a:pt x="20662" y="2683"/>
                  </a:lnTo>
                  <a:lnTo>
                    <a:pt x="20508" y="2798"/>
                  </a:lnTo>
                  <a:lnTo>
                    <a:pt x="20354" y="2940"/>
                  </a:lnTo>
                  <a:lnTo>
                    <a:pt x="20212" y="3094"/>
                  </a:lnTo>
                  <a:lnTo>
                    <a:pt x="20097" y="3248"/>
                  </a:lnTo>
                  <a:lnTo>
                    <a:pt x="20007" y="3427"/>
                  </a:lnTo>
                  <a:lnTo>
                    <a:pt x="19930" y="3620"/>
                  </a:lnTo>
                  <a:lnTo>
                    <a:pt x="19892" y="3825"/>
                  </a:lnTo>
                  <a:lnTo>
                    <a:pt x="19866" y="4043"/>
                  </a:lnTo>
                  <a:lnTo>
                    <a:pt x="19866" y="4287"/>
                  </a:lnTo>
                  <a:lnTo>
                    <a:pt x="19892" y="4531"/>
                  </a:lnTo>
                  <a:lnTo>
                    <a:pt x="19930" y="4788"/>
                  </a:lnTo>
                  <a:lnTo>
                    <a:pt x="19994" y="5057"/>
                  </a:lnTo>
                  <a:lnTo>
                    <a:pt x="20071" y="5339"/>
                  </a:lnTo>
                  <a:lnTo>
                    <a:pt x="20174" y="5635"/>
                  </a:lnTo>
                  <a:lnTo>
                    <a:pt x="20302" y="5943"/>
                  </a:lnTo>
                  <a:lnTo>
                    <a:pt x="20443" y="6263"/>
                  </a:lnTo>
                  <a:lnTo>
                    <a:pt x="20597" y="6584"/>
                  </a:lnTo>
                  <a:lnTo>
                    <a:pt x="20764" y="6931"/>
                  </a:lnTo>
                  <a:lnTo>
                    <a:pt x="20957" y="7290"/>
                  </a:lnTo>
                  <a:lnTo>
                    <a:pt x="21162" y="7649"/>
                  </a:lnTo>
                  <a:lnTo>
                    <a:pt x="21611" y="8419"/>
                  </a:lnTo>
                  <a:lnTo>
                    <a:pt x="22125" y="9228"/>
                  </a:lnTo>
                  <a:lnTo>
                    <a:pt x="22689" y="10075"/>
                  </a:lnTo>
                  <a:lnTo>
                    <a:pt x="23292" y="10973"/>
                  </a:lnTo>
                  <a:lnTo>
                    <a:pt x="23947" y="11897"/>
                  </a:lnTo>
                  <a:lnTo>
                    <a:pt x="25346" y="13873"/>
                  </a:lnTo>
                  <a:lnTo>
                    <a:pt x="25358" y="13912"/>
                  </a:lnTo>
                  <a:lnTo>
                    <a:pt x="25371" y="13950"/>
                  </a:lnTo>
                  <a:lnTo>
                    <a:pt x="25371" y="13989"/>
                  </a:lnTo>
                  <a:lnTo>
                    <a:pt x="25358" y="14027"/>
                  </a:lnTo>
                  <a:lnTo>
                    <a:pt x="25333" y="14053"/>
                  </a:lnTo>
                  <a:lnTo>
                    <a:pt x="25281" y="14066"/>
                  </a:lnTo>
                  <a:lnTo>
                    <a:pt x="25192" y="14066"/>
                  </a:lnTo>
                  <a:lnTo>
                    <a:pt x="25076" y="14040"/>
                  </a:lnTo>
                  <a:lnTo>
                    <a:pt x="24922" y="13976"/>
                  </a:lnTo>
                  <a:lnTo>
                    <a:pt x="24717" y="13886"/>
                  </a:lnTo>
                  <a:lnTo>
                    <a:pt x="24460" y="13745"/>
                  </a:lnTo>
                  <a:lnTo>
                    <a:pt x="24152" y="13565"/>
                  </a:lnTo>
                  <a:lnTo>
                    <a:pt x="23767" y="13322"/>
                  </a:lnTo>
                  <a:lnTo>
                    <a:pt x="23318" y="13026"/>
                  </a:lnTo>
                  <a:lnTo>
                    <a:pt x="22805" y="12667"/>
                  </a:lnTo>
                  <a:lnTo>
                    <a:pt x="22112" y="12192"/>
                  </a:lnTo>
                  <a:lnTo>
                    <a:pt x="21188" y="11563"/>
                  </a:lnTo>
                  <a:lnTo>
                    <a:pt x="18814" y="9985"/>
                  </a:lnTo>
                  <a:lnTo>
                    <a:pt x="15978" y="8098"/>
                  </a:lnTo>
                  <a:lnTo>
                    <a:pt x="12987" y="6135"/>
                  </a:lnTo>
                  <a:lnTo>
                    <a:pt x="7713" y="2696"/>
                  </a:lnTo>
                  <a:lnTo>
                    <a:pt x="5429" y="1194"/>
                  </a:lnTo>
                  <a:lnTo>
                    <a:pt x="5275" y="1092"/>
                  </a:lnTo>
                  <a:lnTo>
                    <a:pt x="5108" y="976"/>
                  </a:lnTo>
                  <a:lnTo>
                    <a:pt x="4890" y="822"/>
                  </a:lnTo>
                  <a:lnTo>
                    <a:pt x="4620" y="668"/>
                  </a:lnTo>
                  <a:lnTo>
                    <a:pt x="4300" y="501"/>
                  </a:lnTo>
                  <a:lnTo>
                    <a:pt x="3953" y="335"/>
                  </a:lnTo>
                  <a:lnTo>
                    <a:pt x="3773" y="270"/>
                  </a:lnTo>
                  <a:lnTo>
                    <a:pt x="3581" y="193"/>
                  </a:lnTo>
                  <a:lnTo>
                    <a:pt x="3388" y="142"/>
                  </a:lnTo>
                  <a:lnTo>
                    <a:pt x="3183" y="91"/>
                  </a:lnTo>
                  <a:lnTo>
                    <a:pt x="2978" y="52"/>
                  </a:lnTo>
                  <a:lnTo>
                    <a:pt x="2785" y="27"/>
                  </a:lnTo>
                  <a:lnTo>
                    <a:pt x="2580" y="1"/>
                  </a:lnTo>
                  <a:close/>
                </a:path>
              </a:pathLst>
            </a:custGeom>
            <a:solidFill>
              <a:srgbClr val="F4C2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3" name="Google Shape;163;p2"/>
            <p:cNvSpPr/>
            <p:nvPr/>
          </p:nvSpPr>
          <p:spPr>
            <a:xfrm>
              <a:off x="1664300" y="3542600"/>
              <a:ext cx="1069975" cy="1027625"/>
            </a:xfrm>
            <a:custGeom>
              <a:avLst/>
              <a:gdLst/>
              <a:ahLst/>
              <a:cxnLst/>
              <a:rect l="l" t="t" r="r" b="b"/>
              <a:pathLst>
                <a:path w="42799" h="41105" fill="none" extrusionOk="0">
                  <a:moveTo>
                    <a:pt x="42798" y="29414"/>
                  </a:moveTo>
                  <a:lnTo>
                    <a:pt x="42798" y="29414"/>
                  </a:lnTo>
                  <a:lnTo>
                    <a:pt x="42683" y="29388"/>
                  </a:lnTo>
                  <a:lnTo>
                    <a:pt x="42555" y="29350"/>
                  </a:lnTo>
                  <a:lnTo>
                    <a:pt x="42388" y="29286"/>
                  </a:lnTo>
                  <a:lnTo>
                    <a:pt x="42183" y="29196"/>
                  </a:lnTo>
                  <a:lnTo>
                    <a:pt x="41939" y="29055"/>
                  </a:lnTo>
                  <a:lnTo>
                    <a:pt x="41682" y="28875"/>
                  </a:lnTo>
                  <a:lnTo>
                    <a:pt x="41541" y="28772"/>
                  </a:lnTo>
                  <a:lnTo>
                    <a:pt x="41400" y="28644"/>
                  </a:lnTo>
                  <a:lnTo>
                    <a:pt x="41259" y="28503"/>
                  </a:lnTo>
                  <a:lnTo>
                    <a:pt x="41117" y="28349"/>
                  </a:lnTo>
                  <a:lnTo>
                    <a:pt x="40963" y="28182"/>
                  </a:lnTo>
                  <a:lnTo>
                    <a:pt x="40822" y="28002"/>
                  </a:lnTo>
                  <a:lnTo>
                    <a:pt x="40668" y="27797"/>
                  </a:lnTo>
                  <a:lnTo>
                    <a:pt x="40527" y="27566"/>
                  </a:lnTo>
                  <a:lnTo>
                    <a:pt x="40386" y="27322"/>
                  </a:lnTo>
                  <a:lnTo>
                    <a:pt x="40245" y="27066"/>
                  </a:lnTo>
                  <a:lnTo>
                    <a:pt x="40104" y="26783"/>
                  </a:lnTo>
                  <a:lnTo>
                    <a:pt x="39962" y="26475"/>
                  </a:lnTo>
                  <a:lnTo>
                    <a:pt x="39834" y="26142"/>
                  </a:lnTo>
                  <a:lnTo>
                    <a:pt x="39706" y="25782"/>
                  </a:lnTo>
                  <a:lnTo>
                    <a:pt x="39590" y="25410"/>
                  </a:lnTo>
                  <a:lnTo>
                    <a:pt x="39475" y="25012"/>
                  </a:lnTo>
                  <a:lnTo>
                    <a:pt x="39372" y="24576"/>
                  </a:lnTo>
                  <a:lnTo>
                    <a:pt x="39269" y="24127"/>
                  </a:lnTo>
                  <a:lnTo>
                    <a:pt x="39269" y="24127"/>
                  </a:lnTo>
                  <a:lnTo>
                    <a:pt x="39167" y="23639"/>
                  </a:lnTo>
                  <a:lnTo>
                    <a:pt x="39038" y="23164"/>
                  </a:lnTo>
                  <a:lnTo>
                    <a:pt x="38884" y="22664"/>
                  </a:lnTo>
                  <a:lnTo>
                    <a:pt x="38705" y="22163"/>
                  </a:lnTo>
                  <a:lnTo>
                    <a:pt x="38499" y="21650"/>
                  </a:lnTo>
                  <a:lnTo>
                    <a:pt x="38281" y="21137"/>
                  </a:lnTo>
                  <a:lnTo>
                    <a:pt x="38050" y="20611"/>
                  </a:lnTo>
                  <a:lnTo>
                    <a:pt x="37806" y="20097"/>
                  </a:lnTo>
                  <a:lnTo>
                    <a:pt x="37537" y="19584"/>
                  </a:lnTo>
                  <a:lnTo>
                    <a:pt x="37267" y="19071"/>
                  </a:lnTo>
                  <a:lnTo>
                    <a:pt x="36998" y="18557"/>
                  </a:lnTo>
                  <a:lnTo>
                    <a:pt x="36703" y="18057"/>
                  </a:lnTo>
                  <a:lnTo>
                    <a:pt x="36125" y="17069"/>
                  </a:lnTo>
                  <a:lnTo>
                    <a:pt x="35535" y="16132"/>
                  </a:lnTo>
                  <a:lnTo>
                    <a:pt x="34958" y="15246"/>
                  </a:lnTo>
                  <a:lnTo>
                    <a:pt x="34406" y="14438"/>
                  </a:lnTo>
                  <a:lnTo>
                    <a:pt x="33892" y="13719"/>
                  </a:lnTo>
                  <a:lnTo>
                    <a:pt x="33443" y="13103"/>
                  </a:lnTo>
                  <a:lnTo>
                    <a:pt x="32776" y="12218"/>
                  </a:lnTo>
                  <a:lnTo>
                    <a:pt x="32532" y="11897"/>
                  </a:lnTo>
                  <a:lnTo>
                    <a:pt x="32532" y="11897"/>
                  </a:lnTo>
                  <a:lnTo>
                    <a:pt x="32314" y="11756"/>
                  </a:lnTo>
                  <a:lnTo>
                    <a:pt x="32057" y="11589"/>
                  </a:lnTo>
                  <a:lnTo>
                    <a:pt x="31711" y="11358"/>
                  </a:lnTo>
                  <a:lnTo>
                    <a:pt x="31300" y="11063"/>
                  </a:lnTo>
                  <a:lnTo>
                    <a:pt x="30825" y="10704"/>
                  </a:lnTo>
                  <a:lnTo>
                    <a:pt x="30299" y="10293"/>
                  </a:lnTo>
                  <a:lnTo>
                    <a:pt x="29735" y="9831"/>
                  </a:lnTo>
                  <a:lnTo>
                    <a:pt x="29144" y="9305"/>
                  </a:lnTo>
                  <a:lnTo>
                    <a:pt x="28528" y="8727"/>
                  </a:lnTo>
                  <a:lnTo>
                    <a:pt x="28220" y="8419"/>
                  </a:lnTo>
                  <a:lnTo>
                    <a:pt x="27912" y="8098"/>
                  </a:lnTo>
                  <a:lnTo>
                    <a:pt x="27604" y="7765"/>
                  </a:lnTo>
                  <a:lnTo>
                    <a:pt x="27296" y="7431"/>
                  </a:lnTo>
                  <a:lnTo>
                    <a:pt x="26988" y="7072"/>
                  </a:lnTo>
                  <a:lnTo>
                    <a:pt x="26693" y="6700"/>
                  </a:lnTo>
                  <a:lnTo>
                    <a:pt x="26411" y="6328"/>
                  </a:lnTo>
                  <a:lnTo>
                    <a:pt x="26128" y="5943"/>
                  </a:lnTo>
                  <a:lnTo>
                    <a:pt x="25846" y="5545"/>
                  </a:lnTo>
                  <a:lnTo>
                    <a:pt x="25589" y="5134"/>
                  </a:lnTo>
                  <a:lnTo>
                    <a:pt x="25333" y="4711"/>
                  </a:lnTo>
                  <a:lnTo>
                    <a:pt x="25102" y="4287"/>
                  </a:lnTo>
                  <a:lnTo>
                    <a:pt x="25102" y="4287"/>
                  </a:lnTo>
                  <a:lnTo>
                    <a:pt x="24999" y="4095"/>
                  </a:lnTo>
                  <a:lnTo>
                    <a:pt x="24884" y="3902"/>
                  </a:lnTo>
                  <a:lnTo>
                    <a:pt x="24768" y="3735"/>
                  </a:lnTo>
                  <a:lnTo>
                    <a:pt x="24653" y="3568"/>
                  </a:lnTo>
                  <a:lnTo>
                    <a:pt x="24524" y="3402"/>
                  </a:lnTo>
                  <a:lnTo>
                    <a:pt x="24396" y="3260"/>
                  </a:lnTo>
                  <a:lnTo>
                    <a:pt x="24268" y="3119"/>
                  </a:lnTo>
                  <a:lnTo>
                    <a:pt x="24127" y="2978"/>
                  </a:lnTo>
                  <a:lnTo>
                    <a:pt x="23985" y="2863"/>
                  </a:lnTo>
                  <a:lnTo>
                    <a:pt x="23844" y="2747"/>
                  </a:lnTo>
                  <a:lnTo>
                    <a:pt x="23703" y="2632"/>
                  </a:lnTo>
                  <a:lnTo>
                    <a:pt x="23549" y="2542"/>
                  </a:lnTo>
                  <a:lnTo>
                    <a:pt x="23408" y="2452"/>
                  </a:lnTo>
                  <a:lnTo>
                    <a:pt x="23254" y="2375"/>
                  </a:lnTo>
                  <a:lnTo>
                    <a:pt x="23087" y="2311"/>
                  </a:lnTo>
                  <a:lnTo>
                    <a:pt x="22933" y="2259"/>
                  </a:lnTo>
                  <a:lnTo>
                    <a:pt x="22779" y="2221"/>
                  </a:lnTo>
                  <a:lnTo>
                    <a:pt x="22612" y="2182"/>
                  </a:lnTo>
                  <a:lnTo>
                    <a:pt x="22458" y="2157"/>
                  </a:lnTo>
                  <a:lnTo>
                    <a:pt x="22291" y="2144"/>
                  </a:lnTo>
                  <a:lnTo>
                    <a:pt x="22125" y="2144"/>
                  </a:lnTo>
                  <a:lnTo>
                    <a:pt x="21958" y="2157"/>
                  </a:lnTo>
                  <a:lnTo>
                    <a:pt x="21804" y="2182"/>
                  </a:lnTo>
                  <a:lnTo>
                    <a:pt x="21637" y="2208"/>
                  </a:lnTo>
                  <a:lnTo>
                    <a:pt x="21470" y="2259"/>
                  </a:lnTo>
                  <a:lnTo>
                    <a:pt x="21303" y="2324"/>
                  </a:lnTo>
                  <a:lnTo>
                    <a:pt x="21149" y="2388"/>
                  </a:lnTo>
                  <a:lnTo>
                    <a:pt x="20982" y="2478"/>
                  </a:lnTo>
                  <a:lnTo>
                    <a:pt x="20828" y="2567"/>
                  </a:lnTo>
                  <a:lnTo>
                    <a:pt x="20662" y="2683"/>
                  </a:lnTo>
                  <a:lnTo>
                    <a:pt x="20508" y="2798"/>
                  </a:lnTo>
                  <a:lnTo>
                    <a:pt x="20354" y="2940"/>
                  </a:lnTo>
                  <a:lnTo>
                    <a:pt x="20354" y="2940"/>
                  </a:lnTo>
                  <a:lnTo>
                    <a:pt x="20212" y="3094"/>
                  </a:lnTo>
                  <a:lnTo>
                    <a:pt x="20097" y="3248"/>
                  </a:lnTo>
                  <a:lnTo>
                    <a:pt x="20007" y="3427"/>
                  </a:lnTo>
                  <a:lnTo>
                    <a:pt x="19930" y="3620"/>
                  </a:lnTo>
                  <a:lnTo>
                    <a:pt x="19892" y="3825"/>
                  </a:lnTo>
                  <a:lnTo>
                    <a:pt x="19866" y="4043"/>
                  </a:lnTo>
                  <a:lnTo>
                    <a:pt x="19866" y="4287"/>
                  </a:lnTo>
                  <a:lnTo>
                    <a:pt x="19892" y="4531"/>
                  </a:lnTo>
                  <a:lnTo>
                    <a:pt x="19930" y="4788"/>
                  </a:lnTo>
                  <a:lnTo>
                    <a:pt x="19994" y="5057"/>
                  </a:lnTo>
                  <a:lnTo>
                    <a:pt x="20071" y="5339"/>
                  </a:lnTo>
                  <a:lnTo>
                    <a:pt x="20174" y="5635"/>
                  </a:lnTo>
                  <a:lnTo>
                    <a:pt x="20302" y="5943"/>
                  </a:lnTo>
                  <a:lnTo>
                    <a:pt x="20443" y="6263"/>
                  </a:lnTo>
                  <a:lnTo>
                    <a:pt x="20597" y="6584"/>
                  </a:lnTo>
                  <a:lnTo>
                    <a:pt x="20764" y="6931"/>
                  </a:lnTo>
                  <a:lnTo>
                    <a:pt x="20957" y="7290"/>
                  </a:lnTo>
                  <a:lnTo>
                    <a:pt x="21162" y="7649"/>
                  </a:lnTo>
                  <a:lnTo>
                    <a:pt x="21611" y="8419"/>
                  </a:lnTo>
                  <a:lnTo>
                    <a:pt x="22125" y="9228"/>
                  </a:lnTo>
                  <a:lnTo>
                    <a:pt x="22689" y="10075"/>
                  </a:lnTo>
                  <a:lnTo>
                    <a:pt x="23292" y="10973"/>
                  </a:lnTo>
                  <a:lnTo>
                    <a:pt x="23947" y="11897"/>
                  </a:lnTo>
                  <a:lnTo>
                    <a:pt x="25346" y="13873"/>
                  </a:lnTo>
                  <a:lnTo>
                    <a:pt x="25346" y="13873"/>
                  </a:lnTo>
                  <a:lnTo>
                    <a:pt x="25358" y="13912"/>
                  </a:lnTo>
                  <a:lnTo>
                    <a:pt x="25371" y="13950"/>
                  </a:lnTo>
                  <a:lnTo>
                    <a:pt x="25371" y="13989"/>
                  </a:lnTo>
                  <a:lnTo>
                    <a:pt x="25358" y="14027"/>
                  </a:lnTo>
                  <a:lnTo>
                    <a:pt x="25333" y="14053"/>
                  </a:lnTo>
                  <a:lnTo>
                    <a:pt x="25281" y="14066"/>
                  </a:lnTo>
                  <a:lnTo>
                    <a:pt x="25192" y="14066"/>
                  </a:lnTo>
                  <a:lnTo>
                    <a:pt x="25076" y="14040"/>
                  </a:lnTo>
                  <a:lnTo>
                    <a:pt x="24922" y="13976"/>
                  </a:lnTo>
                  <a:lnTo>
                    <a:pt x="24717" y="13886"/>
                  </a:lnTo>
                  <a:lnTo>
                    <a:pt x="24460" y="13745"/>
                  </a:lnTo>
                  <a:lnTo>
                    <a:pt x="24152" y="13565"/>
                  </a:lnTo>
                  <a:lnTo>
                    <a:pt x="23767" y="13322"/>
                  </a:lnTo>
                  <a:lnTo>
                    <a:pt x="23318" y="13026"/>
                  </a:lnTo>
                  <a:lnTo>
                    <a:pt x="22805" y="12667"/>
                  </a:lnTo>
                  <a:lnTo>
                    <a:pt x="22805" y="12667"/>
                  </a:lnTo>
                  <a:lnTo>
                    <a:pt x="22112" y="12192"/>
                  </a:lnTo>
                  <a:lnTo>
                    <a:pt x="21188" y="11563"/>
                  </a:lnTo>
                  <a:lnTo>
                    <a:pt x="18814" y="9985"/>
                  </a:lnTo>
                  <a:lnTo>
                    <a:pt x="15978" y="8098"/>
                  </a:lnTo>
                  <a:lnTo>
                    <a:pt x="12987" y="6135"/>
                  </a:lnTo>
                  <a:lnTo>
                    <a:pt x="7713" y="2696"/>
                  </a:lnTo>
                  <a:lnTo>
                    <a:pt x="5429" y="1194"/>
                  </a:lnTo>
                  <a:lnTo>
                    <a:pt x="5429" y="1194"/>
                  </a:lnTo>
                  <a:lnTo>
                    <a:pt x="5275" y="1092"/>
                  </a:lnTo>
                  <a:lnTo>
                    <a:pt x="5108" y="976"/>
                  </a:lnTo>
                  <a:lnTo>
                    <a:pt x="4890" y="822"/>
                  </a:lnTo>
                  <a:lnTo>
                    <a:pt x="4620" y="668"/>
                  </a:lnTo>
                  <a:lnTo>
                    <a:pt x="4300" y="501"/>
                  </a:lnTo>
                  <a:lnTo>
                    <a:pt x="3953" y="335"/>
                  </a:lnTo>
                  <a:lnTo>
                    <a:pt x="3773" y="270"/>
                  </a:lnTo>
                  <a:lnTo>
                    <a:pt x="3581" y="193"/>
                  </a:lnTo>
                  <a:lnTo>
                    <a:pt x="3388" y="142"/>
                  </a:lnTo>
                  <a:lnTo>
                    <a:pt x="3183" y="91"/>
                  </a:lnTo>
                  <a:lnTo>
                    <a:pt x="2978" y="52"/>
                  </a:lnTo>
                  <a:lnTo>
                    <a:pt x="2785" y="27"/>
                  </a:lnTo>
                  <a:lnTo>
                    <a:pt x="2580" y="1"/>
                  </a:lnTo>
                  <a:lnTo>
                    <a:pt x="2362" y="1"/>
                  </a:lnTo>
                  <a:lnTo>
                    <a:pt x="2156" y="27"/>
                  </a:lnTo>
                  <a:lnTo>
                    <a:pt x="1964" y="52"/>
                  </a:lnTo>
                  <a:lnTo>
                    <a:pt x="1759" y="116"/>
                  </a:lnTo>
                  <a:lnTo>
                    <a:pt x="1553" y="181"/>
                  </a:lnTo>
                  <a:lnTo>
                    <a:pt x="1361" y="283"/>
                  </a:lnTo>
                  <a:lnTo>
                    <a:pt x="1168" y="399"/>
                  </a:lnTo>
                  <a:lnTo>
                    <a:pt x="989" y="540"/>
                  </a:lnTo>
                  <a:lnTo>
                    <a:pt x="809" y="720"/>
                  </a:lnTo>
                  <a:lnTo>
                    <a:pt x="642" y="912"/>
                  </a:lnTo>
                  <a:lnTo>
                    <a:pt x="475" y="1143"/>
                  </a:lnTo>
                  <a:lnTo>
                    <a:pt x="475" y="1143"/>
                  </a:lnTo>
                  <a:lnTo>
                    <a:pt x="334" y="1361"/>
                  </a:lnTo>
                  <a:lnTo>
                    <a:pt x="231" y="1566"/>
                  </a:lnTo>
                  <a:lnTo>
                    <a:pt x="142" y="1772"/>
                  </a:lnTo>
                  <a:lnTo>
                    <a:pt x="77" y="1977"/>
                  </a:lnTo>
                  <a:lnTo>
                    <a:pt x="26" y="2170"/>
                  </a:lnTo>
                  <a:lnTo>
                    <a:pt x="0" y="2349"/>
                  </a:lnTo>
                  <a:lnTo>
                    <a:pt x="0" y="2529"/>
                  </a:lnTo>
                  <a:lnTo>
                    <a:pt x="13" y="2696"/>
                  </a:lnTo>
                  <a:lnTo>
                    <a:pt x="39" y="2863"/>
                  </a:lnTo>
                  <a:lnTo>
                    <a:pt x="77" y="3017"/>
                  </a:lnTo>
                  <a:lnTo>
                    <a:pt x="142" y="3183"/>
                  </a:lnTo>
                  <a:lnTo>
                    <a:pt x="206" y="3325"/>
                  </a:lnTo>
                  <a:lnTo>
                    <a:pt x="296" y="3466"/>
                  </a:lnTo>
                  <a:lnTo>
                    <a:pt x="385" y="3607"/>
                  </a:lnTo>
                  <a:lnTo>
                    <a:pt x="488" y="3748"/>
                  </a:lnTo>
                  <a:lnTo>
                    <a:pt x="604" y="3876"/>
                  </a:lnTo>
                  <a:lnTo>
                    <a:pt x="732" y="4005"/>
                  </a:lnTo>
                  <a:lnTo>
                    <a:pt x="860" y="4120"/>
                  </a:lnTo>
                  <a:lnTo>
                    <a:pt x="1143" y="4351"/>
                  </a:lnTo>
                  <a:lnTo>
                    <a:pt x="1438" y="4569"/>
                  </a:lnTo>
                  <a:lnTo>
                    <a:pt x="1746" y="4775"/>
                  </a:lnTo>
                  <a:lnTo>
                    <a:pt x="2362" y="5160"/>
                  </a:lnTo>
                  <a:lnTo>
                    <a:pt x="2926" y="5493"/>
                  </a:lnTo>
                  <a:lnTo>
                    <a:pt x="2926" y="5493"/>
                  </a:lnTo>
                  <a:lnTo>
                    <a:pt x="14720" y="13245"/>
                  </a:lnTo>
                  <a:lnTo>
                    <a:pt x="14720" y="13245"/>
                  </a:lnTo>
                  <a:lnTo>
                    <a:pt x="14746" y="13360"/>
                  </a:lnTo>
                  <a:lnTo>
                    <a:pt x="14758" y="13476"/>
                  </a:lnTo>
                  <a:lnTo>
                    <a:pt x="14758" y="13604"/>
                  </a:lnTo>
                  <a:lnTo>
                    <a:pt x="14746" y="13668"/>
                  </a:lnTo>
                  <a:lnTo>
                    <a:pt x="14720" y="13732"/>
                  </a:lnTo>
                  <a:lnTo>
                    <a:pt x="14694" y="13784"/>
                  </a:lnTo>
                  <a:lnTo>
                    <a:pt x="14643" y="13822"/>
                  </a:lnTo>
                  <a:lnTo>
                    <a:pt x="14579" y="13861"/>
                  </a:lnTo>
                  <a:lnTo>
                    <a:pt x="14502" y="13886"/>
                  </a:lnTo>
                  <a:lnTo>
                    <a:pt x="14412" y="13899"/>
                  </a:lnTo>
                  <a:lnTo>
                    <a:pt x="14296" y="13899"/>
                  </a:lnTo>
                  <a:lnTo>
                    <a:pt x="8008" y="9780"/>
                  </a:lnTo>
                  <a:lnTo>
                    <a:pt x="8008" y="9780"/>
                  </a:lnTo>
                  <a:lnTo>
                    <a:pt x="7918" y="9715"/>
                  </a:lnTo>
                  <a:lnTo>
                    <a:pt x="7675" y="9574"/>
                  </a:lnTo>
                  <a:lnTo>
                    <a:pt x="7508" y="9497"/>
                  </a:lnTo>
                  <a:lnTo>
                    <a:pt x="7315" y="9407"/>
                  </a:lnTo>
                  <a:lnTo>
                    <a:pt x="7097" y="9330"/>
                  </a:lnTo>
                  <a:lnTo>
                    <a:pt x="6866" y="9266"/>
                  </a:lnTo>
                  <a:lnTo>
                    <a:pt x="6622" y="9215"/>
                  </a:lnTo>
                  <a:lnTo>
                    <a:pt x="6494" y="9202"/>
                  </a:lnTo>
                  <a:lnTo>
                    <a:pt x="6366" y="9202"/>
                  </a:lnTo>
                  <a:lnTo>
                    <a:pt x="6237" y="9202"/>
                  </a:lnTo>
                  <a:lnTo>
                    <a:pt x="6109" y="9215"/>
                  </a:lnTo>
                  <a:lnTo>
                    <a:pt x="5981" y="9228"/>
                  </a:lnTo>
                  <a:lnTo>
                    <a:pt x="5852" y="9266"/>
                  </a:lnTo>
                  <a:lnTo>
                    <a:pt x="5724" y="9305"/>
                  </a:lnTo>
                  <a:lnTo>
                    <a:pt x="5596" y="9356"/>
                  </a:lnTo>
                  <a:lnTo>
                    <a:pt x="5467" y="9433"/>
                  </a:lnTo>
                  <a:lnTo>
                    <a:pt x="5339" y="9510"/>
                  </a:lnTo>
                  <a:lnTo>
                    <a:pt x="5224" y="9613"/>
                  </a:lnTo>
                  <a:lnTo>
                    <a:pt x="5108" y="9728"/>
                  </a:lnTo>
                  <a:lnTo>
                    <a:pt x="4993" y="9857"/>
                  </a:lnTo>
                  <a:lnTo>
                    <a:pt x="4890" y="9998"/>
                  </a:lnTo>
                  <a:lnTo>
                    <a:pt x="4890" y="9998"/>
                  </a:lnTo>
                  <a:lnTo>
                    <a:pt x="4774" y="10177"/>
                  </a:lnTo>
                  <a:lnTo>
                    <a:pt x="4672" y="10357"/>
                  </a:lnTo>
                  <a:lnTo>
                    <a:pt x="4582" y="10524"/>
                  </a:lnTo>
                  <a:lnTo>
                    <a:pt x="4505" y="10691"/>
                  </a:lnTo>
                  <a:lnTo>
                    <a:pt x="4441" y="10845"/>
                  </a:lnTo>
                  <a:lnTo>
                    <a:pt x="4389" y="10999"/>
                  </a:lnTo>
                  <a:lnTo>
                    <a:pt x="4351" y="11153"/>
                  </a:lnTo>
                  <a:lnTo>
                    <a:pt x="4325" y="11294"/>
                  </a:lnTo>
                  <a:lnTo>
                    <a:pt x="4312" y="11422"/>
                  </a:lnTo>
                  <a:lnTo>
                    <a:pt x="4300" y="11563"/>
                  </a:lnTo>
                  <a:lnTo>
                    <a:pt x="4312" y="11679"/>
                  </a:lnTo>
                  <a:lnTo>
                    <a:pt x="4325" y="11807"/>
                  </a:lnTo>
                  <a:lnTo>
                    <a:pt x="4351" y="11923"/>
                  </a:lnTo>
                  <a:lnTo>
                    <a:pt x="4377" y="12038"/>
                  </a:lnTo>
                  <a:lnTo>
                    <a:pt x="4415" y="12141"/>
                  </a:lnTo>
                  <a:lnTo>
                    <a:pt x="4454" y="12244"/>
                  </a:lnTo>
                  <a:lnTo>
                    <a:pt x="4569" y="12449"/>
                  </a:lnTo>
                  <a:lnTo>
                    <a:pt x="4697" y="12629"/>
                  </a:lnTo>
                  <a:lnTo>
                    <a:pt x="4839" y="12795"/>
                  </a:lnTo>
                  <a:lnTo>
                    <a:pt x="5005" y="12937"/>
                  </a:lnTo>
                  <a:lnTo>
                    <a:pt x="5172" y="13078"/>
                  </a:lnTo>
                  <a:lnTo>
                    <a:pt x="5339" y="13206"/>
                  </a:lnTo>
                  <a:lnTo>
                    <a:pt x="5673" y="13437"/>
                  </a:lnTo>
                  <a:lnTo>
                    <a:pt x="5673" y="13437"/>
                  </a:lnTo>
                  <a:lnTo>
                    <a:pt x="9163" y="15721"/>
                  </a:lnTo>
                  <a:lnTo>
                    <a:pt x="12012" y="17582"/>
                  </a:lnTo>
                  <a:lnTo>
                    <a:pt x="12012" y="17582"/>
                  </a:lnTo>
                  <a:lnTo>
                    <a:pt x="12063" y="17698"/>
                  </a:lnTo>
                  <a:lnTo>
                    <a:pt x="12102" y="17826"/>
                  </a:lnTo>
                  <a:lnTo>
                    <a:pt x="12115" y="17903"/>
                  </a:lnTo>
                  <a:lnTo>
                    <a:pt x="12128" y="17967"/>
                  </a:lnTo>
                  <a:lnTo>
                    <a:pt x="12115" y="18044"/>
                  </a:lnTo>
                  <a:lnTo>
                    <a:pt x="12089" y="18108"/>
                  </a:lnTo>
                  <a:lnTo>
                    <a:pt x="12063" y="18172"/>
                  </a:lnTo>
                  <a:lnTo>
                    <a:pt x="11999" y="18224"/>
                  </a:lnTo>
                  <a:lnTo>
                    <a:pt x="11935" y="18262"/>
                  </a:lnTo>
                  <a:lnTo>
                    <a:pt x="11833" y="18288"/>
                  </a:lnTo>
                  <a:lnTo>
                    <a:pt x="11704" y="18288"/>
                  </a:lnTo>
                  <a:lnTo>
                    <a:pt x="11550" y="18275"/>
                  </a:lnTo>
                  <a:lnTo>
                    <a:pt x="5993" y="14630"/>
                  </a:lnTo>
                  <a:lnTo>
                    <a:pt x="5993" y="14630"/>
                  </a:lnTo>
                  <a:lnTo>
                    <a:pt x="5929" y="14592"/>
                  </a:lnTo>
                  <a:lnTo>
                    <a:pt x="5763" y="14515"/>
                  </a:lnTo>
                  <a:lnTo>
                    <a:pt x="5634" y="14464"/>
                  </a:lnTo>
                  <a:lnTo>
                    <a:pt x="5493" y="14425"/>
                  </a:lnTo>
                  <a:lnTo>
                    <a:pt x="5339" y="14387"/>
                  </a:lnTo>
                  <a:lnTo>
                    <a:pt x="5159" y="14374"/>
                  </a:lnTo>
                  <a:lnTo>
                    <a:pt x="4980" y="14374"/>
                  </a:lnTo>
                  <a:lnTo>
                    <a:pt x="4774" y="14412"/>
                  </a:lnTo>
                  <a:lnTo>
                    <a:pt x="4672" y="14438"/>
                  </a:lnTo>
                  <a:lnTo>
                    <a:pt x="4569" y="14464"/>
                  </a:lnTo>
                  <a:lnTo>
                    <a:pt x="4466" y="14515"/>
                  </a:lnTo>
                  <a:lnTo>
                    <a:pt x="4351" y="14566"/>
                  </a:lnTo>
                  <a:lnTo>
                    <a:pt x="4248" y="14630"/>
                  </a:lnTo>
                  <a:lnTo>
                    <a:pt x="4133" y="14707"/>
                  </a:lnTo>
                  <a:lnTo>
                    <a:pt x="4017" y="14797"/>
                  </a:lnTo>
                  <a:lnTo>
                    <a:pt x="3915" y="14900"/>
                  </a:lnTo>
                  <a:lnTo>
                    <a:pt x="3799" y="15015"/>
                  </a:lnTo>
                  <a:lnTo>
                    <a:pt x="3684" y="15144"/>
                  </a:lnTo>
                  <a:lnTo>
                    <a:pt x="3581" y="15285"/>
                  </a:lnTo>
                  <a:lnTo>
                    <a:pt x="3465" y="15452"/>
                  </a:lnTo>
                  <a:lnTo>
                    <a:pt x="3465" y="15452"/>
                  </a:lnTo>
                  <a:lnTo>
                    <a:pt x="3363" y="15606"/>
                  </a:lnTo>
                  <a:lnTo>
                    <a:pt x="3286" y="15773"/>
                  </a:lnTo>
                  <a:lnTo>
                    <a:pt x="3209" y="15914"/>
                  </a:lnTo>
                  <a:lnTo>
                    <a:pt x="3145" y="16068"/>
                  </a:lnTo>
                  <a:lnTo>
                    <a:pt x="3093" y="16209"/>
                  </a:lnTo>
                  <a:lnTo>
                    <a:pt x="3055" y="16337"/>
                  </a:lnTo>
                  <a:lnTo>
                    <a:pt x="3029" y="16478"/>
                  </a:lnTo>
                  <a:lnTo>
                    <a:pt x="3016" y="16594"/>
                  </a:lnTo>
                  <a:lnTo>
                    <a:pt x="3003" y="16722"/>
                  </a:lnTo>
                  <a:lnTo>
                    <a:pt x="3016" y="16838"/>
                  </a:lnTo>
                  <a:lnTo>
                    <a:pt x="3016" y="16940"/>
                  </a:lnTo>
                  <a:lnTo>
                    <a:pt x="3029" y="17043"/>
                  </a:lnTo>
                  <a:lnTo>
                    <a:pt x="3080" y="17236"/>
                  </a:lnTo>
                  <a:lnTo>
                    <a:pt x="3157" y="17402"/>
                  </a:lnTo>
                  <a:lnTo>
                    <a:pt x="3234" y="17556"/>
                  </a:lnTo>
                  <a:lnTo>
                    <a:pt x="3324" y="17685"/>
                  </a:lnTo>
                  <a:lnTo>
                    <a:pt x="3414" y="17800"/>
                  </a:lnTo>
                  <a:lnTo>
                    <a:pt x="3504" y="17890"/>
                  </a:lnTo>
                  <a:lnTo>
                    <a:pt x="3645" y="18006"/>
                  </a:lnTo>
                  <a:lnTo>
                    <a:pt x="3709" y="18044"/>
                  </a:lnTo>
                  <a:lnTo>
                    <a:pt x="9458" y="21804"/>
                  </a:lnTo>
                  <a:lnTo>
                    <a:pt x="9458" y="21804"/>
                  </a:lnTo>
                  <a:lnTo>
                    <a:pt x="9497" y="21894"/>
                  </a:lnTo>
                  <a:lnTo>
                    <a:pt x="9535" y="21984"/>
                  </a:lnTo>
                  <a:lnTo>
                    <a:pt x="9535" y="22086"/>
                  </a:lnTo>
                  <a:lnTo>
                    <a:pt x="9535" y="22138"/>
                  </a:lnTo>
                  <a:lnTo>
                    <a:pt x="9510" y="22189"/>
                  </a:lnTo>
                  <a:lnTo>
                    <a:pt x="9484" y="22240"/>
                  </a:lnTo>
                  <a:lnTo>
                    <a:pt x="9446" y="22279"/>
                  </a:lnTo>
                  <a:lnTo>
                    <a:pt x="9381" y="22317"/>
                  </a:lnTo>
                  <a:lnTo>
                    <a:pt x="9292" y="22356"/>
                  </a:lnTo>
                  <a:lnTo>
                    <a:pt x="9189" y="22382"/>
                  </a:lnTo>
                  <a:lnTo>
                    <a:pt x="9061" y="22394"/>
                  </a:lnTo>
                  <a:lnTo>
                    <a:pt x="5172" y="19854"/>
                  </a:lnTo>
                  <a:lnTo>
                    <a:pt x="5172" y="19854"/>
                  </a:lnTo>
                  <a:lnTo>
                    <a:pt x="5121" y="19828"/>
                  </a:lnTo>
                  <a:lnTo>
                    <a:pt x="4954" y="19777"/>
                  </a:lnTo>
                  <a:lnTo>
                    <a:pt x="4839" y="19751"/>
                  </a:lnTo>
                  <a:lnTo>
                    <a:pt x="4710" y="19725"/>
                  </a:lnTo>
                  <a:lnTo>
                    <a:pt x="4556" y="19712"/>
                  </a:lnTo>
                  <a:lnTo>
                    <a:pt x="4402" y="19725"/>
                  </a:lnTo>
                  <a:lnTo>
                    <a:pt x="4223" y="19751"/>
                  </a:lnTo>
                  <a:lnTo>
                    <a:pt x="4030" y="19802"/>
                  </a:lnTo>
                  <a:lnTo>
                    <a:pt x="3838" y="19892"/>
                  </a:lnTo>
                  <a:lnTo>
                    <a:pt x="3632" y="20008"/>
                  </a:lnTo>
                  <a:lnTo>
                    <a:pt x="3530" y="20085"/>
                  </a:lnTo>
                  <a:lnTo>
                    <a:pt x="3427" y="20162"/>
                  </a:lnTo>
                  <a:lnTo>
                    <a:pt x="3324" y="20264"/>
                  </a:lnTo>
                  <a:lnTo>
                    <a:pt x="3222" y="20367"/>
                  </a:lnTo>
                  <a:lnTo>
                    <a:pt x="3119" y="20482"/>
                  </a:lnTo>
                  <a:lnTo>
                    <a:pt x="3003" y="20611"/>
                  </a:lnTo>
                  <a:lnTo>
                    <a:pt x="2901" y="20752"/>
                  </a:lnTo>
                  <a:lnTo>
                    <a:pt x="2798" y="20906"/>
                  </a:lnTo>
                  <a:lnTo>
                    <a:pt x="2798" y="20906"/>
                  </a:lnTo>
                  <a:lnTo>
                    <a:pt x="2708" y="21073"/>
                  </a:lnTo>
                  <a:lnTo>
                    <a:pt x="2631" y="21227"/>
                  </a:lnTo>
                  <a:lnTo>
                    <a:pt x="2567" y="21381"/>
                  </a:lnTo>
                  <a:lnTo>
                    <a:pt x="2503" y="21522"/>
                  </a:lnTo>
                  <a:lnTo>
                    <a:pt x="2464" y="21663"/>
                  </a:lnTo>
                  <a:lnTo>
                    <a:pt x="2439" y="21804"/>
                  </a:lnTo>
                  <a:lnTo>
                    <a:pt x="2413" y="21932"/>
                  </a:lnTo>
                  <a:lnTo>
                    <a:pt x="2400" y="22061"/>
                  </a:lnTo>
                  <a:lnTo>
                    <a:pt x="2387" y="22176"/>
                  </a:lnTo>
                  <a:lnTo>
                    <a:pt x="2400" y="22292"/>
                  </a:lnTo>
                  <a:lnTo>
                    <a:pt x="2426" y="22497"/>
                  </a:lnTo>
                  <a:lnTo>
                    <a:pt x="2477" y="22690"/>
                  </a:lnTo>
                  <a:lnTo>
                    <a:pt x="2554" y="22869"/>
                  </a:lnTo>
                  <a:lnTo>
                    <a:pt x="2631" y="23023"/>
                  </a:lnTo>
                  <a:lnTo>
                    <a:pt x="2721" y="23152"/>
                  </a:lnTo>
                  <a:lnTo>
                    <a:pt x="2811" y="23267"/>
                  </a:lnTo>
                  <a:lnTo>
                    <a:pt x="2901" y="23357"/>
                  </a:lnTo>
                  <a:lnTo>
                    <a:pt x="3042" y="23472"/>
                  </a:lnTo>
                  <a:lnTo>
                    <a:pt x="3093" y="23511"/>
                  </a:lnTo>
                  <a:lnTo>
                    <a:pt x="25538" y="38179"/>
                  </a:lnTo>
                  <a:lnTo>
                    <a:pt x="25538" y="38179"/>
                  </a:lnTo>
                  <a:lnTo>
                    <a:pt x="25666" y="38282"/>
                  </a:lnTo>
                  <a:lnTo>
                    <a:pt x="26051" y="38513"/>
                  </a:lnTo>
                  <a:lnTo>
                    <a:pt x="26308" y="38667"/>
                  </a:lnTo>
                  <a:lnTo>
                    <a:pt x="26616" y="38834"/>
                  </a:lnTo>
                  <a:lnTo>
                    <a:pt x="26963" y="39000"/>
                  </a:lnTo>
                  <a:lnTo>
                    <a:pt x="27335" y="39167"/>
                  </a:lnTo>
                  <a:lnTo>
                    <a:pt x="27733" y="39321"/>
                  </a:lnTo>
                  <a:lnTo>
                    <a:pt x="28143" y="39462"/>
                  </a:lnTo>
                  <a:lnTo>
                    <a:pt x="28349" y="39514"/>
                  </a:lnTo>
                  <a:lnTo>
                    <a:pt x="28567" y="39565"/>
                  </a:lnTo>
                  <a:lnTo>
                    <a:pt x="28785" y="39603"/>
                  </a:lnTo>
                  <a:lnTo>
                    <a:pt x="28990" y="39629"/>
                  </a:lnTo>
                  <a:lnTo>
                    <a:pt x="29208" y="39655"/>
                  </a:lnTo>
                  <a:lnTo>
                    <a:pt x="29427" y="39668"/>
                  </a:lnTo>
                  <a:lnTo>
                    <a:pt x="29632" y="39655"/>
                  </a:lnTo>
                  <a:lnTo>
                    <a:pt x="29850" y="39642"/>
                  </a:lnTo>
                  <a:lnTo>
                    <a:pt x="30055" y="39603"/>
                  </a:lnTo>
                  <a:lnTo>
                    <a:pt x="30248" y="39552"/>
                  </a:lnTo>
                  <a:lnTo>
                    <a:pt x="30453" y="39488"/>
                  </a:lnTo>
                  <a:lnTo>
                    <a:pt x="30646" y="39411"/>
                  </a:lnTo>
                  <a:lnTo>
                    <a:pt x="30646" y="39411"/>
                  </a:lnTo>
                  <a:lnTo>
                    <a:pt x="30825" y="39321"/>
                  </a:lnTo>
                  <a:lnTo>
                    <a:pt x="31018" y="39270"/>
                  </a:lnTo>
                  <a:lnTo>
                    <a:pt x="31210" y="39219"/>
                  </a:lnTo>
                  <a:lnTo>
                    <a:pt x="31416" y="39193"/>
                  </a:lnTo>
                  <a:lnTo>
                    <a:pt x="31608" y="39193"/>
                  </a:lnTo>
                  <a:lnTo>
                    <a:pt x="31801" y="39206"/>
                  </a:lnTo>
                  <a:lnTo>
                    <a:pt x="31993" y="39219"/>
                  </a:lnTo>
                  <a:lnTo>
                    <a:pt x="32198" y="39257"/>
                  </a:lnTo>
                  <a:lnTo>
                    <a:pt x="32391" y="39308"/>
                  </a:lnTo>
                  <a:lnTo>
                    <a:pt x="32583" y="39373"/>
                  </a:lnTo>
                  <a:lnTo>
                    <a:pt x="32763" y="39437"/>
                  </a:lnTo>
                  <a:lnTo>
                    <a:pt x="32956" y="39514"/>
                  </a:lnTo>
                  <a:lnTo>
                    <a:pt x="33135" y="39603"/>
                  </a:lnTo>
                  <a:lnTo>
                    <a:pt x="33315" y="39693"/>
                  </a:lnTo>
                  <a:lnTo>
                    <a:pt x="33649" y="39886"/>
                  </a:lnTo>
                  <a:lnTo>
                    <a:pt x="33969" y="40104"/>
                  </a:lnTo>
                  <a:lnTo>
                    <a:pt x="34252" y="40309"/>
                  </a:lnTo>
                  <a:lnTo>
                    <a:pt x="34508" y="40515"/>
                  </a:lnTo>
                  <a:lnTo>
                    <a:pt x="34739" y="40707"/>
                  </a:lnTo>
                  <a:lnTo>
                    <a:pt x="35047" y="40989"/>
                  </a:lnTo>
                  <a:lnTo>
                    <a:pt x="35163" y="41105"/>
                  </a:lnTo>
                  <a:lnTo>
                    <a:pt x="42798" y="29414"/>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4" name="Google Shape;164;p2"/>
            <p:cNvSpPr/>
            <p:nvPr/>
          </p:nvSpPr>
          <p:spPr>
            <a:xfrm>
              <a:off x="1664300" y="3542600"/>
              <a:ext cx="1069975" cy="1027625"/>
            </a:xfrm>
            <a:custGeom>
              <a:avLst/>
              <a:gdLst/>
              <a:ahLst/>
              <a:cxnLst/>
              <a:rect l="l" t="t" r="r" b="b"/>
              <a:pathLst>
                <a:path w="42799" h="41105" extrusionOk="0">
                  <a:moveTo>
                    <a:pt x="2477" y="1"/>
                  </a:moveTo>
                  <a:lnTo>
                    <a:pt x="2208" y="14"/>
                  </a:lnTo>
                  <a:lnTo>
                    <a:pt x="2067" y="39"/>
                  </a:lnTo>
                  <a:lnTo>
                    <a:pt x="1938" y="65"/>
                  </a:lnTo>
                  <a:lnTo>
                    <a:pt x="1797" y="91"/>
                  </a:lnTo>
                  <a:lnTo>
                    <a:pt x="1669" y="142"/>
                  </a:lnTo>
                  <a:lnTo>
                    <a:pt x="1540" y="193"/>
                  </a:lnTo>
                  <a:lnTo>
                    <a:pt x="1412" y="258"/>
                  </a:lnTo>
                  <a:lnTo>
                    <a:pt x="1284" y="322"/>
                  </a:lnTo>
                  <a:lnTo>
                    <a:pt x="1155" y="412"/>
                  </a:lnTo>
                  <a:lnTo>
                    <a:pt x="1040" y="501"/>
                  </a:lnTo>
                  <a:lnTo>
                    <a:pt x="924" y="604"/>
                  </a:lnTo>
                  <a:lnTo>
                    <a:pt x="796" y="720"/>
                  </a:lnTo>
                  <a:lnTo>
                    <a:pt x="693" y="848"/>
                  </a:lnTo>
                  <a:lnTo>
                    <a:pt x="578" y="989"/>
                  </a:lnTo>
                  <a:lnTo>
                    <a:pt x="475" y="1143"/>
                  </a:lnTo>
                  <a:lnTo>
                    <a:pt x="360" y="1336"/>
                  </a:lnTo>
                  <a:lnTo>
                    <a:pt x="257" y="1515"/>
                  </a:lnTo>
                  <a:lnTo>
                    <a:pt x="180" y="1695"/>
                  </a:lnTo>
                  <a:lnTo>
                    <a:pt x="116" y="1862"/>
                  </a:lnTo>
                  <a:lnTo>
                    <a:pt x="65" y="2028"/>
                  </a:lnTo>
                  <a:lnTo>
                    <a:pt x="26" y="2195"/>
                  </a:lnTo>
                  <a:lnTo>
                    <a:pt x="0" y="2349"/>
                  </a:lnTo>
                  <a:lnTo>
                    <a:pt x="0" y="2503"/>
                  </a:lnTo>
                  <a:lnTo>
                    <a:pt x="0" y="2644"/>
                  </a:lnTo>
                  <a:lnTo>
                    <a:pt x="26" y="2773"/>
                  </a:lnTo>
                  <a:lnTo>
                    <a:pt x="52" y="2901"/>
                  </a:lnTo>
                  <a:lnTo>
                    <a:pt x="77" y="3029"/>
                  </a:lnTo>
                  <a:lnTo>
                    <a:pt x="129" y="3145"/>
                  </a:lnTo>
                  <a:lnTo>
                    <a:pt x="180" y="3273"/>
                  </a:lnTo>
                  <a:lnTo>
                    <a:pt x="244" y="3389"/>
                  </a:lnTo>
                  <a:lnTo>
                    <a:pt x="308" y="3491"/>
                  </a:lnTo>
                  <a:lnTo>
                    <a:pt x="462" y="3710"/>
                  </a:lnTo>
                  <a:lnTo>
                    <a:pt x="642" y="3915"/>
                  </a:lnTo>
                  <a:lnTo>
                    <a:pt x="847" y="4107"/>
                  </a:lnTo>
                  <a:lnTo>
                    <a:pt x="1066" y="4287"/>
                  </a:lnTo>
                  <a:lnTo>
                    <a:pt x="1284" y="4467"/>
                  </a:lnTo>
                  <a:lnTo>
                    <a:pt x="1528" y="4634"/>
                  </a:lnTo>
                  <a:lnTo>
                    <a:pt x="2015" y="4942"/>
                  </a:lnTo>
                  <a:lnTo>
                    <a:pt x="2490" y="5237"/>
                  </a:lnTo>
                  <a:lnTo>
                    <a:pt x="2926" y="5493"/>
                  </a:lnTo>
                  <a:lnTo>
                    <a:pt x="14720" y="13245"/>
                  </a:lnTo>
                  <a:lnTo>
                    <a:pt x="14733" y="13334"/>
                  </a:lnTo>
                  <a:lnTo>
                    <a:pt x="14758" y="13424"/>
                  </a:lnTo>
                  <a:lnTo>
                    <a:pt x="14758" y="13527"/>
                  </a:lnTo>
                  <a:lnTo>
                    <a:pt x="14758" y="13591"/>
                  </a:lnTo>
                  <a:lnTo>
                    <a:pt x="14746" y="13655"/>
                  </a:lnTo>
                  <a:lnTo>
                    <a:pt x="14720" y="13719"/>
                  </a:lnTo>
                  <a:lnTo>
                    <a:pt x="14694" y="13784"/>
                  </a:lnTo>
                  <a:lnTo>
                    <a:pt x="14643" y="13835"/>
                  </a:lnTo>
                  <a:lnTo>
                    <a:pt x="14579" y="13861"/>
                  </a:lnTo>
                  <a:lnTo>
                    <a:pt x="14502" y="13886"/>
                  </a:lnTo>
                  <a:lnTo>
                    <a:pt x="14399" y="13899"/>
                  </a:lnTo>
                  <a:lnTo>
                    <a:pt x="14296" y="13899"/>
                  </a:lnTo>
                  <a:lnTo>
                    <a:pt x="8008" y="9780"/>
                  </a:lnTo>
                  <a:lnTo>
                    <a:pt x="7867" y="9690"/>
                  </a:lnTo>
                  <a:lnTo>
                    <a:pt x="7700" y="9587"/>
                  </a:lnTo>
                  <a:lnTo>
                    <a:pt x="7495" y="9484"/>
                  </a:lnTo>
                  <a:lnTo>
                    <a:pt x="7238" y="9382"/>
                  </a:lnTo>
                  <a:lnTo>
                    <a:pt x="6956" y="9292"/>
                  </a:lnTo>
                  <a:lnTo>
                    <a:pt x="6815" y="9253"/>
                  </a:lnTo>
                  <a:lnTo>
                    <a:pt x="6648" y="9228"/>
                  </a:lnTo>
                  <a:lnTo>
                    <a:pt x="6494" y="9202"/>
                  </a:lnTo>
                  <a:lnTo>
                    <a:pt x="6135" y="9202"/>
                  </a:lnTo>
                  <a:lnTo>
                    <a:pt x="5955" y="9241"/>
                  </a:lnTo>
                  <a:lnTo>
                    <a:pt x="5763" y="9292"/>
                  </a:lnTo>
                  <a:lnTo>
                    <a:pt x="5570" y="9369"/>
                  </a:lnTo>
                  <a:lnTo>
                    <a:pt x="5390" y="9484"/>
                  </a:lnTo>
                  <a:lnTo>
                    <a:pt x="5211" y="9613"/>
                  </a:lnTo>
                  <a:lnTo>
                    <a:pt x="5134" y="9703"/>
                  </a:lnTo>
                  <a:lnTo>
                    <a:pt x="5044" y="9792"/>
                  </a:lnTo>
                  <a:lnTo>
                    <a:pt x="4967" y="9895"/>
                  </a:lnTo>
                  <a:lnTo>
                    <a:pt x="4890" y="9998"/>
                  </a:lnTo>
                  <a:lnTo>
                    <a:pt x="4736" y="10229"/>
                  </a:lnTo>
                  <a:lnTo>
                    <a:pt x="4620" y="10447"/>
                  </a:lnTo>
                  <a:lnTo>
                    <a:pt x="4518" y="10652"/>
                  </a:lnTo>
                  <a:lnTo>
                    <a:pt x="4441" y="10858"/>
                  </a:lnTo>
                  <a:lnTo>
                    <a:pt x="4377" y="11037"/>
                  </a:lnTo>
                  <a:lnTo>
                    <a:pt x="4338" y="11217"/>
                  </a:lnTo>
                  <a:lnTo>
                    <a:pt x="4312" y="11397"/>
                  </a:lnTo>
                  <a:lnTo>
                    <a:pt x="4300" y="11563"/>
                  </a:lnTo>
                  <a:lnTo>
                    <a:pt x="4312" y="11730"/>
                  </a:lnTo>
                  <a:lnTo>
                    <a:pt x="4338" y="11897"/>
                  </a:lnTo>
                  <a:lnTo>
                    <a:pt x="4377" y="12051"/>
                  </a:lnTo>
                  <a:lnTo>
                    <a:pt x="4441" y="12205"/>
                  </a:lnTo>
                  <a:lnTo>
                    <a:pt x="4505" y="12333"/>
                  </a:lnTo>
                  <a:lnTo>
                    <a:pt x="4582" y="12475"/>
                  </a:lnTo>
                  <a:lnTo>
                    <a:pt x="4672" y="12590"/>
                  </a:lnTo>
                  <a:lnTo>
                    <a:pt x="4774" y="12706"/>
                  </a:lnTo>
                  <a:lnTo>
                    <a:pt x="4877" y="12821"/>
                  </a:lnTo>
                  <a:lnTo>
                    <a:pt x="4980" y="12924"/>
                  </a:lnTo>
                  <a:lnTo>
                    <a:pt x="5211" y="13116"/>
                  </a:lnTo>
                  <a:lnTo>
                    <a:pt x="5455" y="13283"/>
                  </a:lnTo>
                  <a:lnTo>
                    <a:pt x="5673" y="13437"/>
                  </a:lnTo>
                  <a:lnTo>
                    <a:pt x="9163" y="15721"/>
                  </a:lnTo>
                  <a:lnTo>
                    <a:pt x="12012" y="17582"/>
                  </a:lnTo>
                  <a:lnTo>
                    <a:pt x="12063" y="17698"/>
                  </a:lnTo>
                  <a:lnTo>
                    <a:pt x="12102" y="17826"/>
                  </a:lnTo>
                  <a:lnTo>
                    <a:pt x="12115" y="17890"/>
                  </a:lnTo>
                  <a:lnTo>
                    <a:pt x="12128" y="17967"/>
                  </a:lnTo>
                  <a:lnTo>
                    <a:pt x="12115" y="18031"/>
                  </a:lnTo>
                  <a:lnTo>
                    <a:pt x="12102" y="18083"/>
                  </a:lnTo>
                  <a:lnTo>
                    <a:pt x="12076" y="18147"/>
                  </a:lnTo>
                  <a:lnTo>
                    <a:pt x="12038" y="18185"/>
                  </a:lnTo>
                  <a:lnTo>
                    <a:pt x="11986" y="18237"/>
                  </a:lnTo>
                  <a:lnTo>
                    <a:pt x="11910" y="18262"/>
                  </a:lnTo>
                  <a:lnTo>
                    <a:pt x="11820" y="18288"/>
                  </a:lnTo>
                  <a:lnTo>
                    <a:pt x="11717" y="18288"/>
                  </a:lnTo>
                  <a:lnTo>
                    <a:pt x="11550" y="18275"/>
                  </a:lnTo>
                  <a:lnTo>
                    <a:pt x="5993" y="14630"/>
                  </a:lnTo>
                  <a:lnTo>
                    <a:pt x="5929" y="14592"/>
                  </a:lnTo>
                  <a:lnTo>
                    <a:pt x="5852" y="14553"/>
                  </a:lnTo>
                  <a:lnTo>
                    <a:pt x="5737" y="14502"/>
                  </a:lnTo>
                  <a:lnTo>
                    <a:pt x="5609" y="14451"/>
                  </a:lnTo>
                  <a:lnTo>
                    <a:pt x="5455" y="14412"/>
                  </a:lnTo>
                  <a:lnTo>
                    <a:pt x="5288" y="14387"/>
                  </a:lnTo>
                  <a:lnTo>
                    <a:pt x="5108" y="14374"/>
                  </a:lnTo>
                  <a:lnTo>
                    <a:pt x="4916" y="14387"/>
                  </a:lnTo>
                  <a:lnTo>
                    <a:pt x="4723" y="14425"/>
                  </a:lnTo>
                  <a:lnTo>
                    <a:pt x="4518" y="14489"/>
                  </a:lnTo>
                  <a:lnTo>
                    <a:pt x="4415" y="14528"/>
                  </a:lnTo>
                  <a:lnTo>
                    <a:pt x="4312" y="14592"/>
                  </a:lnTo>
                  <a:lnTo>
                    <a:pt x="4210" y="14656"/>
                  </a:lnTo>
                  <a:lnTo>
                    <a:pt x="4107" y="14733"/>
                  </a:lnTo>
                  <a:lnTo>
                    <a:pt x="3992" y="14823"/>
                  </a:lnTo>
                  <a:lnTo>
                    <a:pt x="3889" y="14913"/>
                  </a:lnTo>
                  <a:lnTo>
                    <a:pt x="3786" y="15028"/>
                  </a:lnTo>
                  <a:lnTo>
                    <a:pt x="3684" y="15157"/>
                  </a:lnTo>
                  <a:lnTo>
                    <a:pt x="3581" y="15298"/>
                  </a:lnTo>
                  <a:lnTo>
                    <a:pt x="3465" y="15452"/>
                  </a:lnTo>
                  <a:lnTo>
                    <a:pt x="3350" y="15631"/>
                  </a:lnTo>
                  <a:lnTo>
                    <a:pt x="3260" y="15824"/>
                  </a:lnTo>
                  <a:lnTo>
                    <a:pt x="3170" y="16004"/>
                  </a:lnTo>
                  <a:lnTo>
                    <a:pt x="3106" y="16170"/>
                  </a:lnTo>
                  <a:lnTo>
                    <a:pt x="3068" y="16324"/>
                  </a:lnTo>
                  <a:lnTo>
                    <a:pt x="3029" y="16478"/>
                  </a:lnTo>
                  <a:lnTo>
                    <a:pt x="3016" y="16632"/>
                  </a:lnTo>
                  <a:lnTo>
                    <a:pt x="3003" y="16761"/>
                  </a:lnTo>
                  <a:lnTo>
                    <a:pt x="3016" y="16928"/>
                  </a:lnTo>
                  <a:lnTo>
                    <a:pt x="3042" y="17069"/>
                  </a:lnTo>
                  <a:lnTo>
                    <a:pt x="3068" y="17210"/>
                  </a:lnTo>
                  <a:lnTo>
                    <a:pt x="3119" y="17325"/>
                  </a:lnTo>
                  <a:lnTo>
                    <a:pt x="3170" y="17441"/>
                  </a:lnTo>
                  <a:lnTo>
                    <a:pt x="3234" y="17544"/>
                  </a:lnTo>
                  <a:lnTo>
                    <a:pt x="3286" y="17646"/>
                  </a:lnTo>
                  <a:lnTo>
                    <a:pt x="3363" y="17723"/>
                  </a:lnTo>
                  <a:lnTo>
                    <a:pt x="3478" y="17864"/>
                  </a:lnTo>
                  <a:lnTo>
                    <a:pt x="3594" y="17967"/>
                  </a:lnTo>
                  <a:lnTo>
                    <a:pt x="3709" y="18044"/>
                  </a:lnTo>
                  <a:lnTo>
                    <a:pt x="9458" y="21804"/>
                  </a:lnTo>
                  <a:lnTo>
                    <a:pt x="9497" y="21881"/>
                  </a:lnTo>
                  <a:lnTo>
                    <a:pt x="9523" y="21971"/>
                  </a:lnTo>
                  <a:lnTo>
                    <a:pt x="9535" y="22074"/>
                  </a:lnTo>
                  <a:lnTo>
                    <a:pt x="9535" y="22125"/>
                  </a:lnTo>
                  <a:lnTo>
                    <a:pt x="9523" y="22176"/>
                  </a:lnTo>
                  <a:lnTo>
                    <a:pt x="9484" y="22228"/>
                  </a:lnTo>
                  <a:lnTo>
                    <a:pt x="9446" y="22279"/>
                  </a:lnTo>
                  <a:lnTo>
                    <a:pt x="9381" y="22317"/>
                  </a:lnTo>
                  <a:lnTo>
                    <a:pt x="9304" y="22356"/>
                  </a:lnTo>
                  <a:lnTo>
                    <a:pt x="9202" y="22382"/>
                  </a:lnTo>
                  <a:lnTo>
                    <a:pt x="9061" y="22394"/>
                  </a:lnTo>
                  <a:lnTo>
                    <a:pt x="5172" y="19854"/>
                  </a:lnTo>
                  <a:lnTo>
                    <a:pt x="5134" y="19828"/>
                  </a:lnTo>
                  <a:lnTo>
                    <a:pt x="5005" y="19789"/>
                  </a:lnTo>
                  <a:lnTo>
                    <a:pt x="4813" y="19738"/>
                  </a:lnTo>
                  <a:lnTo>
                    <a:pt x="4685" y="19725"/>
                  </a:lnTo>
                  <a:lnTo>
                    <a:pt x="4556" y="19712"/>
                  </a:lnTo>
                  <a:lnTo>
                    <a:pt x="4364" y="19725"/>
                  </a:lnTo>
                  <a:lnTo>
                    <a:pt x="4171" y="19764"/>
                  </a:lnTo>
                  <a:lnTo>
                    <a:pt x="4056" y="19802"/>
                  </a:lnTo>
                  <a:lnTo>
                    <a:pt x="3953" y="19841"/>
                  </a:lnTo>
                  <a:lnTo>
                    <a:pt x="3838" y="19892"/>
                  </a:lnTo>
                  <a:lnTo>
                    <a:pt x="3722" y="19943"/>
                  </a:lnTo>
                  <a:lnTo>
                    <a:pt x="3619" y="20020"/>
                  </a:lnTo>
                  <a:lnTo>
                    <a:pt x="3504" y="20110"/>
                  </a:lnTo>
                  <a:lnTo>
                    <a:pt x="3388" y="20200"/>
                  </a:lnTo>
                  <a:lnTo>
                    <a:pt x="3273" y="20316"/>
                  </a:lnTo>
                  <a:lnTo>
                    <a:pt x="3145" y="20444"/>
                  </a:lnTo>
                  <a:lnTo>
                    <a:pt x="3029" y="20585"/>
                  </a:lnTo>
                  <a:lnTo>
                    <a:pt x="2914" y="20739"/>
                  </a:lnTo>
                  <a:lnTo>
                    <a:pt x="2798" y="20906"/>
                  </a:lnTo>
                  <a:lnTo>
                    <a:pt x="2695" y="21098"/>
                  </a:lnTo>
                  <a:lnTo>
                    <a:pt x="2618" y="21265"/>
                  </a:lnTo>
                  <a:lnTo>
                    <a:pt x="2541" y="21432"/>
                  </a:lnTo>
                  <a:lnTo>
                    <a:pt x="2490" y="21599"/>
                  </a:lnTo>
                  <a:lnTo>
                    <a:pt x="2439" y="21753"/>
                  </a:lnTo>
                  <a:lnTo>
                    <a:pt x="2413" y="21894"/>
                  </a:lnTo>
                  <a:lnTo>
                    <a:pt x="2400" y="22035"/>
                  </a:lnTo>
                  <a:lnTo>
                    <a:pt x="2387" y="22176"/>
                  </a:lnTo>
                  <a:lnTo>
                    <a:pt x="2400" y="22343"/>
                  </a:lnTo>
                  <a:lnTo>
                    <a:pt x="2426" y="22484"/>
                  </a:lnTo>
                  <a:lnTo>
                    <a:pt x="2464" y="22625"/>
                  </a:lnTo>
                  <a:lnTo>
                    <a:pt x="2503" y="22767"/>
                  </a:lnTo>
                  <a:lnTo>
                    <a:pt x="2554" y="22882"/>
                  </a:lnTo>
                  <a:lnTo>
                    <a:pt x="2618" y="22998"/>
                  </a:lnTo>
                  <a:lnTo>
                    <a:pt x="2683" y="23087"/>
                  </a:lnTo>
                  <a:lnTo>
                    <a:pt x="2747" y="23177"/>
                  </a:lnTo>
                  <a:lnTo>
                    <a:pt x="2875" y="23331"/>
                  </a:lnTo>
                  <a:lnTo>
                    <a:pt x="2991" y="23434"/>
                  </a:lnTo>
                  <a:lnTo>
                    <a:pt x="3093" y="23511"/>
                  </a:lnTo>
                  <a:lnTo>
                    <a:pt x="25538" y="38179"/>
                  </a:lnTo>
                  <a:lnTo>
                    <a:pt x="25628" y="38243"/>
                  </a:lnTo>
                  <a:lnTo>
                    <a:pt x="25885" y="38410"/>
                  </a:lnTo>
                  <a:lnTo>
                    <a:pt x="26282" y="38654"/>
                  </a:lnTo>
                  <a:lnTo>
                    <a:pt x="26526" y="38782"/>
                  </a:lnTo>
                  <a:lnTo>
                    <a:pt x="26796" y="38923"/>
                  </a:lnTo>
                  <a:lnTo>
                    <a:pt x="27091" y="39065"/>
                  </a:lnTo>
                  <a:lnTo>
                    <a:pt x="27399" y="39193"/>
                  </a:lnTo>
                  <a:lnTo>
                    <a:pt x="27720" y="39321"/>
                  </a:lnTo>
                  <a:lnTo>
                    <a:pt x="28066" y="39437"/>
                  </a:lnTo>
                  <a:lnTo>
                    <a:pt x="28400" y="39527"/>
                  </a:lnTo>
                  <a:lnTo>
                    <a:pt x="28759" y="39603"/>
                  </a:lnTo>
                  <a:lnTo>
                    <a:pt x="29106" y="39642"/>
                  </a:lnTo>
                  <a:lnTo>
                    <a:pt x="29285" y="39655"/>
                  </a:lnTo>
                  <a:lnTo>
                    <a:pt x="29452" y="39668"/>
                  </a:lnTo>
                  <a:lnTo>
                    <a:pt x="29760" y="39655"/>
                  </a:lnTo>
                  <a:lnTo>
                    <a:pt x="29914" y="39629"/>
                  </a:lnTo>
                  <a:lnTo>
                    <a:pt x="30068" y="39603"/>
                  </a:lnTo>
                  <a:lnTo>
                    <a:pt x="30209" y="39565"/>
                  </a:lnTo>
                  <a:lnTo>
                    <a:pt x="30363" y="39527"/>
                  </a:lnTo>
                  <a:lnTo>
                    <a:pt x="30504" y="39475"/>
                  </a:lnTo>
                  <a:lnTo>
                    <a:pt x="30646" y="39411"/>
                  </a:lnTo>
                  <a:lnTo>
                    <a:pt x="30761" y="39360"/>
                  </a:lnTo>
                  <a:lnTo>
                    <a:pt x="30877" y="39308"/>
                  </a:lnTo>
                  <a:lnTo>
                    <a:pt x="31108" y="39244"/>
                  </a:lnTo>
                  <a:lnTo>
                    <a:pt x="31351" y="39206"/>
                  </a:lnTo>
                  <a:lnTo>
                    <a:pt x="31595" y="39193"/>
                  </a:lnTo>
                  <a:lnTo>
                    <a:pt x="31762" y="39193"/>
                  </a:lnTo>
                  <a:lnTo>
                    <a:pt x="31929" y="39219"/>
                  </a:lnTo>
                  <a:lnTo>
                    <a:pt x="32096" y="39244"/>
                  </a:lnTo>
                  <a:lnTo>
                    <a:pt x="32263" y="39270"/>
                  </a:lnTo>
                  <a:lnTo>
                    <a:pt x="32417" y="39321"/>
                  </a:lnTo>
                  <a:lnTo>
                    <a:pt x="32583" y="39373"/>
                  </a:lnTo>
                  <a:lnTo>
                    <a:pt x="32904" y="39488"/>
                  </a:lnTo>
                  <a:lnTo>
                    <a:pt x="33199" y="39629"/>
                  </a:lnTo>
                  <a:lnTo>
                    <a:pt x="33495" y="39796"/>
                  </a:lnTo>
                  <a:lnTo>
                    <a:pt x="33777" y="39976"/>
                  </a:lnTo>
                  <a:lnTo>
                    <a:pt x="34034" y="40142"/>
                  </a:lnTo>
                  <a:lnTo>
                    <a:pt x="34277" y="40322"/>
                  </a:lnTo>
                  <a:lnTo>
                    <a:pt x="34496" y="40502"/>
                  </a:lnTo>
                  <a:lnTo>
                    <a:pt x="34855" y="40810"/>
                  </a:lnTo>
                  <a:lnTo>
                    <a:pt x="35073" y="41028"/>
                  </a:lnTo>
                  <a:lnTo>
                    <a:pt x="35163" y="41105"/>
                  </a:lnTo>
                  <a:lnTo>
                    <a:pt x="42798" y="29414"/>
                  </a:lnTo>
                  <a:lnTo>
                    <a:pt x="42683" y="29388"/>
                  </a:lnTo>
                  <a:lnTo>
                    <a:pt x="42555" y="29350"/>
                  </a:lnTo>
                  <a:lnTo>
                    <a:pt x="42388" y="29286"/>
                  </a:lnTo>
                  <a:lnTo>
                    <a:pt x="42183" y="29196"/>
                  </a:lnTo>
                  <a:lnTo>
                    <a:pt x="41939" y="29055"/>
                  </a:lnTo>
                  <a:lnTo>
                    <a:pt x="41682" y="28875"/>
                  </a:lnTo>
                  <a:lnTo>
                    <a:pt x="41541" y="28772"/>
                  </a:lnTo>
                  <a:lnTo>
                    <a:pt x="41400" y="28644"/>
                  </a:lnTo>
                  <a:lnTo>
                    <a:pt x="41259" y="28503"/>
                  </a:lnTo>
                  <a:lnTo>
                    <a:pt x="41117" y="28349"/>
                  </a:lnTo>
                  <a:lnTo>
                    <a:pt x="40963" y="28182"/>
                  </a:lnTo>
                  <a:lnTo>
                    <a:pt x="40822" y="28002"/>
                  </a:lnTo>
                  <a:lnTo>
                    <a:pt x="40668" y="27797"/>
                  </a:lnTo>
                  <a:lnTo>
                    <a:pt x="40527" y="27566"/>
                  </a:lnTo>
                  <a:lnTo>
                    <a:pt x="40386" y="27322"/>
                  </a:lnTo>
                  <a:lnTo>
                    <a:pt x="40245" y="27066"/>
                  </a:lnTo>
                  <a:lnTo>
                    <a:pt x="40104" y="26783"/>
                  </a:lnTo>
                  <a:lnTo>
                    <a:pt x="39962" y="26475"/>
                  </a:lnTo>
                  <a:lnTo>
                    <a:pt x="39834" y="26142"/>
                  </a:lnTo>
                  <a:lnTo>
                    <a:pt x="39706" y="25782"/>
                  </a:lnTo>
                  <a:lnTo>
                    <a:pt x="39590" y="25410"/>
                  </a:lnTo>
                  <a:lnTo>
                    <a:pt x="39475" y="25012"/>
                  </a:lnTo>
                  <a:lnTo>
                    <a:pt x="39372" y="24576"/>
                  </a:lnTo>
                  <a:lnTo>
                    <a:pt x="39269" y="24127"/>
                  </a:lnTo>
                  <a:lnTo>
                    <a:pt x="39167" y="23639"/>
                  </a:lnTo>
                  <a:lnTo>
                    <a:pt x="39038" y="23164"/>
                  </a:lnTo>
                  <a:lnTo>
                    <a:pt x="38884" y="22664"/>
                  </a:lnTo>
                  <a:lnTo>
                    <a:pt x="38705" y="22163"/>
                  </a:lnTo>
                  <a:lnTo>
                    <a:pt x="38499" y="21650"/>
                  </a:lnTo>
                  <a:lnTo>
                    <a:pt x="38281" y="21137"/>
                  </a:lnTo>
                  <a:lnTo>
                    <a:pt x="38050" y="20611"/>
                  </a:lnTo>
                  <a:lnTo>
                    <a:pt x="37806" y="20097"/>
                  </a:lnTo>
                  <a:lnTo>
                    <a:pt x="37537" y="19584"/>
                  </a:lnTo>
                  <a:lnTo>
                    <a:pt x="37267" y="19071"/>
                  </a:lnTo>
                  <a:lnTo>
                    <a:pt x="36998" y="18557"/>
                  </a:lnTo>
                  <a:lnTo>
                    <a:pt x="36703" y="18057"/>
                  </a:lnTo>
                  <a:lnTo>
                    <a:pt x="36125" y="17069"/>
                  </a:lnTo>
                  <a:lnTo>
                    <a:pt x="35535" y="16132"/>
                  </a:lnTo>
                  <a:lnTo>
                    <a:pt x="34958" y="15246"/>
                  </a:lnTo>
                  <a:lnTo>
                    <a:pt x="34406" y="14438"/>
                  </a:lnTo>
                  <a:lnTo>
                    <a:pt x="33892" y="13719"/>
                  </a:lnTo>
                  <a:lnTo>
                    <a:pt x="33443" y="13103"/>
                  </a:lnTo>
                  <a:lnTo>
                    <a:pt x="32776" y="12218"/>
                  </a:lnTo>
                  <a:lnTo>
                    <a:pt x="32532" y="11897"/>
                  </a:lnTo>
                  <a:lnTo>
                    <a:pt x="32314" y="11756"/>
                  </a:lnTo>
                  <a:lnTo>
                    <a:pt x="32057" y="11589"/>
                  </a:lnTo>
                  <a:lnTo>
                    <a:pt x="31711" y="11358"/>
                  </a:lnTo>
                  <a:lnTo>
                    <a:pt x="31300" y="11063"/>
                  </a:lnTo>
                  <a:lnTo>
                    <a:pt x="30825" y="10704"/>
                  </a:lnTo>
                  <a:lnTo>
                    <a:pt x="30299" y="10293"/>
                  </a:lnTo>
                  <a:lnTo>
                    <a:pt x="29735" y="9831"/>
                  </a:lnTo>
                  <a:lnTo>
                    <a:pt x="29144" y="9305"/>
                  </a:lnTo>
                  <a:lnTo>
                    <a:pt x="28528" y="8727"/>
                  </a:lnTo>
                  <a:lnTo>
                    <a:pt x="28220" y="8419"/>
                  </a:lnTo>
                  <a:lnTo>
                    <a:pt x="27912" y="8098"/>
                  </a:lnTo>
                  <a:lnTo>
                    <a:pt x="27604" y="7765"/>
                  </a:lnTo>
                  <a:lnTo>
                    <a:pt x="27296" y="7431"/>
                  </a:lnTo>
                  <a:lnTo>
                    <a:pt x="26988" y="7072"/>
                  </a:lnTo>
                  <a:lnTo>
                    <a:pt x="26693" y="6700"/>
                  </a:lnTo>
                  <a:lnTo>
                    <a:pt x="26411" y="6328"/>
                  </a:lnTo>
                  <a:lnTo>
                    <a:pt x="26128" y="5943"/>
                  </a:lnTo>
                  <a:lnTo>
                    <a:pt x="25846" y="5545"/>
                  </a:lnTo>
                  <a:lnTo>
                    <a:pt x="25589" y="5134"/>
                  </a:lnTo>
                  <a:lnTo>
                    <a:pt x="25333" y="4711"/>
                  </a:lnTo>
                  <a:lnTo>
                    <a:pt x="25102" y="4287"/>
                  </a:lnTo>
                  <a:lnTo>
                    <a:pt x="24961" y="4043"/>
                  </a:lnTo>
                  <a:lnTo>
                    <a:pt x="24819" y="3812"/>
                  </a:lnTo>
                  <a:lnTo>
                    <a:pt x="24665" y="3594"/>
                  </a:lnTo>
                  <a:lnTo>
                    <a:pt x="24511" y="3389"/>
                  </a:lnTo>
                  <a:lnTo>
                    <a:pt x="24345" y="3196"/>
                  </a:lnTo>
                  <a:lnTo>
                    <a:pt x="24165" y="3017"/>
                  </a:lnTo>
                  <a:lnTo>
                    <a:pt x="23985" y="2863"/>
                  </a:lnTo>
                  <a:lnTo>
                    <a:pt x="23806" y="2709"/>
                  </a:lnTo>
                  <a:lnTo>
                    <a:pt x="23613" y="2580"/>
                  </a:lnTo>
                  <a:lnTo>
                    <a:pt x="23421" y="2465"/>
                  </a:lnTo>
                  <a:lnTo>
                    <a:pt x="23228" y="2375"/>
                  </a:lnTo>
                  <a:lnTo>
                    <a:pt x="23023" y="2285"/>
                  </a:lnTo>
                  <a:lnTo>
                    <a:pt x="22818" y="2221"/>
                  </a:lnTo>
                  <a:lnTo>
                    <a:pt x="22612" y="2182"/>
                  </a:lnTo>
                  <a:lnTo>
                    <a:pt x="22407" y="2157"/>
                  </a:lnTo>
                  <a:lnTo>
                    <a:pt x="22202" y="2144"/>
                  </a:lnTo>
                  <a:lnTo>
                    <a:pt x="21971" y="2157"/>
                  </a:lnTo>
                  <a:lnTo>
                    <a:pt x="21727" y="2195"/>
                  </a:lnTo>
                  <a:lnTo>
                    <a:pt x="21496" y="2247"/>
                  </a:lnTo>
                  <a:lnTo>
                    <a:pt x="21265" y="2336"/>
                  </a:lnTo>
                  <a:lnTo>
                    <a:pt x="21034" y="2452"/>
                  </a:lnTo>
                  <a:lnTo>
                    <a:pt x="20803" y="2580"/>
                  </a:lnTo>
                  <a:lnTo>
                    <a:pt x="20572" y="2747"/>
                  </a:lnTo>
                  <a:lnTo>
                    <a:pt x="20354" y="2940"/>
                  </a:lnTo>
                  <a:lnTo>
                    <a:pt x="20238" y="3055"/>
                  </a:lnTo>
                  <a:lnTo>
                    <a:pt x="20135" y="3196"/>
                  </a:lnTo>
                  <a:lnTo>
                    <a:pt x="20046" y="3325"/>
                  </a:lnTo>
                  <a:lnTo>
                    <a:pt x="19981" y="3479"/>
                  </a:lnTo>
                  <a:lnTo>
                    <a:pt x="19930" y="3633"/>
                  </a:lnTo>
                  <a:lnTo>
                    <a:pt x="19892" y="3799"/>
                  </a:lnTo>
                  <a:lnTo>
                    <a:pt x="19866" y="3979"/>
                  </a:lnTo>
                  <a:lnTo>
                    <a:pt x="19866" y="4159"/>
                  </a:lnTo>
                  <a:lnTo>
                    <a:pt x="19866" y="4351"/>
                  </a:lnTo>
                  <a:lnTo>
                    <a:pt x="19892" y="4544"/>
                  </a:lnTo>
                  <a:lnTo>
                    <a:pt x="19930" y="4749"/>
                  </a:lnTo>
                  <a:lnTo>
                    <a:pt x="19969" y="4967"/>
                  </a:lnTo>
                  <a:lnTo>
                    <a:pt x="20033" y="5185"/>
                  </a:lnTo>
                  <a:lnTo>
                    <a:pt x="20110" y="5416"/>
                  </a:lnTo>
                  <a:lnTo>
                    <a:pt x="20187" y="5660"/>
                  </a:lnTo>
                  <a:lnTo>
                    <a:pt x="20289" y="5904"/>
                  </a:lnTo>
                  <a:lnTo>
                    <a:pt x="20508" y="6417"/>
                  </a:lnTo>
                  <a:lnTo>
                    <a:pt x="20777" y="6956"/>
                  </a:lnTo>
                  <a:lnTo>
                    <a:pt x="21085" y="7521"/>
                  </a:lnTo>
                  <a:lnTo>
                    <a:pt x="21444" y="8124"/>
                  </a:lnTo>
                  <a:lnTo>
                    <a:pt x="21829" y="8753"/>
                  </a:lnTo>
                  <a:lnTo>
                    <a:pt x="22240" y="9407"/>
                  </a:lnTo>
                  <a:lnTo>
                    <a:pt x="22702" y="10088"/>
                  </a:lnTo>
                  <a:lnTo>
                    <a:pt x="23177" y="10793"/>
                  </a:lnTo>
                  <a:lnTo>
                    <a:pt x="24216" y="12282"/>
                  </a:lnTo>
                  <a:lnTo>
                    <a:pt x="25346" y="13873"/>
                  </a:lnTo>
                  <a:lnTo>
                    <a:pt x="25358" y="13912"/>
                  </a:lnTo>
                  <a:lnTo>
                    <a:pt x="25371" y="13976"/>
                  </a:lnTo>
                  <a:lnTo>
                    <a:pt x="25371" y="14002"/>
                  </a:lnTo>
                  <a:lnTo>
                    <a:pt x="25346" y="14040"/>
                  </a:lnTo>
                  <a:lnTo>
                    <a:pt x="25307" y="14066"/>
                  </a:lnTo>
                  <a:lnTo>
                    <a:pt x="25256" y="14066"/>
                  </a:lnTo>
                  <a:lnTo>
                    <a:pt x="25153" y="14053"/>
                  </a:lnTo>
                  <a:lnTo>
                    <a:pt x="24999" y="14015"/>
                  </a:lnTo>
                  <a:lnTo>
                    <a:pt x="24807" y="13925"/>
                  </a:lnTo>
                  <a:lnTo>
                    <a:pt x="24550" y="13796"/>
                  </a:lnTo>
                  <a:lnTo>
                    <a:pt x="24229" y="13617"/>
                  </a:lnTo>
                  <a:lnTo>
                    <a:pt x="23831" y="13373"/>
                  </a:lnTo>
                  <a:lnTo>
                    <a:pt x="23357" y="13052"/>
                  </a:lnTo>
                  <a:lnTo>
                    <a:pt x="22805" y="12667"/>
                  </a:lnTo>
                  <a:lnTo>
                    <a:pt x="21675" y="11897"/>
                  </a:lnTo>
                  <a:lnTo>
                    <a:pt x="20097" y="10832"/>
                  </a:lnTo>
                  <a:lnTo>
                    <a:pt x="18172" y="9549"/>
                  </a:lnTo>
                  <a:lnTo>
                    <a:pt x="16016" y="8137"/>
                  </a:lnTo>
                  <a:lnTo>
                    <a:pt x="12269" y="5673"/>
                  </a:lnTo>
                  <a:lnTo>
                    <a:pt x="8868" y="3440"/>
                  </a:lnTo>
                  <a:lnTo>
                    <a:pt x="5429" y="1194"/>
                  </a:lnTo>
                  <a:lnTo>
                    <a:pt x="5352" y="1143"/>
                  </a:lnTo>
                  <a:lnTo>
                    <a:pt x="5172" y="1015"/>
                  </a:lnTo>
                  <a:lnTo>
                    <a:pt x="4877" y="822"/>
                  </a:lnTo>
                  <a:lnTo>
                    <a:pt x="4505" y="604"/>
                  </a:lnTo>
                  <a:lnTo>
                    <a:pt x="4287" y="489"/>
                  </a:lnTo>
                  <a:lnTo>
                    <a:pt x="4056" y="386"/>
                  </a:lnTo>
                  <a:lnTo>
                    <a:pt x="3812" y="283"/>
                  </a:lnTo>
                  <a:lnTo>
                    <a:pt x="3555" y="193"/>
                  </a:lnTo>
                  <a:lnTo>
                    <a:pt x="3299" y="116"/>
                  </a:lnTo>
                  <a:lnTo>
                    <a:pt x="3029" y="52"/>
                  </a:lnTo>
                  <a:lnTo>
                    <a:pt x="2747" y="14"/>
                  </a:lnTo>
                  <a:lnTo>
                    <a:pt x="2477" y="1"/>
                  </a:lnTo>
                  <a:close/>
                </a:path>
              </a:pathLst>
            </a:custGeom>
            <a:solidFill>
              <a:srgbClr val="DEA375"/>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5" name="Google Shape;165;p2"/>
            <p:cNvSpPr/>
            <p:nvPr/>
          </p:nvSpPr>
          <p:spPr>
            <a:xfrm>
              <a:off x="1664300" y="3542600"/>
              <a:ext cx="1069975" cy="1027625"/>
            </a:xfrm>
            <a:custGeom>
              <a:avLst/>
              <a:gdLst/>
              <a:ahLst/>
              <a:cxnLst/>
              <a:rect l="l" t="t" r="r" b="b"/>
              <a:pathLst>
                <a:path w="42799" h="41105" fill="none" extrusionOk="0">
                  <a:moveTo>
                    <a:pt x="2477" y="1"/>
                  </a:moveTo>
                  <a:lnTo>
                    <a:pt x="2477" y="1"/>
                  </a:lnTo>
                  <a:lnTo>
                    <a:pt x="2208" y="14"/>
                  </a:lnTo>
                  <a:lnTo>
                    <a:pt x="2067" y="39"/>
                  </a:lnTo>
                  <a:lnTo>
                    <a:pt x="1938" y="65"/>
                  </a:lnTo>
                  <a:lnTo>
                    <a:pt x="1797" y="91"/>
                  </a:lnTo>
                  <a:lnTo>
                    <a:pt x="1669" y="142"/>
                  </a:lnTo>
                  <a:lnTo>
                    <a:pt x="1540" y="193"/>
                  </a:lnTo>
                  <a:lnTo>
                    <a:pt x="1412" y="258"/>
                  </a:lnTo>
                  <a:lnTo>
                    <a:pt x="1284" y="322"/>
                  </a:lnTo>
                  <a:lnTo>
                    <a:pt x="1155" y="412"/>
                  </a:lnTo>
                  <a:lnTo>
                    <a:pt x="1040" y="501"/>
                  </a:lnTo>
                  <a:lnTo>
                    <a:pt x="924" y="604"/>
                  </a:lnTo>
                  <a:lnTo>
                    <a:pt x="796" y="720"/>
                  </a:lnTo>
                  <a:lnTo>
                    <a:pt x="693" y="848"/>
                  </a:lnTo>
                  <a:lnTo>
                    <a:pt x="578" y="989"/>
                  </a:lnTo>
                  <a:lnTo>
                    <a:pt x="475" y="1143"/>
                  </a:lnTo>
                  <a:lnTo>
                    <a:pt x="475" y="1143"/>
                  </a:lnTo>
                  <a:lnTo>
                    <a:pt x="360" y="1336"/>
                  </a:lnTo>
                  <a:lnTo>
                    <a:pt x="257" y="1515"/>
                  </a:lnTo>
                  <a:lnTo>
                    <a:pt x="180" y="1695"/>
                  </a:lnTo>
                  <a:lnTo>
                    <a:pt x="116" y="1862"/>
                  </a:lnTo>
                  <a:lnTo>
                    <a:pt x="65" y="2028"/>
                  </a:lnTo>
                  <a:lnTo>
                    <a:pt x="26" y="2195"/>
                  </a:lnTo>
                  <a:lnTo>
                    <a:pt x="0" y="2349"/>
                  </a:lnTo>
                  <a:lnTo>
                    <a:pt x="0" y="2503"/>
                  </a:lnTo>
                  <a:lnTo>
                    <a:pt x="0" y="2503"/>
                  </a:lnTo>
                  <a:lnTo>
                    <a:pt x="0" y="2644"/>
                  </a:lnTo>
                  <a:lnTo>
                    <a:pt x="26" y="2773"/>
                  </a:lnTo>
                  <a:lnTo>
                    <a:pt x="52" y="2901"/>
                  </a:lnTo>
                  <a:lnTo>
                    <a:pt x="77" y="3029"/>
                  </a:lnTo>
                  <a:lnTo>
                    <a:pt x="129" y="3145"/>
                  </a:lnTo>
                  <a:lnTo>
                    <a:pt x="180" y="3273"/>
                  </a:lnTo>
                  <a:lnTo>
                    <a:pt x="244" y="3389"/>
                  </a:lnTo>
                  <a:lnTo>
                    <a:pt x="308" y="3491"/>
                  </a:lnTo>
                  <a:lnTo>
                    <a:pt x="462" y="3710"/>
                  </a:lnTo>
                  <a:lnTo>
                    <a:pt x="642" y="3915"/>
                  </a:lnTo>
                  <a:lnTo>
                    <a:pt x="847" y="4107"/>
                  </a:lnTo>
                  <a:lnTo>
                    <a:pt x="1066" y="4287"/>
                  </a:lnTo>
                  <a:lnTo>
                    <a:pt x="1284" y="4467"/>
                  </a:lnTo>
                  <a:lnTo>
                    <a:pt x="1528" y="4634"/>
                  </a:lnTo>
                  <a:lnTo>
                    <a:pt x="2015" y="4942"/>
                  </a:lnTo>
                  <a:lnTo>
                    <a:pt x="2490" y="5237"/>
                  </a:lnTo>
                  <a:lnTo>
                    <a:pt x="2926" y="5493"/>
                  </a:lnTo>
                  <a:lnTo>
                    <a:pt x="2926" y="5493"/>
                  </a:lnTo>
                  <a:lnTo>
                    <a:pt x="14720" y="13245"/>
                  </a:lnTo>
                  <a:lnTo>
                    <a:pt x="14720" y="13245"/>
                  </a:lnTo>
                  <a:lnTo>
                    <a:pt x="14733" y="13334"/>
                  </a:lnTo>
                  <a:lnTo>
                    <a:pt x="14758" y="13424"/>
                  </a:lnTo>
                  <a:lnTo>
                    <a:pt x="14758" y="13527"/>
                  </a:lnTo>
                  <a:lnTo>
                    <a:pt x="14758" y="13527"/>
                  </a:lnTo>
                  <a:lnTo>
                    <a:pt x="14758" y="13591"/>
                  </a:lnTo>
                  <a:lnTo>
                    <a:pt x="14746" y="13655"/>
                  </a:lnTo>
                  <a:lnTo>
                    <a:pt x="14720" y="13719"/>
                  </a:lnTo>
                  <a:lnTo>
                    <a:pt x="14694" y="13784"/>
                  </a:lnTo>
                  <a:lnTo>
                    <a:pt x="14643" y="13835"/>
                  </a:lnTo>
                  <a:lnTo>
                    <a:pt x="14579" y="13861"/>
                  </a:lnTo>
                  <a:lnTo>
                    <a:pt x="14502" y="13886"/>
                  </a:lnTo>
                  <a:lnTo>
                    <a:pt x="14399" y="13899"/>
                  </a:lnTo>
                  <a:lnTo>
                    <a:pt x="14399" y="13899"/>
                  </a:lnTo>
                  <a:lnTo>
                    <a:pt x="14296" y="13899"/>
                  </a:lnTo>
                  <a:lnTo>
                    <a:pt x="8008" y="9780"/>
                  </a:lnTo>
                  <a:lnTo>
                    <a:pt x="8008" y="9780"/>
                  </a:lnTo>
                  <a:lnTo>
                    <a:pt x="7867" y="9690"/>
                  </a:lnTo>
                  <a:lnTo>
                    <a:pt x="7700" y="9587"/>
                  </a:lnTo>
                  <a:lnTo>
                    <a:pt x="7495" y="9484"/>
                  </a:lnTo>
                  <a:lnTo>
                    <a:pt x="7238" y="9382"/>
                  </a:lnTo>
                  <a:lnTo>
                    <a:pt x="6956" y="9292"/>
                  </a:lnTo>
                  <a:lnTo>
                    <a:pt x="6815" y="9253"/>
                  </a:lnTo>
                  <a:lnTo>
                    <a:pt x="6648" y="9228"/>
                  </a:lnTo>
                  <a:lnTo>
                    <a:pt x="6494" y="9202"/>
                  </a:lnTo>
                  <a:lnTo>
                    <a:pt x="6327" y="9202"/>
                  </a:lnTo>
                  <a:lnTo>
                    <a:pt x="6327" y="9202"/>
                  </a:lnTo>
                  <a:lnTo>
                    <a:pt x="6135" y="9202"/>
                  </a:lnTo>
                  <a:lnTo>
                    <a:pt x="5955" y="9241"/>
                  </a:lnTo>
                  <a:lnTo>
                    <a:pt x="5763" y="9292"/>
                  </a:lnTo>
                  <a:lnTo>
                    <a:pt x="5570" y="9369"/>
                  </a:lnTo>
                  <a:lnTo>
                    <a:pt x="5390" y="9484"/>
                  </a:lnTo>
                  <a:lnTo>
                    <a:pt x="5211" y="9613"/>
                  </a:lnTo>
                  <a:lnTo>
                    <a:pt x="5134" y="9703"/>
                  </a:lnTo>
                  <a:lnTo>
                    <a:pt x="5044" y="9792"/>
                  </a:lnTo>
                  <a:lnTo>
                    <a:pt x="4967" y="9895"/>
                  </a:lnTo>
                  <a:lnTo>
                    <a:pt x="4890" y="9998"/>
                  </a:lnTo>
                  <a:lnTo>
                    <a:pt x="4890" y="9998"/>
                  </a:lnTo>
                  <a:lnTo>
                    <a:pt x="4736" y="10229"/>
                  </a:lnTo>
                  <a:lnTo>
                    <a:pt x="4620" y="10447"/>
                  </a:lnTo>
                  <a:lnTo>
                    <a:pt x="4518" y="10652"/>
                  </a:lnTo>
                  <a:lnTo>
                    <a:pt x="4441" y="10858"/>
                  </a:lnTo>
                  <a:lnTo>
                    <a:pt x="4377" y="11037"/>
                  </a:lnTo>
                  <a:lnTo>
                    <a:pt x="4338" y="11217"/>
                  </a:lnTo>
                  <a:lnTo>
                    <a:pt x="4312" y="11397"/>
                  </a:lnTo>
                  <a:lnTo>
                    <a:pt x="4300" y="11563"/>
                  </a:lnTo>
                  <a:lnTo>
                    <a:pt x="4300" y="11563"/>
                  </a:lnTo>
                  <a:lnTo>
                    <a:pt x="4312" y="11730"/>
                  </a:lnTo>
                  <a:lnTo>
                    <a:pt x="4338" y="11897"/>
                  </a:lnTo>
                  <a:lnTo>
                    <a:pt x="4377" y="12051"/>
                  </a:lnTo>
                  <a:lnTo>
                    <a:pt x="4441" y="12205"/>
                  </a:lnTo>
                  <a:lnTo>
                    <a:pt x="4505" y="12333"/>
                  </a:lnTo>
                  <a:lnTo>
                    <a:pt x="4582" y="12475"/>
                  </a:lnTo>
                  <a:lnTo>
                    <a:pt x="4672" y="12590"/>
                  </a:lnTo>
                  <a:lnTo>
                    <a:pt x="4774" y="12706"/>
                  </a:lnTo>
                  <a:lnTo>
                    <a:pt x="4877" y="12821"/>
                  </a:lnTo>
                  <a:lnTo>
                    <a:pt x="4980" y="12924"/>
                  </a:lnTo>
                  <a:lnTo>
                    <a:pt x="5211" y="13116"/>
                  </a:lnTo>
                  <a:lnTo>
                    <a:pt x="5455" y="13283"/>
                  </a:lnTo>
                  <a:lnTo>
                    <a:pt x="5673" y="13437"/>
                  </a:lnTo>
                  <a:lnTo>
                    <a:pt x="5673" y="13437"/>
                  </a:lnTo>
                  <a:lnTo>
                    <a:pt x="9163" y="15721"/>
                  </a:lnTo>
                  <a:lnTo>
                    <a:pt x="12012" y="17582"/>
                  </a:lnTo>
                  <a:lnTo>
                    <a:pt x="12012" y="17582"/>
                  </a:lnTo>
                  <a:lnTo>
                    <a:pt x="12063" y="17698"/>
                  </a:lnTo>
                  <a:lnTo>
                    <a:pt x="12102" y="17826"/>
                  </a:lnTo>
                  <a:lnTo>
                    <a:pt x="12115" y="17890"/>
                  </a:lnTo>
                  <a:lnTo>
                    <a:pt x="12128" y="17967"/>
                  </a:lnTo>
                  <a:lnTo>
                    <a:pt x="12128" y="17967"/>
                  </a:lnTo>
                  <a:lnTo>
                    <a:pt x="12115" y="18031"/>
                  </a:lnTo>
                  <a:lnTo>
                    <a:pt x="12102" y="18083"/>
                  </a:lnTo>
                  <a:lnTo>
                    <a:pt x="12076" y="18147"/>
                  </a:lnTo>
                  <a:lnTo>
                    <a:pt x="12038" y="18185"/>
                  </a:lnTo>
                  <a:lnTo>
                    <a:pt x="11986" y="18237"/>
                  </a:lnTo>
                  <a:lnTo>
                    <a:pt x="11910" y="18262"/>
                  </a:lnTo>
                  <a:lnTo>
                    <a:pt x="11820" y="18288"/>
                  </a:lnTo>
                  <a:lnTo>
                    <a:pt x="11717" y="18288"/>
                  </a:lnTo>
                  <a:lnTo>
                    <a:pt x="11717" y="18288"/>
                  </a:lnTo>
                  <a:lnTo>
                    <a:pt x="11550" y="18275"/>
                  </a:lnTo>
                  <a:lnTo>
                    <a:pt x="5993" y="14630"/>
                  </a:lnTo>
                  <a:lnTo>
                    <a:pt x="5993" y="14630"/>
                  </a:lnTo>
                  <a:lnTo>
                    <a:pt x="5929" y="14592"/>
                  </a:lnTo>
                  <a:lnTo>
                    <a:pt x="5852" y="14553"/>
                  </a:lnTo>
                  <a:lnTo>
                    <a:pt x="5737" y="14502"/>
                  </a:lnTo>
                  <a:lnTo>
                    <a:pt x="5609" y="14451"/>
                  </a:lnTo>
                  <a:lnTo>
                    <a:pt x="5455" y="14412"/>
                  </a:lnTo>
                  <a:lnTo>
                    <a:pt x="5288" y="14387"/>
                  </a:lnTo>
                  <a:lnTo>
                    <a:pt x="5108" y="14374"/>
                  </a:lnTo>
                  <a:lnTo>
                    <a:pt x="5108" y="14374"/>
                  </a:lnTo>
                  <a:lnTo>
                    <a:pt x="4916" y="14387"/>
                  </a:lnTo>
                  <a:lnTo>
                    <a:pt x="4723" y="14425"/>
                  </a:lnTo>
                  <a:lnTo>
                    <a:pt x="4518" y="14489"/>
                  </a:lnTo>
                  <a:lnTo>
                    <a:pt x="4415" y="14528"/>
                  </a:lnTo>
                  <a:lnTo>
                    <a:pt x="4312" y="14592"/>
                  </a:lnTo>
                  <a:lnTo>
                    <a:pt x="4210" y="14656"/>
                  </a:lnTo>
                  <a:lnTo>
                    <a:pt x="4107" y="14733"/>
                  </a:lnTo>
                  <a:lnTo>
                    <a:pt x="3992" y="14823"/>
                  </a:lnTo>
                  <a:lnTo>
                    <a:pt x="3889" y="14913"/>
                  </a:lnTo>
                  <a:lnTo>
                    <a:pt x="3786" y="15028"/>
                  </a:lnTo>
                  <a:lnTo>
                    <a:pt x="3684" y="15157"/>
                  </a:lnTo>
                  <a:lnTo>
                    <a:pt x="3581" y="15298"/>
                  </a:lnTo>
                  <a:lnTo>
                    <a:pt x="3465" y="15452"/>
                  </a:lnTo>
                  <a:lnTo>
                    <a:pt x="3465" y="15452"/>
                  </a:lnTo>
                  <a:lnTo>
                    <a:pt x="3350" y="15631"/>
                  </a:lnTo>
                  <a:lnTo>
                    <a:pt x="3260" y="15824"/>
                  </a:lnTo>
                  <a:lnTo>
                    <a:pt x="3170" y="16004"/>
                  </a:lnTo>
                  <a:lnTo>
                    <a:pt x="3106" y="16170"/>
                  </a:lnTo>
                  <a:lnTo>
                    <a:pt x="3068" y="16324"/>
                  </a:lnTo>
                  <a:lnTo>
                    <a:pt x="3029" y="16478"/>
                  </a:lnTo>
                  <a:lnTo>
                    <a:pt x="3016" y="16632"/>
                  </a:lnTo>
                  <a:lnTo>
                    <a:pt x="3003" y="16761"/>
                  </a:lnTo>
                  <a:lnTo>
                    <a:pt x="3003" y="16761"/>
                  </a:lnTo>
                  <a:lnTo>
                    <a:pt x="3016" y="16928"/>
                  </a:lnTo>
                  <a:lnTo>
                    <a:pt x="3042" y="17069"/>
                  </a:lnTo>
                  <a:lnTo>
                    <a:pt x="3068" y="17210"/>
                  </a:lnTo>
                  <a:lnTo>
                    <a:pt x="3119" y="17325"/>
                  </a:lnTo>
                  <a:lnTo>
                    <a:pt x="3170" y="17441"/>
                  </a:lnTo>
                  <a:lnTo>
                    <a:pt x="3234" y="17544"/>
                  </a:lnTo>
                  <a:lnTo>
                    <a:pt x="3286" y="17646"/>
                  </a:lnTo>
                  <a:lnTo>
                    <a:pt x="3363" y="17723"/>
                  </a:lnTo>
                  <a:lnTo>
                    <a:pt x="3478" y="17864"/>
                  </a:lnTo>
                  <a:lnTo>
                    <a:pt x="3594" y="17967"/>
                  </a:lnTo>
                  <a:lnTo>
                    <a:pt x="3709" y="18044"/>
                  </a:lnTo>
                  <a:lnTo>
                    <a:pt x="9458" y="21804"/>
                  </a:lnTo>
                  <a:lnTo>
                    <a:pt x="9458" y="21804"/>
                  </a:lnTo>
                  <a:lnTo>
                    <a:pt x="9497" y="21881"/>
                  </a:lnTo>
                  <a:lnTo>
                    <a:pt x="9523" y="21971"/>
                  </a:lnTo>
                  <a:lnTo>
                    <a:pt x="9535" y="22074"/>
                  </a:lnTo>
                  <a:lnTo>
                    <a:pt x="9535" y="22074"/>
                  </a:lnTo>
                  <a:lnTo>
                    <a:pt x="9535" y="22125"/>
                  </a:lnTo>
                  <a:lnTo>
                    <a:pt x="9523" y="22176"/>
                  </a:lnTo>
                  <a:lnTo>
                    <a:pt x="9484" y="22228"/>
                  </a:lnTo>
                  <a:lnTo>
                    <a:pt x="9446" y="22279"/>
                  </a:lnTo>
                  <a:lnTo>
                    <a:pt x="9381" y="22317"/>
                  </a:lnTo>
                  <a:lnTo>
                    <a:pt x="9304" y="22356"/>
                  </a:lnTo>
                  <a:lnTo>
                    <a:pt x="9202" y="22382"/>
                  </a:lnTo>
                  <a:lnTo>
                    <a:pt x="9061" y="22394"/>
                  </a:lnTo>
                  <a:lnTo>
                    <a:pt x="5172" y="19854"/>
                  </a:lnTo>
                  <a:lnTo>
                    <a:pt x="5172" y="19854"/>
                  </a:lnTo>
                  <a:lnTo>
                    <a:pt x="5134" y="19828"/>
                  </a:lnTo>
                  <a:lnTo>
                    <a:pt x="5005" y="19789"/>
                  </a:lnTo>
                  <a:lnTo>
                    <a:pt x="4813" y="19738"/>
                  </a:lnTo>
                  <a:lnTo>
                    <a:pt x="4685" y="19725"/>
                  </a:lnTo>
                  <a:lnTo>
                    <a:pt x="4556" y="19712"/>
                  </a:lnTo>
                  <a:lnTo>
                    <a:pt x="4556" y="19712"/>
                  </a:lnTo>
                  <a:lnTo>
                    <a:pt x="4364" y="19725"/>
                  </a:lnTo>
                  <a:lnTo>
                    <a:pt x="4171" y="19764"/>
                  </a:lnTo>
                  <a:lnTo>
                    <a:pt x="4056" y="19802"/>
                  </a:lnTo>
                  <a:lnTo>
                    <a:pt x="3953" y="19841"/>
                  </a:lnTo>
                  <a:lnTo>
                    <a:pt x="3838" y="19892"/>
                  </a:lnTo>
                  <a:lnTo>
                    <a:pt x="3722" y="19943"/>
                  </a:lnTo>
                  <a:lnTo>
                    <a:pt x="3619" y="20020"/>
                  </a:lnTo>
                  <a:lnTo>
                    <a:pt x="3504" y="20110"/>
                  </a:lnTo>
                  <a:lnTo>
                    <a:pt x="3388" y="20200"/>
                  </a:lnTo>
                  <a:lnTo>
                    <a:pt x="3273" y="20316"/>
                  </a:lnTo>
                  <a:lnTo>
                    <a:pt x="3145" y="20444"/>
                  </a:lnTo>
                  <a:lnTo>
                    <a:pt x="3029" y="20585"/>
                  </a:lnTo>
                  <a:lnTo>
                    <a:pt x="2914" y="20739"/>
                  </a:lnTo>
                  <a:lnTo>
                    <a:pt x="2798" y="20906"/>
                  </a:lnTo>
                  <a:lnTo>
                    <a:pt x="2798" y="20906"/>
                  </a:lnTo>
                  <a:lnTo>
                    <a:pt x="2695" y="21098"/>
                  </a:lnTo>
                  <a:lnTo>
                    <a:pt x="2618" y="21265"/>
                  </a:lnTo>
                  <a:lnTo>
                    <a:pt x="2541" y="21432"/>
                  </a:lnTo>
                  <a:lnTo>
                    <a:pt x="2490" y="21599"/>
                  </a:lnTo>
                  <a:lnTo>
                    <a:pt x="2439" y="21753"/>
                  </a:lnTo>
                  <a:lnTo>
                    <a:pt x="2413" y="21894"/>
                  </a:lnTo>
                  <a:lnTo>
                    <a:pt x="2400" y="22035"/>
                  </a:lnTo>
                  <a:lnTo>
                    <a:pt x="2387" y="22176"/>
                  </a:lnTo>
                  <a:lnTo>
                    <a:pt x="2387" y="22176"/>
                  </a:lnTo>
                  <a:lnTo>
                    <a:pt x="2400" y="22343"/>
                  </a:lnTo>
                  <a:lnTo>
                    <a:pt x="2426" y="22484"/>
                  </a:lnTo>
                  <a:lnTo>
                    <a:pt x="2464" y="22625"/>
                  </a:lnTo>
                  <a:lnTo>
                    <a:pt x="2503" y="22767"/>
                  </a:lnTo>
                  <a:lnTo>
                    <a:pt x="2554" y="22882"/>
                  </a:lnTo>
                  <a:lnTo>
                    <a:pt x="2618" y="22998"/>
                  </a:lnTo>
                  <a:lnTo>
                    <a:pt x="2683" y="23087"/>
                  </a:lnTo>
                  <a:lnTo>
                    <a:pt x="2747" y="23177"/>
                  </a:lnTo>
                  <a:lnTo>
                    <a:pt x="2875" y="23331"/>
                  </a:lnTo>
                  <a:lnTo>
                    <a:pt x="2991" y="23434"/>
                  </a:lnTo>
                  <a:lnTo>
                    <a:pt x="3093" y="23511"/>
                  </a:lnTo>
                  <a:lnTo>
                    <a:pt x="25538" y="38179"/>
                  </a:lnTo>
                  <a:lnTo>
                    <a:pt x="25538" y="38179"/>
                  </a:lnTo>
                  <a:lnTo>
                    <a:pt x="25628" y="38243"/>
                  </a:lnTo>
                  <a:lnTo>
                    <a:pt x="25885" y="38410"/>
                  </a:lnTo>
                  <a:lnTo>
                    <a:pt x="26282" y="38654"/>
                  </a:lnTo>
                  <a:lnTo>
                    <a:pt x="26526" y="38782"/>
                  </a:lnTo>
                  <a:lnTo>
                    <a:pt x="26796" y="38923"/>
                  </a:lnTo>
                  <a:lnTo>
                    <a:pt x="27091" y="39065"/>
                  </a:lnTo>
                  <a:lnTo>
                    <a:pt x="27399" y="39193"/>
                  </a:lnTo>
                  <a:lnTo>
                    <a:pt x="27720" y="39321"/>
                  </a:lnTo>
                  <a:lnTo>
                    <a:pt x="28066" y="39437"/>
                  </a:lnTo>
                  <a:lnTo>
                    <a:pt x="28400" y="39527"/>
                  </a:lnTo>
                  <a:lnTo>
                    <a:pt x="28759" y="39603"/>
                  </a:lnTo>
                  <a:lnTo>
                    <a:pt x="29106" y="39642"/>
                  </a:lnTo>
                  <a:lnTo>
                    <a:pt x="29285" y="39655"/>
                  </a:lnTo>
                  <a:lnTo>
                    <a:pt x="29452" y="39668"/>
                  </a:lnTo>
                  <a:lnTo>
                    <a:pt x="29452" y="39668"/>
                  </a:lnTo>
                  <a:lnTo>
                    <a:pt x="29760" y="39655"/>
                  </a:lnTo>
                  <a:lnTo>
                    <a:pt x="29914" y="39629"/>
                  </a:lnTo>
                  <a:lnTo>
                    <a:pt x="30068" y="39603"/>
                  </a:lnTo>
                  <a:lnTo>
                    <a:pt x="30209" y="39565"/>
                  </a:lnTo>
                  <a:lnTo>
                    <a:pt x="30363" y="39527"/>
                  </a:lnTo>
                  <a:lnTo>
                    <a:pt x="30504" y="39475"/>
                  </a:lnTo>
                  <a:lnTo>
                    <a:pt x="30646" y="39411"/>
                  </a:lnTo>
                  <a:lnTo>
                    <a:pt x="30646" y="39411"/>
                  </a:lnTo>
                  <a:lnTo>
                    <a:pt x="30761" y="39360"/>
                  </a:lnTo>
                  <a:lnTo>
                    <a:pt x="30877" y="39308"/>
                  </a:lnTo>
                  <a:lnTo>
                    <a:pt x="31108" y="39244"/>
                  </a:lnTo>
                  <a:lnTo>
                    <a:pt x="31351" y="39206"/>
                  </a:lnTo>
                  <a:lnTo>
                    <a:pt x="31595" y="39193"/>
                  </a:lnTo>
                  <a:lnTo>
                    <a:pt x="31595" y="39193"/>
                  </a:lnTo>
                  <a:lnTo>
                    <a:pt x="31762" y="39193"/>
                  </a:lnTo>
                  <a:lnTo>
                    <a:pt x="31929" y="39219"/>
                  </a:lnTo>
                  <a:lnTo>
                    <a:pt x="32096" y="39244"/>
                  </a:lnTo>
                  <a:lnTo>
                    <a:pt x="32263" y="39270"/>
                  </a:lnTo>
                  <a:lnTo>
                    <a:pt x="32417" y="39321"/>
                  </a:lnTo>
                  <a:lnTo>
                    <a:pt x="32583" y="39373"/>
                  </a:lnTo>
                  <a:lnTo>
                    <a:pt x="32904" y="39488"/>
                  </a:lnTo>
                  <a:lnTo>
                    <a:pt x="33199" y="39629"/>
                  </a:lnTo>
                  <a:lnTo>
                    <a:pt x="33495" y="39796"/>
                  </a:lnTo>
                  <a:lnTo>
                    <a:pt x="33777" y="39976"/>
                  </a:lnTo>
                  <a:lnTo>
                    <a:pt x="34034" y="40142"/>
                  </a:lnTo>
                  <a:lnTo>
                    <a:pt x="34277" y="40322"/>
                  </a:lnTo>
                  <a:lnTo>
                    <a:pt x="34496" y="40502"/>
                  </a:lnTo>
                  <a:lnTo>
                    <a:pt x="34855" y="40810"/>
                  </a:lnTo>
                  <a:lnTo>
                    <a:pt x="35073" y="41028"/>
                  </a:lnTo>
                  <a:lnTo>
                    <a:pt x="35163" y="41105"/>
                  </a:lnTo>
                  <a:lnTo>
                    <a:pt x="42798" y="29414"/>
                  </a:lnTo>
                  <a:lnTo>
                    <a:pt x="42798" y="29414"/>
                  </a:lnTo>
                  <a:lnTo>
                    <a:pt x="42683" y="29388"/>
                  </a:lnTo>
                  <a:lnTo>
                    <a:pt x="42555" y="29350"/>
                  </a:lnTo>
                  <a:lnTo>
                    <a:pt x="42388" y="29286"/>
                  </a:lnTo>
                  <a:lnTo>
                    <a:pt x="42183" y="29196"/>
                  </a:lnTo>
                  <a:lnTo>
                    <a:pt x="41939" y="29055"/>
                  </a:lnTo>
                  <a:lnTo>
                    <a:pt x="41682" y="28875"/>
                  </a:lnTo>
                  <a:lnTo>
                    <a:pt x="41541" y="28772"/>
                  </a:lnTo>
                  <a:lnTo>
                    <a:pt x="41400" y="28644"/>
                  </a:lnTo>
                  <a:lnTo>
                    <a:pt x="41259" y="28503"/>
                  </a:lnTo>
                  <a:lnTo>
                    <a:pt x="41117" y="28349"/>
                  </a:lnTo>
                  <a:lnTo>
                    <a:pt x="40963" y="28182"/>
                  </a:lnTo>
                  <a:lnTo>
                    <a:pt x="40822" y="28002"/>
                  </a:lnTo>
                  <a:lnTo>
                    <a:pt x="40668" y="27797"/>
                  </a:lnTo>
                  <a:lnTo>
                    <a:pt x="40527" y="27566"/>
                  </a:lnTo>
                  <a:lnTo>
                    <a:pt x="40386" y="27322"/>
                  </a:lnTo>
                  <a:lnTo>
                    <a:pt x="40245" y="27066"/>
                  </a:lnTo>
                  <a:lnTo>
                    <a:pt x="40104" y="26783"/>
                  </a:lnTo>
                  <a:lnTo>
                    <a:pt x="39962" y="26475"/>
                  </a:lnTo>
                  <a:lnTo>
                    <a:pt x="39834" y="26142"/>
                  </a:lnTo>
                  <a:lnTo>
                    <a:pt x="39706" y="25782"/>
                  </a:lnTo>
                  <a:lnTo>
                    <a:pt x="39590" y="25410"/>
                  </a:lnTo>
                  <a:lnTo>
                    <a:pt x="39475" y="25012"/>
                  </a:lnTo>
                  <a:lnTo>
                    <a:pt x="39372" y="24576"/>
                  </a:lnTo>
                  <a:lnTo>
                    <a:pt x="39269" y="24127"/>
                  </a:lnTo>
                  <a:lnTo>
                    <a:pt x="39269" y="24127"/>
                  </a:lnTo>
                  <a:lnTo>
                    <a:pt x="39167" y="23639"/>
                  </a:lnTo>
                  <a:lnTo>
                    <a:pt x="39038" y="23164"/>
                  </a:lnTo>
                  <a:lnTo>
                    <a:pt x="38884" y="22664"/>
                  </a:lnTo>
                  <a:lnTo>
                    <a:pt x="38705" y="22163"/>
                  </a:lnTo>
                  <a:lnTo>
                    <a:pt x="38499" y="21650"/>
                  </a:lnTo>
                  <a:lnTo>
                    <a:pt x="38281" y="21137"/>
                  </a:lnTo>
                  <a:lnTo>
                    <a:pt x="38050" y="20611"/>
                  </a:lnTo>
                  <a:lnTo>
                    <a:pt x="37806" y="20097"/>
                  </a:lnTo>
                  <a:lnTo>
                    <a:pt x="37537" y="19584"/>
                  </a:lnTo>
                  <a:lnTo>
                    <a:pt x="37267" y="19071"/>
                  </a:lnTo>
                  <a:lnTo>
                    <a:pt x="36998" y="18557"/>
                  </a:lnTo>
                  <a:lnTo>
                    <a:pt x="36703" y="18057"/>
                  </a:lnTo>
                  <a:lnTo>
                    <a:pt x="36125" y="17069"/>
                  </a:lnTo>
                  <a:lnTo>
                    <a:pt x="35535" y="16132"/>
                  </a:lnTo>
                  <a:lnTo>
                    <a:pt x="34958" y="15246"/>
                  </a:lnTo>
                  <a:lnTo>
                    <a:pt x="34406" y="14438"/>
                  </a:lnTo>
                  <a:lnTo>
                    <a:pt x="33892" y="13719"/>
                  </a:lnTo>
                  <a:lnTo>
                    <a:pt x="33443" y="13103"/>
                  </a:lnTo>
                  <a:lnTo>
                    <a:pt x="32776" y="12218"/>
                  </a:lnTo>
                  <a:lnTo>
                    <a:pt x="32532" y="11897"/>
                  </a:lnTo>
                  <a:lnTo>
                    <a:pt x="32532" y="11897"/>
                  </a:lnTo>
                  <a:lnTo>
                    <a:pt x="32314" y="11756"/>
                  </a:lnTo>
                  <a:lnTo>
                    <a:pt x="32057" y="11589"/>
                  </a:lnTo>
                  <a:lnTo>
                    <a:pt x="31711" y="11358"/>
                  </a:lnTo>
                  <a:lnTo>
                    <a:pt x="31300" y="11063"/>
                  </a:lnTo>
                  <a:lnTo>
                    <a:pt x="30825" y="10704"/>
                  </a:lnTo>
                  <a:lnTo>
                    <a:pt x="30299" y="10293"/>
                  </a:lnTo>
                  <a:lnTo>
                    <a:pt x="29735" y="9831"/>
                  </a:lnTo>
                  <a:lnTo>
                    <a:pt x="29144" y="9305"/>
                  </a:lnTo>
                  <a:lnTo>
                    <a:pt x="28528" y="8727"/>
                  </a:lnTo>
                  <a:lnTo>
                    <a:pt x="28220" y="8419"/>
                  </a:lnTo>
                  <a:lnTo>
                    <a:pt x="27912" y="8098"/>
                  </a:lnTo>
                  <a:lnTo>
                    <a:pt x="27604" y="7765"/>
                  </a:lnTo>
                  <a:lnTo>
                    <a:pt x="27296" y="7431"/>
                  </a:lnTo>
                  <a:lnTo>
                    <a:pt x="26988" y="7072"/>
                  </a:lnTo>
                  <a:lnTo>
                    <a:pt x="26693" y="6700"/>
                  </a:lnTo>
                  <a:lnTo>
                    <a:pt x="26411" y="6328"/>
                  </a:lnTo>
                  <a:lnTo>
                    <a:pt x="26128" y="5943"/>
                  </a:lnTo>
                  <a:lnTo>
                    <a:pt x="25846" y="5545"/>
                  </a:lnTo>
                  <a:lnTo>
                    <a:pt x="25589" y="5134"/>
                  </a:lnTo>
                  <a:lnTo>
                    <a:pt x="25333" y="4711"/>
                  </a:lnTo>
                  <a:lnTo>
                    <a:pt x="25102" y="4287"/>
                  </a:lnTo>
                  <a:lnTo>
                    <a:pt x="25102" y="4287"/>
                  </a:lnTo>
                  <a:lnTo>
                    <a:pt x="24961" y="4043"/>
                  </a:lnTo>
                  <a:lnTo>
                    <a:pt x="24819" y="3812"/>
                  </a:lnTo>
                  <a:lnTo>
                    <a:pt x="24665" y="3594"/>
                  </a:lnTo>
                  <a:lnTo>
                    <a:pt x="24511" y="3389"/>
                  </a:lnTo>
                  <a:lnTo>
                    <a:pt x="24345" y="3196"/>
                  </a:lnTo>
                  <a:lnTo>
                    <a:pt x="24165" y="3017"/>
                  </a:lnTo>
                  <a:lnTo>
                    <a:pt x="23985" y="2863"/>
                  </a:lnTo>
                  <a:lnTo>
                    <a:pt x="23806" y="2709"/>
                  </a:lnTo>
                  <a:lnTo>
                    <a:pt x="23613" y="2580"/>
                  </a:lnTo>
                  <a:lnTo>
                    <a:pt x="23421" y="2465"/>
                  </a:lnTo>
                  <a:lnTo>
                    <a:pt x="23228" y="2375"/>
                  </a:lnTo>
                  <a:lnTo>
                    <a:pt x="23023" y="2285"/>
                  </a:lnTo>
                  <a:lnTo>
                    <a:pt x="22818" y="2221"/>
                  </a:lnTo>
                  <a:lnTo>
                    <a:pt x="22612" y="2182"/>
                  </a:lnTo>
                  <a:lnTo>
                    <a:pt x="22407" y="2157"/>
                  </a:lnTo>
                  <a:lnTo>
                    <a:pt x="22202" y="2144"/>
                  </a:lnTo>
                  <a:lnTo>
                    <a:pt x="22202" y="2144"/>
                  </a:lnTo>
                  <a:lnTo>
                    <a:pt x="21971" y="2157"/>
                  </a:lnTo>
                  <a:lnTo>
                    <a:pt x="21727" y="2195"/>
                  </a:lnTo>
                  <a:lnTo>
                    <a:pt x="21496" y="2247"/>
                  </a:lnTo>
                  <a:lnTo>
                    <a:pt x="21265" y="2336"/>
                  </a:lnTo>
                  <a:lnTo>
                    <a:pt x="21034" y="2452"/>
                  </a:lnTo>
                  <a:lnTo>
                    <a:pt x="20803" y="2580"/>
                  </a:lnTo>
                  <a:lnTo>
                    <a:pt x="20572" y="2747"/>
                  </a:lnTo>
                  <a:lnTo>
                    <a:pt x="20354" y="2940"/>
                  </a:lnTo>
                  <a:lnTo>
                    <a:pt x="20354" y="2940"/>
                  </a:lnTo>
                  <a:lnTo>
                    <a:pt x="20238" y="3055"/>
                  </a:lnTo>
                  <a:lnTo>
                    <a:pt x="20135" y="3196"/>
                  </a:lnTo>
                  <a:lnTo>
                    <a:pt x="20046" y="3325"/>
                  </a:lnTo>
                  <a:lnTo>
                    <a:pt x="19981" y="3479"/>
                  </a:lnTo>
                  <a:lnTo>
                    <a:pt x="19930" y="3633"/>
                  </a:lnTo>
                  <a:lnTo>
                    <a:pt x="19892" y="3799"/>
                  </a:lnTo>
                  <a:lnTo>
                    <a:pt x="19866" y="3979"/>
                  </a:lnTo>
                  <a:lnTo>
                    <a:pt x="19866" y="4159"/>
                  </a:lnTo>
                  <a:lnTo>
                    <a:pt x="19866" y="4159"/>
                  </a:lnTo>
                  <a:lnTo>
                    <a:pt x="19866" y="4351"/>
                  </a:lnTo>
                  <a:lnTo>
                    <a:pt x="19892" y="4544"/>
                  </a:lnTo>
                  <a:lnTo>
                    <a:pt x="19930" y="4749"/>
                  </a:lnTo>
                  <a:lnTo>
                    <a:pt x="19969" y="4967"/>
                  </a:lnTo>
                  <a:lnTo>
                    <a:pt x="20033" y="5185"/>
                  </a:lnTo>
                  <a:lnTo>
                    <a:pt x="20110" y="5416"/>
                  </a:lnTo>
                  <a:lnTo>
                    <a:pt x="20187" y="5660"/>
                  </a:lnTo>
                  <a:lnTo>
                    <a:pt x="20289" y="5904"/>
                  </a:lnTo>
                  <a:lnTo>
                    <a:pt x="20508" y="6417"/>
                  </a:lnTo>
                  <a:lnTo>
                    <a:pt x="20777" y="6956"/>
                  </a:lnTo>
                  <a:lnTo>
                    <a:pt x="21085" y="7521"/>
                  </a:lnTo>
                  <a:lnTo>
                    <a:pt x="21444" y="8124"/>
                  </a:lnTo>
                  <a:lnTo>
                    <a:pt x="21829" y="8753"/>
                  </a:lnTo>
                  <a:lnTo>
                    <a:pt x="22240" y="9407"/>
                  </a:lnTo>
                  <a:lnTo>
                    <a:pt x="22702" y="10088"/>
                  </a:lnTo>
                  <a:lnTo>
                    <a:pt x="23177" y="10793"/>
                  </a:lnTo>
                  <a:lnTo>
                    <a:pt x="24216" y="12282"/>
                  </a:lnTo>
                  <a:lnTo>
                    <a:pt x="25346" y="13873"/>
                  </a:lnTo>
                  <a:lnTo>
                    <a:pt x="25346" y="13873"/>
                  </a:lnTo>
                  <a:lnTo>
                    <a:pt x="25358" y="13912"/>
                  </a:lnTo>
                  <a:lnTo>
                    <a:pt x="25371" y="13976"/>
                  </a:lnTo>
                  <a:lnTo>
                    <a:pt x="25371" y="13976"/>
                  </a:lnTo>
                  <a:lnTo>
                    <a:pt x="25371" y="14002"/>
                  </a:lnTo>
                  <a:lnTo>
                    <a:pt x="25346" y="14040"/>
                  </a:lnTo>
                  <a:lnTo>
                    <a:pt x="25307" y="14066"/>
                  </a:lnTo>
                  <a:lnTo>
                    <a:pt x="25256" y="14066"/>
                  </a:lnTo>
                  <a:lnTo>
                    <a:pt x="25256" y="14066"/>
                  </a:lnTo>
                  <a:lnTo>
                    <a:pt x="25153" y="14053"/>
                  </a:lnTo>
                  <a:lnTo>
                    <a:pt x="24999" y="14015"/>
                  </a:lnTo>
                  <a:lnTo>
                    <a:pt x="24807" y="13925"/>
                  </a:lnTo>
                  <a:lnTo>
                    <a:pt x="24550" y="13796"/>
                  </a:lnTo>
                  <a:lnTo>
                    <a:pt x="24229" y="13617"/>
                  </a:lnTo>
                  <a:lnTo>
                    <a:pt x="23831" y="13373"/>
                  </a:lnTo>
                  <a:lnTo>
                    <a:pt x="23357" y="13052"/>
                  </a:lnTo>
                  <a:lnTo>
                    <a:pt x="22805" y="12667"/>
                  </a:lnTo>
                  <a:lnTo>
                    <a:pt x="22805" y="12667"/>
                  </a:lnTo>
                  <a:lnTo>
                    <a:pt x="21675" y="11897"/>
                  </a:lnTo>
                  <a:lnTo>
                    <a:pt x="20097" y="10832"/>
                  </a:lnTo>
                  <a:lnTo>
                    <a:pt x="18172" y="9549"/>
                  </a:lnTo>
                  <a:lnTo>
                    <a:pt x="16016" y="8137"/>
                  </a:lnTo>
                  <a:lnTo>
                    <a:pt x="16016" y="8137"/>
                  </a:lnTo>
                  <a:lnTo>
                    <a:pt x="12269" y="5673"/>
                  </a:lnTo>
                  <a:lnTo>
                    <a:pt x="8868" y="3440"/>
                  </a:lnTo>
                  <a:lnTo>
                    <a:pt x="5429" y="1194"/>
                  </a:lnTo>
                  <a:lnTo>
                    <a:pt x="5429" y="1194"/>
                  </a:lnTo>
                  <a:lnTo>
                    <a:pt x="5352" y="1143"/>
                  </a:lnTo>
                  <a:lnTo>
                    <a:pt x="5172" y="1015"/>
                  </a:lnTo>
                  <a:lnTo>
                    <a:pt x="4877" y="822"/>
                  </a:lnTo>
                  <a:lnTo>
                    <a:pt x="4505" y="604"/>
                  </a:lnTo>
                  <a:lnTo>
                    <a:pt x="4287" y="489"/>
                  </a:lnTo>
                  <a:lnTo>
                    <a:pt x="4056" y="386"/>
                  </a:lnTo>
                  <a:lnTo>
                    <a:pt x="3812" y="283"/>
                  </a:lnTo>
                  <a:lnTo>
                    <a:pt x="3555" y="193"/>
                  </a:lnTo>
                  <a:lnTo>
                    <a:pt x="3299" y="116"/>
                  </a:lnTo>
                  <a:lnTo>
                    <a:pt x="3029" y="52"/>
                  </a:lnTo>
                  <a:lnTo>
                    <a:pt x="2747" y="14"/>
                  </a:lnTo>
                  <a:lnTo>
                    <a:pt x="2477" y="1"/>
                  </a:lnTo>
                </a:path>
              </a:pathLst>
            </a:cu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66" name="Google Shape;166;p2"/>
            <p:cNvSpPr/>
            <p:nvPr/>
          </p:nvSpPr>
          <p:spPr>
            <a:xfrm>
              <a:off x="2452875" y="3103400"/>
              <a:ext cx="2734100" cy="2373475"/>
            </a:xfrm>
            <a:custGeom>
              <a:avLst/>
              <a:gdLst/>
              <a:ahLst/>
              <a:cxnLst/>
              <a:rect l="l" t="t" r="r" b="b"/>
              <a:pathLst>
                <a:path w="109364" h="94939" extrusionOk="0">
                  <a:moveTo>
                    <a:pt x="86996" y="0"/>
                  </a:moveTo>
                  <a:lnTo>
                    <a:pt x="85956" y="206"/>
                  </a:lnTo>
                  <a:lnTo>
                    <a:pt x="84776" y="424"/>
                  </a:lnTo>
                  <a:lnTo>
                    <a:pt x="83261" y="732"/>
                  </a:lnTo>
                  <a:lnTo>
                    <a:pt x="81118" y="1155"/>
                  </a:lnTo>
                  <a:lnTo>
                    <a:pt x="78731" y="1669"/>
                  </a:lnTo>
                  <a:lnTo>
                    <a:pt x="76922" y="2054"/>
                  </a:lnTo>
                  <a:lnTo>
                    <a:pt x="75112" y="2464"/>
                  </a:lnTo>
                  <a:lnTo>
                    <a:pt x="73341" y="2888"/>
                  </a:lnTo>
                  <a:lnTo>
                    <a:pt x="71648" y="3324"/>
                  </a:lnTo>
                  <a:lnTo>
                    <a:pt x="70839" y="3542"/>
                  </a:lnTo>
                  <a:lnTo>
                    <a:pt x="70082" y="3748"/>
                  </a:lnTo>
                  <a:lnTo>
                    <a:pt x="69363" y="3966"/>
                  </a:lnTo>
                  <a:lnTo>
                    <a:pt x="68696" y="4171"/>
                  </a:lnTo>
                  <a:lnTo>
                    <a:pt x="68080" y="4377"/>
                  </a:lnTo>
                  <a:lnTo>
                    <a:pt x="67528" y="4582"/>
                  </a:lnTo>
                  <a:lnTo>
                    <a:pt x="67040" y="4774"/>
                  </a:lnTo>
                  <a:lnTo>
                    <a:pt x="66630" y="4967"/>
                  </a:lnTo>
                  <a:lnTo>
                    <a:pt x="66194" y="5159"/>
                  </a:lnTo>
                  <a:lnTo>
                    <a:pt x="65706" y="5390"/>
                  </a:lnTo>
                  <a:lnTo>
                    <a:pt x="65141" y="5660"/>
                  </a:lnTo>
                  <a:lnTo>
                    <a:pt x="64846" y="5814"/>
                  </a:lnTo>
                  <a:lnTo>
                    <a:pt x="64538" y="5981"/>
                  </a:lnTo>
                  <a:lnTo>
                    <a:pt x="64204" y="6173"/>
                  </a:lnTo>
                  <a:lnTo>
                    <a:pt x="63871" y="6378"/>
                  </a:lnTo>
                  <a:lnTo>
                    <a:pt x="63524" y="6622"/>
                  </a:lnTo>
                  <a:lnTo>
                    <a:pt x="63165" y="6879"/>
                  </a:lnTo>
                  <a:lnTo>
                    <a:pt x="62793" y="7161"/>
                  </a:lnTo>
                  <a:lnTo>
                    <a:pt x="62408" y="7482"/>
                  </a:lnTo>
                  <a:lnTo>
                    <a:pt x="62023" y="7829"/>
                  </a:lnTo>
                  <a:lnTo>
                    <a:pt x="61625" y="8214"/>
                  </a:lnTo>
                  <a:lnTo>
                    <a:pt x="61214" y="8637"/>
                  </a:lnTo>
                  <a:lnTo>
                    <a:pt x="60804" y="9099"/>
                  </a:lnTo>
                  <a:lnTo>
                    <a:pt x="60393" y="9600"/>
                  </a:lnTo>
                  <a:lnTo>
                    <a:pt x="59970" y="10139"/>
                  </a:lnTo>
                  <a:lnTo>
                    <a:pt x="59533" y="10729"/>
                  </a:lnTo>
                  <a:lnTo>
                    <a:pt x="59097" y="11371"/>
                  </a:lnTo>
                  <a:lnTo>
                    <a:pt x="58661" y="12051"/>
                  </a:lnTo>
                  <a:lnTo>
                    <a:pt x="58224" y="12795"/>
                  </a:lnTo>
                  <a:lnTo>
                    <a:pt x="57775" y="13578"/>
                  </a:lnTo>
                  <a:lnTo>
                    <a:pt x="57326" y="14438"/>
                  </a:lnTo>
                  <a:lnTo>
                    <a:pt x="56877" y="15336"/>
                  </a:lnTo>
                  <a:lnTo>
                    <a:pt x="56428" y="16311"/>
                  </a:lnTo>
                  <a:lnTo>
                    <a:pt x="55978" y="17338"/>
                  </a:lnTo>
                  <a:lnTo>
                    <a:pt x="55529" y="18429"/>
                  </a:lnTo>
                  <a:lnTo>
                    <a:pt x="55093" y="19596"/>
                  </a:lnTo>
                  <a:lnTo>
                    <a:pt x="54644" y="20828"/>
                  </a:lnTo>
                  <a:lnTo>
                    <a:pt x="54143" y="21842"/>
                  </a:lnTo>
                  <a:lnTo>
                    <a:pt x="53630" y="22907"/>
                  </a:lnTo>
                  <a:lnTo>
                    <a:pt x="53104" y="24024"/>
                  </a:lnTo>
                  <a:lnTo>
                    <a:pt x="52565" y="25217"/>
                  </a:lnTo>
                  <a:lnTo>
                    <a:pt x="52539" y="25192"/>
                  </a:lnTo>
                  <a:lnTo>
                    <a:pt x="51872" y="26475"/>
                  </a:lnTo>
                  <a:lnTo>
                    <a:pt x="50101" y="29863"/>
                  </a:lnTo>
                  <a:lnTo>
                    <a:pt x="48895" y="32134"/>
                  </a:lnTo>
                  <a:lnTo>
                    <a:pt x="47547" y="34662"/>
                  </a:lnTo>
                  <a:lnTo>
                    <a:pt x="46084" y="37357"/>
                  </a:lnTo>
                  <a:lnTo>
                    <a:pt x="44570" y="40142"/>
                  </a:lnTo>
                  <a:lnTo>
                    <a:pt x="43017" y="42940"/>
                  </a:lnTo>
                  <a:lnTo>
                    <a:pt x="41490" y="45635"/>
                  </a:lnTo>
                  <a:lnTo>
                    <a:pt x="40746" y="46931"/>
                  </a:lnTo>
                  <a:lnTo>
                    <a:pt x="40027" y="48163"/>
                  </a:lnTo>
                  <a:lnTo>
                    <a:pt x="39334" y="49331"/>
                  </a:lnTo>
                  <a:lnTo>
                    <a:pt x="38667" y="50421"/>
                  </a:lnTo>
                  <a:lnTo>
                    <a:pt x="38038" y="51435"/>
                  </a:lnTo>
                  <a:lnTo>
                    <a:pt x="37448" y="52333"/>
                  </a:lnTo>
                  <a:lnTo>
                    <a:pt x="36909" y="53129"/>
                  </a:lnTo>
                  <a:lnTo>
                    <a:pt x="36421" y="53809"/>
                  </a:lnTo>
                  <a:lnTo>
                    <a:pt x="36203" y="54104"/>
                  </a:lnTo>
                  <a:lnTo>
                    <a:pt x="35998" y="54361"/>
                  </a:lnTo>
                  <a:lnTo>
                    <a:pt x="35805" y="54579"/>
                  </a:lnTo>
                  <a:lnTo>
                    <a:pt x="35638" y="54759"/>
                  </a:lnTo>
                  <a:lnTo>
                    <a:pt x="35471" y="54900"/>
                  </a:lnTo>
                  <a:lnTo>
                    <a:pt x="35343" y="55016"/>
                  </a:lnTo>
                  <a:lnTo>
                    <a:pt x="35215" y="55080"/>
                  </a:lnTo>
                  <a:lnTo>
                    <a:pt x="35163" y="55093"/>
                  </a:lnTo>
                  <a:lnTo>
                    <a:pt x="35009" y="55093"/>
                  </a:lnTo>
                  <a:lnTo>
                    <a:pt x="34881" y="55067"/>
                  </a:lnTo>
                  <a:lnTo>
                    <a:pt x="34714" y="55016"/>
                  </a:lnTo>
                  <a:lnTo>
                    <a:pt x="34535" y="54964"/>
                  </a:lnTo>
                  <a:lnTo>
                    <a:pt x="34098" y="54797"/>
                  </a:lnTo>
                  <a:lnTo>
                    <a:pt x="33585" y="54579"/>
                  </a:lnTo>
                  <a:lnTo>
                    <a:pt x="32982" y="54310"/>
                  </a:lnTo>
                  <a:lnTo>
                    <a:pt x="32302" y="53989"/>
                  </a:lnTo>
                  <a:lnTo>
                    <a:pt x="31557" y="53630"/>
                  </a:lnTo>
                  <a:lnTo>
                    <a:pt x="30749" y="53219"/>
                  </a:lnTo>
                  <a:lnTo>
                    <a:pt x="28991" y="52308"/>
                  </a:lnTo>
                  <a:lnTo>
                    <a:pt x="27091" y="51294"/>
                  </a:lnTo>
                  <a:lnTo>
                    <a:pt x="25089" y="50216"/>
                  </a:lnTo>
                  <a:lnTo>
                    <a:pt x="23049" y="49100"/>
                  </a:lnTo>
                  <a:lnTo>
                    <a:pt x="21047" y="47970"/>
                  </a:lnTo>
                  <a:lnTo>
                    <a:pt x="19109" y="46892"/>
                  </a:lnTo>
                  <a:lnTo>
                    <a:pt x="15721" y="44967"/>
                  </a:lnTo>
                  <a:lnTo>
                    <a:pt x="13347" y="43607"/>
                  </a:lnTo>
                  <a:lnTo>
                    <a:pt x="12462" y="43094"/>
                  </a:lnTo>
                  <a:lnTo>
                    <a:pt x="1" y="60867"/>
                  </a:lnTo>
                  <a:lnTo>
                    <a:pt x="1567" y="61830"/>
                  </a:lnTo>
                  <a:lnTo>
                    <a:pt x="3389" y="62946"/>
                  </a:lnTo>
                  <a:lnTo>
                    <a:pt x="5750" y="64396"/>
                  </a:lnTo>
                  <a:lnTo>
                    <a:pt x="8573" y="66103"/>
                  </a:lnTo>
                  <a:lnTo>
                    <a:pt x="11743" y="68015"/>
                  </a:lnTo>
                  <a:lnTo>
                    <a:pt x="15170" y="70056"/>
                  </a:lnTo>
                  <a:lnTo>
                    <a:pt x="18750" y="72160"/>
                  </a:lnTo>
                  <a:lnTo>
                    <a:pt x="20559" y="73213"/>
                  </a:lnTo>
                  <a:lnTo>
                    <a:pt x="22382" y="74265"/>
                  </a:lnTo>
                  <a:lnTo>
                    <a:pt x="24191" y="75292"/>
                  </a:lnTo>
                  <a:lnTo>
                    <a:pt x="25975" y="76305"/>
                  </a:lnTo>
                  <a:lnTo>
                    <a:pt x="27720" y="77281"/>
                  </a:lnTo>
                  <a:lnTo>
                    <a:pt x="29414" y="78218"/>
                  </a:lnTo>
                  <a:lnTo>
                    <a:pt x="31057" y="79090"/>
                  </a:lnTo>
                  <a:lnTo>
                    <a:pt x="32610" y="79924"/>
                  </a:lnTo>
                  <a:lnTo>
                    <a:pt x="34085" y="80682"/>
                  </a:lnTo>
                  <a:lnTo>
                    <a:pt x="35471" y="81362"/>
                  </a:lnTo>
                  <a:lnTo>
                    <a:pt x="36742" y="81965"/>
                  </a:lnTo>
                  <a:lnTo>
                    <a:pt x="37319" y="82234"/>
                  </a:lnTo>
                  <a:lnTo>
                    <a:pt x="37884" y="82478"/>
                  </a:lnTo>
                  <a:lnTo>
                    <a:pt x="38397" y="82696"/>
                  </a:lnTo>
                  <a:lnTo>
                    <a:pt x="38885" y="82889"/>
                  </a:lnTo>
                  <a:lnTo>
                    <a:pt x="39334" y="83056"/>
                  </a:lnTo>
                  <a:lnTo>
                    <a:pt x="39745" y="83197"/>
                  </a:lnTo>
                  <a:lnTo>
                    <a:pt x="40117" y="83312"/>
                  </a:lnTo>
                  <a:lnTo>
                    <a:pt x="40451" y="83389"/>
                  </a:lnTo>
                  <a:lnTo>
                    <a:pt x="40733" y="83441"/>
                  </a:lnTo>
                  <a:lnTo>
                    <a:pt x="40977" y="83453"/>
                  </a:lnTo>
                  <a:lnTo>
                    <a:pt x="41079" y="83441"/>
                  </a:lnTo>
                  <a:lnTo>
                    <a:pt x="41208" y="83428"/>
                  </a:lnTo>
                  <a:lnTo>
                    <a:pt x="41336" y="83402"/>
                  </a:lnTo>
                  <a:lnTo>
                    <a:pt x="41464" y="83376"/>
                  </a:lnTo>
                  <a:lnTo>
                    <a:pt x="41747" y="83274"/>
                  </a:lnTo>
                  <a:lnTo>
                    <a:pt x="42055" y="83145"/>
                  </a:lnTo>
                  <a:lnTo>
                    <a:pt x="42388" y="82979"/>
                  </a:lnTo>
                  <a:lnTo>
                    <a:pt x="42735" y="82773"/>
                  </a:lnTo>
                  <a:lnTo>
                    <a:pt x="43107" y="82542"/>
                  </a:lnTo>
                  <a:lnTo>
                    <a:pt x="43505" y="82273"/>
                  </a:lnTo>
                  <a:lnTo>
                    <a:pt x="43915" y="81978"/>
                  </a:lnTo>
                  <a:lnTo>
                    <a:pt x="44339" y="81657"/>
                  </a:lnTo>
                  <a:lnTo>
                    <a:pt x="44788" y="81298"/>
                  </a:lnTo>
                  <a:lnTo>
                    <a:pt x="45250" y="80925"/>
                  </a:lnTo>
                  <a:lnTo>
                    <a:pt x="45725" y="80515"/>
                  </a:lnTo>
                  <a:lnTo>
                    <a:pt x="46213" y="80091"/>
                  </a:lnTo>
                  <a:lnTo>
                    <a:pt x="47239" y="79167"/>
                  </a:lnTo>
                  <a:lnTo>
                    <a:pt x="47932" y="78513"/>
                  </a:lnTo>
                  <a:lnTo>
                    <a:pt x="48676" y="77768"/>
                  </a:lnTo>
                  <a:lnTo>
                    <a:pt x="49472" y="76947"/>
                  </a:lnTo>
                  <a:lnTo>
                    <a:pt x="50306" y="76049"/>
                  </a:lnTo>
                  <a:lnTo>
                    <a:pt x="51192" y="75086"/>
                  </a:lnTo>
                  <a:lnTo>
                    <a:pt x="52103" y="74060"/>
                  </a:lnTo>
                  <a:lnTo>
                    <a:pt x="53040" y="72995"/>
                  </a:lnTo>
                  <a:lnTo>
                    <a:pt x="54015" y="71865"/>
                  </a:lnTo>
                  <a:lnTo>
                    <a:pt x="54990" y="70710"/>
                  </a:lnTo>
                  <a:lnTo>
                    <a:pt x="55991" y="69517"/>
                  </a:lnTo>
                  <a:lnTo>
                    <a:pt x="58019" y="67079"/>
                  </a:lnTo>
                  <a:lnTo>
                    <a:pt x="60034" y="64602"/>
                  </a:lnTo>
                  <a:lnTo>
                    <a:pt x="62010" y="62138"/>
                  </a:lnTo>
                  <a:lnTo>
                    <a:pt x="63896" y="59751"/>
                  </a:lnTo>
                  <a:lnTo>
                    <a:pt x="65667" y="57492"/>
                  </a:lnTo>
                  <a:lnTo>
                    <a:pt x="67284" y="55426"/>
                  </a:lnTo>
                  <a:lnTo>
                    <a:pt x="68683" y="53617"/>
                  </a:lnTo>
                  <a:lnTo>
                    <a:pt x="70724" y="50947"/>
                  </a:lnTo>
                  <a:lnTo>
                    <a:pt x="71481" y="49959"/>
                  </a:lnTo>
                  <a:lnTo>
                    <a:pt x="71417" y="50755"/>
                  </a:lnTo>
                  <a:lnTo>
                    <a:pt x="71365" y="51679"/>
                  </a:lnTo>
                  <a:lnTo>
                    <a:pt x="71327" y="52706"/>
                  </a:lnTo>
                  <a:lnTo>
                    <a:pt x="71314" y="53822"/>
                  </a:lnTo>
                  <a:lnTo>
                    <a:pt x="71340" y="55028"/>
                  </a:lnTo>
                  <a:lnTo>
                    <a:pt x="71352" y="55644"/>
                  </a:lnTo>
                  <a:lnTo>
                    <a:pt x="71378" y="56286"/>
                  </a:lnTo>
                  <a:lnTo>
                    <a:pt x="71417" y="56941"/>
                  </a:lnTo>
                  <a:lnTo>
                    <a:pt x="71468" y="57595"/>
                  </a:lnTo>
                  <a:lnTo>
                    <a:pt x="71532" y="58275"/>
                  </a:lnTo>
                  <a:lnTo>
                    <a:pt x="71596" y="58942"/>
                  </a:lnTo>
                  <a:lnTo>
                    <a:pt x="71673" y="59635"/>
                  </a:lnTo>
                  <a:lnTo>
                    <a:pt x="71776" y="60316"/>
                  </a:lnTo>
                  <a:lnTo>
                    <a:pt x="71879" y="61009"/>
                  </a:lnTo>
                  <a:lnTo>
                    <a:pt x="71994" y="61702"/>
                  </a:lnTo>
                  <a:lnTo>
                    <a:pt x="72135" y="62395"/>
                  </a:lnTo>
                  <a:lnTo>
                    <a:pt x="72276" y="63075"/>
                  </a:lnTo>
                  <a:lnTo>
                    <a:pt x="72443" y="63755"/>
                  </a:lnTo>
                  <a:lnTo>
                    <a:pt x="72623" y="64435"/>
                  </a:lnTo>
                  <a:lnTo>
                    <a:pt x="72828" y="65089"/>
                  </a:lnTo>
                  <a:lnTo>
                    <a:pt x="73046" y="65757"/>
                  </a:lnTo>
                  <a:lnTo>
                    <a:pt x="73277" y="66398"/>
                  </a:lnTo>
                  <a:lnTo>
                    <a:pt x="73534" y="67027"/>
                  </a:lnTo>
                  <a:lnTo>
                    <a:pt x="73803" y="67630"/>
                  </a:lnTo>
                  <a:lnTo>
                    <a:pt x="74099" y="68234"/>
                  </a:lnTo>
                  <a:lnTo>
                    <a:pt x="74407" y="68811"/>
                  </a:lnTo>
                  <a:lnTo>
                    <a:pt x="74740" y="69363"/>
                  </a:lnTo>
                  <a:lnTo>
                    <a:pt x="75241" y="70184"/>
                  </a:lnTo>
                  <a:lnTo>
                    <a:pt x="75690" y="70993"/>
                  </a:lnTo>
                  <a:lnTo>
                    <a:pt x="75908" y="71378"/>
                  </a:lnTo>
                  <a:lnTo>
                    <a:pt x="76101" y="71775"/>
                  </a:lnTo>
                  <a:lnTo>
                    <a:pt x="76293" y="72160"/>
                  </a:lnTo>
                  <a:lnTo>
                    <a:pt x="76473" y="72545"/>
                  </a:lnTo>
                  <a:lnTo>
                    <a:pt x="76640" y="72918"/>
                  </a:lnTo>
                  <a:lnTo>
                    <a:pt x="76806" y="73290"/>
                  </a:lnTo>
                  <a:lnTo>
                    <a:pt x="76948" y="73662"/>
                  </a:lnTo>
                  <a:lnTo>
                    <a:pt x="77089" y="74034"/>
                  </a:lnTo>
                  <a:lnTo>
                    <a:pt x="77345" y="74766"/>
                  </a:lnTo>
                  <a:lnTo>
                    <a:pt x="77564" y="75497"/>
                  </a:lnTo>
                  <a:lnTo>
                    <a:pt x="77743" y="76203"/>
                  </a:lnTo>
                  <a:lnTo>
                    <a:pt x="77897" y="76921"/>
                  </a:lnTo>
                  <a:lnTo>
                    <a:pt x="78026" y="77627"/>
                  </a:lnTo>
                  <a:lnTo>
                    <a:pt x="78128" y="78333"/>
                  </a:lnTo>
                  <a:lnTo>
                    <a:pt x="78205" y="79039"/>
                  </a:lnTo>
                  <a:lnTo>
                    <a:pt x="78257" y="79758"/>
                  </a:lnTo>
                  <a:lnTo>
                    <a:pt x="78295" y="80463"/>
                  </a:lnTo>
                  <a:lnTo>
                    <a:pt x="78308" y="81182"/>
                  </a:lnTo>
                  <a:lnTo>
                    <a:pt x="78308" y="81914"/>
                  </a:lnTo>
                  <a:lnTo>
                    <a:pt x="78295" y="82645"/>
                  </a:lnTo>
                  <a:lnTo>
                    <a:pt x="78257" y="83389"/>
                  </a:lnTo>
                  <a:lnTo>
                    <a:pt x="78218" y="84159"/>
                  </a:lnTo>
                  <a:lnTo>
                    <a:pt x="78115" y="85725"/>
                  </a:lnTo>
                  <a:lnTo>
                    <a:pt x="78000" y="87368"/>
                  </a:lnTo>
                  <a:lnTo>
                    <a:pt x="77884" y="89087"/>
                  </a:lnTo>
                  <a:lnTo>
                    <a:pt x="77820" y="89998"/>
                  </a:lnTo>
                  <a:lnTo>
                    <a:pt x="77769" y="90922"/>
                  </a:lnTo>
                  <a:lnTo>
                    <a:pt x="77730" y="91885"/>
                  </a:lnTo>
                  <a:lnTo>
                    <a:pt x="77692" y="92873"/>
                  </a:lnTo>
                  <a:lnTo>
                    <a:pt x="77666" y="93887"/>
                  </a:lnTo>
                  <a:lnTo>
                    <a:pt x="77666" y="94939"/>
                  </a:lnTo>
                  <a:lnTo>
                    <a:pt x="109364" y="94939"/>
                  </a:lnTo>
                  <a:lnTo>
                    <a:pt x="109364" y="40078"/>
                  </a:lnTo>
                  <a:lnTo>
                    <a:pt x="106361" y="34701"/>
                  </a:lnTo>
                  <a:lnTo>
                    <a:pt x="8699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pic>
        <p:nvPicPr>
          <p:cNvPr id="7" name="Google Shape;175;p3">
            <a:extLst>
              <a:ext uri="{FF2B5EF4-FFF2-40B4-BE49-F238E27FC236}">
                <a16:creationId xmlns:a16="http://schemas.microsoft.com/office/drawing/2014/main" id="{FA58ED45-7909-2857-0EFA-1D7C8D570802}"/>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 name="Textfeld 1">
            <a:extLst>
              <a:ext uri="{FF2B5EF4-FFF2-40B4-BE49-F238E27FC236}">
                <a16:creationId xmlns:a16="http://schemas.microsoft.com/office/drawing/2014/main" id="{133149D2-9AD3-928C-767D-99C7003D7B70}"/>
              </a:ext>
            </a:extLst>
          </p:cNvPr>
          <p:cNvSpPr txBox="1"/>
          <p:nvPr/>
        </p:nvSpPr>
        <p:spPr>
          <a:xfrm>
            <a:off x="725739" y="2300731"/>
            <a:ext cx="7293150" cy="2308324"/>
          </a:xfrm>
          <a:prstGeom prst="rect">
            <a:avLst/>
          </a:prstGeom>
          <a:noFill/>
        </p:spPr>
        <p:txBody>
          <a:bodyPr wrap="none" rtlCol="0">
            <a:spAutoFit/>
          </a:bodyPr>
          <a:lstStyle/>
          <a:p>
            <a:endParaRPr lang="en-GB" sz="1800" dirty="0">
              <a:effectLst/>
              <a:latin typeface="Aptos Light" panose="020B0004020202020204" pitchFamily="34" charset="0"/>
              <a:ea typeface="Times New Roman" panose="02020603050405020304" pitchFamily="18" charset="0"/>
            </a:endParaRPr>
          </a:p>
          <a:p>
            <a:pPr marL="342900" lvl="0" indent="-342900">
              <a:buFont typeface="Arial" panose="020B0604020202020204" pitchFamily="34" charset="0"/>
              <a:buChar char="•"/>
              <a:tabLst>
                <a:tab pos="457200" algn="l"/>
              </a:tabLst>
            </a:pPr>
            <a:r>
              <a:rPr lang="en-GB" sz="1800" dirty="0">
                <a:effectLst/>
                <a:latin typeface="Aptos Light" panose="020B0004020202020204" pitchFamily="34" charset="0"/>
                <a:ea typeface="Times New Roman" panose="02020603050405020304" pitchFamily="18" charset="0"/>
                <a:cs typeface="Times New Roman" panose="02020603050405020304" pitchFamily="18" charset="0"/>
              </a:rPr>
              <a:t>Compreender os princípios básicos do investimento.</a:t>
            </a:r>
          </a:p>
          <a:p>
            <a:pPr marL="342900" lvl="0" indent="-342900">
              <a:buFont typeface="Arial" panose="020B0604020202020204" pitchFamily="34" charset="0"/>
              <a:buChar char="•"/>
              <a:tabLst>
                <a:tab pos="457200" algn="l"/>
              </a:tabLst>
            </a:pPr>
            <a:r>
              <a:rPr lang="en-GB" sz="1800" dirty="0">
                <a:latin typeface="Aptos Light" panose="020B0004020202020204" pitchFamily="34" charset="0"/>
                <a:ea typeface="Times New Roman" panose="02020603050405020304" pitchFamily="18" charset="0"/>
                <a:cs typeface="Times New Roman" panose="02020603050405020304" pitchFamily="18" charset="0"/>
              </a:rPr>
              <a:t>Supervisionar as alternativas de investimento mais comuns.</a:t>
            </a:r>
            <a:endParaRPr lang="en-GB" sz="1800" dirty="0">
              <a:effectLst/>
              <a:latin typeface="Aptos Light" panose="020B0004020202020204" pitchFamily="34" charset="0"/>
              <a:ea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e-DE" sz="1800" dirty="0" err="1">
                <a:effectLst/>
                <a:latin typeface="Aptos Light" panose="020B0004020202020204" pitchFamily="34" charset="0"/>
                <a:ea typeface="Times New Roman" panose="02020603050405020304" pitchFamily="18" charset="0"/>
                <a:cs typeface="Times New Roman" panose="02020603050405020304" pitchFamily="18" charset="0"/>
              </a:rPr>
              <a:t>Reconhecer os riscos das </a:t>
            </a:r>
            <a:r>
              <a:rPr lang="de-DE" sz="1800" dirty="0">
                <a:latin typeface="Aptos Light" panose="020B0004020202020204" pitchFamily="34" charset="0"/>
                <a:ea typeface="Times New Roman" panose="02020603050405020304" pitchFamily="18" charset="0"/>
                <a:cs typeface="Times New Roman" panose="02020603050405020304" pitchFamily="18" charset="0"/>
              </a:rPr>
              <a:t>alternativas </a:t>
            </a:r>
            <a:r>
              <a:rPr lang="de-DE" sz="1800" dirty="0" err="1">
                <a:effectLst/>
                <a:latin typeface="Aptos Light" panose="020B0004020202020204" pitchFamily="34" charset="0"/>
                <a:ea typeface="Times New Roman" panose="02020603050405020304" pitchFamily="18" charset="0"/>
                <a:cs typeface="Times New Roman" panose="02020603050405020304" pitchFamily="18" charset="0"/>
              </a:rPr>
              <a:t>de investimento</a:t>
            </a:r>
            <a:r>
              <a:rPr lang="de-DE" sz="1800" dirty="0">
                <a:effectLst/>
                <a:latin typeface="Aptos Light" panose="020B0004020202020204" pitchFamily="34" charset="0"/>
                <a:ea typeface="Times New Roman" panose="02020603050405020304" pitchFamily="18" charset="0"/>
                <a:cs typeface="Times New Roman" panose="02020603050405020304" pitchFamily="18" charset="0"/>
              </a:rPr>
              <a:t>.</a:t>
            </a:r>
          </a:p>
          <a:p>
            <a:pPr marL="342900" lvl="0" indent="-342900">
              <a:buFont typeface="Arial" panose="020B0604020202020204" pitchFamily="34" charset="0"/>
              <a:buChar char="•"/>
              <a:tabLst>
                <a:tab pos="457200" algn="l"/>
              </a:tabLst>
            </a:pPr>
            <a:r>
              <a:rPr lang="de-DE" sz="1800" dirty="0" err="1">
                <a:effectLst/>
                <a:latin typeface="Aptos Light" panose="020B0004020202020204" pitchFamily="34" charset="0"/>
                <a:ea typeface="Times New Roman" panose="02020603050405020304" pitchFamily="18" charset="0"/>
                <a:cs typeface="Times New Roman" panose="02020603050405020304" pitchFamily="18" charset="0"/>
              </a:rPr>
              <a:t>Aplicar conhecimentos básicos a decisões de investimento </a:t>
            </a:r>
            <a:r>
              <a:rPr lang="de-DE" sz="1800" dirty="0">
                <a:effectLst/>
                <a:latin typeface="Aptos Light" panose="020B0004020202020204" pitchFamily="34" charset="0"/>
                <a:ea typeface="Times New Roman" panose="02020603050405020304" pitchFamily="18" charset="0"/>
                <a:cs typeface="Times New Roman" panose="02020603050405020304" pitchFamily="18" charset="0"/>
              </a:rPr>
              <a:t>simples.</a:t>
            </a:r>
          </a:p>
          <a:p>
            <a:endParaRPr lang="de-AT" sz="1800" dirty="0">
              <a:latin typeface="Aptos Light" panose="020B0004020202020204" pitchFamily="34" charset="0"/>
              <a:cs typeface="Calibri" panose="020F0502020204030204" pitchFamily="34" charset="0"/>
            </a:endParaRPr>
          </a:p>
          <a:p>
            <a:endParaRPr lang="de-AT" sz="1800" dirty="0">
              <a:latin typeface="Aptos Light" panose="020B0004020202020204" pitchFamily="34" charset="0"/>
              <a:cs typeface="Calibri" panose="020F0502020204030204" pitchFamily="34" charset="0"/>
            </a:endParaRPr>
          </a:p>
          <a:p>
            <a:pPr algn="ctr"/>
            <a:r>
              <a:rPr lang="de-AT" sz="1800" b="1" i="1" dirty="0" err="1">
                <a:latin typeface="Aptos Light" panose="020B0004020202020204" pitchFamily="34" charset="0"/>
                <a:cs typeface="Calibri" panose="020F0502020204030204" pitchFamily="34" charset="0"/>
              </a:rPr>
              <a:t>Por outras palavras</a:t>
            </a:r>
            <a:r>
              <a:rPr lang="de-AT" sz="1800" b="1" i="1" dirty="0">
                <a:latin typeface="Aptos Light" panose="020B0004020202020204" pitchFamily="34" charset="0"/>
                <a:cs typeface="Calibri" panose="020F0502020204030204" pitchFamily="34" charset="0"/>
              </a:rPr>
              <a:t>: </a:t>
            </a:r>
            <a:r>
              <a:rPr lang="de-AT" sz="1800" b="1" i="1" dirty="0" err="1">
                <a:latin typeface="Aptos Light" panose="020B0004020202020204" pitchFamily="34" charset="0"/>
                <a:cs typeface="Calibri" panose="020F0502020204030204" pitchFamily="34" charset="0"/>
              </a:rPr>
              <a:t>Aprenda a cultivar o seu jardim financeiro</a:t>
            </a:r>
            <a:r>
              <a:rPr lang="de-AT" sz="1800" b="1" i="1" dirty="0">
                <a:latin typeface="Aptos Light" panose="020B0004020202020204" pitchFamily="34" charset="0"/>
                <a:cs typeface="Calibri" panose="020F0502020204030204" pitchFamily="34" charset="0"/>
              </a:rPr>
              <a:t>!</a:t>
            </a:r>
          </a:p>
        </p:txBody>
      </p:sp>
      <p:sp>
        <p:nvSpPr>
          <p:cNvPr id="3" name="Google Shape;104;p2">
            <a:extLst>
              <a:ext uri="{FF2B5EF4-FFF2-40B4-BE49-F238E27FC236}">
                <a16:creationId xmlns:a16="http://schemas.microsoft.com/office/drawing/2014/main" id="{B1C79073-D79E-1F6E-D982-BF54B3156F04}"/>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BFD3DE39-79BD-8EE9-2631-E4E59146C91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2594459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2C57ACB9-3C03-FE43-7ABF-8E924D36BD3E}"/>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25BD6C04-7BD8-5456-CF9C-4CDAD1BD8D8A}"/>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DESAFIO INTRODUTÓRIO À VIDA REAL</a:t>
            </a:r>
          </a:p>
        </p:txBody>
      </p:sp>
      <p:sp>
        <p:nvSpPr>
          <p:cNvPr id="198" name="Google Shape;198;p4">
            <a:extLst>
              <a:ext uri="{FF2B5EF4-FFF2-40B4-BE49-F238E27FC236}">
                <a16:creationId xmlns:a16="http://schemas.microsoft.com/office/drawing/2014/main" id="{EC124FD7-A416-0888-3941-43217CFD72A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ADF1E479-25AA-15D9-4300-260982CD390A}"/>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9DD39038-D870-A006-33BB-525F0E2829DE}"/>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22" name="Rechteck 21">
            <a:extLst>
              <a:ext uri="{FF2B5EF4-FFF2-40B4-BE49-F238E27FC236}">
                <a16:creationId xmlns:a16="http://schemas.microsoft.com/office/drawing/2014/main" id="{C293A0C2-F4E3-795A-BD9B-3633BB27C95C}"/>
              </a:ext>
            </a:extLst>
          </p:cNvPr>
          <p:cNvSpPr/>
          <p:nvPr/>
        </p:nvSpPr>
        <p:spPr>
          <a:xfrm>
            <a:off x="9040830" y="2745322"/>
            <a:ext cx="3147187" cy="47207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de-AT" sz="1200"/>
          </a:p>
        </p:txBody>
      </p:sp>
      <p:sp>
        <p:nvSpPr>
          <p:cNvPr id="2" name="Textfeld 1">
            <a:extLst>
              <a:ext uri="{FF2B5EF4-FFF2-40B4-BE49-F238E27FC236}">
                <a16:creationId xmlns:a16="http://schemas.microsoft.com/office/drawing/2014/main" id="{C77ED798-13A5-4C1F-2A25-86FDA69BB28C}"/>
              </a:ext>
            </a:extLst>
          </p:cNvPr>
          <p:cNvSpPr txBox="1"/>
          <p:nvPr/>
        </p:nvSpPr>
        <p:spPr>
          <a:xfrm>
            <a:off x="1168398" y="2023732"/>
            <a:ext cx="9855201" cy="2862322"/>
          </a:xfrm>
          <a:prstGeom prst="rect">
            <a:avLst/>
          </a:prstGeom>
          <a:noFill/>
        </p:spPr>
        <p:txBody>
          <a:bodyPr wrap="square" rtlCol="0">
            <a:spAutoFit/>
          </a:bodyPr>
          <a:lstStyle/>
          <a:p>
            <a:pPr algn="just"/>
            <a:r>
              <a:rPr lang="en-US" sz="1800" b="0" i="0" dirty="0">
                <a:solidFill>
                  <a:srgbClr val="0D0D0D"/>
                </a:solidFill>
                <a:effectLst/>
                <a:latin typeface="Aptos Light" panose="020B0004020202020204" pitchFamily="34" charset="0"/>
              </a:rPr>
              <a:t>Anna, uma professora de 25 anos, não tem necessidades financeiras urgentes e herdou recentemente 30 000 euros. Sem qualquer experiência em questões financeiras, vê-se agora confrontada com a decisão de gerir esta soma de forma responsável. A chave está em compreender as suas opções e criar um plano que </a:t>
            </a:r>
            <a:r>
              <a:rPr lang="pt-PT" sz="1800" b="0" i="0" dirty="0">
                <a:solidFill>
                  <a:srgbClr val="0D0D0D"/>
                </a:solidFill>
                <a:effectLst/>
                <a:latin typeface="Aptos Light" panose="020B0004020202020204" pitchFamily="34" charset="0"/>
              </a:rPr>
              <a:t>reflita</a:t>
            </a:r>
            <a:r>
              <a:rPr lang="en-US" sz="1800" b="0" i="0" dirty="0">
                <a:solidFill>
                  <a:srgbClr val="0D0D0D"/>
                </a:solidFill>
                <a:effectLst/>
                <a:latin typeface="Aptos Light" panose="020B0004020202020204" pitchFamily="34" charset="0"/>
              </a:rPr>
              <a:t> os </a:t>
            </a:r>
            <a:r>
              <a:rPr lang="en-US" sz="1800" b="0" i="0" dirty="0" err="1">
                <a:solidFill>
                  <a:srgbClr val="0D0D0D"/>
                </a:solidFill>
                <a:effectLst/>
                <a:latin typeface="Aptos Light" panose="020B0004020202020204" pitchFamily="34" charset="0"/>
              </a:rPr>
              <a:t>seus</a:t>
            </a:r>
            <a:r>
              <a:rPr lang="en-US" sz="1800" b="0" i="0" dirty="0">
                <a:solidFill>
                  <a:srgbClr val="0D0D0D"/>
                </a:solidFill>
                <a:effectLst/>
                <a:latin typeface="Aptos Light" panose="020B0004020202020204" pitchFamily="34" charset="0"/>
              </a:rPr>
              <a:t> </a:t>
            </a:r>
            <a:r>
              <a:rPr lang="en-US" sz="1800" b="0" i="0" dirty="0" err="1">
                <a:solidFill>
                  <a:srgbClr val="0D0D0D"/>
                </a:solidFill>
                <a:effectLst/>
                <a:latin typeface="Aptos Light" panose="020B0004020202020204" pitchFamily="34" charset="0"/>
              </a:rPr>
              <a:t>objetivos</a:t>
            </a:r>
            <a:r>
              <a:rPr lang="en-US" sz="1800" b="0" i="0" dirty="0">
                <a:solidFill>
                  <a:srgbClr val="0D0D0D"/>
                </a:solidFill>
                <a:effectLst/>
                <a:latin typeface="Aptos Light" panose="020B0004020202020204" pitchFamily="34" charset="0"/>
              </a:rPr>
              <a:t> futuros e a sua situação financeira atual.</a:t>
            </a:r>
          </a:p>
          <a:p>
            <a:pPr algn="l">
              <a:buFont typeface="Arial" panose="020B0604020202020204" pitchFamily="34" charset="0"/>
              <a:buChar char="•"/>
            </a:pPr>
            <a:endParaRPr lang="en-US" sz="1800" dirty="0">
              <a:solidFill>
                <a:srgbClr val="0D0D0D"/>
              </a:solidFill>
              <a:latin typeface="Aptos Light" panose="020B0004020202020204" pitchFamily="34" charset="0"/>
            </a:endParaRPr>
          </a:p>
          <a:p>
            <a:pPr algn="l"/>
            <a:endParaRPr lang="en-US" sz="1800" b="0" i="0" dirty="0">
              <a:solidFill>
                <a:srgbClr val="0D0D0D"/>
              </a:solidFill>
              <a:effectLst/>
              <a:latin typeface="Aptos Light" panose="020B0004020202020204" pitchFamily="34" charset="0"/>
            </a:endParaRPr>
          </a:p>
          <a:p>
            <a:pPr algn="ctr"/>
            <a:r>
              <a:rPr lang="en-US" sz="1800" b="1" i="1" dirty="0">
                <a:solidFill>
                  <a:srgbClr val="0D0D0D"/>
                </a:solidFill>
                <a:latin typeface="Aptos Light" panose="020B0004020202020204" pitchFamily="34" charset="0"/>
              </a:rPr>
              <a:t>O que é que recomendaria à Anna?</a:t>
            </a:r>
            <a:endParaRPr lang="en-US" sz="1800" b="1" i="1" dirty="0">
              <a:solidFill>
                <a:srgbClr val="0D0D0D"/>
              </a:solidFill>
              <a:effectLst/>
              <a:latin typeface="Aptos Light" panose="020B0004020202020204" pitchFamily="34" charset="0"/>
            </a:endParaRPr>
          </a:p>
          <a:p>
            <a:endParaRPr lang="de-DE" sz="1800" dirty="0">
              <a:latin typeface="Aptos Light" panose="020B0004020202020204" pitchFamily="34" charset="0"/>
            </a:endParaRPr>
          </a:p>
          <a:p>
            <a:endParaRPr lang="de-AT" sz="1800" dirty="0">
              <a:latin typeface="Aptos Light" panose="020B0004020202020204" pitchFamily="34" charset="0"/>
            </a:endParaRPr>
          </a:p>
        </p:txBody>
      </p:sp>
      <p:sp>
        <p:nvSpPr>
          <p:cNvPr id="3" name="Google Shape;104;p2">
            <a:extLst>
              <a:ext uri="{FF2B5EF4-FFF2-40B4-BE49-F238E27FC236}">
                <a16:creationId xmlns:a16="http://schemas.microsoft.com/office/drawing/2014/main" id="{BCF7E23F-5AA9-41C1-2EFF-26AD01FCADB0}"/>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B015D8B8-96EB-C486-677D-0F5DCFBEF2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3701479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DEFINIÇÃO DE INVESTIMENTO</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9E0D9991-CEBA-1ECE-3784-A7C606FD8260}"/>
              </a:ext>
            </a:extLst>
          </p:cNvPr>
          <p:cNvSpPr txBox="1"/>
          <p:nvPr/>
        </p:nvSpPr>
        <p:spPr>
          <a:xfrm>
            <a:off x="1280159" y="1840659"/>
            <a:ext cx="9777613" cy="3139321"/>
          </a:xfrm>
          <a:prstGeom prst="rect">
            <a:avLst/>
          </a:prstGeom>
          <a:noFill/>
        </p:spPr>
        <p:txBody>
          <a:bodyPr wrap="square">
            <a:spAutoFit/>
          </a:bodyPr>
          <a:lstStyle/>
          <a:p>
            <a:pPr algn="just"/>
            <a:r>
              <a:rPr lang="en-US" sz="1800" b="1" dirty="0">
                <a:latin typeface="Aptos Light" panose="020B0004020202020204" pitchFamily="34" charset="0"/>
                <a:cs typeface="Calibri" panose="020F0502020204030204" pitchFamily="34" charset="0"/>
              </a:rPr>
              <a:t>Investir é... </a:t>
            </a:r>
          </a:p>
          <a:p>
            <a:pPr marL="342900" indent="-342900" algn="just">
              <a:buFont typeface="Arial" panose="020B0604020202020204" pitchFamily="34" charset="0"/>
              <a:buChar char="•"/>
            </a:pPr>
            <a:r>
              <a:rPr lang="en-US" sz="1800" dirty="0">
                <a:latin typeface="Aptos Light" panose="020B0004020202020204" pitchFamily="34" charset="0"/>
                <a:cs typeface="Calibri" panose="020F0502020204030204" pitchFamily="34" charset="0"/>
              </a:rPr>
              <a:t>o ato de atribuir recursos, </a:t>
            </a:r>
            <a:r>
              <a:rPr lang="en-US" sz="1800" dirty="0" err="1">
                <a:latin typeface="Aptos Light" panose="020B0004020202020204" pitchFamily="34" charset="0"/>
                <a:cs typeface="Calibri" panose="020F0502020204030204" pitchFamily="34" charset="0"/>
              </a:rPr>
              <a:t>geralmente</a:t>
            </a:r>
            <a:r>
              <a:rPr lang="en-US" sz="1800" dirty="0">
                <a:latin typeface="Aptos Light" panose="020B0004020202020204" pitchFamily="34" charset="0"/>
                <a:cs typeface="Calibri" panose="020F0502020204030204" pitchFamily="34" charset="0"/>
              </a:rPr>
              <a:t> </a:t>
            </a:r>
            <a:r>
              <a:rPr lang="en-US" sz="1800" dirty="0" err="1">
                <a:latin typeface="Aptos Light" panose="020B0004020202020204" pitchFamily="34" charset="0"/>
                <a:cs typeface="Calibri" panose="020F0502020204030204" pitchFamily="34" charset="0"/>
              </a:rPr>
              <a:t>dinheiro</a:t>
            </a:r>
            <a:r>
              <a:rPr lang="en-US" sz="1800" dirty="0">
                <a:latin typeface="Aptos Light" panose="020B0004020202020204" pitchFamily="34" charset="0"/>
                <a:cs typeface="Calibri" panose="020F0502020204030204" pitchFamily="34" charset="0"/>
              </a:rPr>
              <a:t> com a expetativa de gerar um rendimento ou lucro.</a:t>
            </a:r>
          </a:p>
          <a:p>
            <a:pPr marL="342900" indent="-342900" algn="just">
              <a:buFont typeface="Arial" panose="020B0604020202020204" pitchFamily="34" charset="0"/>
              <a:buChar char="•"/>
            </a:pPr>
            <a:r>
              <a:rPr lang="en-US" sz="1800" dirty="0">
                <a:latin typeface="Aptos Light" panose="020B0004020202020204" pitchFamily="34" charset="0"/>
                <a:cs typeface="Calibri" panose="020F0502020204030204" pitchFamily="34" charset="0"/>
              </a:rPr>
              <a:t>Isto pode envolver a compra de activos </a:t>
            </a:r>
            <a:r>
              <a:rPr lang="en-US" sz="1800" dirty="0" err="1">
                <a:latin typeface="Aptos Light" panose="020B0004020202020204" pitchFamily="34" charset="0"/>
                <a:cs typeface="Calibri" panose="020F0502020204030204" pitchFamily="34" charset="0"/>
              </a:rPr>
              <a:t>como</a:t>
            </a:r>
            <a:r>
              <a:rPr lang="en-US" sz="1800" dirty="0">
                <a:latin typeface="Aptos Light" panose="020B0004020202020204" pitchFamily="34" charset="0"/>
                <a:cs typeface="Calibri" panose="020F0502020204030204" pitchFamily="34" charset="0"/>
              </a:rPr>
              <a:t> </a:t>
            </a:r>
            <a:r>
              <a:rPr lang="en-US" sz="1800" dirty="0" err="1">
                <a:latin typeface="Aptos Light" panose="020B0004020202020204" pitchFamily="34" charset="0"/>
                <a:cs typeface="Calibri" panose="020F0502020204030204" pitchFamily="34" charset="0"/>
              </a:rPr>
              <a:t>ações</a:t>
            </a:r>
            <a:r>
              <a:rPr lang="en-US" sz="1800" dirty="0">
                <a:latin typeface="Aptos Light" panose="020B0004020202020204" pitchFamily="34" charset="0"/>
                <a:cs typeface="Calibri" panose="020F0502020204030204" pitchFamily="34" charset="0"/>
              </a:rPr>
              <a:t>, obrigações, imóveis ou outros investimentos que se espera que aumentem de valor ao longo do tempo ou que proporcionem um rendimento regular.</a:t>
            </a:r>
          </a:p>
          <a:p>
            <a:pPr algn="just"/>
            <a:endParaRPr lang="en-US" sz="1800" dirty="0">
              <a:latin typeface="Aptos Light" panose="020B0004020202020204" pitchFamily="34" charset="0"/>
              <a:cs typeface="Calibri" panose="020F0502020204030204" pitchFamily="34" charset="0"/>
            </a:endParaRPr>
          </a:p>
          <a:p>
            <a:pPr algn="just"/>
            <a:r>
              <a:rPr lang="en-US" sz="1800" b="1" dirty="0">
                <a:latin typeface="Aptos Light" panose="020B0004020202020204" pitchFamily="34" charset="0"/>
                <a:cs typeface="Calibri" panose="020F0502020204030204" pitchFamily="34" charset="0"/>
              </a:rPr>
              <a:t>Lembra-te:</a:t>
            </a:r>
          </a:p>
          <a:p>
            <a:pPr marL="342900" indent="-342900" algn="just">
              <a:buFont typeface="Arial" panose="020B0604020202020204" pitchFamily="34" charset="0"/>
              <a:buChar char="•"/>
            </a:pPr>
            <a:r>
              <a:rPr lang="en-US" sz="1800" i="1" dirty="0">
                <a:latin typeface="Aptos Light" panose="020B0004020202020204" pitchFamily="34" charset="0"/>
                <a:cs typeface="Calibri" panose="020F0502020204030204" pitchFamily="34" charset="0"/>
              </a:rPr>
              <a:t>O objetivo do investimento é criar riqueza e </a:t>
            </a:r>
            <a:r>
              <a:rPr lang="en-US" sz="1800" i="1" dirty="0" err="1">
                <a:latin typeface="Aptos Light" panose="020B0004020202020204" pitchFamily="34" charset="0"/>
                <a:cs typeface="Calibri" panose="020F0502020204030204" pitchFamily="34" charset="0"/>
              </a:rPr>
              <a:t>atingir</a:t>
            </a:r>
            <a:r>
              <a:rPr lang="en-US" sz="1800" i="1" dirty="0">
                <a:latin typeface="Aptos Light" panose="020B0004020202020204" pitchFamily="34" charset="0"/>
                <a:cs typeface="Calibri" panose="020F0502020204030204" pitchFamily="34" charset="0"/>
              </a:rPr>
              <a:t> </a:t>
            </a:r>
            <a:r>
              <a:rPr lang="en-US" sz="1800" i="1" dirty="0" err="1">
                <a:latin typeface="Aptos Light" panose="020B0004020202020204" pitchFamily="34" charset="0"/>
                <a:cs typeface="Calibri" panose="020F0502020204030204" pitchFamily="34" charset="0"/>
              </a:rPr>
              <a:t>objetivos</a:t>
            </a:r>
            <a:r>
              <a:rPr lang="en-US" sz="1800" i="1" dirty="0">
                <a:latin typeface="Aptos Light" panose="020B0004020202020204" pitchFamily="34" charset="0"/>
                <a:cs typeface="Calibri" panose="020F0502020204030204" pitchFamily="34" charset="0"/>
              </a:rPr>
              <a:t> financeiros a longo prazo.</a:t>
            </a:r>
          </a:p>
          <a:p>
            <a:pPr marL="342900" indent="-342900" algn="just">
              <a:buFont typeface="Arial" panose="020B0604020202020204" pitchFamily="34" charset="0"/>
              <a:buChar char="•"/>
            </a:pPr>
            <a:r>
              <a:rPr lang="en-US" sz="1800" i="1" dirty="0">
                <a:latin typeface="Aptos Light" panose="020B0004020202020204" pitchFamily="34" charset="0"/>
                <a:cs typeface="Calibri" panose="020F0502020204030204" pitchFamily="34" charset="0"/>
              </a:rPr>
              <a:t>Investir faz com que o seu dinheiro trabalhe para si.</a:t>
            </a:r>
          </a:p>
          <a:p>
            <a:pPr marL="342900" indent="-342900" algn="just">
              <a:buFont typeface="Arial" panose="020B0604020202020204" pitchFamily="34" charset="0"/>
              <a:buChar char="•"/>
            </a:pPr>
            <a:r>
              <a:rPr lang="en-US" sz="1800" i="1" dirty="0">
                <a:latin typeface="Aptos Light" panose="020B0004020202020204" pitchFamily="34" charset="0"/>
                <a:cs typeface="Calibri" panose="020F0502020204030204" pitchFamily="34" charset="0"/>
              </a:rPr>
              <a:t>Investir é sempre um compromisso entre recompensa e risco.</a:t>
            </a:r>
            <a:endParaRPr lang="de-AT" sz="1800" i="1" dirty="0">
              <a:latin typeface="Aptos Light" panose="020B0004020202020204" pitchFamily="34" charset="0"/>
              <a:cs typeface="Calibri" panose="020F0502020204030204" pitchFamily="34" charset="0"/>
            </a:endParaRPr>
          </a:p>
        </p:txBody>
      </p:sp>
      <p:sp>
        <p:nvSpPr>
          <p:cNvPr id="2" name="Google Shape;104;p2">
            <a:extLst>
              <a:ext uri="{FF2B5EF4-FFF2-40B4-BE49-F238E27FC236}">
                <a16:creationId xmlns:a16="http://schemas.microsoft.com/office/drawing/2014/main" id="{C205509C-BE18-56D3-1E0E-F14EB2989268}"/>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4" name="Imagem 3" descr="Uma imagem com texto, Tipo de letra, Azul elétrico, Azul majorelle&#10;&#10;Descrição gerada automaticamente">
            <a:extLst>
              <a:ext uri="{FF2B5EF4-FFF2-40B4-BE49-F238E27FC236}">
                <a16:creationId xmlns:a16="http://schemas.microsoft.com/office/drawing/2014/main" id="{970E9760-5C13-6839-93FE-0C7A6CC65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1269917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ECB6DD84-27BA-516A-A63B-87583D3A4819}"/>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978DFC02-B486-D536-63CC-FB836A8EC7B2}"/>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INVESTIR É (UM POUCO) COMO FAZER JARDINAGEM</a:t>
            </a:r>
          </a:p>
        </p:txBody>
      </p:sp>
      <p:sp>
        <p:nvSpPr>
          <p:cNvPr id="198" name="Google Shape;198;p4">
            <a:extLst>
              <a:ext uri="{FF2B5EF4-FFF2-40B4-BE49-F238E27FC236}">
                <a16:creationId xmlns:a16="http://schemas.microsoft.com/office/drawing/2014/main" id="{07B28CB8-4212-BC9B-6102-6FBA632FA80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4AF786E8-2404-97F4-3C9F-3E4F6AA4F2BD}"/>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34B339CC-9F60-69C3-E1F7-2D91385C865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EBE13F08-75DA-A21D-6654-5EBCFD2E2F46}"/>
              </a:ext>
            </a:extLst>
          </p:cNvPr>
          <p:cNvSpPr txBox="1"/>
          <p:nvPr/>
        </p:nvSpPr>
        <p:spPr>
          <a:xfrm>
            <a:off x="441522" y="1717924"/>
            <a:ext cx="6082753" cy="3693319"/>
          </a:xfrm>
          <a:prstGeom prst="rect">
            <a:avLst/>
          </a:prstGeom>
          <a:noFill/>
        </p:spPr>
        <p:txBody>
          <a:bodyPr wrap="square">
            <a:spAutoFit/>
          </a:bodyPr>
          <a:lstStyle/>
          <a:p>
            <a:pPr marL="342900" indent="-342900" algn="just">
              <a:buFont typeface="Arial" panose="020B0604020202020204" pitchFamily="34" charset="0"/>
              <a:buChar char="•"/>
            </a:pPr>
            <a:r>
              <a:rPr lang="en-US" sz="1800" dirty="0">
                <a:latin typeface="Aptos Light" panose="020B0004020202020204" pitchFamily="34" charset="0"/>
                <a:cs typeface="Calibri" panose="020F0502020204030204" pitchFamily="34" charset="0"/>
              </a:rPr>
              <a:t>Investir é como colocar o seu dinheiro num sítio onde possa crescer, enquanto não o gasta.</a:t>
            </a:r>
          </a:p>
          <a:p>
            <a:pPr marL="342900" indent="-342900" algn="just">
              <a:buFont typeface="Arial" panose="020B0604020202020204" pitchFamily="34" charset="0"/>
              <a:buChar char="•"/>
            </a:pPr>
            <a:r>
              <a:rPr lang="en-US" sz="1800" dirty="0">
                <a:latin typeface="Aptos Light" panose="020B0004020202020204" pitchFamily="34" charset="0"/>
                <a:cs typeface="Calibri" panose="020F0502020204030204" pitchFamily="34" charset="0"/>
              </a:rPr>
              <a:t>Escolher onde investir é como decidir que plantas cultivar no seu jardim.</a:t>
            </a:r>
          </a:p>
          <a:p>
            <a:pPr marL="342900" indent="-342900" algn="just">
              <a:buFont typeface="Arial" panose="020B0604020202020204" pitchFamily="34" charset="0"/>
              <a:buChar char="•"/>
            </a:pPr>
            <a:r>
              <a:rPr lang="en-US" sz="1800" dirty="0">
                <a:latin typeface="Aptos Light" panose="020B0004020202020204" pitchFamily="34" charset="0"/>
                <a:cs typeface="Calibri" panose="020F0502020204030204" pitchFamily="34" charset="0"/>
              </a:rPr>
              <a:t>Investir apenas num único ativo é como cultivar apenas um tipo de planta.</a:t>
            </a:r>
          </a:p>
          <a:p>
            <a:pPr algn="just"/>
            <a:endParaRPr lang="en-US" sz="1800" dirty="0">
              <a:latin typeface="Aptos Light" panose="020B0004020202020204" pitchFamily="34" charset="0"/>
              <a:cs typeface="Calibri" panose="020F0502020204030204" pitchFamily="34" charset="0"/>
            </a:endParaRPr>
          </a:p>
          <a:p>
            <a:pPr algn="just"/>
            <a:r>
              <a:rPr lang="en-US" sz="1800" b="1" dirty="0">
                <a:latin typeface="Aptos Light" panose="020B0004020202020204" pitchFamily="34" charset="0"/>
                <a:cs typeface="Calibri" panose="020F0502020204030204" pitchFamily="34" charset="0"/>
              </a:rPr>
              <a:t>Lembrar:</a:t>
            </a:r>
          </a:p>
          <a:p>
            <a:pPr algn="just"/>
            <a:r>
              <a:rPr lang="en-US" sz="1800" i="1" dirty="0">
                <a:latin typeface="Aptos Light" panose="020B0004020202020204" pitchFamily="34" charset="0"/>
                <a:cs typeface="Calibri" panose="020F0502020204030204" pitchFamily="34" charset="0"/>
              </a:rPr>
              <a:t>Cultive uma diversidade de plantas (investimentos) no seu jardim, para garantir que terá uma colheita decente com </a:t>
            </a:r>
            <a:r>
              <a:rPr lang="en-US" sz="1800" i="1" u="sng" dirty="0">
                <a:latin typeface="Aptos Light" panose="020B0004020202020204" pitchFamily="34" charset="0"/>
                <a:cs typeface="Calibri" panose="020F0502020204030204" pitchFamily="34" charset="0"/>
              </a:rPr>
              <a:t>qualquer </a:t>
            </a:r>
            <a:r>
              <a:rPr lang="en-US" sz="1800" i="1" dirty="0">
                <a:latin typeface="Aptos Light" panose="020B0004020202020204" pitchFamily="34" charset="0"/>
                <a:cs typeface="Calibri" panose="020F0502020204030204" pitchFamily="34" charset="0"/>
              </a:rPr>
              <a:t>clima possível.</a:t>
            </a:r>
          </a:p>
          <a:p>
            <a:pPr algn="just"/>
            <a:endParaRPr lang="en-US" sz="1800" dirty="0">
              <a:latin typeface="Century Gothic" panose="020B0502020202020204" pitchFamily="34" charset="0"/>
              <a:cs typeface="Calibri" panose="020F0502020204030204" pitchFamily="34" charset="0"/>
            </a:endParaRPr>
          </a:p>
          <a:p>
            <a:pPr algn="just"/>
            <a:endParaRPr lang="de-AT" sz="1800" dirty="0">
              <a:latin typeface="Century Gothic" panose="020B0502020202020204" pitchFamily="34" charset="0"/>
              <a:cs typeface="Calibri" panose="020F0502020204030204" pitchFamily="34" charset="0"/>
            </a:endParaRPr>
          </a:p>
        </p:txBody>
      </p:sp>
      <p:pic>
        <p:nvPicPr>
          <p:cNvPr id="2" name="Grafik 1">
            <a:extLst>
              <a:ext uri="{FF2B5EF4-FFF2-40B4-BE49-F238E27FC236}">
                <a16:creationId xmlns:a16="http://schemas.microsoft.com/office/drawing/2014/main" id="{10D516F1-D5E7-BE39-E57E-8F181C91D353}"/>
              </a:ext>
            </a:extLst>
          </p:cNvPr>
          <p:cNvPicPr>
            <a:picLocks noChangeAspect="1"/>
          </p:cNvPicPr>
          <p:nvPr/>
        </p:nvPicPr>
        <p:blipFill>
          <a:blip r:embed="rId4"/>
          <a:stretch>
            <a:fillRect/>
          </a:stretch>
        </p:blipFill>
        <p:spPr>
          <a:xfrm>
            <a:off x="6524276" y="1696201"/>
            <a:ext cx="5666340" cy="3237909"/>
          </a:xfrm>
          <a:prstGeom prst="ellipse">
            <a:avLst/>
          </a:prstGeom>
          <a:ln>
            <a:noFill/>
          </a:ln>
          <a:effectLst>
            <a:softEdge rad="112500"/>
          </a:effectLst>
        </p:spPr>
      </p:pic>
      <p:sp>
        <p:nvSpPr>
          <p:cNvPr id="4" name="Google Shape;104;p2">
            <a:extLst>
              <a:ext uri="{FF2B5EF4-FFF2-40B4-BE49-F238E27FC236}">
                <a16:creationId xmlns:a16="http://schemas.microsoft.com/office/drawing/2014/main" id="{81A4382F-5453-C23D-C37E-DB5CE14F0C78}"/>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8" name="Imagem 7" descr="Uma imagem com texto, Tipo de letra, Azul elétrico, Azul majorelle&#10;&#10;Descrição gerada automaticamente">
            <a:extLst>
              <a:ext uri="{FF2B5EF4-FFF2-40B4-BE49-F238E27FC236}">
                <a16:creationId xmlns:a16="http://schemas.microsoft.com/office/drawing/2014/main" id="{4E9808E5-E5BC-9456-2FC8-3288AC5F0DB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1313811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ECB6DD84-27BA-516A-A63B-87583D3A4819}"/>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978DFC02-B486-D536-63CC-FB836A8EC7B2}"/>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INVESTIR É (UM POUCO) COMO FAZER JARDINAGEM</a:t>
            </a:r>
          </a:p>
        </p:txBody>
      </p:sp>
      <p:sp>
        <p:nvSpPr>
          <p:cNvPr id="198" name="Google Shape;198;p4">
            <a:extLst>
              <a:ext uri="{FF2B5EF4-FFF2-40B4-BE49-F238E27FC236}">
                <a16:creationId xmlns:a16="http://schemas.microsoft.com/office/drawing/2014/main" id="{07B28CB8-4212-BC9B-6102-6FBA632FA803}"/>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4AF786E8-2404-97F4-3C9F-3E4F6AA4F2BD}"/>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34B339CC-9F60-69C3-E1F7-2D91385C865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EBE13F08-75DA-A21D-6654-5EBCFD2E2F46}"/>
              </a:ext>
            </a:extLst>
          </p:cNvPr>
          <p:cNvSpPr txBox="1"/>
          <p:nvPr/>
        </p:nvSpPr>
        <p:spPr>
          <a:xfrm>
            <a:off x="335346" y="2437992"/>
            <a:ext cx="6524276" cy="1569660"/>
          </a:xfrm>
          <a:prstGeom prst="rect">
            <a:avLst/>
          </a:prstGeom>
          <a:noFill/>
        </p:spPr>
        <p:txBody>
          <a:bodyPr wrap="square">
            <a:spAutoFit/>
          </a:bodyPr>
          <a:lstStyle/>
          <a:p>
            <a:pPr marL="342900" indent="-342900" algn="just">
              <a:buFont typeface="Arial" panose="020B0604020202020204" pitchFamily="34" charset="0"/>
              <a:buChar char="•"/>
            </a:pPr>
            <a:r>
              <a:rPr lang="en-US" sz="2400" i="1" dirty="0">
                <a:latin typeface="Aptos Light" panose="020B0004020202020204" pitchFamily="34" charset="0"/>
                <a:cs typeface="Calibri" panose="020F0502020204030204" pitchFamily="34" charset="0"/>
              </a:rPr>
              <a:t>Explorar onde se pode investir</a:t>
            </a:r>
          </a:p>
          <a:p>
            <a:pPr marL="342900" indent="-342900" algn="just">
              <a:buFont typeface="Arial" panose="020B0604020202020204" pitchFamily="34" charset="0"/>
              <a:buChar char="•"/>
            </a:pPr>
            <a:r>
              <a:rPr lang="en-US" sz="2400" i="1" dirty="0">
                <a:latin typeface="Aptos Light" panose="020B0004020202020204" pitchFamily="34" charset="0"/>
                <a:cs typeface="Calibri" panose="020F0502020204030204" pitchFamily="34" charset="0"/>
              </a:rPr>
              <a:t>Conhecer os riscos </a:t>
            </a:r>
          </a:p>
          <a:p>
            <a:pPr marL="342900" indent="-342900" algn="just">
              <a:buFont typeface="Arial" panose="020B0604020202020204" pitchFamily="34" charset="0"/>
              <a:buChar char="•"/>
            </a:pPr>
            <a:r>
              <a:rPr lang="en-US" sz="2400" i="1" dirty="0">
                <a:latin typeface="Aptos Light" panose="020B0004020202020204" pitchFamily="34" charset="0"/>
                <a:cs typeface="Calibri" panose="020F0502020204030204" pitchFamily="34" charset="0"/>
              </a:rPr>
              <a:t>Tomar as suas decisões de investimento</a:t>
            </a:r>
          </a:p>
          <a:p>
            <a:pPr marL="342900" indent="-342900" algn="just">
              <a:buFont typeface="Arial" panose="020B0604020202020204" pitchFamily="34" charset="0"/>
              <a:buChar char="•"/>
            </a:pPr>
            <a:r>
              <a:rPr lang="en-US" sz="2400" i="1" dirty="0">
                <a:latin typeface="Aptos Light" panose="020B0004020202020204" pitchFamily="34" charset="0"/>
                <a:cs typeface="Calibri" panose="020F0502020204030204" pitchFamily="34" charset="0"/>
              </a:rPr>
              <a:t>Porque é que isto é </a:t>
            </a:r>
            <a:r>
              <a:rPr lang="en-US" sz="2400" i="1" dirty="0" err="1">
                <a:latin typeface="Aptos Light" panose="020B0004020202020204" pitchFamily="34" charset="0"/>
                <a:cs typeface="Calibri" panose="020F0502020204030204" pitchFamily="34" charset="0"/>
              </a:rPr>
              <a:t>importante</a:t>
            </a:r>
            <a:r>
              <a:rPr lang="en-US" sz="2400" i="1" dirty="0">
                <a:latin typeface="Aptos Light" panose="020B0004020202020204" pitchFamily="34" charset="0"/>
                <a:cs typeface="Calibri" panose="020F0502020204030204" pitchFamily="34" charset="0"/>
              </a:rPr>
              <a:t> </a:t>
            </a:r>
          </a:p>
        </p:txBody>
      </p:sp>
      <p:pic>
        <p:nvPicPr>
          <p:cNvPr id="2" name="Grafik 1">
            <a:extLst>
              <a:ext uri="{FF2B5EF4-FFF2-40B4-BE49-F238E27FC236}">
                <a16:creationId xmlns:a16="http://schemas.microsoft.com/office/drawing/2014/main" id="{10D516F1-D5E7-BE39-E57E-8F181C91D353}"/>
              </a:ext>
            </a:extLst>
          </p:cNvPr>
          <p:cNvPicPr>
            <a:picLocks noChangeAspect="1"/>
          </p:cNvPicPr>
          <p:nvPr/>
        </p:nvPicPr>
        <p:blipFill>
          <a:blip r:embed="rId4"/>
          <a:stretch>
            <a:fillRect/>
          </a:stretch>
        </p:blipFill>
        <p:spPr>
          <a:xfrm>
            <a:off x="6524276" y="1696201"/>
            <a:ext cx="5666340" cy="3237909"/>
          </a:xfrm>
          <a:prstGeom prst="ellipse">
            <a:avLst/>
          </a:prstGeom>
          <a:ln>
            <a:noFill/>
          </a:ln>
          <a:effectLst>
            <a:softEdge rad="112500"/>
          </a:effectLst>
        </p:spPr>
      </p:pic>
      <p:sp>
        <p:nvSpPr>
          <p:cNvPr id="4" name="Google Shape;104;p2">
            <a:extLst>
              <a:ext uri="{FF2B5EF4-FFF2-40B4-BE49-F238E27FC236}">
                <a16:creationId xmlns:a16="http://schemas.microsoft.com/office/drawing/2014/main" id="{9560467D-62FC-A787-C143-E987D4A4C0FF}"/>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8" name="Imagem 7" descr="Uma imagem com texto, Tipo de letra, Azul elétrico, Azul majorelle&#10;&#10;Descrição gerada automaticamente">
            <a:extLst>
              <a:ext uri="{FF2B5EF4-FFF2-40B4-BE49-F238E27FC236}">
                <a16:creationId xmlns:a16="http://schemas.microsoft.com/office/drawing/2014/main" id="{783A0BBE-F29C-4746-18FC-DBC9387FFAE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3698766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4"/>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PRINCÍPIOS BÁSICOS DE INVESTIMENTO</a:t>
            </a:r>
          </a:p>
        </p:txBody>
      </p:sp>
      <p:sp>
        <p:nvSpPr>
          <p:cNvPr id="198" name="Google Shape;198;p4"/>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0D8A704D-07E7-B7EE-4CF3-A34787347E13}"/>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9E0D9991-CEBA-1ECE-3784-A7C606FD8260}"/>
              </a:ext>
            </a:extLst>
          </p:cNvPr>
          <p:cNvSpPr txBox="1"/>
          <p:nvPr/>
        </p:nvSpPr>
        <p:spPr>
          <a:xfrm>
            <a:off x="441523" y="2274838"/>
            <a:ext cx="6772077" cy="2862322"/>
          </a:xfrm>
          <a:prstGeom prst="rect">
            <a:avLst/>
          </a:prstGeom>
          <a:noFill/>
        </p:spPr>
        <p:txBody>
          <a:bodyPr wrap="square">
            <a:spAutoFit/>
          </a:bodyPr>
          <a:lstStyle/>
          <a:p>
            <a:pPr marL="342900" indent="-342900" algn="just">
              <a:buFont typeface="+mj-lt"/>
              <a:buAutoNum type="arabicPeriod"/>
            </a:pPr>
            <a:r>
              <a:rPr lang="en-US" sz="1800" b="1" dirty="0">
                <a:latin typeface="Aptos Light" panose="020B0004020202020204" pitchFamily="34" charset="0"/>
                <a:cs typeface="Calibri" panose="020F0502020204030204" pitchFamily="34" charset="0"/>
              </a:rPr>
              <a:t>Diversificar: </a:t>
            </a:r>
            <a:r>
              <a:rPr lang="en-US" sz="1800" dirty="0">
                <a:latin typeface="Aptos Light" panose="020B0004020202020204" pitchFamily="34" charset="0"/>
                <a:cs typeface="Calibri" panose="020F0502020204030204" pitchFamily="34" charset="0"/>
              </a:rPr>
              <a:t>reparta os seus investimentos para gerir melhor os riscos.</a:t>
            </a:r>
          </a:p>
          <a:p>
            <a:pPr marL="342900" indent="-342900" algn="just">
              <a:buFont typeface="+mj-lt"/>
              <a:buAutoNum type="arabicPeriod"/>
            </a:pPr>
            <a:r>
              <a:rPr lang="en-US" sz="1800" b="1" dirty="0">
                <a:latin typeface="Aptos Light" panose="020B0004020202020204" pitchFamily="34" charset="0"/>
                <a:cs typeface="Calibri" panose="020F0502020204030204" pitchFamily="34" charset="0"/>
              </a:rPr>
              <a:t>Compreender:</a:t>
            </a:r>
            <a:r>
              <a:rPr lang="en-US" sz="1800" dirty="0">
                <a:latin typeface="Aptos Light" panose="020B0004020202020204" pitchFamily="34" charset="0"/>
                <a:cs typeface="Calibri" panose="020F0502020204030204" pitchFamily="34" charset="0"/>
              </a:rPr>
              <a:t> Saber em que é que está a investir e como funciona.</a:t>
            </a:r>
          </a:p>
          <a:p>
            <a:pPr marL="342900" indent="-342900" algn="just">
              <a:buFont typeface="+mj-lt"/>
              <a:buAutoNum type="arabicPeriod"/>
            </a:pPr>
            <a:r>
              <a:rPr lang="en-US" sz="1800" b="1" dirty="0">
                <a:latin typeface="Aptos Light" panose="020B0004020202020204" pitchFamily="34" charset="0"/>
                <a:cs typeface="Calibri" panose="020F0502020204030204" pitchFamily="34" charset="0"/>
              </a:rPr>
              <a:t>Planear a longo prazo: </a:t>
            </a:r>
            <a:r>
              <a:rPr lang="en-US" sz="1800" dirty="0">
                <a:latin typeface="Aptos Light" panose="020B0004020202020204" pitchFamily="34" charset="0"/>
                <a:cs typeface="Calibri" panose="020F0502020204030204" pitchFamily="34" charset="0"/>
              </a:rPr>
              <a:t>Concentrar-se no crescimento a longo prazo e não nos ganhos a curto prazo.</a:t>
            </a:r>
          </a:p>
          <a:p>
            <a:pPr marL="342900" indent="-342900" algn="just">
              <a:buFont typeface="+mj-lt"/>
              <a:buAutoNum type="arabicPeriod"/>
            </a:pPr>
            <a:r>
              <a:rPr lang="en-US" sz="1800" b="1" dirty="0">
                <a:latin typeface="Aptos Light" panose="020B0004020202020204" pitchFamily="34" charset="0"/>
                <a:cs typeface="Calibri" panose="020F0502020204030204" pitchFamily="34" charset="0"/>
              </a:rPr>
              <a:t>Avaliar o risco: </a:t>
            </a:r>
            <a:r>
              <a:rPr lang="en-US" sz="1800" dirty="0">
                <a:latin typeface="Aptos Light" panose="020B0004020202020204" pitchFamily="34" charset="0"/>
                <a:cs typeface="Calibri" panose="020F0502020204030204" pitchFamily="34" charset="0"/>
              </a:rPr>
              <a:t>Investir de acordo com o seu nível de risco.</a:t>
            </a:r>
          </a:p>
          <a:p>
            <a:pPr marL="342900" indent="-342900" algn="just">
              <a:buFont typeface="+mj-lt"/>
              <a:buAutoNum type="arabicPeriod"/>
            </a:pPr>
            <a:r>
              <a:rPr lang="en-US" sz="1800" b="1" dirty="0">
                <a:latin typeface="Aptos Light" panose="020B0004020202020204" pitchFamily="34" charset="0"/>
                <a:cs typeface="Calibri" panose="020F0502020204030204" pitchFamily="34" charset="0"/>
              </a:rPr>
              <a:t>Minimizar os custos: </a:t>
            </a:r>
            <a:r>
              <a:rPr lang="en-US" sz="1800" dirty="0">
                <a:latin typeface="Aptos Light" panose="020B0004020202020204" pitchFamily="34" charset="0"/>
                <a:cs typeface="Calibri" panose="020F0502020204030204" pitchFamily="34" charset="0"/>
              </a:rPr>
              <a:t>Estar atento às taxas e custos, uma vez que estes reduzem os rendimentos.</a:t>
            </a:r>
          </a:p>
          <a:p>
            <a:pPr algn="just"/>
            <a:endParaRPr lang="en-US" sz="1800" dirty="0">
              <a:latin typeface="Century Gothic" panose="020B0502020202020204" pitchFamily="34" charset="0"/>
              <a:cs typeface="Calibri" panose="020F0502020204030204" pitchFamily="34" charset="0"/>
            </a:endParaRPr>
          </a:p>
        </p:txBody>
      </p:sp>
      <p:pic>
        <p:nvPicPr>
          <p:cNvPr id="2" name="Grafik 1" descr="Ein Bild, das Text, Person, Kleidung, Menschliches Gesicht enthält.&#10;&#10;Automatisch generierte Beschreibung">
            <a:extLst>
              <a:ext uri="{FF2B5EF4-FFF2-40B4-BE49-F238E27FC236}">
                <a16:creationId xmlns:a16="http://schemas.microsoft.com/office/drawing/2014/main" id="{D6BE3834-2564-13F9-9C66-5A57B3EADC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488" y="1763122"/>
            <a:ext cx="4511391" cy="3383543"/>
          </a:xfrm>
          <a:prstGeom prst="rect">
            <a:avLst/>
          </a:prstGeom>
          <a:ln>
            <a:noFill/>
          </a:ln>
          <a:effectLst>
            <a:softEdge rad="112500"/>
          </a:effectLst>
        </p:spPr>
      </p:pic>
      <p:sp>
        <p:nvSpPr>
          <p:cNvPr id="8" name="Textfeld 7">
            <a:extLst>
              <a:ext uri="{FF2B5EF4-FFF2-40B4-BE49-F238E27FC236}">
                <a16:creationId xmlns:a16="http://schemas.microsoft.com/office/drawing/2014/main" id="{223B4298-4C65-7E07-70C1-9584FC674879}"/>
              </a:ext>
            </a:extLst>
          </p:cNvPr>
          <p:cNvSpPr txBox="1"/>
          <p:nvPr/>
        </p:nvSpPr>
        <p:spPr>
          <a:xfrm>
            <a:off x="8779035" y="5228153"/>
            <a:ext cx="1769652" cy="369332"/>
          </a:xfrm>
          <a:prstGeom prst="rect">
            <a:avLst/>
          </a:prstGeom>
          <a:noFill/>
        </p:spPr>
        <p:txBody>
          <a:bodyPr wrap="none" rtlCol="0">
            <a:spAutoFit/>
          </a:bodyPr>
          <a:lstStyle/>
          <a:p>
            <a:r>
              <a:rPr lang="de-DE" dirty="0"/>
              <a:t>www.pexels.com</a:t>
            </a:r>
            <a:endParaRPr lang="de-AT" dirty="0"/>
          </a:p>
        </p:txBody>
      </p:sp>
      <p:sp>
        <p:nvSpPr>
          <p:cNvPr id="4" name="Google Shape;104;p2">
            <a:extLst>
              <a:ext uri="{FF2B5EF4-FFF2-40B4-BE49-F238E27FC236}">
                <a16:creationId xmlns:a16="http://schemas.microsoft.com/office/drawing/2014/main" id="{4536CB99-E6C6-EDC2-F74E-CA00422A45FB}"/>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9" name="Imagem 8" descr="Uma imagem com texto, Tipo de letra, Azul elétrico, Azul majorelle&#10;&#10;Descrição gerada automaticamente">
            <a:extLst>
              <a:ext uri="{FF2B5EF4-FFF2-40B4-BE49-F238E27FC236}">
                <a16:creationId xmlns:a16="http://schemas.microsoft.com/office/drawing/2014/main" id="{5C65FEA0-4485-F421-DA28-7509307F733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a:extLst>
            <a:ext uri="{FF2B5EF4-FFF2-40B4-BE49-F238E27FC236}">
              <a16:creationId xmlns:a16="http://schemas.microsoft.com/office/drawing/2014/main" id="{22420AA0-85D6-611D-3CDC-0A7E81351ED4}"/>
            </a:ext>
          </a:extLst>
        </p:cNvPr>
        <p:cNvGrpSpPr/>
        <p:nvPr/>
      </p:nvGrpSpPr>
      <p:grpSpPr>
        <a:xfrm>
          <a:off x="0" y="0"/>
          <a:ext cx="0" cy="0"/>
          <a:chOff x="0" y="0"/>
          <a:chExt cx="0" cy="0"/>
        </a:xfrm>
      </p:grpSpPr>
      <p:sp>
        <p:nvSpPr>
          <p:cNvPr id="196" name="Google Shape;196;p4">
            <a:extLst>
              <a:ext uri="{FF2B5EF4-FFF2-40B4-BE49-F238E27FC236}">
                <a16:creationId xmlns:a16="http://schemas.microsoft.com/office/drawing/2014/main" id="{2F34671F-1EBB-59FB-26D2-805E5CF91363}"/>
              </a:ext>
            </a:extLst>
          </p:cNvPr>
          <p:cNvSpPr/>
          <p:nvPr/>
        </p:nvSpPr>
        <p:spPr>
          <a:xfrm>
            <a:off x="-265816" y="-159488"/>
            <a:ext cx="7200000" cy="1440000"/>
          </a:xfrm>
          <a:prstGeom prst="roundRect">
            <a:avLst>
              <a:gd name="adj" fmla="val 1666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3200" dirty="0">
                <a:solidFill>
                  <a:schemeClr val="lt1"/>
                </a:solidFill>
                <a:latin typeface="Aptos Light" panose="020B0004020202020204" pitchFamily="34" charset="0"/>
                <a:cs typeface="Calibri"/>
                <a:sym typeface="Calibri"/>
              </a:rPr>
              <a:t>PRINCÍPIOS BÁSICOS DE INVESTIMENTO</a:t>
            </a:r>
          </a:p>
        </p:txBody>
      </p:sp>
      <p:sp>
        <p:nvSpPr>
          <p:cNvPr id="198" name="Google Shape;198;p4">
            <a:extLst>
              <a:ext uri="{FF2B5EF4-FFF2-40B4-BE49-F238E27FC236}">
                <a16:creationId xmlns:a16="http://schemas.microsoft.com/office/drawing/2014/main" id="{31935117-C753-D430-0CF3-AA504D508D76}"/>
              </a:ext>
            </a:extLst>
          </p:cNvPr>
          <p:cNvSpPr txBox="1"/>
          <p:nvPr/>
        </p:nvSpPr>
        <p:spPr>
          <a:xfrm>
            <a:off x="1880586" y="2295331"/>
            <a:ext cx="100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4">
            <a:extLst>
              <a:ext uri="{FF2B5EF4-FFF2-40B4-BE49-F238E27FC236}">
                <a16:creationId xmlns:a16="http://schemas.microsoft.com/office/drawing/2014/main" id="{A1E5A4BC-681F-0727-C2EC-221C01D94425}"/>
              </a:ext>
            </a:extLst>
          </p:cNvPr>
          <p:cNvSpPr/>
          <p:nvPr/>
        </p:nvSpPr>
        <p:spPr>
          <a:xfrm rot="-5400000">
            <a:off x="5481637" y="147637"/>
            <a:ext cx="1228725" cy="12192000"/>
          </a:xfrm>
          <a:custGeom>
            <a:avLst/>
            <a:gdLst/>
            <a:ahLst/>
            <a:cxnLst/>
            <a:rect l="l" t="t" r="r" b="b"/>
            <a:pathLst>
              <a:path w="1484179" h="1913890" extrusionOk="0">
                <a:moveTo>
                  <a:pt x="0" y="0"/>
                </a:moveTo>
                <a:lnTo>
                  <a:pt x="1484179" y="0"/>
                </a:lnTo>
                <a:lnTo>
                  <a:pt x="1484179" y="1913890"/>
                </a:lnTo>
                <a:lnTo>
                  <a:pt x="0" y="1913890"/>
                </a:lnTo>
                <a:close/>
              </a:path>
            </a:pathLst>
          </a:custGeom>
          <a:solidFill>
            <a:srgbClr val="AEABAB">
              <a:alpha val="60000"/>
            </a:srgbClr>
          </a:solidFill>
          <a:ln>
            <a:noFill/>
          </a:ln>
        </p:spPr>
        <p:txBody>
          <a:bodyPr/>
          <a:lstStyle/>
          <a:p>
            <a:endParaRPr lang="de-AT"/>
          </a:p>
        </p:txBody>
      </p:sp>
      <p:pic>
        <p:nvPicPr>
          <p:cNvPr id="7" name="Google Shape;175;p3">
            <a:extLst>
              <a:ext uri="{FF2B5EF4-FFF2-40B4-BE49-F238E27FC236}">
                <a16:creationId xmlns:a16="http://schemas.microsoft.com/office/drawing/2014/main" id="{2C68E5E7-4F9A-41CD-6CD8-E40B6E7FDEBA}"/>
              </a:ext>
            </a:extLst>
          </p:cNvPr>
          <p:cNvPicPr preferRelativeResize="0"/>
          <p:nvPr/>
        </p:nvPicPr>
        <p:blipFill rotWithShape="1">
          <a:blip r:embed="rId3">
            <a:alphaModFix/>
          </a:blip>
          <a:srcRect/>
          <a:stretch/>
        </p:blipFill>
        <p:spPr>
          <a:xfrm>
            <a:off x="10972779" y="176984"/>
            <a:ext cx="975018" cy="1081805"/>
          </a:xfrm>
          <a:prstGeom prst="rect">
            <a:avLst/>
          </a:prstGeom>
          <a:noFill/>
          <a:ln>
            <a:noFill/>
          </a:ln>
        </p:spPr>
      </p:pic>
      <p:sp>
        <p:nvSpPr>
          <p:cNvPr id="3" name="Textfeld 2">
            <a:extLst>
              <a:ext uri="{FF2B5EF4-FFF2-40B4-BE49-F238E27FC236}">
                <a16:creationId xmlns:a16="http://schemas.microsoft.com/office/drawing/2014/main" id="{B185493C-94A9-5555-A2C6-A134FCC6E5BD}"/>
              </a:ext>
            </a:extLst>
          </p:cNvPr>
          <p:cNvSpPr txBox="1"/>
          <p:nvPr/>
        </p:nvSpPr>
        <p:spPr>
          <a:xfrm>
            <a:off x="365759" y="1362959"/>
            <a:ext cx="7319091" cy="4247317"/>
          </a:xfrm>
          <a:prstGeom prst="rect">
            <a:avLst/>
          </a:prstGeom>
          <a:noFill/>
        </p:spPr>
        <p:txBody>
          <a:bodyPr wrap="square">
            <a:spAutoFit/>
          </a:bodyPr>
          <a:lstStyle/>
          <a:p>
            <a:pPr marL="457200" indent="-457200">
              <a:buFont typeface="+mj-lt"/>
              <a:buAutoNum type="arabicPeriod" startAt="6"/>
            </a:pPr>
            <a:r>
              <a:rPr lang="en-US" sz="1800" b="1" dirty="0">
                <a:latin typeface="Aptos Light" panose="020B0004020202020204" pitchFamily="34" charset="0"/>
                <a:cs typeface="Calibri" panose="020F0502020204030204" pitchFamily="34" charset="0"/>
              </a:rPr>
              <a:t>Investir regularmente: </a:t>
            </a:r>
            <a:r>
              <a:rPr lang="en-US" sz="1800" dirty="0">
                <a:latin typeface="Aptos Light" panose="020B0004020202020204" pitchFamily="34" charset="0"/>
                <a:cs typeface="Calibri" panose="020F0502020204030204" pitchFamily="34" charset="0"/>
              </a:rPr>
              <a:t>Fazer investimentos consistentes para aproveitar as flutuações do mercado.</a:t>
            </a:r>
          </a:p>
          <a:p>
            <a:pPr marL="457200" indent="-457200">
              <a:buFont typeface="+mj-lt"/>
              <a:buAutoNum type="arabicPeriod" startAt="6"/>
            </a:pPr>
            <a:r>
              <a:rPr lang="en-US" sz="1800" b="1" dirty="0">
                <a:latin typeface="Aptos Light" panose="020B0004020202020204" pitchFamily="34" charset="0"/>
                <a:cs typeface="Calibri" panose="020F0502020204030204" pitchFamily="34" charset="0"/>
              </a:rPr>
              <a:t>Reequilibrar: </a:t>
            </a:r>
            <a:r>
              <a:rPr lang="en-US" sz="1800" dirty="0">
                <a:latin typeface="Aptos Light" panose="020B0004020202020204" pitchFamily="34" charset="0"/>
                <a:cs typeface="Calibri" panose="020F0502020204030204" pitchFamily="34" charset="0"/>
              </a:rPr>
              <a:t>Ajustar periodicamente a sua carteira para se manter alinhada com os </a:t>
            </a:r>
            <a:r>
              <a:rPr lang="en-US" sz="1800" dirty="0" err="1">
                <a:latin typeface="Aptos Light" panose="020B0004020202020204" pitchFamily="34" charset="0"/>
                <a:cs typeface="Calibri" panose="020F0502020204030204" pitchFamily="34" charset="0"/>
              </a:rPr>
              <a:t>seus</a:t>
            </a:r>
            <a:r>
              <a:rPr lang="en-US" sz="1800" dirty="0">
                <a:latin typeface="Aptos Light" panose="020B0004020202020204" pitchFamily="34" charset="0"/>
                <a:cs typeface="Calibri" panose="020F0502020204030204" pitchFamily="34" charset="0"/>
              </a:rPr>
              <a:t> </a:t>
            </a:r>
            <a:r>
              <a:rPr lang="en-US" sz="1800" dirty="0" err="1">
                <a:latin typeface="Aptos Light" panose="020B0004020202020204" pitchFamily="34" charset="0"/>
                <a:cs typeface="Calibri" panose="020F0502020204030204" pitchFamily="34" charset="0"/>
              </a:rPr>
              <a:t>objetivos</a:t>
            </a:r>
            <a:r>
              <a:rPr lang="en-US" sz="1800" dirty="0">
                <a:latin typeface="Aptos Light" panose="020B0004020202020204" pitchFamily="34" charset="0"/>
                <a:cs typeface="Calibri" panose="020F0502020204030204" pitchFamily="34" charset="0"/>
              </a:rPr>
              <a:t>.</a:t>
            </a:r>
          </a:p>
          <a:p>
            <a:pPr marL="457200" indent="-457200">
              <a:buFont typeface="+mj-lt"/>
              <a:buAutoNum type="arabicPeriod" startAt="6"/>
            </a:pPr>
            <a:r>
              <a:rPr lang="en-US" sz="1800" b="1" dirty="0">
                <a:latin typeface="Aptos Light" panose="020B0004020202020204" pitchFamily="34" charset="0"/>
                <a:cs typeface="Calibri" panose="020F0502020204030204" pitchFamily="34" charset="0"/>
              </a:rPr>
              <a:t>Mantenha-se informado: </a:t>
            </a:r>
            <a:r>
              <a:rPr lang="en-US" sz="1800" dirty="0">
                <a:latin typeface="Aptos Light" panose="020B0004020202020204" pitchFamily="34" charset="0"/>
                <a:cs typeface="Calibri" panose="020F0502020204030204" pitchFamily="34" charset="0"/>
              </a:rPr>
              <a:t>Mantenha-se a par das notícias financeiras, mas evite tomar decisões impulsivas.</a:t>
            </a:r>
          </a:p>
          <a:p>
            <a:pPr marL="457200" indent="-457200">
              <a:buFont typeface="+mj-lt"/>
              <a:buAutoNum type="arabicPeriod" startAt="6"/>
            </a:pPr>
            <a:r>
              <a:rPr lang="en-US" sz="1800" b="1" dirty="0">
                <a:latin typeface="Aptos Light" panose="020B0004020202020204" pitchFamily="34" charset="0"/>
                <a:cs typeface="Calibri" panose="020F0502020204030204" pitchFamily="34" charset="0"/>
              </a:rPr>
              <a:t>Controlar as emoções</a:t>
            </a:r>
            <a:r>
              <a:rPr lang="en-US" sz="1800" dirty="0">
                <a:latin typeface="Aptos Light" panose="020B0004020202020204" pitchFamily="34" charset="0"/>
                <a:cs typeface="Calibri" panose="020F0502020204030204" pitchFamily="34" charset="0"/>
              </a:rPr>
              <a:t>: Evitar decisões baseadas no medo ou na ganância.</a:t>
            </a:r>
          </a:p>
          <a:p>
            <a:pPr marL="457200" indent="-457200">
              <a:buFont typeface="+mj-lt"/>
              <a:buAutoNum type="arabicPeriod" startAt="6"/>
            </a:pPr>
            <a:r>
              <a:rPr lang="en-US" sz="1800" b="1" dirty="0">
                <a:latin typeface="Aptos Light" panose="020B0004020202020204" pitchFamily="34" charset="0"/>
                <a:cs typeface="Calibri" panose="020F0502020204030204" pitchFamily="34" charset="0"/>
              </a:rPr>
              <a:t>Rever </a:t>
            </a:r>
            <a:r>
              <a:rPr lang="en-US" sz="1800" b="1" dirty="0" err="1">
                <a:latin typeface="Aptos Light" panose="020B0004020202020204" pitchFamily="34" charset="0"/>
                <a:cs typeface="Calibri" panose="020F0502020204030204" pitchFamily="34" charset="0"/>
              </a:rPr>
              <a:t>os</a:t>
            </a:r>
            <a:r>
              <a:rPr lang="en-US" sz="1800" b="1" dirty="0">
                <a:latin typeface="Aptos Light" panose="020B0004020202020204" pitchFamily="34" charset="0"/>
                <a:cs typeface="Calibri" panose="020F0502020204030204" pitchFamily="34" charset="0"/>
              </a:rPr>
              <a:t> </a:t>
            </a:r>
            <a:r>
              <a:rPr lang="en-US" sz="1800" b="1" dirty="0" err="1">
                <a:latin typeface="Aptos Light" panose="020B0004020202020204" pitchFamily="34" charset="0"/>
                <a:cs typeface="Calibri" panose="020F0502020204030204" pitchFamily="34" charset="0"/>
              </a:rPr>
              <a:t>objetivos</a:t>
            </a:r>
            <a:r>
              <a:rPr lang="en-US" sz="1800" b="1" dirty="0">
                <a:latin typeface="Aptos Light" panose="020B0004020202020204" pitchFamily="34" charset="0"/>
                <a:cs typeface="Calibri" panose="020F0502020204030204" pitchFamily="34" charset="0"/>
              </a:rPr>
              <a:t>: </a:t>
            </a:r>
            <a:r>
              <a:rPr lang="en-US" sz="1800" dirty="0">
                <a:latin typeface="Aptos Light" panose="020B0004020202020204" pitchFamily="34" charset="0"/>
                <a:cs typeface="Calibri" panose="020F0502020204030204" pitchFamily="34" charset="0"/>
              </a:rPr>
              <a:t>Verifique regularmente se os seus investimentos estão de acordo com os </a:t>
            </a:r>
            <a:r>
              <a:rPr lang="en-US" sz="1800" dirty="0" err="1">
                <a:latin typeface="Aptos Light" panose="020B0004020202020204" pitchFamily="34" charset="0"/>
                <a:cs typeface="Calibri" panose="020F0502020204030204" pitchFamily="34" charset="0"/>
              </a:rPr>
              <a:t>seus</a:t>
            </a:r>
            <a:r>
              <a:rPr lang="en-US" sz="1800" dirty="0">
                <a:latin typeface="Aptos Light" panose="020B0004020202020204" pitchFamily="34" charset="0"/>
                <a:cs typeface="Calibri" panose="020F0502020204030204" pitchFamily="34" charset="0"/>
              </a:rPr>
              <a:t> </a:t>
            </a:r>
            <a:r>
              <a:rPr lang="en-US" sz="1800" dirty="0" err="1">
                <a:latin typeface="Aptos Light" panose="020B0004020202020204" pitchFamily="34" charset="0"/>
                <a:cs typeface="Calibri" panose="020F0502020204030204" pitchFamily="34" charset="0"/>
              </a:rPr>
              <a:t>objetivos</a:t>
            </a:r>
            <a:r>
              <a:rPr lang="en-US" sz="1800" dirty="0">
                <a:latin typeface="Aptos Light" panose="020B0004020202020204" pitchFamily="34" charset="0"/>
                <a:cs typeface="Calibri" panose="020F0502020204030204" pitchFamily="34" charset="0"/>
              </a:rPr>
              <a:t> financeiros.</a:t>
            </a:r>
          </a:p>
          <a:p>
            <a:endParaRPr lang="en-US" sz="1800" dirty="0">
              <a:latin typeface="Aptos Light" panose="020B0004020202020204" pitchFamily="34" charset="0"/>
              <a:cs typeface="Calibri" panose="020F0502020204030204" pitchFamily="34" charset="0"/>
            </a:endParaRPr>
          </a:p>
          <a:p>
            <a:r>
              <a:rPr lang="en-US" sz="1800" b="1" dirty="0">
                <a:latin typeface="Aptos Light" panose="020B0004020202020204" pitchFamily="34" charset="0"/>
                <a:cs typeface="Calibri" panose="020F0502020204030204" pitchFamily="34" charset="0"/>
              </a:rPr>
              <a:t>Não esquecer:</a:t>
            </a:r>
            <a:br>
              <a:rPr lang="en-US" sz="1800" dirty="0">
                <a:latin typeface="Aptos Light" panose="020B0004020202020204" pitchFamily="34" charset="0"/>
                <a:cs typeface="Calibri" panose="020F0502020204030204" pitchFamily="34" charset="0"/>
              </a:rPr>
            </a:br>
            <a:r>
              <a:rPr lang="en-US" sz="1800" i="1" dirty="0">
                <a:latin typeface="Aptos Light" panose="020B0004020202020204" pitchFamily="34" charset="0"/>
                <a:cs typeface="Calibri" panose="020F0502020204030204" pitchFamily="34" charset="0"/>
              </a:rPr>
              <a:t>As alternativas de investimento ("plantas") são inúmeras.</a:t>
            </a:r>
            <a:br>
              <a:rPr lang="en-US" sz="1800" i="1" dirty="0">
                <a:latin typeface="Aptos Light" panose="020B0004020202020204" pitchFamily="34" charset="0"/>
                <a:cs typeface="Calibri" panose="020F0502020204030204" pitchFamily="34" charset="0"/>
              </a:rPr>
            </a:br>
            <a:r>
              <a:rPr lang="en-US" sz="1800" i="1" dirty="0">
                <a:latin typeface="Aptos Light" panose="020B0004020202020204" pitchFamily="34" charset="0"/>
                <a:cs typeface="Calibri" panose="020F0502020204030204" pitchFamily="34" charset="0"/>
              </a:rPr>
              <a:t>No entanto, a todas elas se aplicam os princípios básicos de investimento ("jardinagem"). </a:t>
            </a:r>
            <a:endParaRPr lang="de-AT" sz="1800" i="1" dirty="0">
              <a:latin typeface="Aptos Light" panose="020B000402020202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05DDB89D-1A0A-CD76-7053-B2810C74F0A3}"/>
              </a:ext>
            </a:extLst>
          </p:cNvPr>
          <p:cNvSpPr txBox="1"/>
          <p:nvPr/>
        </p:nvSpPr>
        <p:spPr>
          <a:xfrm>
            <a:off x="8779035" y="5228153"/>
            <a:ext cx="1769652" cy="369332"/>
          </a:xfrm>
          <a:prstGeom prst="rect">
            <a:avLst/>
          </a:prstGeom>
          <a:noFill/>
        </p:spPr>
        <p:txBody>
          <a:bodyPr wrap="none" rtlCol="0">
            <a:spAutoFit/>
          </a:bodyPr>
          <a:lstStyle/>
          <a:p>
            <a:r>
              <a:rPr lang="de-DE" dirty="0"/>
              <a:t>www.pexels.com</a:t>
            </a:r>
            <a:endParaRPr lang="de-AT" dirty="0"/>
          </a:p>
        </p:txBody>
      </p:sp>
      <p:pic>
        <p:nvPicPr>
          <p:cNvPr id="4" name="Grafik 3" descr="Ein Bild, das Text, Person, Kleidung, Menschliches Gesicht enthält.&#10;&#10;Automatisch generierte Beschreibung">
            <a:extLst>
              <a:ext uri="{FF2B5EF4-FFF2-40B4-BE49-F238E27FC236}">
                <a16:creationId xmlns:a16="http://schemas.microsoft.com/office/drawing/2014/main" id="{4DD48402-E4AB-2C57-5E4F-10B0E20AFE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74488" y="1763122"/>
            <a:ext cx="4511391" cy="3383543"/>
          </a:xfrm>
          <a:prstGeom prst="rect">
            <a:avLst/>
          </a:prstGeom>
          <a:ln>
            <a:noFill/>
          </a:ln>
          <a:effectLst>
            <a:softEdge rad="112500"/>
          </a:effectLst>
        </p:spPr>
      </p:pic>
      <p:sp>
        <p:nvSpPr>
          <p:cNvPr id="2" name="Google Shape;104;p2">
            <a:extLst>
              <a:ext uri="{FF2B5EF4-FFF2-40B4-BE49-F238E27FC236}">
                <a16:creationId xmlns:a16="http://schemas.microsoft.com/office/drawing/2014/main" id="{5A4AA601-A85B-E1DF-F055-B0712787B7B3}"/>
              </a:ext>
            </a:extLst>
          </p:cNvPr>
          <p:cNvSpPr txBox="1">
            <a:spLocks noGrp="1"/>
          </p:cNvSpPr>
          <p:nvPr>
            <p:ph type="ftr" idx="11"/>
          </p:nvPr>
        </p:nvSpPr>
        <p:spPr>
          <a:xfrm>
            <a:off x="441523" y="6123663"/>
            <a:ext cx="8819708" cy="365125"/>
          </a:xfrm>
          <a:prstGeom prst="rect">
            <a:avLst/>
          </a:prstGeom>
          <a:noFill/>
          <a:ln>
            <a:noFill/>
          </a:ln>
        </p:spPr>
        <p:txBody>
          <a:bodyPr spcFirstLastPara="1" wrap="square" lIns="91425" tIns="45700" rIns="91425" bIns="45700" anchor="ctr" anchorCtr="0">
            <a:normAutofit fontScale="25000" lnSpcReduction="20000"/>
          </a:bodyPr>
          <a:lstStyle/>
          <a:p>
            <a:pPr algn="just"/>
            <a:r>
              <a:rPr lang="pt-PT" sz="3200" dirty="0">
                <a:effectLst/>
                <a:latin typeface="Century Gothic" panose="020B0502020202020204" pitchFamily="34" charset="0"/>
                <a:ea typeface="Times New Roman" panose="02020603050405020304" pitchFamily="18" charset="0"/>
              </a:rPr>
              <a:t>Financiado pela União Europeia. Os pontos de vista e as opiniões expressas são as do(s) autor(</a:t>
            </a:r>
            <a:r>
              <a:rPr lang="pt-PT" sz="3200" dirty="0" err="1">
                <a:effectLst/>
                <a:latin typeface="Century Gothic" panose="020B0502020202020204" pitchFamily="34" charset="0"/>
                <a:ea typeface="Times New Roman" panose="02020603050405020304" pitchFamily="18" charset="0"/>
              </a:rPr>
              <a:t>es</a:t>
            </a:r>
            <a:r>
              <a:rPr lang="pt-PT" sz="3200" dirty="0">
                <a:effectLst/>
                <a:latin typeface="Century Gothic" panose="020B0502020202020204" pitchFamily="34" charset="0"/>
                <a:ea typeface="Times New Roman" panose="02020603050405020304" pitchFamily="18" charset="0"/>
              </a:rPr>
              <a:t>) e não refletem necessariamente a posição da União Europeia ou da Agência de Execução Europeia da Educação e da Cultura (EACEA). Nem a União Europeia nem a EACEA podem ser tidos como responsáveis por essas opiniões. Número do Projeto: 2022-1-AT01-KA220-ADU-000087985</a:t>
            </a:r>
            <a:endParaRPr lang="pt-PT" sz="3200" dirty="0">
              <a:effectLst/>
              <a:latin typeface="Times New Roman" panose="02020603050405020304" pitchFamily="18" charset="0"/>
              <a:ea typeface="Times New Roman" panose="02020603050405020304" pitchFamily="18" charset="0"/>
            </a:endParaRPr>
          </a:p>
          <a:p>
            <a:pPr marL="0" lvl="0" indent="0" algn="ctr" rtl="0">
              <a:lnSpc>
                <a:spcPct val="90000"/>
              </a:lnSpc>
              <a:spcBef>
                <a:spcPts val="600"/>
              </a:spcBef>
              <a:spcAft>
                <a:spcPts val="600"/>
              </a:spcAft>
              <a:buSzPts val="1400"/>
              <a:buNone/>
            </a:pPr>
            <a:endParaRPr sz="400" dirty="0">
              <a:solidFill>
                <a:srgbClr val="888888"/>
              </a:solidFill>
              <a:latin typeface="Arial"/>
              <a:ea typeface="Arial"/>
              <a:cs typeface="Arial"/>
              <a:sym typeface="Arial"/>
            </a:endParaRPr>
          </a:p>
        </p:txBody>
      </p:sp>
      <p:pic>
        <p:nvPicPr>
          <p:cNvPr id="9" name="Imagem 8" descr="Uma imagem com texto, Tipo de letra, Azul elétrico, Azul majorelle&#10;&#10;Descrição gerada automaticamente">
            <a:extLst>
              <a:ext uri="{FF2B5EF4-FFF2-40B4-BE49-F238E27FC236}">
                <a16:creationId xmlns:a16="http://schemas.microsoft.com/office/drawing/2014/main" id="{8DA1E017-5500-D04F-E3D0-DFF201EBC10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956408" y="5984990"/>
            <a:ext cx="2470291" cy="441468"/>
          </a:xfrm>
          <a:prstGeom prst="rect">
            <a:avLst/>
          </a:prstGeom>
        </p:spPr>
      </p:pic>
    </p:spTree>
    <p:extLst>
      <p:ext uri="{BB962C8B-B14F-4D97-AF65-F5344CB8AC3E}">
        <p14:creationId xmlns:p14="http://schemas.microsoft.com/office/powerpoint/2010/main" val="1337827792"/>
      </p:ext>
    </p:extLst>
  </p:cSld>
  <p:clrMapOvr>
    <a:masterClrMapping/>
  </p:clrMapOvr>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0074f12-bfdc-41d8-b838-b193552acce8" xsi:nil="true"/>
    <lcf76f155ced4ddcb4097134ff3c332f xmlns="86cb58b5-1153-41b1-b5f9-2f3fec42a65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29E2EB6DC2567043A37FF8060E956B7B" ma:contentTypeVersion="22" ma:contentTypeDescription="Ustvari nov dokument." ma:contentTypeScope="" ma:versionID="84e9408f7989b88943c4f86caf4e064c">
  <xsd:schema xmlns:xsd="http://www.w3.org/2001/XMLSchema" xmlns:xs="http://www.w3.org/2001/XMLSchema" xmlns:p="http://schemas.microsoft.com/office/2006/metadata/properties" xmlns:ns2="c0074f12-bfdc-41d8-b838-b193552acce8" xmlns:ns3="86cb58b5-1153-41b1-b5f9-2f3fec42a658" targetNamespace="http://schemas.microsoft.com/office/2006/metadata/properties" ma:root="true" ma:fieldsID="ba19aba34ee54fb75957dab7a9c87fe0" ns2:_="" ns3:_="">
    <xsd:import namespace="c0074f12-bfdc-41d8-b838-b193552acce8"/>
    <xsd:import namespace="86cb58b5-1153-41b1-b5f9-2f3fec42a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2:TaxCatchAll" minOccurs="0"/>
                <xsd:element ref="ns3:lcf76f155ced4ddcb4097134ff3c332f"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074f12-bfdc-41d8-b838-b193552acce8" elementFormDefault="qualified">
    <xsd:import namespace="http://schemas.microsoft.com/office/2006/documentManagement/types"/>
    <xsd:import namespace="http://schemas.microsoft.com/office/infopath/2007/PartnerControls"/>
    <xsd:element name="SharedWithUsers" ma:index="8"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V skupni rabi s podrobnostmi" ma:internalName="SharedWithDetails" ma:readOnly="true">
      <xsd:simpleType>
        <xsd:restriction base="dms:Note">
          <xsd:maxLength value="255"/>
        </xsd:restriction>
      </xsd:simpleType>
    </xsd:element>
    <xsd:element name="TaxCatchAll" ma:index="20" nillable="true" ma:displayName="Taxonomy Catch All Column" ma:hidden="true" ma:list="{0566e342-f856-4e42-963c-46776f865606}" ma:internalName="TaxCatchAll" ma:showField="CatchAllData" ma:web="c0074f12-bfdc-41d8-b838-b193552acce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6cb58b5-1153-41b1-b5f9-2f3fec42a6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Oznake slike"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57FEB5-B813-4BF7-86F8-B0785138F1B0}">
  <ds:schemaRefs>
    <ds:schemaRef ds:uri="http://schemas.microsoft.com/office/2006/metadata/properties"/>
    <ds:schemaRef ds:uri="http://schemas.microsoft.com/office/infopath/2007/PartnerControls"/>
    <ds:schemaRef ds:uri="c0074f12-bfdc-41d8-b838-b193552acce8"/>
    <ds:schemaRef ds:uri="86cb58b5-1153-41b1-b5f9-2f3fec42a658"/>
  </ds:schemaRefs>
</ds:datastoreItem>
</file>

<file path=customXml/itemProps2.xml><?xml version="1.0" encoding="utf-8"?>
<ds:datastoreItem xmlns:ds="http://schemas.openxmlformats.org/officeDocument/2006/customXml" ds:itemID="{8228C82E-DA0E-4943-A5E3-ABFBE399CE0E}">
  <ds:schemaRefs>
    <ds:schemaRef ds:uri="http://schemas.microsoft.com/sharepoint/v3/contenttype/forms"/>
  </ds:schemaRefs>
</ds:datastoreItem>
</file>

<file path=customXml/itemProps3.xml><?xml version="1.0" encoding="utf-8"?>
<ds:datastoreItem xmlns:ds="http://schemas.openxmlformats.org/officeDocument/2006/customXml" ds:itemID="{74CE14B4-C142-4607-B3E1-D5DCAABCD3E8}"/>
</file>

<file path=docProps/app.xml><?xml version="1.0" encoding="utf-8"?>
<Properties xmlns="http://schemas.openxmlformats.org/officeDocument/2006/extended-properties" xmlns:vt="http://schemas.openxmlformats.org/officeDocument/2006/docPropsVTypes">
  <TotalTime>121</TotalTime>
  <Words>13920</Words>
  <Application>Microsoft Office PowerPoint</Application>
  <PresentationFormat>Ecrã Panorâmico</PresentationFormat>
  <Paragraphs>584</Paragraphs>
  <Slides>27</Slides>
  <Notes>27</Notes>
  <HiddenSlides>0</HiddenSlides>
  <MMClips>0</MMClips>
  <ScaleCrop>false</ScaleCrop>
  <HeadingPairs>
    <vt:vector size="6" baseType="variant">
      <vt:variant>
        <vt:lpstr>Tipos de letra usados</vt:lpstr>
      </vt:variant>
      <vt:variant>
        <vt:i4>9</vt:i4>
      </vt:variant>
      <vt:variant>
        <vt:lpstr>Tema</vt:lpstr>
      </vt:variant>
      <vt:variant>
        <vt:i4>1</vt:i4>
      </vt:variant>
      <vt:variant>
        <vt:lpstr>Títulos dos diapositivos</vt:lpstr>
      </vt:variant>
      <vt:variant>
        <vt:i4>27</vt:i4>
      </vt:variant>
    </vt:vector>
  </HeadingPairs>
  <TitlesOfParts>
    <vt:vector size="37" baseType="lpstr">
      <vt:lpstr>Times New Roman</vt:lpstr>
      <vt:lpstr>Symbol</vt:lpstr>
      <vt:lpstr>Calibri Light</vt:lpstr>
      <vt:lpstr>Arial</vt:lpstr>
      <vt:lpstr>Calibri</vt:lpstr>
      <vt:lpstr>Century Gothic</vt:lpstr>
      <vt:lpstr>Open Sans</vt:lpstr>
      <vt:lpstr>Aptos Light</vt:lpstr>
      <vt:lpstr>Söhne</vt:lpstr>
      <vt:lpstr>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Macek Anita</dc:creator>
  <cp:keywords>, docId:ACDDE4778F733A50A8EEF663E3410D6B</cp:keywords>
  <cp:lastModifiedBy>Diana Borges - RightChallenge</cp:lastModifiedBy>
  <cp:revision>14</cp:revision>
  <dcterms:created xsi:type="dcterms:W3CDTF">2022-11-21T10:01:51Z</dcterms:created>
  <dcterms:modified xsi:type="dcterms:W3CDTF">2024-08-09T10:40:22Z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0x01010029E2EB6DC2567043A37FF8060E956B7B</vt:lpwstr>
  </property>
  <property fmtid="{D5CDD505-2E9C-101B-9397-08002B2CF9AE}" pid="3" name="MediaServiceImageTags">
    <vt:lpwstr/>
  </property>
</Properties>
</file>