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1"/>
  </p:notesMasterIdLst>
  <p:sldIdLst>
    <p:sldId id="256" r:id="rId5"/>
    <p:sldId id="266" r:id="rId6"/>
    <p:sldId id="396" r:id="rId7"/>
    <p:sldId id="260" r:id="rId8"/>
    <p:sldId id="261" r:id="rId9"/>
    <p:sldId id="262" r:id="rId10"/>
    <p:sldId id="263" r:id="rId11"/>
    <p:sldId id="381" r:id="rId12"/>
    <p:sldId id="382" r:id="rId13"/>
    <p:sldId id="383" r:id="rId14"/>
    <p:sldId id="397" r:id="rId15"/>
    <p:sldId id="259" r:id="rId16"/>
    <p:sldId id="398" r:id="rId17"/>
    <p:sldId id="384" r:id="rId18"/>
    <p:sldId id="385" r:id="rId19"/>
    <p:sldId id="386" r:id="rId20"/>
    <p:sldId id="360" r:id="rId21"/>
    <p:sldId id="399" r:id="rId22"/>
    <p:sldId id="376" r:id="rId23"/>
    <p:sldId id="387" r:id="rId24"/>
    <p:sldId id="400" r:id="rId25"/>
    <p:sldId id="388" r:id="rId26"/>
    <p:sldId id="389" r:id="rId27"/>
    <p:sldId id="377" r:id="rId28"/>
    <p:sldId id="334" r:id="rId29"/>
    <p:sldId id="390" r:id="rId30"/>
    <p:sldId id="391" r:id="rId31"/>
    <p:sldId id="373" r:id="rId32"/>
    <p:sldId id="404" r:id="rId33"/>
    <p:sldId id="267" r:id="rId34"/>
    <p:sldId id="268" r:id="rId35"/>
    <p:sldId id="269" r:id="rId36"/>
    <p:sldId id="401" r:id="rId37"/>
    <p:sldId id="402" r:id="rId38"/>
    <p:sldId id="374" r:id="rId39"/>
    <p:sldId id="265" r:id="rId40"/>
  </p:sldIdLst>
  <p:sldSz cx="12192000" cy="6858000"/>
  <p:notesSz cx="6858000" cy="9144000"/>
  <p:embeddedFontLst>
    <p:embeddedFont>
      <p:font typeface="Aptos Light" panose="020B0004020202020204" pitchFamily="34" charset="0"/>
      <p:regular r:id="rId42"/>
      <p:italic r:id="rId43"/>
    </p:embeddedFont>
    <p:embeddedFont>
      <p:font typeface="Century Gothic" panose="020B0502020202020204" pitchFamily="34" charset="0"/>
      <p:regular r:id="rId44"/>
      <p:bold r:id="rId45"/>
      <p:italic r:id="rId46"/>
      <p:boldItalic r:id="rId47"/>
    </p:embeddedFont>
    <p:embeddedFont>
      <p:font typeface="Evolventa" panose="020B0604020202020204" charset="0"/>
      <p:regular r:id="rId48"/>
    </p:embeddedFont>
    <p:embeddedFont>
      <p:font typeface="Open Sans" panose="020B0606030504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jHh85Qxv2Un2k5gIrybUaGd4/I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82F"/>
    <a:srgbClr val="E9393F"/>
    <a:srgbClr val="075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83" autoAdjust="0"/>
  </p:normalViewPr>
  <p:slideViewPr>
    <p:cSldViewPr snapToGrid="0">
      <p:cViewPr varScale="1">
        <p:scale>
          <a:sx n="111" d="100"/>
          <a:sy n="111" d="100"/>
        </p:scale>
        <p:origin x="5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44DEF98C-89A1-4F2B-9425-4A39B16BEB94}"/>
    <pc:docChg chg="undo custSel modSld">
      <pc:chgData name="Macek Anita" userId="9970a0cd-72f2-447a-8ae3-55167c3bcd34" providerId="ADAL" clId="{44DEF98C-89A1-4F2B-9425-4A39B16BEB94}" dt="2025-01-18T09:14:31.731" v="5" actId="1076"/>
      <pc:docMkLst>
        <pc:docMk/>
      </pc:docMkLst>
      <pc:sldChg chg="modSp mod">
        <pc:chgData name="Macek Anita" userId="9970a0cd-72f2-447a-8ae3-55167c3bcd34" providerId="ADAL" clId="{44DEF98C-89A1-4F2B-9425-4A39B16BEB94}" dt="2025-01-18T09:14:31.731" v="5" actId="1076"/>
        <pc:sldMkLst>
          <pc:docMk/>
          <pc:sldMk cId="0" sldId="256"/>
        </pc:sldMkLst>
        <pc:spChg chg="mod">
          <ac:chgData name="Macek Anita" userId="9970a0cd-72f2-447a-8ae3-55167c3bcd34" providerId="ADAL" clId="{44DEF98C-89A1-4F2B-9425-4A39B16BEB94}" dt="2025-01-18T09:14:31.731" v="5" actId="1076"/>
          <ac:spMkLst>
            <pc:docMk/>
            <pc:sldMk cId="0" sldId="256"/>
            <ac:spMk id="4" creationId="{C153D7C9-4C2D-B203-9676-813771AB2C63}"/>
          </ac:spMkLst>
        </pc:spChg>
        <pc:spChg chg="mod">
          <ac:chgData name="Macek Anita" userId="9970a0cd-72f2-447a-8ae3-55167c3bcd34" providerId="ADAL" clId="{44DEF98C-89A1-4F2B-9425-4A39B16BEB94}" dt="2025-01-18T09:14:29.907" v="4" actId="1076"/>
          <ac:spMkLst>
            <pc:docMk/>
            <pc:sldMk cId="0" sldId="256"/>
            <ac:spMk id="89"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3.png"/><Relationship Id="rId7" Type="http://schemas.openxmlformats.org/officeDocument/2006/relationships/image" Target="../media/image13.png"/><Relationship Id="rId12" Type="http://schemas.openxmlformats.org/officeDocument/2006/relationships/image" Target="../media/image30.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3.png"/><Relationship Id="rId7" Type="http://schemas.openxmlformats.org/officeDocument/2006/relationships/image" Target="../media/image13.png"/><Relationship Id="rId12" Type="http://schemas.openxmlformats.org/officeDocument/2006/relationships/image" Target="../media/image30.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306DB-7B73-47E6-A2F3-B02D17AD9BD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pPr>
            <a:lnSpc>
              <a:spcPct val="100000"/>
            </a:lnSpc>
          </a:pPr>
          <a:r>
            <a:rPr lang="de-DE" sz="1800" b="0" dirty="0">
              <a:latin typeface="Aptos Light" panose="020B0004020202020204" pitchFamily="34" charset="0"/>
            </a:rPr>
            <a:t>Utilize palavras-passe fortes</a:t>
          </a:r>
          <a:endParaRPr lang="de-AT" sz="1800" b="0" dirty="0">
            <a:latin typeface="Aptos Light" panose="020B0004020202020204" pitchFamily="34" charset="0"/>
          </a:endParaRPr>
        </a:p>
      </dgm:t>
    </dgm:pt>
    <dgm:pt modelId="{D1667C93-73D0-4851-8732-16034DC70BAE}" type="parTrans" cxnId="{FAA34E07-2517-4726-A480-46F023EB043D}">
      <dgm:prSet/>
      <dgm:spPr/>
      <dgm:t>
        <a:bodyPr/>
        <a:lstStyle/>
        <a:p>
          <a:endParaRPr lang="de-AT" sz="1800" b="0">
            <a:latin typeface="Aptos Light" panose="020B0004020202020204" pitchFamily="34" charset="0"/>
          </a:endParaRPr>
        </a:p>
      </dgm:t>
    </dgm:pt>
    <dgm:pt modelId="{9F66F138-E43C-44AE-9B9F-C8CE2DCD2249}" type="sibTrans" cxnId="{FAA34E07-2517-4726-A480-46F023EB043D}">
      <dgm:prSet phldrT="1" custT="1"/>
      <dgm:spPr/>
      <dgm:t>
        <a:bodyPr/>
        <a:lstStyle/>
        <a:p>
          <a:endParaRPr lang="de-AT" sz="1800" b="0">
            <a:latin typeface="Aptos Light" panose="020B0004020202020204" pitchFamily="34" charset="0"/>
          </a:endParaRPr>
        </a:p>
      </dgm:t>
    </dgm:pt>
    <dgm:pt modelId="{4D8A9BCA-B473-402C-8A5F-7E33D0D7C678}">
      <dgm:prSet phldrT="[Text]" custT="1"/>
      <dgm:spPr/>
      <dgm:t>
        <a:bodyPr/>
        <a:lstStyle/>
        <a:p>
          <a:pPr>
            <a:lnSpc>
              <a:spcPct val="100000"/>
            </a:lnSpc>
          </a:pPr>
          <a:r>
            <a:rPr lang="pt-PT" sz="1800" b="0" dirty="0">
              <a:latin typeface="Aptos Light" panose="020B0004020202020204" pitchFamily="34" charset="0"/>
            </a:rPr>
            <a:t>Habilitar autenticação de dois fatores</a:t>
          </a:r>
          <a:endParaRPr lang="de-AT" sz="1800" b="0" dirty="0">
            <a:latin typeface="Aptos Light" panose="020B0004020202020204" pitchFamily="34" charset="0"/>
          </a:endParaRPr>
        </a:p>
      </dgm:t>
    </dgm:pt>
    <dgm:pt modelId="{E9170F69-2203-4C07-9A9A-6047732D101D}" type="parTrans" cxnId="{345B6E13-8A2A-4D54-A3B0-F36C9325AA3A}">
      <dgm:prSet/>
      <dgm:spPr/>
      <dgm:t>
        <a:bodyPr/>
        <a:lstStyle/>
        <a:p>
          <a:endParaRPr lang="de-AT" sz="1800" b="0">
            <a:latin typeface="Aptos Light" panose="020B0004020202020204" pitchFamily="34" charset="0"/>
          </a:endParaRPr>
        </a:p>
      </dgm:t>
    </dgm:pt>
    <dgm:pt modelId="{39756FBB-FF0F-4BD7-9DDA-13871B382EF5}" type="sibTrans" cxnId="{345B6E13-8A2A-4D54-A3B0-F36C9325AA3A}">
      <dgm:prSet phldrT="2" custT="1"/>
      <dgm:spPr/>
      <dgm:t>
        <a:bodyPr/>
        <a:lstStyle/>
        <a:p>
          <a:endParaRPr lang="de-AT" sz="1800" b="0">
            <a:latin typeface="Aptos Light" panose="020B0004020202020204" pitchFamily="34" charset="0"/>
          </a:endParaRPr>
        </a:p>
      </dgm:t>
    </dgm:pt>
    <dgm:pt modelId="{25F305BB-2D2A-42D1-9ACF-EB8525C785EF}">
      <dgm:prSet phldrT="[Text]" custT="1"/>
      <dgm:spPr/>
      <dgm:t>
        <a:bodyPr/>
        <a:lstStyle/>
        <a:p>
          <a:pPr>
            <a:lnSpc>
              <a:spcPct val="100000"/>
            </a:lnSpc>
          </a:pPr>
          <a:r>
            <a:rPr lang="pt-PT" sz="1800" b="0" dirty="0">
              <a:latin typeface="Aptos Light" panose="020B0004020202020204" pitchFamily="34" charset="0"/>
            </a:rPr>
            <a:t>Seja cauteloso com as informações pessoais</a:t>
          </a:r>
          <a:endParaRPr lang="de-AT" sz="1800" b="0" dirty="0">
            <a:latin typeface="Aptos Light" panose="020B0004020202020204" pitchFamily="34" charset="0"/>
          </a:endParaRPr>
        </a:p>
      </dgm:t>
    </dgm:pt>
    <dgm:pt modelId="{EEE74824-09E5-433B-B5BA-EE6234CCE92D}" type="parTrans" cxnId="{43DF8F68-655F-4225-AB65-CE810C58B24C}">
      <dgm:prSet/>
      <dgm:spPr/>
      <dgm:t>
        <a:bodyPr/>
        <a:lstStyle/>
        <a:p>
          <a:endParaRPr lang="de-AT" sz="1800" b="0">
            <a:latin typeface="Aptos Light" panose="020B0004020202020204" pitchFamily="34" charset="0"/>
          </a:endParaRPr>
        </a:p>
      </dgm:t>
    </dgm:pt>
    <dgm:pt modelId="{632AE339-9B8A-4878-A294-71333FA625E9}" type="sibTrans" cxnId="{43DF8F68-655F-4225-AB65-CE810C58B24C}">
      <dgm:prSet phldrT="3" custT="1"/>
      <dgm:spPr/>
      <dgm:t>
        <a:bodyPr/>
        <a:lstStyle/>
        <a:p>
          <a:endParaRPr lang="de-AT" sz="1800" b="0">
            <a:latin typeface="Aptos Light" panose="020B0004020202020204" pitchFamily="34" charset="0"/>
          </a:endParaRPr>
        </a:p>
      </dgm:t>
    </dgm:pt>
    <dgm:pt modelId="{90099371-6777-4050-9590-A0F10C204065}">
      <dgm:prSet phldrT="[Text]" custT="1"/>
      <dgm:spPr/>
      <dgm:t>
        <a:bodyPr/>
        <a:lstStyle/>
        <a:p>
          <a:pPr>
            <a:lnSpc>
              <a:spcPct val="100000"/>
            </a:lnSpc>
          </a:pPr>
          <a:r>
            <a:rPr lang="en-GB" sz="1800" b="0" dirty="0" err="1">
              <a:latin typeface="Aptos Light" panose="020B0004020202020204" pitchFamily="34" charset="0"/>
            </a:rPr>
            <a:t>Proteja</a:t>
          </a:r>
          <a:r>
            <a:rPr lang="en-GB" sz="1800" b="0" dirty="0">
              <a:latin typeface="Aptos Light" panose="020B0004020202020204" pitchFamily="34" charset="0"/>
            </a:rPr>
            <a:t> </a:t>
          </a:r>
          <a:r>
            <a:rPr lang="en-GB" sz="1800" b="0" dirty="0" err="1">
              <a:latin typeface="Aptos Light" panose="020B0004020202020204" pitchFamily="34" charset="0"/>
            </a:rPr>
            <a:t>os</a:t>
          </a:r>
          <a:r>
            <a:rPr lang="en-GB" sz="1800" b="0" dirty="0">
              <a:latin typeface="Aptos Light" panose="020B0004020202020204" pitchFamily="34" charset="0"/>
            </a:rPr>
            <a:t> </a:t>
          </a:r>
          <a:r>
            <a:rPr lang="en-GB" sz="1800" b="0" dirty="0" err="1">
              <a:latin typeface="Aptos Light" panose="020B0004020202020204" pitchFamily="34" charset="0"/>
            </a:rPr>
            <a:t>seus</a:t>
          </a:r>
          <a:r>
            <a:rPr lang="en-GB" sz="1800" b="0" dirty="0">
              <a:latin typeface="Aptos Light" panose="020B0004020202020204" pitchFamily="34" charset="0"/>
            </a:rPr>
            <a:t> </a:t>
          </a:r>
          <a:r>
            <a:rPr lang="en-GB" sz="1800" b="0" dirty="0" err="1">
              <a:latin typeface="Aptos Light" panose="020B0004020202020204" pitchFamily="34" charset="0"/>
            </a:rPr>
            <a:t>dispositivos</a:t>
          </a:r>
          <a:endParaRPr lang="de-AT" sz="1800" b="0" dirty="0">
            <a:latin typeface="Aptos Light" panose="020B0004020202020204" pitchFamily="34" charset="0"/>
          </a:endParaRPr>
        </a:p>
      </dgm:t>
    </dgm:pt>
    <dgm:pt modelId="{60AE7126-C403-4D14-81D5-2FF3455A7CB4}" type="parTrans" cxnId="{BFFFF157-ABDE-43F0-8622-E6CA8B1719A1}">
      <dgm:prSet/>
      <dgm:spPr/>
      <dgm:t>
        <a:bodyPr/>
        <a:lstStyle/>
        <a:p>
          <a:endParaRPr lang="de-AT" sz="1800" b="0">
            <a:latin typeface="Aptos Light" panose="020B0004020202020204" pitchFamily="34" charset="0"/>
          </a:endParaRPr>
        </a:p>
      </dgm:t>
    </dgm:pt>
    <dgm:pt modelId="{D70CBB76-5BF6-4400-96B2-91AD3F9704FD}" type="sibTrans" cxnId="{BFFFF157-ABDE-43F0-8622-E6CA8B1719A1}">
      <dgm:prSet phldrT="4" custT="1"/>
      <dgm:spPr/>
      <dgm:t>
        <a:bodyPr/>
        <a:lstStyle/>
        <a:p>
          <a:endParaRPr lang="de-AT" sz="1800" b="0">
            <a:latin typeface="Aptos Light" panose="020B0004020202020204" pitchFamily="34" charset="0"/>
          </a:endParaRPr>
        </a:p>
      </dgm:t>
    </dgm:pt>
    <dgm:pt modelId="{2AEDD17C-EA49-49FF-A322-6EF973D6EFA7}">
      <dgm:prSet phldrT="[Text]" custT="1"/>
      <dgm:spPr/>
      <dgm:t>
        <a:bodyPr/>
        <a:lstStyle/>
        <a:p>
          <a:pPr>
            <a:lnSpc>
              <a:spcPct val="100000"/>
            </a:lnSpc>
          </a:pPr>
          <a:r>
            <a:rPr lang="en-GB" sz="1800" b="0" dirty="0" err="1">
              <a:latin typeface="Aptos Light" panose="020B0004020202020204" pitchFamily="34" charset="0"/>
            </a:rPr>
            <a:t>Eduque</a:t>
          </a:r>
          <a:r>
            <a:rPr lang="en-GB" sz="1800" b="0" dirty="0">
              <a:latin typeface="Aptos Light" panose="020B0004020202020204" pitchFamily="34" charset="0"/>
            </a:rPr>
            <a:t>-se</a:t>
          </a:r>
          <a:endParaRPr lang="de-AT" sz="1800" b="0" dirty="0">
            <a:latin typeface="Aptos Light" panose="020B0004020202020204" pitchFamily="34" charset="0"/>
          </a:endParaRPr>
        </a:p>
      </dgm:t>
    </dgm:pt>
    <dgm:pt modelId="{0AC72927-A6A0-4250-9C1D-56387CE69D7A}" type="parTrans" cxnId="{0299B2B8-5E8D-449D-BAED-62432B795043}">
      <dgm:prSet/>
      <dgm:spPr/>
      <dgm:t>
        <a:bodyPr/>
        <a:lstStyle/>
        <a:p>
          <a:endParaRPr lang="de-AT" sz="1800" b="0">
            <a:latin typeface="Aptos Light" panose="020B0004020202020204" pitchFamily="34" charset="0"/>
          </a:endParaRPr>
        </a:p>
      </dgm:t>
    </dgm:pt>
    <dgm:pt modelId="{CE9BBCBD-9A1C-4A77-A0A7-BBD310923058}" type="sibTrans" cxnId="{0299B2B8-5E8D-449D-BAED-62432B795043}">
      <dgm:prSet phldrT="5" custT="1"/>
      <dgm:spPr/>
      <dgm:t>
        <a:bodyPr/>
        <a:lstStyle/>
        <a:p>
          <a:endParaRPr lang="de-AT" sz="1800" b="0">
            <a:latin typeface="Aptos Light" panose="020B0004020202020204" pitchFamily="34" charset="0"/>
          </a:endParaRPr>
        </a:p>
      </dgm:t>
    </dgm:pt>
    <dgm:pt modelId="{84B2999C-3BE2-458F-B062-123A7018B6B3}" type="pres">
      <dgm:prSet presAssocID="{EBE306DB-7B73-47E6-A2F3-B02D17AD9BD0}" presName="root" presStyleCnt="0">
        <dgm:presLayoutVars>
          <dgm:dir/>
          <dgm:resizeHandles val="exact"/>
        </dgm:presLayoutVars>
      </dgm:prSet>
      <dgm:spPr/>
    </dgm:pt>
    <dgm:pt modelId="{3D5A66B1-BE2F-4D5C-A224-7669B7C3BE53}" type="pres">
      <dgm:prSet presAssocID="{51CF4D77-A7F4-4893-BF35-339F2A0B6682}" presName="compNode" presStyleCnt="0"/>
      <dgm:spPr/>
    </dgm:pt>
    <dgm:pt modelId="{178866FE-5876-401F-9AC8-A760273E2B3A}" type="pres">
      <dgm:prSet presAssocID="{51CF4D77-A7F4-4893-BF35-339F2A0B668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rren"/>
        </a:ext>
      </dgm:extLst>
    </dgm:pt>
    <dgm:pt modelId="{511B4F1A-E706-4371-A16C-1A2DA80E5E93}" type="pres">
      <dgm:prSet presAssocID="{51CF4D77-A7F4-4893-BF35-339F2A0B6682}" presName="spaceRect" presStyleCnt="0"/>
      <dgm:spPr/>
    </dgm:pt>
    <dgm:pt modelId="{87512C1C-EACF-4C55-AF38-A71E6EF94A3B}" type="pres">
      <dgm:prSet presAssocID="{51CF4D77-A7F4-4893-BF35-339F2A0B6682}" presName="textRect" presStyleLbl="revTx" presStyleIdx="0" presStyleCnt="5">
        <dgm:presLayoutVars>
          <dgm:chMax val="1"/>
          <dgm:chPref val="1"/>
        </dgm:presLayoutVars>
      </dgm:prSet>
      <dgm:spPr/>
    </dgm:pt>
    <dgm:pt modelId="{A6CB16A5-F748-45F5-8BCB-F55C3F7D505B}" type="pres">
      <dgm:prSet presAssocID="{9F66F138-E43C-44AE-9B9F-C8CE2DCD2249}" presName="sibTrans" presStyleCnt="0"/>
      <dgm:spPr/>
    </dgm:pt>
    <dgm:pt modelId="{775CEDDC-D03D-4146-A88A-079C00DC6C28}" type="pres">
      <dgm:prSet presAssocID="{4D8A9BCA-B473-402C-8A5F-7E33D0D7C678}" presName="compNode" presStyleCnt="0"/>
      <dgm:spPr/>
    </dgm:pt>
    <dgm:pt modelId="{09E7C196-8ED3-4C37-82F6-65B8723CE200}" type="pres">
      <dgm:prSet presAssocID="{4D8A9BCA-B473-402C-8A5F-7E33D0D7C67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lüssel"/>
        </a:ext>
      </dgm:extLst>
    </dgm:pt>
    <dgm:pt modelId="{7C7AB90A-13EF-45DC-A5E1-6570077FE865}" type="pres">
      <dgm:prSet presAssocID="{4D8A9BCA-B473-402C-8A5F-7E33D0D7C678}" presName="spaceRect" presStyleCnt="0"/>
      <dgm:spPr/>
    </dgm:pt>
    <dgm:pt modelId="{E0845834-2129-44DB-BC42-6F4D39CE7A9F}" type="pres">
      <dgm:prSet presAssocID="{4D8A9BCA-B473-402C-8A5F-7E33D0D7C678}" presName="textRect" presStyleLbl="revTx" presStyleIdx="1" presStyleCnt="5">
        <dgm:presLayoutVars>
          <dgm:chMax val="1"/>
          <dgm:chPref val="1"/>
        </dgm:presLayoutVars>
      </dgm:prSet>
      <dgm:spPr/>
    </dgm:pt>
    <dgm:pt modelId="{1E1B3399-EAF0-40AE-9F0A-1D511F2F776D}" type="pres">
      <dgm:prSet presAssocID="{39756FBB-FF0F-4BD7-9DDA-13871B382EF5}" presName="sibTrans" presStyleCnt="0"/>
      <dgm:spPr/>
    </dgm:pt>
    <dgm:pt modelId="{A91F059D-E8A9-463D-BCA3-D5F844FB1C32}" type="pres">
      <dgm:prSet presAssocID="{25F305BB-2D2A-42D1-9ACF-EB8525C785EF}" presName="compNode" presStyleCnt="0"/>
      <dgm:spPr/>
    </dgm:pt>
    <dgm:pt modelId="{359FDB65-D111-49EF-BD10-773AEE212962}" type="pres">
      <dgm:prSet presAssocID="{25F305BB-2D2A-42D1-9ACF-EB8525C785E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arnung"/>
        </a:ext>
      </dgm:extLst>
    </dgm:pt>
    <dgm:pt modelId="{A2B2D126-184B-44A4-9F5B-9F4B200AED22}" type="pres">
      <dgm:prSet presAssocID="{25F305BB-2D2A-42D1-9ACF-EB8525C785EF}" presName="spaceRect" presStyleCnt="0"/>
      <dgm:spPr/>
    </dgm:pt>
    <dgm:pt modelId="{12C4A26B-C441-4200-802C-1805FFF986E9}" type="pres">
      <dgm:prSet presAssocID="{25F305BB-2D2A-42D1-9ACF-EB8525C785EF}" presName="textRect" presStyleLbl="revTx" presStyleIdx="2" presStyleCnt="5">
        <dgm:presLayoutVars>
          <dgm:chMax val="1"/>
          <dgm:chPref val="1"/>
        </dgm:presLayoutVars>
      </dgm:prSet>
      <dgm:spPr/>
    </dgm:pt>
    <dgm:pt modelId="{C1CFA53F-269E-402A-84BD-B3348F037EF5}" type="pres">
      <dgm:prSet presAssocID="{632AE339-9B8A-4878-A294-71333FA625E9}" presName="sibTrans" presStyleCnt="0"/>
      <dgm:spPr/>
    </dgm:pt>
    <dgm:pt modelId="{976F55C0-40B2-4411-9F80-798E82AB20C1}" type="pres">
      <dgm:prSet presAssocID="{90099371-6777-4050-9590-A0F10C204065}" presName="compNode" presStyleCnt="0"/>
      <dgm:spPr/>
    </dgm:pt>
    <dgm:pt modelId="{1D406E09-AB0D-40A3-9FFE-39DAD71F6AB0}" type="pres">
      <dgm:prSet presAssocID="{90099371-6777-4050-9590-A0F10C20406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aptop"/>
        </a:ext>
      </dgm:extLst>
    </dgm:pt>
    <dgm:pt modelId="{C14D29F2-6D58-44E4-889E-9E7C1F6B65E8}" type="pres">
      <dgm:prSet presAssocID="{90099371-6777-4050-9590-A0F10C204065}" presName="spaceRect" presStyleCnt="0"/>
      <dgm:spPr/>
    </dgm:pt>
    <dgm:pt modelId="{AAA8D786-38B7-4812-B150-72E7AEDF4323}" type="pres">
      <dgm:prSet presAssocID="{90099371-6777-4050-9590-A0F10C204065}" presName="textRect" presStyleLbl="revTx" presStyleIdx="3" presStyleCnt="5">
        <dgm:presLayoutVars>
          <dgm:chMax val="1"/>
          <dgm:chPref val="1"/>
        </dgm:presLayoutVars>
      </dgm:prSet>
      <dgm:spPr/>
    </dgm:pt>
    <dgm:pt modelId="{B6307E3C-EFB8-4D61-AB88-69AFB3A13964}" type="pres">
      <dgm:prSet presAssocID="{D70CBB76-5BF6-4400-96B2-91AD3F9704FD}" presName="sibTrans" presStyleCnt="0"/>
      <dgm:spPr/>
    </dgm:pt>
    <dgm:pt modelId="{C795C582-EC7F-429A-91C3-EAE5E230F364}" type="pres">
      <dgm:prSet presAssocID="{2AEDD17C-EA49-49FF-A322-6EF973D6EFA7}" presName="compNode" presStyleCnt="0"/>
      <dgm:spPr/>
    </dgm:pt>
    <dgm:pt modelId="{B809DA67-A7CC-436A-BB7C-E353AFF94240}" type="pres">
      <dgm:prSet presAssocID="{2AEDD17C-EA49-49FF-A322-6EF973D6EFA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ücher"/>
        </a:ext>
      </dgm:extLst>
    </dgm:pt>
    <dgm:pt modelId="{01DE042D-99DB-45F9-883E-9C5ADD72C928}" type="pres">
      <dgm:prSet presAssocID="{2AEDD17C-EA49-49FF-A322-6EF973D6EFA7}" presName="spaceRect" presStyleCnt="0"/>
      <dgm:spPr/>
    </dgm:pt>
    <dgm:pt modelId="{9D41765C-2D92-4255-AF83-BE0301A5B441}" type="pres">
      <dgm:prSet presAssocID="{2AEDD17C-EA49-49FF-A322-6EF973D6EFA7}" presName="textRect" presStyleLbl="revTx" presStyleIdx="4" presStyleCnt="5">
        <dgm:presLayoutVars>
          <dgm:chMax val="1"/>
          <dgm:chPref val="1"/>
        </dgm:presLayoutVars>
      </dgm:prSet>
      <dgm:spPr/>
    </dgm:pt>
  </dgm:ptLst>
  <dgm:cxnLst>
    <dgm:cxn modelId="{FAA34E07-2517-4726-A480-46F023EB043D}" srcId="{EBE306DB-7B73-47E6-A2F3-B02D17AD9BD0}" destId="{51CF4D77-A7F4-4893-BF35-339F2A0B6682}" srcOrd="0" destOrd="0" parTransId="{D1667C93-73D0-4851-8732-16034DC70BAE}" sibTransId="{9F66F138-E43C-44AE-9B9F-C8CE2DCD2249}"/>
    <dgm:cxn modelId="{345B6E13-8A2A-4D54-A3B0-F36C9325AA3A}" srcId="{EBE306DB-7B73-47E6-A2F3-B02D17AD9BD0}" destId="{4D8A9BCA-B473-402C-8A5F-7E33D0D7C678}" srcOrd="1" destOrd="0" parTransId="{E9170F69-2203-4C07-9A9A-6047732D101D}" sibTransId="{39756FBB-FF0F-4BD7-9DDA-13871B382EF5}"/>
    <dgm:cxn modelId="{B34E2A66-FD3A-4359-963B-8E56E57A34C5}" type="presOf" srcId="{25F305BB-2D2A-42D1-9ACF-EB8525C785EF}" destId="{12C4A26B-C441-4200-802C-1805FFF986E9}" srcOrd="0" destOrd="0" presId="urn:microsoft.com/office/officeart/2018/2/layout/IconLabelList"/>
    <dgm:cxn modelId="{43DF8F68-655F-4225-AB65-CE810C58B24C}" srcId="{EBE306DB-7B73-47E6-A2F3-B02D17AD9BD0}" destId="{25F305BB-2D2A-42D1-9ACF-EB8525C785EF}" srcOrd="2" destOrd="0" parTransId="{EEE74824-09E5-433B-B5BA-EE6234CCE92D}" sibTransId="{632AE339-9B8A-4878-A294-71333FA625E9}"/>
    <dgm:cxn modelId="{A30F9E4E-2403-48F8-A0D9-9C081743BABA}" type="presOf" srcId="{90099371-6777-4050-9590-A0F10C204065}" destId="{AAA8D786-38B7-4812-B150-72E7AEDF4323}" srcOrd="0" destOrd="0" presId="urn:microsoft.com/office/officeart/2018/2/layout/IconLabelList"/>
    <dgm:cxn modelId="{BFFFF157-ABDE-43F0-8622-E6CA8B1719A1}" srcId="{EBE306DB-7B73-47E6-A2F3-B02D17AD9BD0}" destId="{90099371-6777-4050-9590-A0F10C204065}" srcOrd="3" destOrd="0" parTransId="{60AE7126-C403-4D14-81D5-2FF3455A7CB4}" sibTransId="{D70CBB76-5BF6-4400-96B2-91AD3F9704FD}"/>
    <dgm:cxn modelId="{5032889C-604D-4484-9C96-6531303D1C28}" type="presOf" srcId="{EBE306DB-7B73-47E6-A2F3-B02D17AD9BD0}" destId="{84B2999C-3BE2-458F-B062-123A7018B6B3}" srcOrd="0" destOrd="0" presId="urn:microsoft.com/office/officeart/2018/2/layout/IconLabelList"/>
    <dgm:cxn modelId="{4CFC74A0-36A7-4057-98D2-A6E59CA3C20C}" type="presOf" srcId="{4D8A9BCA-B473-402C-8A5F-7E33D0D7C678}" destId="{E0845834-2129-44DB-BC42-6F4D39CE7A9F}" srcOrd="0" destOrd="0" presId="urn:microsoft.com/office/officeart/2018/2/layout/IconLabelList"/>
    <dgm:cxn modelId="{0299B2B8-5E8D-449D-BAED-62432B795043}" srcId="{EBE306DB-7B73-47E6-A2F3-B02D17AD9BD0}" destId="{2AEDD17C-EA49-49FF-A322-6EF973D6EFA7}" srcOrd="4" destOrd="0" parTransId="{0AC72927-A6A0-4250-9C1D-56387CE69D7A}" sibTransId="{CE9BBCBD-9A1C-4A77-A0A7-BBD310923058}"/>
    <dgm:cxn modelId="{8538F7C5-F55E-4542-8616-FFE19E64E0CC}" type="presOf" srcId="{51CF4D77-A7F4-4893-BF35-339F2A0B6682}" destId="{87512C1C-EACF-4C55-AF38-A71E6EF94A3B}" srcOrd="0" destOrd="0" presId="urn:microsoft.com/office/officeart/2018/2/layout/IconLabelList"/>
    <dgm:cxn modelId="{6F0F94E1-F57C-4CB7-80AA-E9FD665660ED}" type="presOf" srcId="{2AEDD17C-EA49-49FF-A322-6EF973D6EFA7}" destId="{9D41765C-2D92-4255-AF83-BE0301A5B441}" srcOrd="0" destOrd="0" presId="urn:microsoft.com/office/officeart/2018/2/layout/IconLabelList"/>
    <dgm:cxn modelId="{6164F1C1-3445-4698-B784-E50CAEBBB40B}" type="presParOf" srcId="{84B2999C-3BE2-458F-B062-123A7018B6B3}" destId="{3D5A66B1-BE2F-4D5C-A224-7669B7C3BE53}" srcOrd="0" destOrd="0" presId="urn:microsoft.com/office/officeart/2018/2/layout/IconLabelList"/>
    <dgm:cxn modelId="{839FE756-684C-468D-9755-FC0D46D1ED44}" type="presParOf" srcId="{3D5A66B1-BE2F-4D5C-A224-7669B7C3BE53}" destId="{178866FE-5876-401F-9AC8-A760273E2B3A}" srcOrd="0" destOrd="0" presId="urn:microsoft.com/office/officeart/2018/2/layout/IconLabelList"/>
    <dgm:cxn modelId="{98CC3826-7C6F-4D96-8086-C8A727F2E88F}" type="presParOf" srcId="{3D5A66B1-BE2F-4D5C-A224-7669B7C3BE53}" destId="{511B4F1A-E706-4371-A16C-1A2DA80E5E93}" srcOrd="1" destOrd="0" presId="urn:microsoft.com/office/officeart/2018/2/layout/IconLabelList"/>
    <dgm:cxn modelId="{0A57D8F7-C4A8-4B22-AC3D-D61A58A85CB6}" type="presParOf" srcId="{3D5A66B1-BE2F-4D5C-A224-7669B7C3BE53}" destId="{87512C1C-EACF-4C55-AF38-A71E6EF94A3B}" srcOrd="2" destOrd="0" presId="urn:microsoft.com/office/officeart/2018/2/layout/IconLabelList"/>
    <dgm:cxn modelId="{809FB90D-7607-4E98-B5E0-90137AD2E606}" type="presParOf" srcId="{84B2999C-3BE2-458F-B062-123A7018B6B3}" destId="{A6CB16A5-F748-45F5-8BCB-F55C3F7D505B}" srcOrd="1" destOrd="0" presId="urn:microsoft.com/office/officeart/2018/2/layout/IconLabelList"/>
    <dgm:cxn modelId="{1DC15AAD-3251-4A73-975E-218D3390C4EA}" type="presParOf" srcId="{84B2999C-3BE2-458F-B062-123A7018B6B3}" destId="{775CEDDC-D03D-4146-A88A-079C00DC6C28}" srcOrd="2" destOrd="0" presId="urn:microsoft.com/office/officeart/2018/2/layout/IconLabelList"/>
    <dgm:cxn modelId="{D6F847B2-BE7C-41CB-BF18-4EEA07EA12B4}" type="presParOf" srcId="{775CEDDC-D03D-4146-A88A-079C00DC6C28}" destId="{09E7C196-8ED3-4C37-82F6-65B8723CE200}" srcOrd="0" destOrd="0" presId="urn:microsoft.com/office/officeart/2018/2/layout/IconLabelList"/>
    <dgm:cxn modelId="{DCE19A1D-9F90-46A8-B618-47E6853AF575}" type="presParOf" srcId="{775CEDDC-D03D-4146-A88A-079C00DC6C28}" destId="{7C7AB90A-13EF-45DC-A5E1-6570077FE865}" srcOrd="1" destOrd="0" presId="urn:microsoft.com/office/officeart/2018/2/layout/IconLabelList"/>
    <dgm:cxn modelId="{8789AA34-4981-4418-BCC8-EA89F3A9F43E}" type="presParOf" srcId="{775CEDDC-D03D-4146-A88A-079C00DC6C28}" destId="{E0845834-2129-44DB-BC42-6F4D39CE7A9F}" srcOrd="2" destOrd="0" presId="urn:microsoft.com/office/officeart/2018/2/layout/IconLabelList"/>
    <dgm:cxn modelId="{63593065-32BB-48BB-A887-A54AE7D20713}" type="presParOf" srcId="{84B2999C-3BE2-458F-B062-123A7018B6B3}" destId="{1E1B3399-EAF0-40AE-9F0A-1D511F2F776D}" srcOrd="3" destOrd="0" presId="urn:microsoft.com/office/officeart/2018/2/layout/IconLabelList"/>
    <dgm:cxn modelId="{A880D7BC-71EC-4D01-BFAF-F8B6D53FB293}" type="presParOf" srcId="{84B2999C-3BE2-458F-B062-123A7018B6B3}" destId="{A91F059D-E8A9-463D-BCA3-D5F844FB1C32}" srcOrd="4" destOrd="0" presId="urn:microsoft.com/office/officeart/2018/2/layout/IconLabelList"/>
    <dgm:cxn modelId="{E7F1B0BE-C6A8-4118-8D98-5AD8988DBB3C}" type="presParOf" srcId="{A91F059D-E8A9-463D-BCA3-D5F844FB1C32}" destId="{359FDB65-D111-49EF-BD10-773AEE212962}" srcOrd="0" destOrd="0" presId="urn:microsoft.com/office/officeart/2018/2/layout/IconLabelList"/>
    <dgm:cxn modelId="{49C04A6E-90B6-4787-B114-37ABE25FF6A9}" type="presParOf" srcId="{A91F059D-E8A9-463D-BCA3-D5F844FB1C32}" destId="{A2B2D126-184B-44A4-9F5B-9F4B200AED22}" srcOrd="1" destOrd="0" presId="urn:microsoft.com/office/officeart/2018/2/layout/IconLabelList"/>
    <dgm:cxn modelId="{048D3596-7542-497E-B23C-D157BC868F3F}" type="presParOf" srcId="{A91F059D-E8A9-463D-BCA3-D5F844FB1C32}" destId="{12C4A26B-C441-4200-802C-1805FFF986E9}" srcOrd="2" destOrd="0" presId="urn:microsoft.com/office/officeart/2018/2/layout/IconLabelList"/>
    <dgm:cxn modelId="{4F1DF5FA-052F-4D4D-8946-6CB014600123}" type="presParOf" srcId="{84B2999C-3BE2-458F-B062-123A7018B6B3}" destId="{C1CFA53F-269E-402A-84BD-B3348F037EF5}" srcOrd="5" destOrd="0" presId="urn:microsoft.com/office/officeart/2018/2/layout/IconLabelList"/>
    <dgm:cxn modelId="{CCEF1B1C-BAAF-4DDB-84B9-7F11DA3CB472}" type="presParOf" srcId="{84B2999C-3BE2-458F-B062-123A7018B6B3}" destId="{976F55C0-40B2-4411-9F80-798E82AB20C1}" srcOrd="6" destOrd="0" presId="urn:microsoft.com/office/officeart/2018/2/layout/IconLabelList"/>
    <dgm:cxn modelId="{DED39637-F4D9-4A20-BFEE-561B3E435EF5}" type="presParOf" srcId="{976F55C0-40B2-4411-9F80-798E82AB20C1}" destId="{1D406E09-AB0D-40A3-9FFE-39DAD71F6AB0}" srcOrd="0" destOrd="0" presId="urn:microsoft.com/office/officeart/2018/2/layout/IconLabelList"/>
    <dgm:cxn modelId="{06A5DBE8-69CF-4C5A-809E-9937361B4D06}" type="presParOf" srcId="{976F55C0-40B2-4411-9F80-798E82AB20C1}" destId="{C14D29F2-6D58-44E4-889E-9E7C1F6B65E8}" srcOrd="1" destOrd="0" presId="urn:microsoft.com/office/officeart/2018/2/layout/IconLabelList"/>
    <dgm:cxn modelId="{E2919FF4-62FB-4D7A-BA46-BD9CC555151E}" type="presParOf" srcId="{976F55C0-40B2-4411-9F80-798E82AB20C1}" destId="{AAA8D786-38B7-4812-B150-72E7AEDF4323}" srcOrd="2" destOrd="0" presId="urn:microsoft.com/office/officeart/2018/2/layout/IconLabelList"/>
    <dgm:cxn modelId="{DDEDFCA7-5047-4981-A371-F98D51CD99CC}" type="presParOf" srcId="{84B2999C-3BE2-458F-B062-123A7018B6B3}" destId="{B6307E3C-EFB8-4D61-AB88-69AFB3A13964}" srcOrd="7" destOrd="0" presId="urn:microsoft.com/office/officeart/2018/2/layout/IconLabelList"/>
    <dgm:cxn modelId="{7ABFEF81-B725-4906-B8BE-3DFA49C04BEC}" type="presParOf" srcId="{84B2999C-3BE2-458F-B062-123A7018B6B3}" destId="{C795C582-EC7F-429A-91C3-EAE5E230F364}" srcOrd="8" destOrd="0" presId="urn:microsoft.com/office/officeart/2018/2/layout/IconLabelList"/>
    <dgm:cxn modelId="{519FD740-2EF9-4FED-B0AA-61A1C11B1832}" type="presParOf" srcId="{C795C582-EC7F-429A-91C3-EAE5E230F364}" destId="{B809DA67-A7CC-436A-BB7C-E353AFF94240}" srcOrd="0" destOrd="0" presId="urn:microsoft.com/office/officeart/2018/2/layout/IconLabelList"/>
    <dgm:cxn modelId="{A97385A7-7DC0-41B7-BF07-BC8ABA4EDF75}" type="presParOf" srcId="{C795C582-EC7F-429A-91C3-EAE5E230F364}" destId="{01DE042D-99DB-45F9-883E-9C5ADD72C928}" srcOrd="1" destOrd="0" presId="urn:microsoft.com/office/officeart/2018/2/layout/IconLabelList"/>
    <dgm:cxn modelId="{111D4BB3-97F8-458B-BCFB-6CD2FF603A0A}" type="presParOf" srcId="{C795C582-EC7F-429A-91C3-EAE5E230F364}" destId="{9D41765C-2D92-4255-AF83-BE0301A5B441}"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306DB-7B73-47E6-A2F3-B02D17AD9BD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r>
            <a:rPr lang="de-DE" sz="1800" b="0" dirty="0">
              <a:latin typeface="Aptos Light" panose="020B0004020202020204" pitchFamily="34" charset="0"/>
            </a:rPr>
            <a:t>Palavras-passe fortes</a:t>
          </a:r>
          <a:endParaRPr lang="de-AT" sz="1800" b="0" dirty="0">
            <a:latin typeface="Aptos Light" panose="020B0004020202020204" pitchFamily="34" charset="0"/>
          </a:endParaRPr>
        </a:p>
      </dgm:t>
    </dgm:pt>
    <dgm:pt modelId="{D1667C93-73D0-4851-8732-16034DC70BAE}" type="parTrans" cxnId="{FAA34E07-2517-4726-A480-46F023EB043D}">
      <dgm:prSet/>
      <dgm:spPr/>
      <dgm:t>
        <a:bodyPr/>
        <a:lstStyle/>
        <a:p>
          <a:endParaRPr lang="de-AT" sz="1800" b="0">
            <a:latin typeface="Aptos Light" panose="020B0004020202020204" pitchFamily="34" charset="0"/>
          </a:endParaRPr>
        </a:p>
      </dgm:t>
    </dgm:pt>
    <dgm:pt modelId="{9F66F138-E43C-44AE-9B9F-C8CE2DCD2249}" type="sibTrans" cxnId="{FAA34E07-2517-4726-A480-46F023EB043D}">
      <dgm:prSet phldrT="1" custT="1"/>
      <dgm:spPr/>
      <dgm:t>
        <a:bodyPr/>
        <a:lstStyle/>
        <a:p>
          <a:endParaRPr lang="de-AT" sz="1800" b="0">
            <a:latin typeface="Aptos Light" panose="020B0004020202020204" pitchFamily="34" charset="0"/>
          </a:endParaRPr>
        </a:p>
      </dgm:t>
    </dgm:pt>
    <dgm:pt modelId="{4D8A9BCA-B473-402C-8A5F-7E33D0D7C678}">
      <dgm:prSet phldrT="[Text]" custT="1"/>
      <dgm:spPr/>
      <dgm:t>
        <a:bodyPr/>
        <a:lstStyle/>
        <a:p>
          <a:r>
            <a:rPr lang="de-DE" sz="1800" b="0" dirty="0">
              <a:latin typeface="Aptos Light" panose="020B0004020202020204" pitchFamily="34" charset="0"/>
            </a:rPr>
            <a:t>Autenticação de dois fatores</a:t>
          </a:r>
          <a:endParaRPr lang="de-AT" sz="1800" b="0" dirty="0">
            <a:latin typeface="Aptos Light" panose="020B0004020202020204" pitchFamily="34" charset="0"/>
          </a:endParaRPr>
        </a:p>
      </dgm:t>
    </dgm:pt>
    <dgm:pt modelId="{E9170F69-2203-4C07-9A9A-6047732D101D}" type="parTrans" cxnId="{345B6E13-8A2A-4D54-A3B0-F36C9325AA3A}">
      <dgm:prSet/>
      <dgm:spPr/>
      <dgm:t>
        <a:bodyPr/>
        <a:lstStyle/>
        <a:p>
          <a:endParaRPr lang="de-AT" sz="1800" b="0">
            <a:latin typeface="Aptos Light" panose="020B0004020202020204" pitchFamily="34" charset="0"/>
          </a:endParaRPr>
        </a:p>
      </dgm:t>
    </dgm:pt>
    <dgm:pt modelId="{39756FBB-FF0F-4BD7-9DDA-13871B382EF5}" type="sibTrans" cxnId="{345B6E13-8A2A-4D54-A3B0-F36C9325AA3A}">
      <dgm:prSet phldrT="2" custT="1"/>
      <dgm:spPr/>
      <dgm:t>
        <a:bodyPr/>
        <a:lstStyle/>
        <a:p>
          <a:endParaRPr lang="de-AT" sz="1800" b="0">
            <a:latin typeface="Aptos Light" panose="020B0004020202020204" pitchFamily="34" charset="0"/>
          </a:endParaRPr>
        </a:p>
      </dgm:t>
    </dgm:pt>
    <dgm:pt modelId="{25F305BB-2D2A-42D1-9ACF-EB8525C785EF}">
      <dgm:prSet phldrT="[Text]" custT="1"/>
      <dgm:spPr/>
      <dgm:t>
        <a:bodyPr/>
        <a:lstStyle/>
        <a:p>
          <a:r>
            <a:rPr lang="en-GB" sz="1800" b="0" dirty="0" err="1">
              <a:latin typeface="Aptos Light" panose="020B0004020202020204" pitchFamily="34" charset="0"/>
            </a:rPr>
            <a:t>Comunicação</a:t>
          </a:r>
          <a:r>
            <a:rPr lang="en-GB" sz="1800" b="0" dirty="0">
              <a:latin typeface="Aptos Light" panose="020B0004020202020204" pitchFamily="34" charset="0"/>
            </a:rPr>
            <a:t> </a:t>
          </a:r>
          <a:r>
            <a:rPr lang="en-GB" sz="1800" b="0" dirty="0" err="1">
              <a:latin typeface="Aptos Light" panose="020B0004020202020204" pitchFamily="34" charset="0"/>
            </a:rPr>
            <a:t>segura</a:t>
          </a:r>
          <a:endParaRPr lang="de-AT" sz="1800" b="0" dirty="0">
            <a:latin typeface="Aptos Light" panose="020B0004020202020204" pitchFamily="34" charset="0"/>
          </a:endParaRPr>
        </a:p>
      </dgm:t>
    </dgm:pt>
    <dgm:pt modelId="{EEE74824-09E5-433B-B5BA-EE6234CCE92D}" type="parTrans" cxnId="{43DF8F68-655F-4225-AB65-CE810C58B24C}">
      <dgm:prSet/>
      <dgm:spPr/>
      <dgm:t>
        <a:bodyPr/>
        <a:lstStyle/>
        <a:p>
          <a:endParaRPr lang="de-AT" sz="1800" b="0">
            <a:latin typeface="Aptos Light" panose="020B0004020202020204" pitchFamily="34" charset="0"/>
          </a:endParaRPr>
        </a:p>
      </dgm:t>
    </dgm:pt>
    <dgm:pt modelId="{632AE339-9B8A-4878-A294-71333FA625E9}" type="sibTrans" cxnId="{43DF8F68-655F-4225-AB65-CE810C58B24C}">
      <dgm:prSet phldrT="3" custT="1"/>
      <dgm:spPr/>
      <dgm:t>
        <a:bodyPr/>
        <a:lstStyle/>
        <a:p>
          <a:endParaRPr lang="de-AT" sz="1800" b="0">
            <a:latin typeface="Aptos Light" panose="020B0004020202020204" pitchFamily="34" charset="0"/>
          </a:endParaRPr>
        </a:p>
      </dgm:t>
    </dgm:pt>
    <dgm:pt modelId="{2AEDD17C-EA49-49FF-A322-6EF973D6EFA7}">
      <dgm:prSet phldrT="[Text]" custT="1"/>
      <dgm:spPr/>
      <dgm:t>
        <a:bodyPr/>
        <a:lstStyle/>
        <a:p>
          <a:r>
            <a:rPr lang="en-GB" sz="1800" b="0" dirty="0" err="1">
              <a:latin typeface="Aptos Light" panose="020B0004020202020204" pitchFamily="34" charset="0"/>
            </a:rPr>
            <a:t>Atualizações</a:t>
          </a:r>
          <a:r>
            <a:rPr lang="en-GB" sz="1800" b="0" dirty="0">
              <a:latin typeface="Aptos Light" panose="020B0004020202020204" pitchFamily="34" charset="0"/>
            </a:rPr>
            <a:t> </a:t>
          </a:r>
          <a:r>
            <a:rPr lang="en-GB" sz="1800" b="0" dirty="0" err="1">
              <a:latin typeface="Aptos Light" panose="020B0004020202020204" pitchFamily="34" charset="0"/>
            </a:rPr>
            <a:t>regulares</a:t>
          </a:r>
          <a:r>
            <a:rPr lang="en-GB" sz="1800" b="0" dirty="0">
              <a:latin typeface="Aptos Light" panose="020B0004020202020204" pitchFamily="34" charset="0"/>
            </a:rPr>
            <a:t> de software</a:t>
          </a:r>
          <a:endParaRPr lang="de-AT" sz="1800" b="0" dirty="0">
            <a:latin typeface="Aptos Light" panose="020B0004020202020204" pitchFamily="34" charset="0"/>
          </a:endParaRPr>
        </a:p>
      </dgm:t>
    </dgm:pt>
    <dgm:pt modelId="{0AC72927-A6A0-4250-9C1D-56387CE69D7A}" type="parTrans" cxnId="{0299B2B8-5E8D-449D-BAED-62432B795043}">
      <dgm:prSet/>
      <dgm:spPr/>
      <dgm:t>
        <a:bodyPr/>
        <a:lstStyle/>
        <a:p>
          <a:endParaRPr lang="de-AT" sz="1800" b="0">
            <a:latin typeface="Aptos Light" panose="020B0004020202020204" pitchFamily="34" charset="0"/>
          </a:endParaRPr>
        </a:p>
      </dgm:t>
    </dgm:pt>
    <dgm:pt modelId="{CE9BBCBD-9A1C-4A77-A0A7-BBD310923058}" type="sibTrans" cxnId="{0299B2B8-5E8D-449D-BAED-62432B795043}">
      <dgm:prSet phldrT="5" custT="1"/>
      <dgm:spPr/>
      <dgm:t>
        <a:bodyPr/>
        <a:lstStyle/>
        <a:p>
          <a:endParaRPr lang="de-AT" sz="1800" b="0">
            <a:latin typeface="Aptos Light" panose="020B0004020202020204" pitchFamily="34" charset="0"/>
          </a:endParaRPr>
        </a:p>
      </dgm:t>
    </dgm:pt>
    <dgm:pt modelId="{EC008893-3838-4923-B01A-1E6B01031095}">
      <dgm:prSet phldrT="[Text]" custT="1"/>
      <dgm:spPr/>
      <dgm:t>
        <a:bodyPr/>
        <a:lstStyle/>
        <a:p>
          <a:r>
            <a:rPr lang="en-GB" sz="1800" b="0" dirty="0" err="1">
              <a:latin typeface="Aptos Light" panose="020B0004020202020204" pitchFamily="34" charset="0"/>
            </a:rPr>
            <a:t>Proteja</a:t>
          </a:r>
          <a:r>
            <a:rPr lang="en-GB" sz="1800" b="0" dirty="0">
              <a:latin typeface="Aptos Light" panose="020B0004020202020204" pitchFamily="34" charset="0"/>
            </a:rPr>
            <a:t> </a:t>
          </a:r>
          <a:r>
            <a:rPr lang="en-GB" sz="1800" b="0" dirty="0" err="1">
              <a:latin typeface="Aptos Light" panose="020B0004020202020204" pitchFamily="34" charset="0"/>
            </a:rPr>
            <a:t>os</a:t>
          </a:r>
          <a:r>
            <a:rPr lang="en-GB" sz="1800" b="0" dirty="0">
              <a:latin typeface="Aptos Light" panose="020B0004020202020204" pitchFamily="34" charset="0"/>
            </a:rPr>
            <a:t> </a:t>
          </a:r>
          <a:r>
            <a:rPr lang="en-GB" sz="1800" b="0" dirty="0" err="1">
              <a:latin typeface="Aptos Light" panose="020B0004020202020204" pitchFamily="34" charset="0"/>
            </a:rPr>
            <a:t>seus</a:t>
          </a:r>
          <a:r>
            <a:rPr lang="en-GB" sz="1800" b="0" dirty="0">
              <a:latin typeface="Aptos Light" panose="020B0004020202020204" pitchFamily="34" charset="0"/>
            </a:rPr>
            <a:t> </a:t>
          </a:r>
          <a:r>
            <a:rPr lang="en-GB" sz="1800" b="0" dirty="0" err="1">
              <a:latin typeface="Aptos Light" panose="020B0004020202020204" pitchFamily="34" charset="0"/>
            </a:rPr>
            <a:t>dispositivos</a:t>
          </a:r>
          <a:endParaRPr lang="de-AT" sz="1800" b="0" dirty="0">
            <a:latin typeface="Aptos Light" panose="020B0004020202020204" pitchFamily="34" charset="0"/>
          </a:endParaRPr>
        </a:p>
      </dgm:t>
    </dgm:pt>
    <dgm:pt modelId="{CC2823BA-6957-4DD0-B22B-137E8D2B89B0}" type="parTrans" cxnId="{8901A7DE-1096-4CAA-8181-96E3AF4086E0}">
      <dgm:prSet/>
      <dgm:spPr/>
      <dgm:t>
        <a:bodyPr/>
        <a:lstStyle/>
        <a:p>
          <a:endParaRPr lang="de-AT" sz="1800" b="0">
            <a:latin typeface="Aptos Light" panose="020B0004020202020204" pitchFamily="34" charset="0"/>
          </a:endParaRPr>
        </a:p>
      </dgm:t>
    </dgm:pt>
    <dgm:pt modelId="{5932F5AB-1261-4D7F-BD2B-D4041FE01014}" type="sibTrans" cxnId="{8901A7DE-1096-4CAA-8181-96E3AF4086E0}">
      <dgm:prSet custT="1"/>
      <dgm:spPr/>
      <dgm:t>
        <a:bodyPr/>
        <a:lstStyle/>
        <a:p>
          <a:endParaRPr lang="de-AT" sz="1800" b="0">
            <a:latin typeface="Aptos Light" panose="020B0004020202020204" pitchFamily="34" charset="0"/>
          </a:endParaRPr>
        </a:p>
      </dgm:t>
    </dgm:pt>
    <dgm:pt modelId="{3C9D106C-7783-4690-9FBB-4DA4002EDE6E}">
      <dgm:prSet phldrT="[Text]" custT="1"/>
      <dgm:spPr/>
      <dgm:t>
        <a:bodyPr/>
        <a:lstStyle/>
        <a:p>
          <a:r>
            <a:rPr lang="pt-PT" sz="1800" b="0" dirty="0">
              <a:latin typeface="Aptos Light" panose="020B0004020202020204" pitchFamily="34" charset="0"/>
            </a:rPr>
            <a:t>Cuidado com ataques de </a:t>
          </a:r>
          <a:r>
            <a:rPr lang="pt-PT" sz="1800" b="0" dirty="0" err="1">
              <a:latin typeface="Aptos Light" panose="020B0004020202020204" pitchFamily="34" charset="0"/>
            </a:rPr>
            <a:t>phishing</a:t>
          </a:r>
          <a:endParaRPr lang="de-AT" sz="1800" b="0" dirty="0">
            <a:latin typeface="Aptos Light" panose="020B0004020202020204" pitchFamily="34" charset="0"/>
          </a:endParaRPr>
        </a:p>
      </dgm:t>
    </dgm:pt>
    <dgm:pt modelId="{01809658-02B3-4814-936C-2BE513753582}" type="parTrans" cxnId="{3F6B212B-94C4-482F-A5E0-57D7F277D98E}">
      <dgm:prSet/>
      <dgm:spPr/>
      <dgm:t>
        <a:bodyPr/>
        <a:lstStyle/>
        <a:p>
          <a:endParaRPr lang="de-AT" sz="1800" b="0">
            <a:latin typeface="Aptos Light" panose="020B0004020202020204" pitchFamily="34" charset="0"/>
          </a:endParaRPr>
        </a:p>
      </dgm:t>
    </dgm:pt>
    <dgm:pt modelId="{171F4DEB-3AF3-46B2-8833-64B7770605A7}" type="sibTrans" cxnId="{3F6B212B-94C4-482F-A5E0-57D7F277D98E}">
      <dgm:prSet custT="1"/>
      <dgm:spPr/>
      <dgm:t>
        <a:bodyPr/>
        <a:lstStyle/>
        <a:p>
          <a:endParaRPr lang="de-AT" sz="1800" b="0">
            <a:latin typeface="Aptos Light" panose="020B0004020202020204" pitchFamily="34" charset="0"/>
          </a:endParaRPr>
        </a:p>
      </dgm:t>
    </dgm:pt>
    <dgm:pt modelId="{93841315-F940-42CD-B086-09A3B7A244B4}">
      <dgm:prSet phldrT="[Text]" custT="1"/>
      <dgm:spPr/>
      <dgm:t>
        <a:bodyPr/>
        <a:lstStyle/>
        <a:p>
          <a:r>
            <a:rPr lang="pt-PT" sz="1800" b="0" dirty="0">
              <a:latin typeface="Aptos Light" panose="020B0004020202020204" pitchFamily="34" charset="0"/>
            </a:rPr>
            <a:t>Utilize Métodos de Pagamento Seguros</a:t>
          </a:r>
          <a:endParaRPr lang="de-AT" sz="1800" b="0" dirty="0">
            <a:latin typeface="Aptos Light" panose="020B0004020202020204" pitchFamily="34" charset="0"/>
          </a:endParaRPr>
        </a:p>
      </dgm:t>
    </dgm:pt>
    <dgm:pt modelId="{B9FD7024-3DD9-4BB6-8652-051A322AA216}" type="parTrans" cxnId="{27996D98-C7C9-49AC-B1E6-274D9FD270FD}">
      <dgm:prSet/>
      <dgm:spPr/>
      <dgm:t>
        <a:bodyPr/>
        <a:lstStyle/>
        <a:p>
          <a:endParaRPr lang="de-AT" sz="1800" b="0">
            <a:latin typeface="Aptos Light" panose="020B0004020202020204" pitchFamily="34" charset="0"/>
          </a:endParaRPr>
        </a:p>
      </dgm:t>
    </dgm:pt>
    <dgm:pt modelId="{63951523-ADEF-4400-BD50-E31E3D837EF6}" type="sibTrans" cxnId="{27996D98-C7C9-49AC-B1E6-274D9FD270FD}">
      <dgm:prSet custT="1"/>
      <dgm:spPr/>
      <dgm:t>
        <a:bodyPr/>
        <a:lstStyle/>
        <a:p>
          <a:endParaRPr lang="de-AT" sz="1800" b="0">
            <a:latin typeface="Aptos Light" panose="020B0004020202020204" pitchFamily="34" charset="0"/>
          </a:endParaRPr>
        </a:p>
      </dgm:t>
    </dgm:pt>
    <dgm:pt modelId="{9166EE84-48A9-4982-81FA-2E2090ECC79C}">
      <dgm:prSet phldrT="[Text]" custT="1"/>
      <dgm:spPr/>
      <dgm:t>
        <a:bodyPr/>
        <a:lstStyle/>
        <a:p>
          <a:r>
            <a:rPr lang="pt-PT" sz="1800" b="0" dirty="0">
              <a:latin typeface="Aptos Light" panose="020B0004020202020204" pitchFamily="34" charset="0"/>
            </a:rPr>
            <a:t>Monitorar a atividade da conta</a:t>
          </a:r>
          <a:endParaRPr lang="de-AT" sz="1800" b="0" dirty="0">
            <a:latin typeface="Aptos Light" panose="020B0004020202020204" pitchFamily="34" charset="0"/>
          </a:endParaRPr>
        </a:p>
      </dgm:t>
    </dgm:pt>
    <dgm:pt modelId="{F8A9DB3F-2F14-4D04-9827-0D19D00D1213}" type="parTrans" cxnId="{91290407-3BE7-4AF0-85F7-CE2AA306F022}">
      <dgm:prSet/>
      <dgm:spPr/>
      <dgm:t>
        <a:bodyPr/>
        <a:lstStyle/>
        <a:p>
          <a:endParaRPr lang="de-AT" sz="1800" b="0">
            <a:latin typeface="Aptos Light" panose="020B0004020202020204" pitchFamily="34" charset="0"/>
          </a:endParaRPr>
        </a:p>
      </dgm:t>
    </dgm:pt>
    <dgm:pt modelId="{23E939FF-EF72-481D-995A-1D1FE948628B}" type="sibTrans" cxnId="{91290407-3BE7-4AF0-85F7-CE2AA306F022}">
      <dgm:prSet custT="1"/>
      <dgm:spPr/>
      <dgm:t>
        <a:bodyPr/>
        <a:lstStyle/>
        <a:p>
          <a:endParaRPr lang="de-AT" sz="1800" b="0">
            <a:latin typeface="Aptos Light" panose="020B0004020202020204" pitchFamily="34" charset="0"/>
          </a:endParaRPr>
        </a:p>
      </dgm:t>
    </dgm:pt>
    <dgm:pt modelId="{3EA70B8C-F949-4EAF-8FB2-722E34305FE2}">
      <dgm:prSet phldrT="[Text]" custT="1"/>
      <dgm:spPr/>
      <dgm:t>
        <a:bodyPr/>
        <a:lstStyle/>
        <a:p>
          <a:r>
            <a:rPr lang="en-GB" sz="1800" b="0" dirty="0" err="1">
              <a:latin typeface="Aptos Light" panose="020B0004020202020204" pitchFamily="34" charset="0"/>
            </a:rPr>
            <a:t>Encriptação</a:t>
          </a:r>
          <a:r>
            <a:rPr lang="en-GB" sz="1800" b="0" dirty="0">
              <a:latin typeface="Aptos Light" panose="020B0004020202020204" pitchFamily="34" charset="0"/>
            </a:rPr>
            <a:t> de Dados</a:t>
          </a:r>
          <a:endParaRPr lang="de-AT" sz="1800" b="0" dirty="0">
            <a:latin typeface="Aptos Light" panose="020B0004020202020204" pitchFamily="34" charset="0"/>
          </a:endParaRPr>
        </a:p>
      </dgm:t>
    </dgm:pt>
    <dgm:pt modelId="{FD9111F8-B738-49B7-94A2-EF45F451245B}" type="parTrans" cxnId="{86E6E5CA-C00A-4FA5-9758-BD573A31AB88}">
      <dgm:prSet/>
      <dgm:spPr/>
      <dgm:t>
        <a:bodyPr/>
        <a:lstStyle/>
        <a:p>
          <a:endParaRPr lang="de-AT" sz="1800" b="0">
            <a:latin typeface="Aptos Light" panose="020B0004020202020204" pitchFamily="34" charset="0"/>
          </a:endParaRPr>
        </a:p>
      </dgm:t>
    </dgm:pt>
    <dgm:pt modelId="{2A6F5738-E032-4EFE-8687-FA483265D27C}" type="sibTrans" cxnId="{86E6E5CA-C00A-4FA5-9758-BD573A31AB88}">
      <dgm:prSet/>
      <dgm:spPr/>
      <dgm:t>
        <a:bodyPr/>
        <a:lstStyle/>
        <a:p>
          <a:endParaRPr lang="de-AT" sz="1800" b="0">
            <a:latin typeface="Aptos Light" panose="020B0004020202020204" pitchFamily="34" charset="0"/>
          </a:endParaRPr>
        </a:p>
      </dgm:t>
    </dgm:pt>
    <dgm:pt modelId="{C8C78235-B4BC-41D3-8DC0-52960BF8E856}" type="pres">
      <dgm:prSet presAssocID="{EBE306DB-7B73-47E6-A2F3-B02D17AD9BD0}" presName="Name0" presStyleCnt="0">
        <dgm:presLayoutVars>
          <dgm:dir/>
          <dgm:resizeHandles val="exact"/>
        </dgm:presLayoutVars>
      </dgm:prSet>
      <dgm:spPr/>
    </dgm:pt>
    <dgm:pt modelId="{9B02947B-62C9-4759-8D97-7A1A269E207F}" type="pres">
      <dgm:prSet presAssocID="{51CF4D77-A7F4-4893-BF35-339F2A0B6682}" presName="node" presStyleLbl="node1" presStyleIdx="0" presStyleCnt="9">
        <dgm:presLayoutVars>
          <dgm:bulletEnabled val="1"/>
        </dgm:presLayoutVars>
      </dgm:prSet>
      <dgm:spPr/>
    </dgm:pt>
    <dgm:pt modelId="{1E8AF4DC-528B-490B-BC3E-9B7554D9B646}" type="pres">
      <dgm:prSet presAssocID="{9F66F138-E43C-44AE-9B9F-C8CE2DCD2249}" presName="sibTrans" presStyleLbl="sibTrans1D1" presStyleIdx="0" presStyleCnt="8"/>
      <dgm:spPr/>
    </dgm:pt>
    <dgm:pt modelId="{B1DD0C33-8A01-4B85-AF77-A34FE5269254}" type="pres">
      <dgm:prSet presAssocID="{9F66F138-E43C-44AE-9B9F-C8CE2DCD2249}" presName="connectorText" presStyleLbl="sibTrans1D1" presStyleIdx="0" presStyleCnt="8"/>
      <dgm:spPr/>
    </dgm:pt>
    <dgm:pt modelId="{7AAD08D3-B5CF-46E8-BEFA-1F7495089954}" type="pres">
      <dgm:prSet presAssocID="{4D8A9BCA-B473-402C-8A5F-7E33D0D7C678}" presName="node" presStyleLbl="node1" presStyleIdx="1" presStyleCnt="9">
        <dgm:presLayoutVars>
          <dgm:bulletEnabled val="1"/>
        </dgm:presLayoutVars>
      </dgm:prSet>
      <dgm:spPr/>
    </dgm:pt>
    <dgm:pt modelId="{62C90A80-8FAC-4A09-BE65-3902F210AC79}" type="pres">
      <dgm:prSet presAssocID="{39756FBB-FF0F-4BD7-9DDA-13871B382EF5}" presName="sibTrans" presStyleLbl="sibTrans1D1" presStyleIdx="1" presStyleCnt="8"/>
      <dgm:spPr/>
    </dgm:pt>
    <dgm:pt modelId="{C6FA421E-623B-4E3E-B74D-8348638C5033}" type="pres">
      <dgm:prSet presAssocID="{39756FBB-FF0F-4BD7-9DDA-13871B382EF5}" presName="connectorText" presStyleLbl="sibTrans1D1" presStyleIdx="1" presStyleCnt="8"/>
      <dgm:spPr/>
    </dgm:pt>
    <dgm:pt modelId="{CD3C547C-5303-4863-936F-5E3E39610BB8}" type="pres">
      <dgm:prSet presAssocID="{25F305BB-2D2A-42D1-9ACF-EB8525C785EF}" presName="node" presStyleLbl="node1" presStyleIdx="2" presStyleCnt="9">
        <dgm:presLayoutVars>
          <dgm:bulletEnabled val="1"/>
        </dgm:presLayoutVars>
      </dgm:prSet>
      <dgm:spPr/>
    </dgm:pt>
    <dgm:pt modelId="{728ADA41-94A5-4B9E-A9CA-7A251CBA5FA0}" type="pres">
      <dgm:prSet presAssocID="{632AE339-9B8A-4878-A294-71333FA625E9}" presName="sibTrans" presStyleLbl="sibTrans1D1" presStyleIdx="2" presStyleCnt="8"/>
      <dgm:spPr/>
    </dgm:pt>
    <dgm:pt modelId="{A16C451D-B387-4271-BE49-4E70E24CDCBF}" type="pres">
      <dgm:prSet presAssocID="{632AE339-9B8A-4878-A294-71333FA625E9}" presName="connectorText" presStyleLbl="sibTrans1D1" presStyleIdx="2" presStyleCnt="8"/>
      <dgm:spPr/>
    </dgm:pt>
    <dgm:pt modelId="{E9B47C27-5A0E-4461-91BB-0FA59F11C748}" type="pres">
      <dgm:prSet presAssocID="{EC008893-3838-4923-B01A-1E6B01031095}" presName="node" presStyleLbl="node1" presStyleIdx="3" presStyleCnt="9">
        <dgm:presLayoutVars>
          <dgm:bulletEnabled val="1"/>
        </dgm:presLayoutVars>
      </dgm:prSet>
      <dgm:spPr/>
    </dgm:pt>
    <dgm:pt modelId="{BBE632CE-E03B-45F2-85E2-87DD22B57BC8}" type="pres">
      <dgm:prSet presAssocID="{5932F5AB-1261-4D7F-BD2B-D4041FE01014}" presName="sibTrans" presStyleLbl="sibTrans1D1" presStyleIdx="3" presStyleCnt="8"/>
      <dgm:spPr/>
    </dgm:pt>
    <dgm:pt modelId="{D236FB6F-763A-4E8E-81E2-A59723730E3E}" type="pres">
      <dgm:prSet presAssocID="{5932F5AB-1261-4D7F-BD2B-D4041FE01014}" presName="connectorText" presStyleLbl="sibTrans1D1" presStyleIdx="3" presStyleCnt="8"/>
      <dgm:spPr/>
    </dgm:pt>
    <dgm:pt modelId="{773FA7A3-7DED-4854-AB33-2EB1DB9E1C4B}" type="pres">
      <dgm:prSet presAssocID="{2AEDD17C-EA49-49FF-A322-6EF973D6EFA7}" presName="node" presStyleLbl="node1" presStyleIdx="4" presStyleCnt="9">
        <dgm:presLayoutVars>
          <dgm:bulletEnabled val="1"/>
        </dgm:presLayoutVars>
      </dgm:prSet>
      <dgm:spPr/>
    </dgm:pt>
    <dgm:pt modelId="{311B57A4-6280-4006-BA0B-FB358C70E627}" type="pres">
      <dgm:prSet presAssocID="{CE9BBCBD-9A1C-4A77-A0A7-BBD310923058}" presName="sibTrans" presStyleLbl="sibTrans1D1" presStyleIdx="4" presStyleCnt="8"/>
      <dgm:spPr/>
    </dgm:pt>
    <dgm:pt modelId="{9ED2644F-B6BA-4653-99F3-53BC88F32BBC}" type="pres">
      <dgm:prSet presAssocID="{CE9BBCBD-9A1C-4A77-A0A7-BBD310923058}" presName="connectorText" presStyleLbl="sibTrans1D1" presStyleIdx="4" presStyleCnt="8"/>
      <dgm:spPr/>
    </dgm:pt>
    <dgm:pt modelId="{198366F7-ADCC-4267-8A6A-52A8927B73AC}" type="pres">
      <dgm:prSet presAssocID="{3C9D106C-7783-4690-9FBB-4DA4002EDE6E}" presName="node" presStyleLbl="node1" presStyleIdx="5" presStyleCnt="9">
        <dgm:presLayoutVars>
          <dgm:bulletEnabled val="1"/>
        </dgm:presLayoutVars>
      </dgm:prSet>
      <dgm:spPr/>
    </dgm:pt>
    <dgm:pt modelId="{DE198848-E756-4473-985C-C3FB69C04CDD}" type="pres">
      <dgm:prSet presAssocID="{171F4DEB-3AF3-46B2-8833-64B7770605A7}" presName="sibTrans" presStyleLbl="sibTrans1D1" presStyleIdx="5" presStyleCnt="8"/>
      <dgm:spPr/>
    </dgm:pt>
    <dgm:pt modelId="{1B99FA38-8F10-44E3-805B-153BE37597A0}" type="pres">
      <dgm:prSet presAssocID="{171F4DEB-3AF3-46B2-8833-64B7770605A7}" presName="connectorText" presStyleLbl="sibTrans1D1" presStyleIdx="5" presStyleCnt="8"/>
      <dgm:spPr/>
    </dgm:pt>
    <dgm:pt modelId="{C596002F-7003-4218-974B-AE64FE18E115}" type="pres">
      <dgm:prSet presAssocID="{93841315-F940-42CD-B086-09A3B7A244B4}" presName="node" presStyleLbl="node1" presStyleIdx="6" presStyleCnt="9">
        <dgm:presLayoutVars>
          <dgm:bulletEnabled val="1"/>
        </dgm:presLayoutVars>
      </dgm:prSet>
      <dgm:spPr/>
    </dgm:pt>
    <dgm:pt modelId="{DDDE0ACC-050E-4142-8600-A3C17E3B70E7}" type="pres">
      <dgm:prSet presAssocID="{63951523-ADEF-4400-BD50-E31E3D837EF6}" presName="sibTrans" presStyleLbl="sibTrans1D1" presStyleIdx="6" presStyleCnt="8"/>
      <dgm:spPr/>
    </dgm:pt>
    <dgm:pt modelId="{7CFE7D85-DC73-445D-B4C4-149C88E0F3D9}" type="pres">
      <dgm:prSet presAssocID="{63951523-ADEF-4400-BD50-E31E3D837EF6}" presName="connectorText" presStyleLbl="sibTrans1D1" presStyleIdx="6" presStyleCnt="8"/>
      <dgm:spPr/>
    </dgm:pt>
    <dgm:pt modelId="{A7C904B3-0893-411A-994A-5001BCEE1D21}" type="pres">
      <dgm:prSet presAssocID="{9166EE84-48A9-4982-81FA-2E2090ECC79C}" presName="node" presStyleLbl="node1" presStyleIdx="7" presStyleCnt="9">
        <dgm:presLayoutVars>
          <dgm:bulletEnabled val="1"/>
        </dgm:presLayoutVars>
      </dgm:prSet>
      <dgm:spPr/>
    </dgm:pt>
    <dgm:pt modelId="{2DF8CE8B-CAEA-4048-AA57-3A3C68EAB6C7}" type="pres">
      <dgm:prSet presAssocID="{23E939FF-EF72-481D-995A-1D1FE948628B}" presName="sibTrans" presStyleLbl="sibTrans1D1" presStyleIdx="7" presStyleCnt="8"/>
      <dgm:spPr/>
    </dgm:pt>
    <dgm:pt modelId="{D8E9B06D-6438-4E5B-BCDD-1DEA910683D9}" type="pres">
      <dgm:prSet presAssocID="{23E939FF-EF72-481D-995A-1D1FE948628B}" presName="connectorText" presStyleLbl="sibTrans1D1" presStyleIdx="7" presStyleCnt="8"/>
      <dgm:spPr/>
    </dgm:pt>
    <dgm:pt modelId="{D5F5D3C3-56B9-4219-AD36-04C9CFF28D58}" type="pres">
      <dgm:prSet presAssocID="{3EA70B8C-F949-4EAF-8FB2-722E34305FE2}" presName="node" presStyleLbl="node1" presStyleIdx="8" presStyleCnt="9">
        <dgm:presLayoutVars>
          <dgm:bulletEnabled val="1"/>
        </dgm:presLayoutVars>
      </dgm:prSet>
      <dgm:spPr/>
    </dgm:pt>
  </dgm:ptLst>
  <dgm:cxnLst>
    <dgm:cxn modelId="{91290407-3BE7-4AF0-85F7-CE2AA306F022}" srcId="{EBE306DB-7B73-47E6-A2F3-B02D17AD9BD0}" destId="{9166EE84-48A9-4982-81FA-2E2090ECC79C}" srcOrd="7" destOrd="0" parTransId="{F8A9DB3F-2F14-4D04-9827-0D19D00D1213}" sibTransId="{23E939FF-EF72-481D-995A-1D1FE948628B}"/>
    <dgm:cxn modelId="{FAA34E07-2517-4726-A480-46F023EB043D}" srcId="{EBE306DB-7B73-47E6-A2F3-B02D17AD9BD0}" destId="{51CF4D77-A7F4-4893-BF35-339F2A0B6682}" srcOrd="0" destOrd="0" parTransId="{D1667C93-73D0-4851-8732-16034DC70BAE}" sibTransId="{9F66F138-E43C-44AE-9B9F-C8CE2DCD2249}"/>
    <dgm:cxn modelId="{E7F97011-F4FC-4F81-A25B-21E293D4847B}" type="presOf" srcId="{2AEDD17C-EA49-49FF-A322-6EF973D6EFA7}" destId="{773FA7A3-7DED-4854-AB33-2EB1DB9E1C4B}" srcOrd="0" destOrd="0" presId="urn:microsoft.com/office/officeart/2016/7/layout/RepeatingBendingProcessNew"/>
    <dgm:cxn modelId="{345B6E13-8A2A-4D54-A3B0-F36C9325AA3A}" srcId="{EBE306DB-7B73-47E6-A2F3-B02D17AD9BD0}" destId="{4D8A9BCA-B473-402C-8A5F-7E33D0D7C678}" srcOrd="1" destOrd="0" parTransId="{E9170F69-2203-4C07-9A9A-6047732D101D}" sibTransId="{39756FBB-FF0F-4BD7-9DDA-13871B382EF5}"/>
    <dgm:cxn modelId="{94797E1B-31B4-4EE0-9128-F86DC296238D}" type="presOf" srcId="{5932F5AB-1261-4D7F-BD2B-D4041FE01014}" destId="{BBE632CE-E03B-45F2-85E2-87DD22B57BC8}" srcOrd="0" destOrd="0" presId="urn:microsoft.com/office/officeart/2016/7/layout/RepeatingBendingProcessNew"/>
    <dgm:cxn modelId="{3F6B212B-94C4-482F-A5E0-57D7F277D98E}" srcId="{EBE306DB-7B73-47E6-A2F3-B02D17AD9BD0}" destId="{3C9D106C-7783-4690-9FBB-4DA4002EDE6E}" srcOrd="5" destOrd="0" parTransId="{01809658-02B3-4814-936C-2BE513753582}" sibTransId="{171F4DEB-3AF3-46B2-8833-64B7770605A7}"/>
    <dgm:cxn modelId="{8805BC3A-73DC-4E5F-A8B2-4D35A1C160CE}" type="presOf" srcId="{9166EE84-48A9-4982-81FA-2E2090ECC79C}" destId="{A7C904B3-0893-411A-994A-5001BCEE1D21}" srcOrd="0" destOrd="0" presId="urn:microsoft.com/office/officeart/2016/7/layout/RepeatingBendingProcessNew"/>
    <dgm:cxn modelId="{30FCB53E-2FCE-4705-B544-4569FB67FF92}" type="presOf" srcId="{4D8A9BCA-B473-402C-8A5F-7E33D0D7C678}" destId="{7AAD08D3-B5CF-46E8-BEFA-1F7495089954}" srcOrd="0" destOrd="0" presId="urn:microsoft.com/office/officeart/2016/7/layout/RepeatingBendingProcessNew"/>
    <dgm:cxn modelId="{5A3DFF5B-7746-4713-9B93-FCF3156D55CB}" type="presOf" srcId="{23E939FF-EF72-481D-995A-1D1FE948628B}" destId="{2DF8CE8B-CAEA-4048-AA57-3A3C68EAB6C7}" srcOrd="0" destOrd="0" presId="urn:microsoft.com/office/officeart/2016/7/layout/RepeatingBendingProcessNew"/>
    <dgm:cxn modelId="{3EC77D5F-498F-487A-9589-985561CEFB61}" type="presOf" srcId="{171F4DEB-3AF3-46B2-8833-64B7770605A7}" destId="{1B99FA38-8F10-44E3-805B-153BE37597A0}" srcOrd="1" destOrd="0" presId="urn:microsoft.com/office/officeart/2016/7/layout/RepeatingBendingProcessNew"/>
    <dgm:cxn modelId="{D5803547-B4E9-4816-8687-6BA07BB4B590}" type="presOf" srcId="{9F66F138-E43C-44AE-9B9F-C8CE2DCD2249}" destId="{B1DD0C33-8A01-4B85-AF77-A34FE5269254}" srcOrd="1" destOrd="0" presId="urn:microsoft.com/office/officeart/2016/7/layout/RepeatingBendingProcessNew"/>
    <dgm:cxn modelId="{43DF8F68-655F-4225-AB65-CE810C58B24C}" srcId="{EBE306DB-7B73-47E6-A2F3-B02D17AD9BD0}" destId="{25F305BB-2D2A-42D1-9ACF-EB8525C785EF}" srcOrd="2" destOrd="0" parTransId="{EEE74824-09E5-433B-B5BA-EE6234CCE92D}" sibTransId="{632AE339-9B8A-4878-A294-71333FA625E9}"/>
    <dgm:cxn modelId="{6D27AE6B-6E8C-4B0E-A9B2-D06F4C37672A}" type="presOf" srcId="{51CF4D77-A7F4-4893-BF35-339F2A0B6682}" destId="{9B02947B-62C9-4759-8D97-7A1A269E207F}" srcOrd="0" destOrd="0" presId="urn:microsoft.com/office/officeart/2016/7/layout/RepeatingBendingProcessNew"/>
    <dgm:cxn modelId="{00E3EB7F-C735-40D1-81D7-197705957D08}" type="presOf" srcId="{25F305BB-2D2A-42D1-9ACF-EB8525C785EF}" destId="{CD3C547C-5303-4863-936F-5E3E39610BB8}" srcOrd="0" destOrd="0" presId="urn:microsoft.com/office/officeart/2016/7/layout/RepeatingBendingProcessNew"/>
    <dgm:cxn modelId="{302CA086-70DA-409B-A380-370A0B49B480}" type="presOf" srcId="{3C9D106C-7783-4690-9FBB-4DA4002EDE6E}" destId="{198366F7-ADCC-4267-8A6A-52A8927B73AC}" srcOrd="0" destOrd="0" presId="urn:microsoft.com/office/officeart/2016/7/layout/RepeatingBendingProcessNew"/>
    <dgm:cxn modelId="{C6B30F87-9C99-4EE5-9E2E-439F69D7E54D}" type="presOf" srcId="{CE9BBCBD-9A1C-4A77-A0A7-BBD310923058}" destId="{9ED2644F-B6BA-4653-99F3-53BC88F32BBC}" srcOrd="1" destOrd="0" presId="urn:microsoft.com/office/officeart/2016/7/layout/RepeatingBendingProcessNew"/>
    <dgm:cxn modelId="{249A7493-5D59-40B3-8CB5-AA83C81CF2DA}" type="presOf" srcId="{CE9BBCBD-9A1C-4A77-A0A7-BBD310923058}" destId="{311B57A4-6280-4006-BA0B-FB358C70E627}" srcOrd="0" destOrd="0" presId="urn:microsoft.com/office/officeart/2016/7/layout/RepeatingBendingProcessNew"/>
    <dgm:cxn modelId="{A2A7DC97-42A9-4BB6-B3E4-6154219E1A80}" type="presOf" srcId="{EBE306DB-7B73-47E6-A2F3-B02D17AD9BD0}" destId="{C8C78235-B4BC-41D3-8DC0-52960BF8E856}" srcOrd="0" destOrd="0" presId="urn:microsoft.com/office/officeart/2016/7/layout/RepeatingBendingProcessNew"/>
    <dgm:cxn modelId="{27996D98-C7C9-49AC-B1E6-274D9FD270FD}" srcId="{EBE306DB-7B73-47E6-A2F3-B02D17AD9BD0}" destId="{93841315-F940-42CD-B086-09A3B7A244B4}" srcOrd="6" destOrd="0" parTransId="{B9FD7024-3DD9-4BB6-8652-051A322AA216}" sibTransId="{63951523-ADEF-4400-BD50-E31E3D837EF6}"/>
    <dgm:cxn modelId="{57B8879C-CA5C-4BF1-90F3-DF6CB9C9164B}" type="presOf" srcId="{171F4DEB-3AF3-46B2-8833-64B7770605A7}" destId="{DE198848-E756-4473-985C-C3FB69C04CDD}" srcOrd="0" destOrd="0" presId="urn:microsoft.com/office/officeart/2016/7/layout/RepeatingBendingProcessNew"/>
    <dgm:cxn modelId="{7D3FC9B1-363C-43F0-847A-A646CD4B5368}" type="presOf" srcId="{9F66F138-E43C-44AE-9B9F-C8CE2DCD2249}" destId="{1E8AF4DC-528B-490B-BC3E-9B7554D9B646}" srcOrd="0" destOrd="0" presId="urn:microsoft.com/office/officeart/2016/7/layout/RepeatingBendingProcessNew"/>
    <dgm:cxn modelId="{853A23B8-B134-48E2-8862-2C056157E300}" type="presOf" srcId="{5932F5AB-1261-4D7F-BD2B-D4041FE01014}" destId="{D236FB6F-763A-4E8E-81E2-A59723730E3E}" srcOrd="1" destOrd="0" presId="urn:microsoft.com/office/officeart/2016/7/layout/RepeatingBendingProcessNew"/>
    <dgm:cxn modelId="{0299B2B8-5E8D-449D-BAED-62432B795043}" srcId="{EBE306DB-7B73-47E6-A2F3-B02D17AD9BD0}" destId="{2AEDD17C-EA49-49FF-A322-6EF973D6EFA7}" srcOrd="4" destOrd="0" parTransId="{0AC72927-A6A0-4250-9C1D-56387CE69D7A}" sibTransId="{CE9BBCBD-9A1C-4A77-A0A7-BBD310923058}"/>
    <dgm:cxn modelId="{A6F2C4BC-0566-4CCA-AA87-7BBF9841E682}" type="presOf" srcId="{39756FBB-FF0F-4BD7-9DDA-13871B382EF5}" destId="{62C90A80-8FAC-4A09-BE65-3902F210AC79}" srcOrd="0" destOrd="0" presId="urn:microsoft.com/office/officeart/2016/7/layout/RepeatingBendingProcessNew"/>
    <dgm:cxn modelId="{DF1A9ABF-D36B-499E-9A8E-B4CB717F0A20}" type="presOf" srcId="{93841315-F940-42CD-B086-09A3B7A244B4}" destId="{C596002F-7003-4218-974B-AE64FE18E115}" srcOrd="0" destOrd="0" presId="urn:microsoft.com/office/officeart/2016/7/layout/RepeatingBendingProcessNew"/>
    <dgm:cxn modelId="{6CCD49C0-DC3A-49E3-9210-32BDECBECA89}" type="presOf" srcId="{632AE339-9B8A-4878-A294-71333FA625E9}" destId="{A16C451D-B387-4271-BE49-4E70E24CDCBF}" srcOrd="1" destOrd="0" presId="urn:microsoft.com/office/officeart/2016/7/layout/RepeatingBendingProcessNew"/>
    <dgm:cxn modelId="{D4D2FFC1-E520-492C-AB9E-BE75B8DF8621}" type="presOf" srcId="{23E939FF-EF72-481D-995A-1D1FE948628B}" destId="{D8E9B06D-6438-4E5B-BCDD-1DEA910683D9}" srcOrd="1" destOrd="0" presId="urn:microsoft.com/office/officeart/2016/7/layout/RepeatingBendingProcessNew"/>
    <dgm:cxn modelId="{86E6E5CA-C00A-4FA5-9758-BD573A31AB88}" srcId="{EBE306DB-7B73-47E6-A2F3-B02D17AD9BD0}" destId="{3EA70B8C-F949-4EAF-8FB2-722E34305FE2}" srcOrd="8" destOrd="0" parTransId="{FD9111F8-B738-49B7-94A2-EF45F451245B}" sibTransId="{2A6F5738-E032-4EFE-8687-FA483265D27C}"/>
    <dgm:cxn modelId="{E3A447CC-CD03-4A83-9A26-C0AED7F23B8B}" type="presOf" srcId="{632AE339-9B8A-4878-A294-71333FA625E9}" destId="{728ADA41-94A5-4B9E-A9CA-7A251CBA5FA0}" srcOrd="0" destOrd="0" presId="urn:microsoft.com/office/officeart/2016/7/layout/RepeatingBendingProcessNew"/>
    <dgm:cxn modelId="{8901A7DE-1096-4CAA-8181-96E3AF4086E0}" srcId="{EBE306DB-7B73-47E6-A2F3-B02D17AD9BD0}" destId="{EC008893-3838-4923-B01A-1E6B01031095}" srcOrd="3" destOrd="0" parTransId="{CC2823BA-6957-4DD0-B22B-137E8D2B89B0}" sibTransId="{5932F5AB-1261-4D7F-BD2B-D4041FE01014}"/>
    <dgm:cxn modelId="{73B52EE4-115C-400C-B4FE-2B5DE8285416}" type="presOf" srcId="{63951523-ADEF-4400-BD50-E31E3D837EF6}" destId="{DDDE0ACC-050E-4142-8600-A3C17E3B70E7}" srcOrd="0" destOrd="0" presId="urn:microsoft.com/office/officeart/2016/7/layout/RepeatingBendingProcessNew"/>
    <dgm:cxn modelId="{C6FDE7E6-6D56-40B8-A1AE-01B0E98D4F9D}" type="presOf" srcId="{39756FBB-FF0F-4BD7-9DDA-13871B382EF5}" destId="{C6FA421E-623B-4E3E-B74D-8348638C5033}" srcOrd="1" destOrd="0" presId="urn:microsoft.com/office/officeart/2016/7/layout/RepeatingBendingProcessNew"/>
    <dgm:cxn modelId="{370C1BF4-939F-4941-9246-111C6E79E7DB}" type="presOf" srcId="{63951523-ADEF-4400-BD50-E31E3D837EF6}" destId="{7CFE7D85-DC73-445D-B4C4-149C88E0F3D9}" srcOrd="1" destOrd="0" presId="urn:microsoft.com/office/officeart/2016/7/layout/RepeatingBendingProcessNew"/>
    <dgm:cxn modelId="{945D30F4-0CC7-4F55-8DA4-9F19791F7786}" type="presOf" srcId="{3EA70B8C-F949-4EAF-8FB2-722E34305FE2}" destId="{D5F5D3C3-56B9-4219-AD36-04C9CFF28D58}" srcOrd="0" destOrd="0" presId="urn:microsoft.com/office/officeart/2016/7/layout/RepeatingBendingProcessNew"/>
    <dgm:cxn modelId="{0D1DEFF5-178D-4B07-A21F-569B1A6A9656}" type="presOf" srcId="{EC008893-3838-4923-B01A-1E6B01031095}" destId="{E9B47C27-5A0E-4461-91BB-0FA59F11C748}" srcOrd="0" destOrd="0" presId="urn:microsoft.com/office/officeart/2016/7/layout/RepeatingBendingProcessNew"/>
    <dgm:cxn modelId="{7575F2D7-B3C1-4D7C-A6A1-7266D3A3A31B}" type="presParOf" srcId="{C8C78235-B4BC-41D3-8DC0-52960BF8E856}" destId="{9B02947B-62C9-4759-8D97-7A1A269E207F}" srcOrd="0" destOrd="0" presId="urn:microsoft.com/office/officeart/2016/7/layout/RepeatingBendingProcessNew"/>
    <dgm:cxn modelId="{2081D47D-A582-466C-88E1-5F12D4D627B3}" type="presParOf" srcId="{C8C78235-B4BC-41D3-8DC0-52960BF8E856}" destId="{1E8AF4DC-528B-490B-BC3E-9B7554D9B646}" srcOrd="1" destOrd="0" presId="urn:microsoft.com/office/officeart/2016/7/layout/RepeatingBendingProcessNew"/>
    <dgm:cxn modelId="{8DAA7412-0D35-45C9-B1F0-6B1E959CC412}" type="presParOf" srcId="{1E8AF4DC-528B-490B-BC3E-9B7554D9B646}" destId="{B1DD0C33-8A01-4B85-AF77-A34FE5269254}" srcOrd="0" destOrd="0" presId="urn:microsoft.com/office/officeart/2016/7/layout/RepeatingBendingProcessNew"/>
    <dgm:cxn modelId="{75CB8F71-E97C-4439-AED4-99B8688BBBF5}" type="presParOf" srcId="{C8C78235-B4BC-41D3-8DC0-52960BF8E856}" destId="{7AAD08D3-B5CF-46E8-BEFA-1F7495089954}" srcOrd="2" destOrd="0" presId="urn:microsoft.com/office/officeart/2016/7/layout/RepeatingBendingProcessNew"/>
    <dgm:cxn modelId="{1BC1897E-6348-4198-894C-FC44CF883823}" type="presParOf" srcId="{C8C78235-B4BC-41D3-8DC0-52960BF8E856}" destId="{62C90A80-8FAC-4A09-BE65-3902F210AC79}" srcOrd="3" destOrd="0" presId="urn:microsoft.com/office/officeart/2016/7/layout/RepeatingBendingProcessNew"/>
    <dgm:cxn modelId="{31497F63-01EA-417A-920A-9A424F36CEE9}" type="presParOf" srcId="{62C90A80-8FAC-4A09-BE65-3902F210AC79}" destId="{C6FA421E-623B-4E3E-B74D-8348638C5033}" srcOrd="0" destOrd="0" presId="urn:microsoft.com/office/officeart/2016/7/layout/RepeatingBendingProcessNew"/>
    <dgm:cxn modelId="{8BDF0328-7BCC-42BA-B067-80AA850C571B}" type="presParOf" srcId="{C8C78235-B4BC-41D3-8DC0-52960BF8E856}" destId="{CD3C547C-5303-4863-936F-5E3E39610BB8}" srcOrd="4" destOrd="0" presId="urn:microsoft.com/office/officeart/2016/7/layout/RepeatingBendingProcessNew"/>
    <dgm:cxn modelId="{A8B5B458-0B58-4419-AA50-B2C97B0210B2}" type="presParOf" srcId="{C8C78235-B4BC-41D3-8DC0-52960BF8E856}" destId="{728ADA41-94A5-4B9E-A9CA-7A251CBA5FA0}" srcOrd="5" destOrd="0" presId="urn:microsoft.com/office/officeart/2016/7/layout/RepeatingBendingProcessNew"/>
    <dgm:cxn modelId="{4EB67640-7571-41FC-A329-EC1B79441D1A}" type="presParOf" srcId="{728ADA41-94A5-4B9E-A9CA-7A251CBA5FA0}" destId="{A16C451D-B387-4271-BE49-4E70E24CDCBF}" srcOrd="0" destOrd="0" presId="urn:microsoft.com/office/officeart/2016/7/layout/RepeatingBendingProcessNew"/>
    <dgm:cxn modelId="{C740411B-62EC-469F-B5FD-D3DB8710CCD2}" type="presParOf" srcId="{C8C78235-B4BC-41D3-8DC0-52960BF8E856}" destId="{E9B47C27-5A0E-4461-91BB-0FA59F11C748}" srcOrd="6" destOrd="0" presId="urn:microsoft.com/office/officeart/2016/7/layout/RepeatingBendingProcessNew"/>
    <dgm:cxn modelId="{3E3DF923-2E88-4673-8D8A-492C728B807B}" type="presParOf" srcId="{C8C78235-B4BC-41D3-8DC0-52960BF8E856}" destId="{BBE632CE-E03B-45F2-85E2-87DD22B57BC8}" srcOrd="7" destOrd="0" presId="urn:microsoft.com/office/officeart/2016/7/layout/RepeatingBendingProcessNew"/>
    <dgm:cxn modelId="{04532A2F-C921-4ABC-B2DA-D48087B8C475}" type="presParOf" srcId="{BBE632CE-E03B-45F2-85E2-87DD22B57BC8}" destId="{D236FB6F-763A-4E8E-81E2-A59723730E3E}" srcOrd="0" destOrd="0" presId="urn:microsoft.com/office/officeart/2016/7/layout/RepeatingBendingProcessNew"/>
    <dgm:cxn modelId="{1DCC0EDE-2EA0-49FC-BF49-3739B752096F}" type="presParOf" srcId="{C8C78235-B4BC-41D3-8DC0-52960BF8E856}" destId="{773FA7A3-7DED-4854-AB33-2EB1DB9E1C4B}" srcOrd="8" destOrd="0" presId="urn:microsoft.com/office/officeart/2016/7/layout/RepeatingBendingProcessNew"/>
    <dgm:cxn modelId="{6290A286-07AD-4828-A2D7-5C39802D7897}" type="presParOf" srcId="{C8C78235-B4BC-41D3-8DC0-52960BF8E856}" destId="{311B57A4-6280-4006-BA0B-FB358C70E627}" srcOrd="9" destOrd="0" presId="urn:microsoft.com/office/officeart/2016/7/layout/RepeatingBendingProcessNew"/>
    <dgm:cxn modelId="{CE610289-EF24-457E-8351-2C0DE4A46290}" type="presParOf" srcId="{311B57A4-6280-4006-BA0B-FB358C70E627}" destId="{9ED2644F-B6BA-4653-99F3-53BC88F32BBC}" srcOrd="0" destOrd="0" presId="urn:microsoft.com/office/officeart/2016/7/layout/RepeatingBendingProcessNew"/>
    <dgm:cxn modelId="{909AF5EF-CA0A-4703-9AD1-D14FD57E19A6}" type="presParOf" srcId="{C8C78235-B4BC-41D3-8DC0-52960BF8E856}" destId="{198366F7-ADCC-4267-8A6A-52A8927B73AC}" srcOrd="10" destOrd="0" presId="urn:microsoft.com/office/officeart/2016/7/layout/RepeatingBendingProcessNew"/>
    <dgm:cxn modelId="{38040403-A27A-432E-A6C3-E1F96416E5D5}" type="presParOf" srcId="{C8C78235-B4BC-41D3-8DC0-52960BF8E856}" destId="{DE198848-E756-4473-985C-C3FB69C04CDD}" srcOrd="11" destOrd="0" presId="urn:microsoft.com/office/officeart/2016/7/layout/RepeatingBendingProcessNew"/>
    <dgm:cxn modelId="{FF1D2250-382B-4650-A813-2FF798D5874A}" type="presParOf" srcId="{DE198848-E756-4473-985C-C3FB69C04CDD}" destId="{1B99FA38-8F10-44E3-805B-153BE37597A0}" srcOrd="0" destOrd="0" presId="urn:microsoft.com/office/officeart/2016/7/layout/RepeatingBendingProcessNew"/>
    <dgm:cxn modelId="{04E5C690-DBB2-4329-9E5D-FEA379C79139}" type="presParOf" srcId="{C8C78235-B4BC-41D3-8DC0-52960BF8E856}" destId="{C596002F-7003-4218-974B-AE64FE18E115}" srcOrd="12" destOrd="0" presId="urn:microsoft.com/office/officeart/2016/7/layout/RepeatingBendingProcessNew"/>
    <dgm:cxn modelId="{C52BE6D7-07EE-4873-BF45-DCC16128532B}" type="presParOf" srcId="{C8C78235-B4BC-41D3-8DC0-52960BF8E856}" destId="{DDDE0ACC-050E-4142-8600-A3C17E3B70E7}" srcOrd="13" destOrd="0" presId="urn:microsoft.com/office/officeart/2016/7/layout/RepeatingBendingProcessNew"/>
    <dgm:cxn modelId="{1373C598-CAFD-4085-9901-CB9A2CAB99E9}" type="presParOf" srcId="{DDDE0ACC-050E-4142-8600-A3C17E3B70E7}" destId="{7CFE7D85-DC73-445D-B4C4-149C88E0F3D9}" srcOrd="0" destOrd="0" presId="urn:microsoft.com/office/officeart/2016/7/layout/RepeatingBendingProcessNew"/>
    <dgm:cxn modelId="{37EA651B-0BED-405D-B03E-68BE30DB6E21}" type="presParOf" srcId="{C8C78235-B4BC-41D3-8DC0-52960BF8E856}" destId="{A7C904B3-0893-411A-994A-5001BCEE1D21}" srcOrd="14" destOrd="0" presId="urn:microsoft.com/office/officeart/2016/7/layout/RepeatingBendingProcessNew"/>
    <dgm:cxn modelId="{BC3DB945-55BB-4759-9232-EEBAB1C8A46B}" type="presParOf" srcId="{C8C78235-B4BC-41D3-8DC0-52960BF8E856}" destId="{2DF8CE8B-CAEA-4048-AA57-3A3C68EAB6C7}" srcOrd="15" destOrd="0" presId="urn:microsoft.com/office/officeart/2016/7/layout/RepeatingBendingProcessNew"/>
    <dgm:cxn modelId="{7658E811-61D0-42C9-96EA-528DCA9E81B2}" type="presParOf" srcId="{2DF8CE8B-CAEA-4048-AA57-3A3C68EAB6C7}" destId="{D8E9B06D-6438-4E5B-BCDD-1DEA910683D9}" srcOrd="0" destOrd="0" presId="urn:microsoft.com/office/officeart/2016/7/layout/RepeatingBendingProcessNew"/>
    <dgm:cxn modelId="{BA6A0DF5-6AD0-4682-8EE9-C5662CBEE169}" type="presParOf" srcId="{C8C78235-B4BC-41D3-8DC0-52960BF8E856}" destId="{D5F5D3C3-56B9-4219-AD36-04C9CFF28D58}" srcOrd="1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306DB-7B73-47E6-A2F3-B02D17AD9BD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pPr>
            <a:lnSpc>
              <a:spcPct val="100000"/>
            </a:lnSpc>
          </a:pPr>
          <a:r>
            <a:rPr lang="de-DE" sz="1800" b="0" dirty="0">
              <a:latin typeface="Aptos Light" panose="020B0004020202020204" pitchFamily="34" charset="0"/>
            </a:rPr>
            <a:t>Eduque-se</a:t>
          </a:r>
          <a:endParaRPr lang="de-AT" sz="1800" b="0" dirty="0">
            <a:latin typeface="Aptos Light" panose="020B0004020202020204" pitchFamily="34" charset="0"/>
          </a:endParaRPr>
        </a:p>
      </dgm:t>
    </dgm:pt>
    <dgm:pt modelId="{D1667C93-73D0-4851-8732-16034DC70BAE}" type="parTrans" cxnId="{FAA34E07-2517-4726-A480-46F023EB043D}">
      <dgm:prSet/>
      <dgm:spPr/>
      <dgm:t>
        <a:bodyPr/>
        <a:lstStyle/>
        <a:p>
          <a:endParaRPr lang="de-AT" sz="1800" b="0">
            <a:latin typeface="Aptos Light" panose="020B0004020202020204" pitchFamily="34" charset="0"/>
          </a:endParaRPr>
        </a:p>
      </dgm:t>
    </dgm:pt>
    <dgm:pt modelId="{9F66F138-E43C-44AE-9B9F-C8CE2DCD2249}" type="sibTrans" cxnId="{FAA34E07-2517-4726-A480-46F023EB043D}">
      <dgm:prSet phldrT="1" custT="1"/>
      <dgm:spPr/>
      <dgm:t>
        <a:bodyPr/>
        <a:lstStyle/>
        <a:p>
          <a:endParaRPr lang="de-AT" sz="1800" b="0">
            <a:latin typeface="Aptos Light" panose="020B0004020202020204" pitchFamily="34" charset="0"/>
          </a:endParaRPr>
        </a:p>
      </dgm:t>
    </dgm:pt>
    <dgm:pt modelId="{4D8A9BCA-B473-402C-8A5F-7E33D0D7C678}">
      <dgm:prSet phldrT="[Text]" custT="1"/>
      <dgm:spPr/>
      <dgm:t>
        <a:bodyPr/>
        <a:lstStyle/>
        <a:p>
          <a:pPr>
            <a:lnSpc>
              <a:spcPct val="100000"/>
            </a:lnSpc>
          </a:pPr>
          <a:r>
            <a:rPr lang="pt-PT" sz="1800" b="0" dirty="0">
              <a:latin typeface="Aptos Light" panose="020B0004020202020204" pitchFamily="34" charset="0"/>
            </a:rPr>
            <a:t>Seja cético em relação às comunicações não solicitadas</a:t>
          </a:r>
          <a:endParaRPr lang="de-AT" sz="1800" b="0" dirty="0">
            <a:latin typeface="Aptos Light" panose="020B0004020202020204" pitchFamily="34" charset="0"/>
          </a:endParaRPr>
        </a:p>
      </dgm:t>
    </dgm:pt>
    <dgm:pt modelId="{E9170F69-2203-4C07-9A9A-6047732D101D}" type="parTrans" cxnId="{345B6E13-8A2A-4D54-A3B0-F36C9325AA3A}">
      <dgm:prSet/>
      <dgm:spPr/>
      <dgm:t>
        <a:bodyPr/>
        <a:lstStyle/>
        <a:p>
          <a:endParaRPr lang="de-AT" sz="1800" b="0">
            <a:latin typeface="Aptos Light" panose="020B0004020202020204" pitchFamily="34" charset="0"/>
          </a:endParaRPr>
        </a:p>
      </dgm:t>
    </dgm:pt>
    <dgm:pt modelId="{39756FBB-FF0F-4BD7-9DDA-13871B382EF5}" type="sibTrans" cxnId="{345B6E13-8A2A-4D54-A3B0-F36C9325AA3A}">
      <dgm:prSet phldrT="2" custT="1"/>
      <dgm:spPr/>
      <dgm:t>
        <a:bodyPr/>
        <a:lstStyle/>
        <a:p>
          <a:endParaRPr lang="de-AT" sz="1800" b="0">
            <a:latin typeface="Aptos Light" panose="020B0004020202020204" pitchFamily="34" charset="0"/>
          </a:endParaRPr>
        </a:p>
      </dgm:t>
    </dgm:pt>
    <dgm:pt modelId="{25F305BB-2D2A-42D1-9ACF-EB8525C785EF}">
      <dgm:prSet phldrT="[Text]" custT="1"/>
      <dgm:spPr/>
      <dgm:t>
        <a:bodyPr/>
        <a:lstStyle/>
        <a:p>
          <a:pPr>
            <a:lnSpc>
              <a:spcPct val="100000"/>
            </a:lnSpc>
          </a:pPr>
          <a:r>
            <a:rPr lang="pt-PT" sz="1800" b="0" dirty="0">
              <a:latin typeface="Aptos Light" panose="020B0004020202020204" pitchFamily="34" charset="0"/>
            </a:rPr>
            <a:t>Verificar a legitimidade dos pedidos</a:t>
          </a:r>
          <a:endParaRPr lang="de-AT" sz="1800" b="0" dirty="0">
            <a:latin typeface="Aptos Light" panose="020B0004020202020204" pitchFamily="34" charset="0"/>
          </a:endParaRPr>
        </a:p>
      </dgm:t>
    </dgm:pt>
    <dgm:pt modelId="{EEE74824-09E5-433B-B5BA-EE6234CCE92D}" type="parTrans" cxnId="{43DF8F68-655F-4225-AB65-CE810C58B24C}">
      <dgm:prSet/>
      <dgm:spPr/>
      <dgm:t>
        <a:bodyPr/>
        <a:lstStyle/>
        <a:p>
          <a:endParaRPr lang="de-AT" sz="1800" b="0">
            <a:latin typeface="Aptos Light" panose="020B0004020202020204" pitchFamily="34" charset="0"/>
          </a:endParaRPr>
        </a:p>
      </dgm:t>
    </dgm:pt>
    <dgm:pt modelId="{632AE339-9B8A-4878-A294-71333FA625E9}" type="sibTrans" cxnId="{43DF8F68-655F-4225-AB65-CE810C58B24C}">
      <dgm:prSet phldrT="3" custT="1"/>
      <dgm:spPr/>
      <dgm:t>
        <a:bodyPr/>
        <a:lstStyle/>
        <a:p>
          <a:endParaRPr lang="de-AT" sz="1800" b="0">
            <a:latin typeface="Aptos Light" panose="020B0004020202020204" pitchFamily="34" charset="0"/>
          </a:endParaRPr>
        </a:p>
      </dgm:t>
    </dgm:pt>
    <dgm:pt modelId="{2AEDD17C-EA49-49FF-A322-6EF973D6EFA7}">
      <dgm:prSet phldrT="[Text]" custT="1"/>
      <dgm:spPr/>
      <dgm:t>
        <a:bodyPr/>
        <a:lstStyle/>
        <a:p>
          <a:pPr>
            <a:lnSpc>
              <a:spcPct val="100000"/>
            </a:lnSpc>
          </a:pPr>
          <a:r>
            <a:rPr lang="en-GB" sz="1800" b="0" dirty="0" err="1">
              <a:latin typeface="Aptos Light" panose="020B0004020202020204" pitchFamily="34" charset="0"/>
            </a:rPr>
            <a:t>Proteger</a:t>
          </a:r>
          <a:r>
            <a:rPr lang="en-GB" sz="1800" b="0" dirty="0">
              <a:latin typeface="Aptos Light" panose="020B0004020202020204" pitchFamily="34" charset="0"/>
            </a:rPr>
            <a:t> </a:t>
          </a:r>
          <a:r>
            <a:rPr lang="en-GB" sz="1800" b="0" dirty="0" err="1">
              <a:latin typeface="Aptos Light" panose="020B0004020202020204" pitchFamily="34" charset="0"/>
            </a:rPr>
            <a:t>informações</a:t>
          </a:r>
          <a:r>
            <a:rPr lang="en-GB" sz="1800" b="0" dirty="0">
              <a:latin typeface="Aptos Light" panose="020B0004020202020204" pitchFamily="34" charset="0"/>
            </a:rPr>
            <a:t> </a:t>
          </a:r>
          <a:r>
            <a:rPr lang="en-GB" sz="1800" b="0" dirty="0" err="1">
              <a:latin typeface="Aptos Light" panose="020B0004020202020204" pitchFamily="34" charset="0"/>
            </a:rPr>
            <a:t>pessoais</a:t>
          </a:r>
          <a:endParaRPr lang="de-AT" sz="1800" b="0" dirty="0">
            <a:latin typeface="Aptos Light" panose="020B0004020202020204" pitchFamily="34" charset="0"/>
          </a:endParaRPr>
        </a:p>
      </dgm:t>
    </dgm:pt>
    <dgm:pt modelId="{0AC72927-A6A0-4250-9C1D-56387CE69D7A}" type="parTrans" cxnId="{0299B2B8-5E8D-449D-BAED-62432B795043}">
      <dgm:prSet/>
      <dgm:spPr/>
      <dgm:t>
        <a:bodyPr/>
        <a:lstStyle/>
        <a:p>
          <a:endParaRPr lang="de-AT" sz="1800" b="0">
            <a:latin typeface="Aptos Light" panose="020B0004020202020204" pitchFamily="34" charset="0"/>
          </a:endParaRPr>
        </a:p>
      </dgm:t>
    </dgm:pt>
    <dgm:pt modelId="{CE9BBCBD-9A1C-4A77-A0A7-BBD310923058}" type="sibTrans" cxnId="{0299B2B8-5E8D-449D-BAED-62432B795043}">
      <dgm:prSet phldrT="5" custT="1"/>
      <dgm:spPr/>
      <dgm:t>
        <a:bodyPr/>
        <a:lstStyle/>
        <a:p>
          <a:endParaRPr lang="de-AT" sz="1800" b="0">
            <a:latin typeface="Aptos Light" panose="020B0004020202020204" pitchFamily="34" charset="0"/>
          </a:endParaRPr>
        </a:p>
      </dgm:t>
    </dgm:pt>
    <dgm:pt modelId="{EC008893-3838-4923-B01A-1E6B01031095}">
      <dgm:prSet phldrT="[Text]" custT="1"/>
      <dgm:spPr/>
      <dgm:t>
        <a:bodyPr/>
        <a:lstStyle/>
        <a:p>
          <a:pPr>
            <a:lnSpc>
              <a:spcPct val="100000"/>
            </a:lnSpc>
          </a:pPr>
          <a:r>
            <a:rPr lang="en-GB" sz="1800" b="0" dirty="0">
              <a:latin typeface="Aptos Light" panose="020B0004020202020204" pitchFamily="34" charset="0"/>
            </a:rPr>
            <a:t>Evite </a:t>
          </a:r>
          <a:r>
            <a:rPr lang="en-GB" sz="1800" b="0" dirty="0" err="1">
              <a:latin typeface="Aptos Light" panose="020B0004020202020204" pitchFamily="34" charset="0"/>
            </a:rPr>
            <a:t>tomar</a:t>
          </a:r>
          <a:r>
            <a:rPr lang="en-GB" sz="1800" b="0" dirty="0">
              <a:latin typeface="Aptos Light" panose="020B0004020202020204" pitchFamily="34" charset="0"/>
            </a:rPr>
            <a:t> </a:t>
          </a:r>
          <a:r>
            <a:rPr lang="en-GB" sz="1800" b="0" dirty="0" err="1">
              <a:latin typeface="Aptos Light" panose="020B0004020202020204" pitchFamily="34" charset="0"/>
            </a:rPr>
            <a:t>decisões</a:t>
          </a:r>
          <a:r>
            <a:rPr lang="en-GB" sz="1800" b="0" dirty="0">
              <a:latin typeface="Aptos Light" panose="020B0004020202020204" pitchFamily="34" charset="0"/>
            </a:rPr>
            <a:t> </a:t>
          </a:r>
          <a:r>
            <a:rPr lang="en-GB" sz="1800" b="0" dirty="0" err="1">
              <a:latin typeface="Aptos Light" panose="020B0004020202020204" pitchFamily="34" charset="0"/>
            </a:rPr>
            <a:t>precipitadas</a:t>
          </a:r>
          <a:endParaRPr lang="de-AT" sz="1800" b="0" dirty="0">
            <a:latin typeface="Aptos Light" panose="020B0004020202020204" pitchFamily="34" charset="0"/>
          </a:endParaRPr>
        </a:p>
      </dgm:t>
    </dgm:pt>
    <dgm:pt modelId="{CC2823BA-6957-4DD0-B22B-137E8D2B89B0}" type="parTrans" cxnId="{8901A7DE-1096-4CAA-8181-96E3AF4086E0}">
      <dgm:prSet/>
      <dgm:spPr/>
      <dgm:t>
        <a:bodyPr/>
        <a:lstStyle/>
        <a:p>
          <a:endParaRPr lang="de-AT" sz="1800" b="0">
            <a:latin typeface="Aptos Light" panose="020B0004020202020204" pitchFamily="34" charset="0"/>
          </a:endParaRPr>
        </a:p>
      </dgm:t>
    </dgm:pt>
    <dgm:pt modelId="{5932F5AB-1261-4D7F-BD2B-D4041FE01014}" type="sibTrans" cxnId="{8901A7DE-1096-4CAA-8181-96E3AF4086E0}">
      <dgm:prSet custT="1"/>
      <dgm:spPr/>
      <dgm:t>
        <a:bodyPr/>
        <a:lstStyle/>
        <a:p>
          <a:endParaRPr lang="de-AT" sz="1800" b="0">
            <a:latin typeface="Aptos Light" panose="020B0004020202020204" pitchFamily="34" charset="0"/>
          </a:endParaRPr>
        </a:p>
      </dgm:t>
    </dgm:pt>
    <dgm:pt modelId="{3C9D106C-7783-4690-9FBB-4DA4002EDE6E}">
      <dgm:prSet phldrT="[Text]" custT="1"/>
      <dgm:spPr/>
      <dgm:t>
        <a:bodyPr/>
        <a:lstStyle/>
        <a:p>
          <a:pPr>
            <a:lnSpc>
              <a:spcPct val="100000"/>
            </a:lnSpc>
          </a:pPr>
          <a:r>
            <a:rPr lang="en-GB" sz="1800" b="0" dirty="0" err="1">
              <a:latin typeface="Aptos Light" panose="020B0004020202020204" pitchFamily="34" charset="0"/>
            </a:rPr>
            <a:t>Confie</a:t>
          </a:r>
          <a:r>
            <a:rPr lang="en-GB" sz="1800" b="0" dirty="0">
              <a:latin typeface="Aptos Light" panose="020B0004020202020204" pitchFamily="34" charset="0"/>
            </a:rPr>
            <a:t> </a:t>
          </a:r>
          <a:r>
            <a:rPr lang="en-GB" sz="1800" b="0" dirty="0" err="1">
              <a:latin typeface="Aptos Light" panose="020B0004020202020204" pitchFamily="34" charset="0"/>
            </a:rPr>
            <a:t>nos</a:t>
          </a:r>
          <a:r>
            <a:rPr lang="en-GB" sz="1800" b="0" dirty="0">
              <a:latin typeface="Aptos Light" panose="020B0004020202020204" pitchFamily="34" charset="0"/>
            </a:rPr>
            <a:t> </a:t>
          </a:r>
          <a:r>
            <a:rPr lang="en-GB" sz="1800" b="0" dirty="0" err="1">
              <a:latin typeface="Aptos Light" panose="020B0004020202020204" pitchFamily="34" charset="0"/>
            </a:rPr>
            <a:t>seus</a:t>
          </a:r>
          <a:r>
            <a:rPr lang="en-GB" sz="1800" b="0" dirty="0">
              <a:latin typeface="Aptos Light" panose="020B0004020202020204" pitchFamily="34" charset="0"/>
            </a:rPr>
            <a:t> </a:t>
          </a:r>
          <a:r>
            <a:rPr lang="en-GB" sz="1800" b="0" dirty="0" err="1">
              <a:latin typeface="Aptos Light" panose="020B0004020202020204" pitchFamily="34" charset="0"/>
            </a:rPr>
            <a:t>instintos</a:t>
          </a:r>
          <a:endParaRPr lang="de-AT" sz="1800" b="0" dirty="0">
            <a:latin typeface="Aptos Light" panose="020B0004020202020204" pitchFamily="34" charset="0"/>
          </a:endParaRPr>
        </a:p>
      </dgm:t>
    </dgm:pt>
    <dgm:pt modelId="{01809658-02B3-4814-936C-2BE513753582}" type="parTrans" cxnId="{3F6B212B-94C4-482F-A5E0-57D7F277D98E}">
      <dgm:prSet/>
      <dgm:spPr/>
      <dgm:t>
        <a:bodyPr/>
        <a:lstStyle/>
        <a:p>
          <a:endParaRPr lang="de-AT" sz="1800" b="0">
            <a:latin typeface="Aptos Light" panose="020B0004020202020204" pitchFamily="34" charset="0"/>
          </a:endParaRPr>
        </a:p>
      </dgm:t>
    </dgm:pt>
    <dgm:pt modelId="{171F4DEB-3AF3-46B2-8833-64B7770605A7}" type="sibTrans" cxnId="{3F6B212B-94C4-482F-A5E0-57D7F277D98E}">
      <dgm:prSet custT="1"/>
      <dgm:spPr/>
      <dgm:t>
        <a:bodyPr/>
        <a:lstStyle/>
        <a:p>
          <a:endParaRPr lang="de-AT" sz="1800" b="0">
            <a:latin typeface="Aptos Light" panose="020B0004020202020204" pitchFamily="34" charset="0"/>
          </a:endParaRPr>
        </a:p>
      </dgm:t>
    </dgm:pt>
    <dgm:pt modelId="{CBAE3C57-D932-410E-8FD1-B0785B1544FC}" type="pres">
      <dgm:prSet presAssocID="{EBE306DB-7B73-47E6-A2F3-B02D17AD9BD0}" presName="root" presStyleCnt="0">
        <dgm:presLayoutVars>
          <dgm:dir/>
          <dgm:resizeHandles val="exact"/>
        </dgm:presLayoutVars>
      </dgm:prSet>
      <dgm:spPr/>
    </dgm:pt>
    <dgm:pt modelId="{069F7C62-01B7-4C47-84B7-353F2DE49764}" type="pres">
      <dgm:prSet presAssocID="{51CF4D77-A7F4-4893-BF35-339F2A0B6682}" presName="compNode" presStyleCnt="0"/>
      <dgm:spPr/>
    </dgm:pt>
    <dgm:pt modelId="{B3599A97-C513-4AD5-BB2F-076F6D9990B0}" type="pres">
      <dgm:prSet presAssocID="{51CF4D77-A7F4-4893-BF35-339F2A0B668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ücher"/>
        </a:ext>
      </dgm:extLst>
    </dgm:pt>
    <dgm:pt modelId="{59A9864A-937E-48A6-925B-B1CD9F8270E9}" type="pres">
      <dgm:prSet presAssocID="{51CF4D77-A7F4-4893-BF35-339F2A0B6682}" presName="spaceRect" presStyleCnt="0"/>
      <dgm:spPr/>
    </dgm:pt>
    <dgm:pt modelId="{F124CBD9-8707-47EC-A122-B2D09E2008F9}" type="pres">
      <dgm:prSet presAssocID="{51CF4D77-A7F4-4893-BF35-339F2A0B6682}" presName="textRect" presStyleLbl="revTx" presStyleIdx="0" presStyleCnt="6">
        <dgm:presLayoutVars>
          <dgm:chMax val="1"/>
          <dgm:chPref val="1"/>
        </dgm:presLayoutVars>
      </dgm:prSet>
      <dgm:spPr/>
    </dgm:pt>
    <dgm:pt modelId="{E9E1721A-3F7C-464E-BB4C-750677DA31D4}" type="pres">
      <dgm:prSet presAssocID="{9F66F138-E43C-44AE-9B9F-C8CE2DCD2249}" presName="sibTrans" presStyleCnt="0"/>
      <dgm:spPr/>
    </dgm:pt>
    <dgm:pt modelId="{3FA4EBCC-43A1-491B-BB98-665DA806C150}" type="pres">
      <dgm:prSet presAssocID="{4D8A9BCA-B473-402C-8A5F-7E33D0D7C678}" presName="compNode" presStyleCnt="0"/>
      <dgm:spPr/>
    </dgm:pt>
    <dgm:pt modelId="{48B073E1-93E3-4827-B68B-E8B12EE48C6D}" type="pres">
      <dgm:prSet presAssocID="{4D8A9BCA-B473-402C-8A5F-7E33D0D7C67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a:ext>
      </dgm:extLst>
    </dgm:pt>
    <dgm:pt modelId="{6CDD1A48-2ACB-4B19-9AC0-54445CB27617}" type="pres">
      <dgm:prSet presAssocID="{4D8A9BCA-B473-402C-8A5F-7E33D0D7C678}" presName="spaceRect" presStyleCnt="0"/>
      <dgm:spPr/>
    </dgm:pt>
    <dgm:pt modelId="{F714FBB9-FE86-4347-B98F-CDF08A5C4665}" type="pres">
      <dgm:prSet presAssocID="{4D8A9BCA-B473-402C-8A5F-7E33D0D7C678}" presName="textRect" presStyleLbl="revTx" presStyleIdx="1" presStyleCnt="6" custScaleX="125906">
        <dgm:presLayoutVars>
          <dgm:chMax val="1"/>
          <dgm:chPref val="1"/>
        </dgm:presLayoutVars>
      </dgm:prSet>
      <dgm:spPr/>
    </dgm:pt>
    <dgm:pt modelId="{C138C69A-E3E1-4D37-85EC-9EB695AE5BFA}" type="pres">
      <dgm:prSet presAssocID="{39756FBB-FF0F-4BD7-9DDA-13871B382EF5}" presName="sibTrans" presStyleCnt="0"/>
      <dgm:spPr/>
    </dgm:pt>
    <dgm:pt modelId="{560114E1-DF68-4DBF-A0FB-4736DD8B63D5}" type="pres">
      <dgm:prSet presAssocID="{25F305BB-2D2A-42D1-9ACF-EB8525C785EF}" presName="compNode" presStyleCnt="0"/>
      <dgm:spPr/>
    </dgm:pt>
    <dgm:pt modelId="{2A0A2D05-484B-4D09-90A2-CFFC04E5F1CD}" type="pres">
      <dgm:prSet presAssocID="{25F305BB-2D2A-42D1-9ACF-EB8525C785E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äkchen"/>
        </a:ext>
      </dgm:extLst>
    </dgm:pt>
    <dgm:pt modelId="{9310D826-9064-4D45-8A87-3D8A12592F57}" type="pres">
      <dgm:prSet presAssocID="{25F305BB-2D2A-42D1-9ACF-EB8525C785EF}" presName="spaceRect" presStyleCnt="0"/>
      <dgm:spPr/>
    </dgm:pt>
    <dgm:pt modelId="{CBD7870F-1BE3-46E0-98CE-2ABFC664EEE1}" type="pres">
      <dgm:prSet presAssocID="{25F305BB-2D2A-42D1-9ACF-EB8525C785EF}" presName="textRect" presStyleLbl="revTx" presStyleIdx="2" presStyleCnt="6">
        <dgm:presLayoutVars>
          <dgm:chMax val="1"/>
          <dgm:chPref val="1"/>
        </dgm:presLayoutVars>
      </dgm:prSet>
      <dgm:spPr/>
    </dgm:pt>
    <dgm:pt modelId="{9E736D1A-64D5-4D83-B058-17BC0C4DF547}" type="pres">
      <dgm:prSet presAssocID="{632AE339-9B8A-4878-A294-71333FA625E9}" presName="sibTrans" presStyleCnt="0"/>
      <dgm:spPr/>
    </dgm:pt>
    <dgm:pt modelId="{B4573AC3-A172-4356-AC4A-0C4737BD705B}" type="pres">
      <dgm:prSet presAssocID="{EC008893-3838-4923-B01A-1E6B01031095}" presName="compNode" presStyleCnt="0"/>
      <dgm:spPr/>
    </dgm:pt>
    <dgm:pt modelId="{B97B7384-FE9E-49D3-AA5B-30C2FADC788B}" type="pres">
      <dgm:prSet presAssocID="{EC008893-3838-4923-B01A-1E6B0103109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perren"/>
        </a:ext>
      </dgm:extLst>
    </dgm:pt>
    <dgm:pt modelId="{AE8D2C92-4B87-4B2A-B523-125EFBC05C28}" type="pres">
      <dgm:prSet presAssocID="{EC008893-3838-4923-B01A-1E6B01031095}" presName="spaceRect" presStyleCnt="0"/>
      <dgm:spPr/>
    </dgm:pt>
    <dgm:pt modelId="{9D4394C3-7823-42CA-B4FB-E993C7773B52}" type="pres">
      <dgm:prSet presAssocID="{EC008893-3838-4923-B01A-1E6B01031095}" presName="textRect" presStyleLbl="revTx" presStyleIdx="3" presStyleCnt="6">
        <dgm:presLayoutVars>
          <dgm:chMax val="1"/>
          <dgm:chPref val="1"/>
        </dgm:presLayoutVars>
      </dgm:prSet>
      <dgm:spPr/>
    </dgm:pt>
    <dgm:pt modelId="{CCBE6B7E-3BF2-410F-A496-71BC0CDA3068}" type="pres">
      <dgm:prSet presAssocID="{5932F5AB-1261-4D7F-BD2B-D4041FE01014}" presName="sibTrans" presStyleCnt="0"/>
      <dgm:spPr/>
    </dgm:pt>
    <dgm:pt modelId="{34F83B23-3727-47DC-9E50-2E1D277C01BB}" type="pres">
      <dgm:prSet presAssocID="{2AEDD17C-EA49-49FF-A322-6EF973D6EFA7}" presName="compNode" presStyleCnt="0"/>
      <dgm:spPr/>
    </dgm:pt>
    <dgm:pt modelId="{8DAE029B-3149-408F-8CB6-1462C1939934}" type="pres">
      <dgm:prSet presAssocID="{2AEDD17C-EA49-49FF-A322-6EF973D6EFA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7F9D73EE-8F0C-4AB9-AFD7-CC02FD0D0A63}" type="pres">
      <dgm:prSet presAssocID="{2AEDD17C-EA49-49FF-A322-6EF973D6EFA7}" presName="spaceRect" presStyleCnt="0"/>
      <dgm:spPr/>
    </dgm:pt>
    <dgm:pt modelId="{92186DF9-A914-4B38-9355-AD579488F010}" type="pres">
      <dgm:prSet presAssocID="{2AEDD17C-EA49-49FF-A322-6EF973D6EFA7}" presName="textRect" presStyleLbl="revTx" presStyleIdx="4" presStyleCnt="6">
        <dgm:presLayoutVars>
          <dgm:chMax val="1"/>
          <dgm:chPref val="1"/>
        </dgm:presLayoutVars>
      </dgm:prSet>
      <dgm:spPr/>
    </dgm:pt>
    <dgm:pt modelId="{AEDC9259-1168-40A8-A545-07BC29468040}" type="pres">
      <dgm:prSet presAssocID="{CE9BBCBD-9A1C-4A77-A0A7-BBD310923058}" presName="sibTrans" presStyleCnt="0"/>
      <dgm:spPr/>
    </dgm:pt>
    <dgm:pt modelId="{E6117C07-4758-4360-B220-1D511D63D4CD}" type="pres">
      <dgm:prSet presAssocID="{3C9D106C-7783-4690-9FBB-4DA4002EDE6E}" presName="compNode" presStyleCnt="0"/>
      <dgm:spPr/>
    </dgm:pt>
    <dgm:pt modelId="{1E91049D-1D5F-4BBD-9C95-4AE1FEDEA1F5}" type="pres">
      <dgm:prSet presAssocID="{3C9D106C-7783-4690-9FBB-4DA4002EDE6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rz"/>
        </a:ext>
      </dgm:extLst>
    </dgm:pt>
    <dgm:pt modelId="{D64648BD-DDC7-4B36-8B2A-76E10FA01464}" type="pres">
      <dgm:prSet presAssocID="{3C9D106C-7783-4690-9FBB-4DA4002EDE6E}" presName="spaceRect" presStyleCnt="0"/>
      <dgm:spPr/>
    </dgm:pt>
    <dgm:pt modelId="{22B6E011-5D82-4A12-9244-57D4026A8B87}" type="pres">
      <dgm:prSet presAssocID="{3C9D106C-7783-4690-9FBB-4DA4002EDE6E}" presName="textRect" presStyleLbl="revTx" presStyleIdx="5" presStyleCnt="6">
        <dgm:presLayoutVars>
          <dgm:chMax val="1"/>
          <dgm:chPref val="1"/>
        </dgm:presLayoutVars>
      </dgm:prSet>
      <dgm:spPr/>
    </dgm:pt>
  </dgm:ptLst>
  <dgm:cxnLst>
    <dgm:cxn modelId="{FAA34E07-2517-4726-A480-46F023EB043D}" srcId="{EBE306DB-7B73-47E6-A2F3-B02D17AD9BD0}" destId="{51CF4D77-A7F4-4893-BF35-339F2A0B6682}" srcOrd="0" destOrd="0" parTransId="{D1667C93-73D0-4851-8732-16034DC70BAE}" sibTransId="{9F66F138-E43C-44AE-9B9F-C8CE2DCD2249}"/>
    <dgm:cxn modelId="{345B6E13-8A2A-4D54-A3B0-F36C9325AA3A}" srcId="{EBE306DB-7B73-47E6-A2F3-B02D17AD9BD0}" destId="{4D8A9BCA-B473-402C-8A5F-7E33D0D7C678}" srcOrd="1" destOrd="0" parTransId="{E9170F69-2203-4C07-9A9A-6047732D101D}" sibTransId="{39756FBB-FF0F-4BD7-9DDA-13871B382EF5}"/>
    <dgm:cxn modelId="{3F6B212B-94C4-482F-A5E0-57D7F277D98E}" srcId="{EBE306DB-7B73-47E6-A2F3-B02D17AD9BD0}" destId="{3C9D106C-7783-4690-9FBB-4DA4002EDE6E}" srcOrd="5" destOrd="0" parTransId="{01809658-02B3-4814-936C-2BE513753582}" sibTransId="{171F4DEB-3AF3-46B2-8833-64B7770605A7}"/>
    <dgm:cxn modelId="{249B6E3C-94E3-4F1F-96DE-7C59218BDCBB}" type="presOf" srcId="{EC008893-3838-4923-B01A-1E6B01031095}" destId="{9D4394C3-7823-42CA-B4FB-E993C7773B52}" srcOrd="0" destOrd="0" presId="urn:microsoft.com/office/officeart/2018/2/layout/IconLabelList"/>
    <dgm:cxn modelId="{43DF8F68-655F-4225-AB65-CE810C58B24C}" srcId="{EBE306DB-7B73-47E6-A2F3-B02D17AD9BD0}" destId="{25F305BB-2D2A-42D1-9ACF-EB8525C785EF}" srcOrd="2" destOrd="0" parTransId="{EEE74824-09E5-433B-B5BA-EE6234CCE92D}" sibTransId="{632AE339-9B8A-4878-A294-71333FA625E9}"/>
    <dgm:cxn modelId="{9A55C379-EFDB-49BD-8EC9-52E33C3A0385}" type="presOf" srcId="{4D8A9BCA-B473-402C-8A5F-7E33D0D7C678}" destId="{F714FBB9-FE86-4347-B98F-CDF08A5C4665}" srcOrd="0" destOrd="0" presId="urn:microsoft.com/office/officeart/2018/2/layout/IconLabelList"/>
    <dgm:cxn modelId="{77DD4DB2-EA66-421C-9BA2-385CECC79082}" type="presOf" srcId="{25F305BB-2D2A-42D1-9ACF-EB8525C785EF}" destId="{CBD7870F-1BE3-46E0-98CE-2ABFC664EEE1}" srcOrd="0" destOrd="0" presId="urn:microsoft.com/office/officeart/2018/2/layout/IconLabelList"/>
    <dgm:cxn modelId="{0299B2B8-5E8D-449D-BAED-62432B795043}" srcId="{EBE306DB-7B73-47E6-A2F3-B02D17AD9BD0}" destId="{2AEDD17C-EA49-49FF-A322-6EF973D6EFA7}" srcOrd="4" destOrd="0" parTransId="{0AC72927-A6A0-4250-9C1D-56387CE69D7A}" sibTransId="{CE9BBCBD-9A1C-4A77-A0A7-BBD310923058}"/>
    <dgm:cxn modelId="{BDA88ACC-4535-4C78-A940-03594705D26F}" type="presOf" srcId="{3C9D106C-7783-4690-9FBB-4DA4002EDE6E}" destId="{22B6E011-5D82-4A12-9244-57D4026A8B87}" srcOrd="0" destOrd="0" presId="urn:microsoft.com/office/officeart/2018/2/layout/IconLabelList"/>
    <dgm:cxn modelId="{D709EFD5-6AB5-41C2-81ED-1DD21E9926F2}" type="presOf" srcId="{2AEDD17C-EA49-49FF-A322-6EF973D6EFA7}" destId="{92186DF9-A914-4B38-9355-AD579488F010}" srcOrd="0" destOrd="0" presId="urn:microsoft.com/office/officeart/2018/2/layout/IconLabelList"/>
    <dgm:cxn modelId="{8901A7DE-1096-4CAA-8181-96E3AF4086E0}" srcId="{EBE306DB-7B73-47E6-A2F3-B02D17AD9BD0}" destId="{EC008893-3838-4923-B01A-1E6B01031095}" srcOrd="3" destOrd="0" parTransId="{CC2823BA-6957-4DD0-B22B-137E8D2B89B0}" sibTransId="{5932F5AB-1261-4D7F-BD2B-D4041FE01014}"/>
    <dgm:cxn modelId="{0EA44FE9-924E-4512-B61B-7404D99725BB}" type="presOf" srcId="{EBE306DB-7B73-47E6-A2F3-B02D17AD9BD0}" destId="{CBAE3C57-D932-410E-8FD1-B0785B1544FC}" srcOrd="0" destOrd="0" presId="urn:microsoft.com/office/officeart/2018/2/layout/IconLabelList"/>
    <dgm:cxn modelId="{8FDA78F2-4715-4555-B903-0101D0EA82D6}" type="presOf" srcId="{51CF4D77-A7F4-4893-BF35-339F2A0B6682}" destId="{F124CBD9-8707-47EC-A122-B2D09E2008F9}" srcOrd="0" destOrd="0" presId="urn:microsoft.com/office/officeart/2018/2/layout/IconLabelList"/>
    <dgm:cxn modelId="{0A342D50-3D01-4E85-A11C-D92B9FFA00A0}" type="presParOf" srcId="{CBAE3C57-D932-410E-8FD1-B0785B1544FC}" destId="{069F7C62-01B7-4C47-84B7-353F2DE49764}" srcOrd="0" destOrd="0" presId="urn:microsoft.com/office/officeart/2018/2/layout/IconLabelList"/>
    <dgm:cxn modelId="{5C7D1233-E8CB-44A5-A1FB-5BC943739558}" type="presParOf" srcId="{069F7C62-01B7-4C47-84B7-353F2DE49764}" destId="{B3599A97-C513-4AD5-BB2F-076F6D9990B0}" srcOrd="0" destOrd="0" presId="urn:microsoft.com/office/officeart/2018/2/layout/IconLabelList"/>
    <dgm:cxn modelId="{1CA074A1-0763-49BF-8132-E53A168F0788}" type="presParOf" srcId="{069F7C62-01B7-4C47-84B7-353F2DE49764}" destId="{59A9864A-937E-48A6-925B-B1CD9F8270E9}" srcOrd="1" destOrd="0" presId="urn:microsoft.com/office/officeart/2018/2/layout/IconLabelList"/>
    <dgm:cxn modelId="{41F1A226-2DED-43D8-B21E-31DBF5C3A443}" type="presParOf" srcId="{069F7C62-01B7-4C47-84B7-353F2DE49764}" destId="{F124CBD9-8707-47EC-A122-B2D09E2008F9}" srcOrd="2" destOrd="0" presId="urn:microsoft.com/office/officeart/2018/2/layout/IconLabelList"/>
    <dgm:cxn modelId="{62D4467A-99C3-4E23-8784-65A30A521FF6}" type="presParOf" srcId="{CBAE3C57-D932-410E-8FD1-B0785B1544FC}" destId="{E9E1721A-3F7C-464E-BB4C-750677DA31D4}" srcOrd="1" destOrd="0" presId="urn:microsoft.com/office/officeart/2018/2/layout/IconLabelList"/>
    <dgm:cxn modelId="{10EBC0F3-C1EA-4EC7-9B27-7A53C301E649}" type="presParOf" srcId="{CBAE3C57-D932-410E-8FD1-B0785B1544FC}" destId="{3FA4EBCC-43A1-491B-BB98-665DA806C150}" srcOrd="2" destOrd="0" presId="urn:microsoft.com/office/officeart/2018/2/layout/IconLabelList"/>
    <dgm:cxn modelId="{01E166D6-41BA-4C68-A9A9-26A47DA5B9FB}" type="presParOf" srcId="{3FA4EBCC-43A1-491B-BB98-665DA806C150}" destId="{48B073E1-93E3-4827-B68B-E8B12EE48C6D}" srcOrd="0" destOrd="0" presId="urn:microsoft.com/office/officeart/2018/2/layout/IconLabelList"/>
    <dgm:cxn modelId="{FC0D8C44-20EE-4753-A36C-FF53F7917366}" type="presParOf" srcId="{3FA4EBCC-43A1-491B-BB98-665DA806C150}" destId="{6CDD1A48-2ACB-4B19-9AC0-54445CB27617}" srcOrd="1" destOrd="0" presId="urn:microsoft.com/office/officeart/2018/2/layout/IconLabelList"/>
    <dgm:cxn modelId="{CF2D1518-ED25-4566-98C4-EB0B8FEF3D23}" type="presParOf" srcId="{3FA4EBCC-43A1-491B-BB98-665DA806C150}" destId="{F714FBB9-FE86-4347-B98F-CDF08A5C4665}" srcOrd="2" destOrd="0" presId="urn:microsoft.com/office/officeart/2018/2/layout/IconLabelList"/>
    <dgm:cxn modelId="{41FED5C5-937F-4D37-B29E-446D5C431198}" type="presParOf" srcId="{CBAE3C57-D932-410E-8FD1-B0785B1544FC}" destId="{C138C69A-E3E1-4D37-85EC-9EB695AE5BFA}" srcOrd="3" destOrd="0" presId="urn:microsoft.com/office/officeart/2018/2/layout/IconLabelList"/>
    <dgm:cxn modelId="{02C3F14D-DEAE-4EB0-81FE-E5E5D0FFA9FA}" type="presParOf" srcId="{CBAE3C57-D932-410E-8FD1-B0785B1544FC}" destId="{560114E1-DF68-4DBF-A0FB-4736DD8B63D5}" srcOrd="4" destOrd="0" presId="urn:microsoft.com/office/officeart/2018/2/layout/IconLabelList"/>
    <dgm:cxn modelId="{E8DF73B2-C867-4D31-B930-16FB7D53B165}" type="presParOf" srcId="{560114E1-DF68-4DBF-A0FB-4736DD8B63D5}" destId="{2A0A2D05-484B-4D09-90A2-CFFC04E5F1CD}" srcOrd="0" destOrd="0" presId="urn:microsoft.com/office/officeart/2018/2/layout/IconLabelList"/>
    <dgm:cxn modelId="{86489A28-F304-4052-9EAE-534A1C99EBE9}" type="presParOf" srcId="{560114E1-DF68-4DBF-A0FB-4736DD8B63D5}" destId="{9310D826-9064-4D45-8A87-3D8A12592F57}" srcOrd="1" destOrd="0" presId="urn:microsoft.com/office/officeart/2018/2/layout/IconLabelList"/>
    <dgm:cxn modelId="{4D2D2830-4FAD-49DE-8306-35E0C8A98CB6}" type="presParOf" srcId="{560114E1-DF68-4DBF-A0FB-4736DD8B63D5}" destId="{CBD7870F-1BE3-46E0-98CE-2ABFC664EEE1}" srcOrd="2" destOrd="0" presId="urn:microsoft.com/office/officeart/2018/2/layout/IconLabelList"/>
    <dgm:cxn modelId="{4F445316-5B2C-4665-A6D7-FB9A91ED86A2}" type="presParOf" srcId="{CBAE3C57-D932-410E-8FD1-B0785B1544FC}" destId="{9E736D1A-64D5-4D83-B058-17BC0C4DF547}" srcOrd="5" destOrd="0" presId="urn:microsoft.com/office/officeart/2018/2/layout/IconLabelList"/>
    <dgm:cxn modelId="{83F1C2E3-133E-4448-9CCA-DAD1606A5F42}" type="presParOf" srcId="{CBAE3C57-D932-410E-8FD1-B0785B1544FC}" destId="{B4573AC3-A172-4356-AC4A-0C4737BD705B}" srcOrd="6" destOrd="0" presId="urn:microsoft.com/office/officeart/2018/2/layout/IconLabelList"/>
    <dgm:cxn modelId="{48245DB8-398F-47A1-A6E8-3396D4D9A8BF}" type="presParOf" srcId="{B4573AC3-A172-4356-AC4A-0C4737BD705B}" destId="{B97B7384-FE9E-49D3-AA5B-30C2FADC788B}" srcOrd="0" destOrd="0" presId="urn:microsoft.com/office/officeart/2018/2/layout/IconLabelList"/>
    <dgm:cxn modelId="{43A72B4F-C9D6-4ED4-9160-D4BBAA65462B}" type="presParOf" srcId="{B4573AC3-A172-4356-AC4A-0C4737BD705B}" destId="{AE8D2C92-4B87-4B2A-B523-125EFBC05C28}" srcOrd="1" destOrd="0" presId="urn:microsoft.com/office/officeart/2018/2/layout/IconLabelList"/>
    <dgm:cxn modelId="{6617EEBB-D0A0-4028-AE05-87738A03AA03}" type="presParOf" srcId="{B4573AC3-A172-4356-AC4A-0C4737BD705B}" destId="{9D4394C3-7823-42CA-B4FB-E993C7773B52}" srcOrd="2" destOrd="0" presId="urn:microsoft.com/office/officeart/2018/2/layout/IconLabelList"/>
    <dgm:cxn modelId="{0CD2A9FC-2DD0-463F-AC25-95BFA0AA0A02}" type="presParOf" srcId="{CBAE3C57-D932-410E-8FD1-B0785B1544FC}" destId="{CCBE6B7E-3BF2-410F-A496-71BC0CDA3068}" srcOrd="7" destOrd="0" presId="urn:microsoft.com/office/officeart/2018/2/layout/IconLabelList"/>
    <dgm:cxn modelId="{BA075A29-8391-43C2-B800-EA63560FF87C}" type="presParOf" srcId="{CBAE3C57-D932-410E-8FD1-B0785B1544FC}" destId="{34F83B23-3727-47DC-9E50-2E1D277C01BB}" srcOrd="8" destOrd="0" presId="urn:microsoft.com/office/officeart/2018/2/layout/IconLabelList"/>
    <dgm:cxn modelId="{22C42AC4-0B6D-4251-A952-69CB0024CAE4}" type="presParOf" srcId="{34F83B23-3727-47DC-9E50-2E1D277C01BB}" destId="{8DAE029B-3149-408F-8CB6-1462C1939934}" srcOrd="0" destOrd="0" presId="urn:microsoft.com/office/officeart/2018/2/layout/IconLabelList"/>
    <dgm:cxn modelId="{5CD6E529-726D-47D1-BE4B-ABE2857D05AA}" type="presParOf" srcId="{34F83B23-3727-47DC-9E50-2E1D277C01BB}" destId="{7F9D73EE-8F0C-4AB9-AFD7-CC02FD0D0A63}" srcOrd="1" destOrd="0" presId="urn:microsoft.com/office/officeart/2018/2/layout/IconLabelList"/>
    <dgm:cxn modelId="{FC595585-4886-4D6F-84C9-45351B242A56}" type="presParOf" srcId="{34F83B23-3727-47DC-9E50-2E1D277C01BB}" destId="{92186DF9-A914-4B38-9355-AD579488F010}" srcOrd="2" destOrd="0" presId="urn:microsoft.com/office/officeart/2018/2/layout/IconLabelList"/>
    <dgm:cxn modelId="{AE9870DF-CF29-4084-8950-5A8EA5CB3B7F}" type="presParOf" srcId="{CBAE3C57-D932-410E-8FD1-B0785B1544FC}" destId="{AEDC9259-1168-40A8-A545-07BC29468040}" srcOrd="9" destOrd="0" presId="urn:microsoft.com/office/officeart/2018/2/layout/IconLabelList"/>
    <dgm:cxn modelId="{D6D0D6C4-A8B0-4A02-891F-6616BE953E9E}" type="presParOf" srcId="{CBAE3C57-D932-410E-8FD1-B0785B1544FC}" destId="{E6117C07-4758-4360-B220-1D511D63D4CD}" srcOrd="10" destOrd="0" presId="urn:microsoft.com/office/officeart/2018/2/layout/IconLabelList"/>
    <dgm:cxn modelId="{B9782118-05F1-4317-857B-10A3AB5C9254}" type="presParOf" srcId="{E6117C07-4758-4360-B220-1D511D63D4CD}" destId="{1E91049D-1D5F-4BBD-9C95-4AE1FEDEA1F5}" srcOrd="0" destOrd="0" presId="urn:microsoft.com/office/officeart/2018/2/layout/IconLabelList"/>
    <dgm:cxn modelId="{6AE2BB89-E82B-43D3-B6B7-AA329BA703F0}" type="presParOf" srcId="{E6117C07-4758-4360-B220-1D511D63D4CD}" destId="{D64648BD-DDC7-4B36-8B2A-76E10FA01464}" srcOrd="1" destOrd="0" presId="urn:microsoft.com/office/officeart/2018/2/layout/IconLabelList"/>
    <dgm:cxn modelId="{77DF2F8C-7BBE-4921-B8EF-5302EDFBBF9A}" type="presParOf" srcId="{E6117C07-4758-4360-B220-1D511D63D4CD}" destId="{22B6E011-5D82-4A12-9244-57D4026A8B87}"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F9E4DC-7BA8-415C-A930-0D65E3937F4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35F2BD8-7644-4D5A-ACC8-0EDFC94C9520}">
      <dgm:prSet custT="1"/>
      <dgm:spPr/>
      <dgm:t>
        <a:bodyPr/>
        <a:lstStyle/>
        <a:p>
          <a:pPr>
            <a:lnSpc>
              <a:spcPct val="100000"/>
            </a:lnSpc>
          </a:pPr>
          <a:r>
            <a:rPr lang="pt-PT" sz="1800" b="0" i="0" dirty="0">
              <a:latin typeface="Aptos Light" panose="020B0004020202020204" pitchFamily="34" charset="0"/>
            </a:rPr>
            <a:t>Utilizar palavras-passe únicas e fortes</a:t>
          </a:r>
          <a:endParaRPr lang="en-US" sz="1800" dirty="0">
            <a:latin typeface="Aptos Light" panose="020B0004020202020204" pitchFamily="34" charset="0"/>
          </a:endParaRPr>
        </a:p>
      </dgm:t>
    </dgm:pt>
    <dgm:pt modelId="{F3A6CC7A-8D14-4CB1-8BC1-D8EBCEC46508}" type="parTrans" cxnId="{7AFC3F59-1F08-414C-9E23-E239CEE41E4D}">
      <dgm:prSet/>
      <dgm:spPr/>
      <dgm:t>
        <a:bodyPr/>
        <a:lstStyle/>
        <a:p>
          <a:endParaRPr lang="en-US" sz="1800">
            <a:latin typeface="Aptos Light" panose="020B0004020202020204" pitchFamily="34" charset="0"/>
          </a:endParaRPr>
        </a:p>
      </dgm:t>
    </dgm:pt>
    <dgm:pt modelId="{D6763A19-E0A3-4BE1-90CC-70DCFEA964AF}" type="sibTrans" cxnId="{7AFC3F59-1F08-414C-9E23-E239CEE41E4D}">
      <dgm:prSet/>
      <dgm:spPr/>
      <dgm:t>
        <a:bodyPr/>
        <a:lstStyle/>
        <a:p>
          <a:endParaRPr lang="en-US" sz="1800">
            <a:latin typeface="Aptos Light" panose="020B0004020202020204" pitchFamily="34" charset="0"/>
          </a:endParaRPr>
        </a:p>
      </dgm:t>
    </dgm:pt>
    <dgm:pt modelId="{4091F04F-F663-42B8-90E4-C60C1BDE55BD}">
      <dgm:prSet custT="1"/>
      <dgm:spPr/>
      <dgm:t>
        <a:bodyPr/>
        <a:lstStyle/>
        <a:p>
          <a:pPr>
            <a:lnSpc>
              <a:spcPct val="100000"/>
            </a:lnSpc>
          </a:pPr>
          <a:r>
            <a:rPr lang="pt-PT" sz="1800" b="0" i="0" dirty="0">
              <a:latin typeface="Aptos Light" panose="020B0004020202020204" pitchFamily="34" charset="0"/>
            </a:rPr>
            <a:t>Autenticação de dois fatores (2FA)</a:t>
          </a:r>
          <a:endParaRPr lang="en-US" sz="1800" dirty="0">
            <a:latin typeface="Aptos Light" panose="020B0004020202020204" pitchFamily="34" charset="0"/>
          </a:endParaRPr>
        </a:p>
      </dgm:t>
    </dgm:pt>
    <dgm:pt modelId="{E36AC8FE-DF67-4F82-90EC-A192BFBDFBE9}" type="parTrans" cxnId="{B5551D01-FEB3-4F68-BFAC-DBA2FA1D80D9}">
      <dgm:prSet/>
      <dgm:spPr/>
      <dgm:t>
        <a:bodyPr/>
        <a:lstStyle/>
        <a:p>
          <a:endParaRPr lang="en-US" sz="1800">
            <a:latin typeface="Aptos Light" panose="020B0004020202020204" pitchFamily="34" charset="0"/>
          </a:endParaRPr>
        </a:p>
      </dgm:t>
    </dgm:pt>
    <dgm:pt modelId="{F40F848A-67AF-4144-B1BB-6E9327BD1DA5}" type="sibTrans" cxnId="{B5551D01-FEB3-4F68-BFAC-DBA2FA1D80D9}">
      <dgm:prSet/>
      <dgm:spPr/>
      <dgm:t>
        <a:bodyPr/>
        <a:lstStyle/>
        <a:p>
          <a:endParaRPr lang="en-US" sz="1800">
            <a:latin typeface="Aptos Light" panose="020B0004020202020204" pitchFamily="34" charset="0"/>
          </a:endParaRPr>
        </a:p>
      </dgm:t>
    </dgm:pt>
    <dgm:pt modelId="{A1436B99-3FCC-427B-AD57-1F4641D211B1}">
      <dgm:prSet custT="1"/>
      <dgm:spPr/>
      <dgm:t>
        <a:bodyPr/>
        <a:lstStyle/>
        <a:p>
          <a:pPr>
            <a:lnSpc>
              <a:spcPct val="100000"/>
            </a:lnSpc>
          </a:pPr>
          <a:r>
            <a:rPr lang="pt-PT" sz="1800" b="0" i="0" dirty="0">
              <a:latin typeface="Aptos Light" panose="020B0004020202020204" pitchFamily="34" charset="0"/>
            </a:rPr>
            <a:t>Atualização regular de software e dispositivos</a:t>
          </a:r>
          <a:endParaRPr lang="en-US" sz="1800" dirty="0">
            <a:latin typeface="Aptos Light" panose="020B0004020202020204" pitchFamily="34" charset="0"/>
          </a:endParaRPr>
        </a:p>
      </dgm:t>
    </dgm:pt>
    <dgm:pt modelId="{6447FBCA-E0C9-40DA-974B-37913C2CC490}" type="parTrans" cxnId="{15942F33-88A3-48E1-8C9D-5AF92996CB96}">
      <dgm:prSet/>
      <dgm:spPr/>
      <dgm:t>
        <a:bodyPr/>
        <a:lstStyle/>
        <a:p>
          <a:endParaRPr lang="en-US" sz="1800">
            <a:latin typeface="Aptos Light" panose="020B0004020202020204" pitchFamily="34" charset="0"/>
          </a:endParaRPr>
        </a:p>
      </dgm:t>
    </dgm:pt>
    <dgm:pt modelId="{2565647D-07B2-4873-BE13-1E7D6AB620D0}" type="sibTrans" cxnId="{15942F33-88A3-48E1-8C9D-5AF92996CB96}">
      <dgm:prSet/>
      <dgm:spPr/>
      <dgm:t>
        <a:bodyPr/>
        <a:lstStyle/>
        <a:p>
          <a:endParaRPr lang="en-US" sz="1800">
            <a:latin typeface="Aptos Light" panose="020B0004020202020204" pitchFamily="34" charset="0"/>
          </a:endParaRPr>
        </a:p>
      </dgm:t>
    </dgm:pt>
    <dgm:pt modelId="{213F8B97-54C6-4163-842B-2797C8A44B5D}" type="pres">
      <dgm:prSet presAssocID="{C0F9E4DC-7BA8-415C-A930-0D65E3937F49}" presName="root" presStyleCnt="0">
        <dgm:presLayoutVars>
          <dgm:dir/>
          <dgm:resizeHandles val="exact"/>
        </dgm:presLayoutVars>
      </dgm:prSet>
      <dgm:spPr/>
    </dgm:pt>
    <dgm:pt modelId="{4D974F70-D0BF-4B62-A79F-2B0B5D1AD95D}" type="pres">
      <dgm:prSet presAssocID="{135F2BD8-7644-4D5A-ACC8-0EDFC94C9520}" presName="compNode" presStyleCnt="0"/>
      <dgm:spPr/>
    </dgm:pt>
    <dgm:pt modelId="{2A704200-DF1A-44C1-99DF-B320E23A709C}" type="pres">
      <dgm:prSet presAssocID="{135F2BD8-7644-4D5A-ACC8-0EDFC94C9520}" presName="iconRect" presStyleLbl="node1" presStyleIdx="0" presStyleCnt="3" custLinFactX="-100000" custLinFactNeighborX="-121555" custLinFactNeighborY="-75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rren"/>
        </a:ext>
      </dgm:extLst>
    </dgm:pt>
    <dgm:pt modelId="{19DD4939-4FCB-46B6-AEF3-F08C036EB442}" type="pres">
      <dgm:prSet presAssocID="{135F2BD8-7644-4D5A-ACC8-0EDFC94C9520}" presName="spaceRect" presStyleCnt="0"/>
      <dgm:spPr/>
    </dgm:pt>
    <dgm:pt modelId="{0ED06F63-365A-4D81-A547-7C1BE2426E60}" type="pres">
      <dgm:prSet presAssocID="{135F2BD8-7644-4D5A-ACC8-0EDFC94C9520}" presName="textRect" presStyleLbl="revTx" presStyleIdx="0" presStyleCnt="3" custScaleX="256472" custScaleY="100000" custLinFactNeighborX="-99699" custLinFactNeighborY="-4316">
        <dgm:presLayoutVars>
          <dgm:chMax val="1"/>
          <dgm:chPref val="1"/>
        </dgm:presLayoutVars>
      </dgm:prSet>
      <dgm:spPr/>
    </dgm:pt>
    <dgm:pt modelId="{04B028B3-4703-44E1-9B27-3642F2911E9B}" type="pres">
      <dgm:prSet presAssocID="{D6763A19-E0A3-4BE1-90CC-70DCFEA964AF}" presName="sibTrans" presStyleCnt="0"/>
      <dgm:spPr/>
    </dgm:pt>
    <dgm:pt modelId="{E596904F-40F7-4620-8E7A-5E3C57BD9D65}" type="pres">
      <dgm:prSet presAssocID="{4091F04F-F663-42B8-90E4-C60C1BDE55BD}" presName="compNode" presStyleCnt="0"/>
      <dgm:spPr/>
    </dgm:pt>
    <dgm:pt modelId="{8DB01810-EED1-4A62-B0BA-FCBF5124C093}" type="pres">
      <dgm:prSet presAssocID="{4091F04F-F663-42B8-90E4-C60C1BDE55BD}" presName="iconRect" presStyleLbl="node1" presStyleIdx="1" presStyleCnt="3" custLinFactNeighborX="-52625" custLinFactNeighborY="-1455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ployee Badge"/>
        </a:ext>
      </dgm:extLst>
    </dgm:pt>
    <dgm:pt modelId="{4EEB3775-DE20-43A7-84C5-ABA525C71B7E}" type="pres">
      <dgm:prSet presAssocID="{4091F04F-F663-42B8-90E4-C60C1BDE55BD}" presName="spaceRect" presStyleCnt="0"/>
      <dgm:spPr/>
    </dgm:pt>
    <dgm:pt modelId="{600DA8EA-923C-4226-B07A-C87F44A1736B}" type="pres">
      <dgm:prSet presAssocID="{4091F04F-F663-42B8-90E4-C60C1BDE55BD}" presName="textRect" presStyleLbl="revTx" presStyleIdx="1" presStyleCnt="3" custScaleX="207402" custScaleY="100342" custLinFactNeighborX="-23681" custLinFactNeighborY="-11077">
        <dgm:presLayoutVars>
          <dgm:chMax val="1"/>
          <dgm:chPref val="1"/>
        </dgm:presLayoutVars>
      </dgm:prSet>
      <dgm:spPr/>
    </dgm:pt>
    <dgm:pt modelId="{7B52C4F9-6BD9-4790-93AC-A91927320D34}" type="pres">
      <dgm:prSet presAssocID="{F40F848A-67AF-4144-B1BB-6E9327BD1DA5}" presName="sibTrans" presStyleCnt="0"/>
      <dgm:spPr/>
    </dgm:pt>
    <dgm:pt modelId="{92895D65-4A39-4F4D-ABBA-6DA81CC82984}" type="pres">
      <dgm:prSet presAssocID="{A1436B99-3FCC-427B-AD57-1F4641D211B1}" presName="compNode" presStyleCnt="0"/>
      <dgm:spPr/>
    </dgm:pt>
    <dgm:pt modelId="{6E5EAAE9-4FCC-4214-AA6A-0E85BB593622}" type="pres">
      <dgm:prSet presAssocID="{A1436B99-3FCC-427B-AD57-1F4641D211B1}" presName="iconRect" presStyleLbl="node1" presStyleIdx="2" presStyleCnt="3" custLinFactX="78284" custLinFactNeighborX="100000" custLinFactNeighborY="-893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aptop"/>
        </a:ext>
      </dgm:extLst>
    </dgm:pt>
    <dgm:pt modelId="{A7526999-0CD1-4DDB-84B8-2A7DFA2F723A}" type="pres">
      <dgm:prSet presAssocID="{A1436B99-3FCC-427B-AD57-1F4641D211B1}" presName="spaceRect" presStyleCnt="0"/>
      <dgm:spPr/>
    </dgm:pt>
    <dgm:pt modelId="{09DAC2E0-B30E-4123-AE37-680C670AE451}" type="pres">
      <dgm:prSet presAssocID="{A1436B99-3FCC-427B-AD57-1F4641D211B1}" presName="textRect" presStyleLbl="revTx" presStyleIdx="2" presStyleCnt="3" custScaleX="273324" custScaleY="151930" custLinFactNeighborX="80228" custLinFactNeighborY="-5708">
        <dgm:presLayoutVars>
          <dgm:chMax val="1"/>
          <dgm:chPref val="1"/>
        </dgm:presLayoutVars>
      </dgm:prSet>
      <dgm:spPr/>
    </dgm:pt>
  </dgm:ptLst>
  <dgm:cxnLst>
    <dgm:cxn modelId="{B5551D01-FEB3-4F68-BFAC-DBA2FA1D80D9}" srcId="{C0F9E4DC-7BA8-415C-A930-0D65E3937F49}" destId="{4091F04F-F663-42B8-90E4-C60C1BDE55BD}" srcOrd="1" destOrd="0" parTransId="{E36AC8FE-DF67-4F82-90EC-A192BFBDFBE9}" sibTransId="{F40F848A-67AF-4144-B1BB-6E9327BD1DA5}"/>
    <dgm:cxn modelId="{8EDE3C02-65AE-42A6-933F-DB6CF067EB6E}" type="presOf" srcId="{A1436B99-3FCC-427B-AD57-1F4641D211B1}" destId="{09DAC2E0-B30E-4123-AE37-680C670AE451}" srcOrd="0" destOrd="0" presId="urn:microsoft.com/office/officeart/2018/2/layout/IconLabelList"/>
    <dgm:cxn modelId="{15942F33-88A3-48E1-8C9D-5AF92996CB96}" srcId="{C0F9E4DC-7BA8-415C-A930-0D65E3937F49}" destId="{A1436B99-3FCC-427B-AD57-1F4641D211B1}" srcOrd="2" destOrd="0" parTransId="{6447FBCA-E0C9-40DA-974B-37913C2CC490}" sibTransId="{2565647D-07B2-4873-BE13-1E7D6AB620D0}"/>
    <dgm:cxn modelId="{7CB2DB63-6ADF-456D-89AC-7F20531C6B64}" type="presOf" srcId="{135F2BD8-7644-4D5A-ACC8-0EDFC94C9520}" destId="{0ED06F63-365A-4D81-A547-7C1BE2426E60}" srcOrd="0" destOrd="0" presId="urn:microsoft.com/office/officeart/2018/2/layout/IconLabelList"/>
    <dgm:cxn modelId="{7AFC3F59-1F08-414C-9E23-E239CEE41E4D}" srcId="{C0F9E4DC-7BA8-415C-A930-0D65E3937F49}" destId="{135F2BD8-7644-4D5A-ACC8-0EDFC94C9520}" srcOrd="0" destOrd="0" parTransId="{F3A6CC7A-8D14-4CB1-8BC1-D8EBCEC46508}" sibTransId="{D6763A19-E0A3-4BE1-90CC-70DCFEA964AF}"/>
    <dgm:cxn modelId="{0BDBF0B0-8089-4C93-963F-22E62DF6FF92}" type="presOf" srcId="{C0F9E4DC-7BA8-415C-A930-0D65E3937F49}" destId="{213F8B97-54C6-4163-842B-2797C8A44B5D}" srcOrd="0" destOrd="0" presId="urn:microsoft.com/office/officeart/2018/2/layout/IconLabelList"/>
    <dgm:cxn modelId="{17034DD8-D2CD-4A81-BC8C-675EAC1C2744}" type="presOf" srcId="{4091F04F-F663-42B8-90E4-C60C1BDE55BD}" destId="{600DA8EA-923C-4226-B07A-C87F44A1736B}" srcOrd="0" destOrd="0" presId="urn:microsoft.com/office/officeart/2018/2/layout/IconLabelList"/>
    <dgm:cxn modelId="{7002E24A-2FE7-43D6-8D64-4BB0816607E5}" type="presParOf" srcId="{213F8B97-54C6-4163-842B-2797C8A44B5D}" destId="{4D974F70-D0BF-4B62-A79F-2B0B5D1AD95D}" srcOrd="0" destOrd="0" presId="urn:microsoft.com/office/officeart/2018/2/layout/IconLabelList"/>
    <dgm:cxn modelId="{0482CB7A-DD9D-46B2-BEAB-9A9403B89C23}" type="presParOf" srcId="{4D974F70-D0BF-4B62-A79F-2B0B5D1AD95D}" destId="{2A704200-DF1A-44C1-99DF-B320E23A709C}" srcOrd="0" destOrd="0" presId="urn:microsoft.com/office/officeart/2018/2/layout/IconLabelList"/>
    <dgm:cxn modelId="{1F61055E-1BAE-4865-9152-BF540E9F2892}" type="presParOf" srcId="{4D974F70-D0BF-4B62-A79F-2B0B5D1AD95D}" destId="{19DD4939-4FCB-46B6-AEF3-F08C036EB442}" srcOrd="1" destOrd="0" presId="urn:microsoft.com/office/officeart/2018/2/layout/IconLabelList"/>
    <dgm:cxn modelId="{400435A1-C298-4EF7-BDA5-16B89B4EA3C6}" type="presParOf" srcId="{4D974F70-D0BF-4B62-A79F-2B0B5D1AD95D}" destId="{0ED06F63-365A-4D81-A547-7C1BE2426E60}" srcOrd="2" destOrd="0" presId="urn:microsoft.com/office/officeart/2018/2/layout/IconLabelList"/>
    <dgm:cxn modelId="{311FF972-9634-4262-A96B-FBB80E07C6F5}" type="presParOf" srcId="{213F8B97-54C6-4163-842B-2797C8A44B5D}" destId="{04B028B3-4703-44E1-9B27-3642F2911E9B}" srcOrd="1" destOrd="0" presId="urn:microsoft.com/office/officeart/2018/2/layout/IconLabelList"/>
    <dgm:cxn modelId="{0FD9FCA4-9B19-472E-89D4-23929FBADACF}" type="presParOf" srcId="{213F8B97-54C6-4163-842B-2797C8A44B5D}" destId="{E596904F-40F7-4620-8E7A-5E3C57BD9D65}" srcOrd="2" destOrd="0" presId="urn:microsoft.com/office/officeart/2018/2/layout/IconLabelList"/>
    <dgm:cxn modelId="{71D6B2DA-C986-4059-8967-CFF9CD7CB752}" type="presParOf" srcId="{E596904F-40F7-4620-8E7A-5E3C57BD9D65}" destId="{8DB01810-EED1-4A62-B0BA-FCBF5124C093}" srcOrd="0" destOrd="0" presId="urn:microsoft.com/office/officeart/2018/2/layout/IconLabelList"/>
    <dgm:cxn modelId="{C1230B6E-6575-4FC0-B302-CB9E3DF068D0}" type="presParOf" srcId="{E596904F-40F7-4620-8E7A-5E3C57BD9D65}" destId="{4EEB3775-DE20-43A7-84C5-ABA525C71B7E}" srcOrd="1" destOrd="0" presId="urn:microsoft.com/office/officeart/2018/2/layout/IconLabelList"/>
    <dgm:cxn modelId="{C7D27FD7-4731-4CE8-A5CF-290800371C1B}" type="presParOf" srcId="{E596904F-40F7-4620-8E7A-5E3C57BD9D65}" destId="{600DA8EA-923C-4226-B07A-C87F44A1736B}" srcOrd="2" destOrd="0" presId="urn:microsoft.com/office/officeart/2018/2/layout/IconLabelList"/>
    <dgm:cxn modelId="{EF1F804D-186E-41F0-82BF-588811663059}" type="presParOf" srcId="{213F8B97-54C6-4163-842B-2797C8A44B5D}" destId="{7B52C4F9-6BD9-4790-93AC-A91927320D34}" srcOrd="3" destOrd="0" presId="urn:microsoft.com/office/officeart/2018/2/layout/IconLabelList"/>
    <dgm:cxn modelId="{4E6093A6-7383-4BF8-BEC0-C98B4B7B087E}" type="presParOf" srcId="{213F8B97-54C6-4163-842B-2797C8A44B5D}" destId="{92895D65-4A39-4F4D-ABBA-6DA81CC82984}" srcOrd="4" destOrd="0" presId="urn:microsoft.com/office/officeart/2018/2/layout/IconLabelList"/>
    <dgm:cxn modelId="{5943FCB3-A8E0-4B59-93E8-CDD6AA939A2F}" type="presParOf" srcId="{92895D65-4A39-4F4D-ABBA-6DA81CC82984}" destId="{6E5EAAE9-4FCC-4214-AA6A-0E85BB593622}" srcOrd="0" destOrd="0" presId="urn:microsoft.com/office/officeart/2018/2/layout/IconLabelList"/>
    <dgm:cxn modelId="{EB366DFF-7357-4792-A6B4-558F4B0154CC}" type="presParOf" srcId="{92895D65-4A39-4F4D-ABBA-6DA81CC82984}" destId="{A7526999-0CD1-4DDB-84B8-2A7DFA2F723A}" srcOrd="1" destOrd="0" presId="urn:microsoft.com/office/officeart/2018/2/layout/IconLabelList"/>
    <dgm:cxn modelId="{369AC277-523B-41E0-BC38-42968A1ABE89}" type="presParOf" srcId="{92895D65-4A39-4F4D-ABBA-6DA81CC82984}" destId="{09DAC2E0-B30E-4123-AE37-680C670AE451}"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E306DB-7B73-47E6-A2F3-B02D17AD9BD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pPr>
            <a:lnSpc>
              <a:spcPct val="100000"/>
            </a:lnSpc>
          </a:pPr>
          <a:r>
            <a:rPr lang="de-DE" sz="1800" b="0" dirty="0">
              <a:latin typeface="Aptos Light" panose="020B0004020202020204" pitchFamily="34" charset="0"/>
            </a:rPr>
            <a:t>E-mails de phishing</a:t>
          </a:r>
          <a:endParaRPr lang="de-AT" sz="1800" b="0" dirty="0">
            <a:latin typeface="Aptos Light" panose="020B0004020202020204" pitchFamily="34" charset="0"/>
          </a:endParaRPr>
        </a:p>
      </dgm:t>
    </dgm:pt>
    <dgm:pt modelId="{D1667C93-73D0-4851-8732-16034DC70BAE}" type="parTrans" cxnId="{FAA34E07-2517-4726-A480-46F023EB043D}">
      <dgm:prSet/>
      <dgm:spPr/>
      <dgm:t>
        <a:bodyPr/>
        <a:lstStyle/>
        <a:p>
          <a:endParaRPr lang="de-AT" sz="1800" b="0">
            <a:latin typeface="Aptos Light" panose="020B0004020202020204" pitchFamily="34" charset="0"/>
          </a:endParaRPr>
        </a:p>
      </dgm:t>
    </dgm:pt>
    <dgm:pt modelId="{9F66F138-E43C-44AE-9B9F-C8CE2DCD2249}" type="sibTrans" cxnId="{FAA34E07-2517-4726-A480-46F023EB043D}">
      <dgm:prSet phldrT="1" custT="1"/>
      <dgm:spPr/>
      <dgm:t>
        <a:bodyPr/>
        <a:lstStyle/>
        <a:p>
          <a:endParaRPr lang="de-AT" sz="1800" b="0">
            <a:latin typeface="Aptos Light" panose="020B0004020202020204" pitchFamily="34" charset="0"/>
          </a:endParaRPr>
        </a:p>
      </dgm:t>
    </dgm:pt>
    <dgm:pt modelId="{4D8A9BCA-B473-402C-8A5F-7E33D0D7C678}">
      <dgm:prSet phldrT="[Text]" custT="1"/>
      <dgm:spPr/>
      <dgm:t>
        <a:bodyPr/>
        <a:lstStyle/>
        <a:p>
          <a:pPr>
            <a:lnSpc>
              <a:spcPct val="100000"/>
            </a:lnSpc>
          </a:pPr>
          <a:r>
            <a:rPr lang="de-DE" sz="1800" b="0" dirty="0">
              <a:latin typeface="Aptos Light" panose="020B0004020202020204" pitchFamily="34" charset="0"/>
            </a:rPr>
            <a:t>Esquemas Ponzi</a:t>
          </a:r>
          <a:endParaRPr lang="de-AT" sz="1800" b="0" dirty="0">
            <a:latin typeface="Aptos Light" panose="020B0004020202020204" pitchFamily="34" charset="0"/>
          </a:endParaRPr>
        </a:p>
      </dgm:t>
    </dgm:pt>
    <dgm:pt modelId="{E9170F69-2203-4C07-9A9A-6047732D101D}" type="parTrans" cxnId="{345B6E13-8A2A-4D54-A3B0-F36C9325AA3A}">
      <dgm:prSet/>
      <dgm:spPr/>
      <dgm:t>
        <a:bodyPr/>
        <a:lstStyle/>
        <a:p>
          <a:endParaRPr lang="de-AT" sz="1800" b="0">
            <a:latin typeface="Aptos Light" panose="020B0004020202020204" pitchFamily="34" charset="0"/>
          </a:endParaRPr>
        </a:p>
      </dgm:t>
    </dgm:pt>
    <dgm:pt modelId="{39756FBB-FF0F-4BD7-9DDA-13871B382EF5}" type="sibTrans" cxnId="{345B6E13-8A2A-4D54-A3B0-F36C9325AA3A}">
      <dgm:prSet phldrT="2" custT="1"/>
      <dgm:spPr/>
      <dgm:t>
        <a:bodyPr/>
        <a:lstStyle/>
        <a:p>
          <a:endParaRPr lang="de-AT" sz="1800" b="0">
            <a:latin typeface="Aptos Light" panose="020B0004020202020204" pitchFamily="34" charset="0"/>
          </a:endParaRPr>
        </a:p>
      </dgm:t>
    </dgm:pt>
    <dgm:pt modelId="{25F305BB-2D2A-42D1-9ACF-EB8525C785EF}">
      <dgm:prSet phldrT="[Text]" custT="1"/>
      <dgm:spPr/>
      <dgm:t>
        <a:bodyPr/>
        <a:lstStyle/>
        <a:p>
          <a:pPr>
            <a:lnSpc>
              <a:spcPct val="100000"/>
            </a:lnSpc>
          </a:pPr>
          <a:r>
            <a:rPr lang="en-GB" sz="1800" b="0" dirty="0" err="1">
              <a:latin typeface="Aptos Light" panose="020B0004020202020204" pitchFamily="34" charset="0"/>
            </a:rPr>
            <a:t>Fraudes</a:t>
          </a:r>
          <a:r>
            <a:rPr lang="en-GB" sz="1800" b="0" dirty="0">
              <a:latin typeface="Aptos Light" panose="020B0004020202020204" pitchFamily="34" charset="0"/>
            </a:rPr>
            <a:t> de </a:t>
          </a:r>
          <a:r>
            <a:rPr lang="en-GB" sz="1800" b="0" dirty="0" err="1">
              <a:latin typeface="Aptos Light" panose="020B0004020202020204" pitchFamily="34" charset="0"/>
            </a:rPr>
            <a:t>Investimento</a:t>
          </a:r>
          <a:endParaRPr lang="de-AT" sz="1800" b="0" dirty="0">
            <a:latin typeface="Aptos Light" panose="020B0004020202020204" pitchFamily="34" charset="0"/>
          </a:endParaRPr>
        </a:p>
      </dgm:t>
    </dgm:pt>
    <dgm:pt modelId="{EEE74824-09E5-433B-B5BA-EE6234CCE92D}" type="parTrans" cxnId="{43DF8F68-655F-4225-AB65-CE810C58B24C}">
      <dgm:prSet/>
      <dgm:spPr/>
      <dgm:t>
        <a:bodyPr/>
        <a:lstStyle/>
        <a:p>
          <a:endParaRPr lang="de-AT" sz="1800" b="0">
            <a:latin typeface="Aptos Light" panose="020B0004020202020204" pitchFamily="34" charset="0"/>
          </a:endParaRPr>
        </a:p>
      </dgm:t>
    </dgm:pt>
    <dgm:pt modelId="{632AE339-9B8A-4878-A294-71333FA625E9}" type="sibTrans" cxnId="{43DF8F68-655F-4225-AB65-CE810C58B24C}">
      <dgm:prSet phldrT="3" custT="1"/>
      <dgm:spPr/>
      <dgm:t>
        <a:bodyPr/>
        <a:lstStyle/>
        <a:p>
          <a:endParaRPr lang="de-AT" sz="1800" b="0">
            <a:latin typeface="Aptos Light" panose="020B0004020202020204" pitchFamily="34" charset="0"/>
          </a:endParaRPr>
        </a:p>
      </dgm:t>
    </dgm:pt>
    <dgm:pt modelId="{716528AD-BB20-42C0-8358-10EC7F00FE5C}" type="pres">
      <dgm:prSet presAssocID="{EBE306DB-7B73-47E6-A2F3-B02D17AD9BD0}" presName="hierChild1" presStyleCnt="0">
        <dgm:presLayoutVars>
          <dgm:chPref val="1"/>
          <dgm:dir/>
          <dgm:animOne val="branch"/>
          <dgm:animLvl val="lvl"/>
          <dgm:resizeHandles/>
        </dgm:presLayoutVars>
      </dgm:prSet>
      <dgm:spPr/>
    </dgm:pt>
    <dgm:pt modelId="{D1BDD405-2BD1-4E97-B5F2-6BBD5EFB14DB}" type="pres">
      <dgm:prSet presAssocID="{51CF4D77-A7F4-4893-BF35-339F2A0B6682}" presName="hierRoot1" presStyleCnt="0"/>
      <dgm:spPr/>
    </dgm:pt>
    <dgm:pt modelId="{93E173DC-2630-45C9-8267-7C62ACF199C4}" type="pres">
      <dgm:prSet presAssocID="{51CF4D77-A7F4-4893-BF35-339F2A0B6682}" presName="composite" presStyleCnt="0"/>
      <dgm:spPr/>
    </dgm:pt>
    <dgm:pt modelId="{D0AE3BB2-18B0-478C-B68F-CC376E7EFA4D}" type="pres">
      <dgm:prSet presAssocID="{51CF4D77-A7F4-4893-BF35-339F2A0B6682}" presName="background" presStyleLbl="node0" presStyleIdx="0" presStyleCnt="3"/>
      <dgm:spPr/>
    </dgm:pt>
    <dgm:pt modelId="{62BEDC88-1CF6-4ED6-BE51-26A8E427C0E3}" type="pres">
      <dgm:prSet presAssocID="{51CF4D77-A7F4-4893-BF35-339F2A0B6682}" presName="text" presStyleLbl="fgAcc0" presStyleIdx="0" presStyleCnt="3">
        <dgm:presLayoutVars>
          <dgm:chPref val="3"/>
        </dgm:presLayoutVars>
      </dgm:prSet>
      <dgm:spPr/>
    </dgm:pt>
    <dgm:pt modelId="{84A631C0-E764-4443-A9D1-4DCE02D5E415}" type="pres">
      <dgm:prSet presAssocID="{51CF4D77-A7F4-4893-BF35-339F2A0B6682}" presName="hierChild2" presStyleCnt="0"/>
      <dgm:spPr/>
    </dgm:pt>
    <dgm:pt modelId="{6D2EC0B3-48FC-4F71-AF7B-304CE0597E8B}" type="pres">
      <dgm:prSet presAssocID="{4D8A9BCA-B473-402C-8A5F-7E33D0D7C678}" presName="hierRoot1" presStyleCnt="0"/>
      <dgm:spPr/>
    </dgm:pt>
    <dgm:pt modelId="{A4C7220E-5A8E-4178-ACFD-CEAECA5AE336}" type="pres">
      <dgm:prSet presAssocID="{4D8A9BCA-B473-402C-8A5F-7E33D0D7C678}" presName="composite" presStyleCnt="0"/>
      <dgm:spPr/>
    </dgm:pt>
    <dgm:pt modelId="{2E4BFE80-F878-42AF-A37F-17DCBFDEB8C0}" type="pres">
      <dgm:prSet presAssocID="{4D8A9BCA-B473-402C-8A5F-7E33D0D7C678}" presName="background" presStyleLbl="node0" presStyleIdx="1" presStyleCnt="3"/>
      <dgm:spPr/>
    </dgm:pt>
    <dgm:pt modelId="{D68C952F-0EC2-4BCA-A063-D7EFC1D8931D}" type="pres">
      <dgm:prSet presAssocID="{4D8A9BCA-B473-402C-8A5F-7E33D0D7C678}" presName="text" presStyleLbl="fgAcc0" presStyleIdx="1" presStyleCnt="3">
        <dgm:presLayoutVars>
          <dgm:chPref val="3"/>
        </dgm:presLayoutVars>
      </dgm:prSet>
      <dgm:spPr/>
    </dgm:pt>
    <dgm:pt modelId="{2B8073AA-FFDA-456F-855B-A00FD16C0373}" type="pres">
      <dgm:prSet presAssocID="{4D8A9BCA-B473-402C-8A5F-7E33D0D7C678}" presName="hierChild2" presStyleCnt="0"/>
      <dgm:spPr/>
    </dgm:pt>
    <dgm:pt modelId="{EBBE7AD5-58D8-49F0-869B-4E076A25F03C}" type="pres">
      <dgm:prSet presAssocID="{25F305BB-2D2A-42D1-9ACF-EB8525C785EF}" presName="hierRoot1" presStyleCnt="0"/>
      <dgm:spPr/>
    </dgm:pt>
    <dgm:pt modelId="{1F96048C-4A2B-436D-91B3-3A50EE5B0B3C}" type="pres">
      <dgm:prSet presAssocID="{25F305BB-2D2A-42D1-9ACF-EB8525C785EF}" presName="composite" presStyleCnt="0"/>
      <dgm:spPr/>
    </dgm:pt>
    <dgm:pt modelId="{0174C0BE-4850-45EC-8707-B7F245913559}" type="pres">
      <dgm:prSet presAssocID="{25F305BB-2D2A-42D1-9ACF-EB8525C785EF}" presName="background" presStyleLbl="node0" presStyleIdx="2" presStyleCnt="3"/>
      <dgm:spPr/>
    </dgm:pt>
    <dgm:pt modelId="{CD38BFB5-51FF-40ED-9300-C2920F898294}" type="pres">
      <dgm:prSet presAssocID="{25F305BB-2D2A-42D1-9ACF-EB8525C785EF}" presName="text" presStyleLbl="fgAcc0" presStyleIdx="2" presStyleCnt="3">
        <dgm:presLayoutVars>
          <dgm:chPref val="3"/>
        </dgm:presLayoutVars>
      </dgm:prSet>
      <dgm:spPr/>
    </dgm:pt>
    <dgm:pt modelId="{534FFA76-39CF-47AB-AC76-63347B9E4625}" type="pres">
      <dgm:prSet presAssocID="{25F305BB-2D2A-42D1-9ACF-EB8525C785EF}" presName="hierChild2" presStyleCnt="0"/>
      <dgm:spPr/>
    </dgm:pt>
  </dgm:ptLst>
  <dgm:cxnLst>
    <dgm:cxn modelId="{FAA34E07-2517-4726-A480-46F023EB043D}" srcId="{EBE306DB-7B73-47E6-A2F3-B02D17AD9BD0}" destId="{51CF4D77-A7F4-4893-BF35-339F2A0B6682}" srcOrd="0" destOrd="0" parTransId="{D1667C93-73D0-4851-8732-16034DC70BAE}" sibTransId="{9F66F138-E43C-44AE-9B9F-C8CE2DCD2249}"/>
    <dgm:cxn modelId="{7A96650D-783B-4BEF-9235-3D65B5F927E0}" type="presOf" srcId="{EBE306DB-7B73-47E6-A2F3-B02D17AD9BD0}" destId="{716528AD-BB20-42C0-8358-10EC7F00FE5C}" srcOrd="0" destOrd="0" presId="urn:microsoft.com/office/officeart/2005/8/layout/hierarchy1"/>
    <dgm:cxn modelId="{345B6E13-8A2A-4D54-A3B0-F36C9325AA3A}" srcId="{EBE306DB-7B73-47E6-A2F3-B02D17AD9BD0}" destId="{4D8A9BCA-B473-402C-8A5F-7E33D0D7C678}" srcOrd="1" destOrd="0" parTransId="{E9170F69-2203-4C07-9A9A-6047732D101D}" sibTransId="{39756FBB-FF0F-4BD7-9DDA-13871B382EF5}"/>
    <dgm:cxn modelId="{43DF8F68-655F-4225-AB65-CE810C58B24C}" srcId="{EBE306DB-7B73-47E6-A2F3-B02D17AD9BD0}" destId="{25F305BB-2D2A-42D1-9ACF-EB8525C785EF}" srcOrd="2" destOrd="0" parTransId="{EEE74824-09E5-433B-B5BA-EE6234CCE92D}" sibTransId="{632AE339-9B8A-4878-A294-71333FA625E9}"/>
    <dgm:cxn modelId="{464FD8A2-3C05-4EBA-B56B-554B751AE200}" type="presOf" srcId="{51CF4D77-A7F4-4893-BF35-339F2A0B6682}" destId="{62BEDC88-1CF6-4ED6-BE51-26A8E427C0E3}" srcOrd="0" destOrd="0" presId="urn:microsoft.com/office/officeart/2005/8/layout/hierarchy1"/>
    <dgm:cxn modelId="{0A2D19D2-92AA-48D2-857E-1705B5B5C9AF}" type="presOf" srcId="{4D8A9BCA-B473-402C-8A5F-7E33D0D7C678}" destId="{D68C952F-0EC2-4BCA-A063-D7EFC1D8931D}" srcOrd="0" destOrd="0" presId="urn:microsoft.com/office/officeart/2005/8/layout/hierarchy1"/>
    <dgm:cxn modelId="{07F36DE9-F92F-4B42-96EC-B464E2C5D30A}" type="presOf" srcId="{25F305BB-2D2A-42D1-9ACF-EB8525C785EF}" destId="{CD38BFB5-51FF-40ED-9300-C2920F898294}" srcOrd="0" destOrd="0" presId="urn:microsoft.com/office/officeart/2005/8/layout/hierarchy1"/>
    <dgm:cxn modelId="{038C44FA-BECD-4EBA-AECF-364F19240AE0}" type="presParOf" srcId="{716528AD-BB20-42C0-8358-10EC7F00FE5C}" destId="{D1BDD405-2BD1-4E97-B5F2-6BBD5EFB14DB}" srcOrd="0" destOrd="0" presId="urn:microsoft.com/office/officeart/2005/8/layout/hierarchy1"/>
    <dgm:cxn modelId="{AB3D14BA-D441-4555-84B3-C414EDF7A4CE}" type="presParOf" srcId="{D1BDD405-2BD1-4E97-B5F2-6BBD5EFB14DB}" destId="{93E173DC-2630-45C9-8267-7C62ACF199C4}" srcOrd="0" destOrd="0" presId="urn:microsoft.com/office/officeart/2005/8/layout/hierarchy1"/>
    <dgm:cxn modelId="{63F2CDA3-5EDE-417C-A173-EC05F010ACB0}" type="presParOf" srcId="{93E173DC-2630-45C9-8267-7C62ACF199C4}" destId="{D0AE3BB2-18B0-478C-B68F-CC376E7EFA4D}" srcOrd="0" destOrd="0" presId="urn:microsoft.com/office/officeart/2005/8/layout/hierarchy1"/>
    <dgm:cxn modelId="{3184FDCA-C68B-4099-88A9-8BCB8C9AB827}" type="presParOf" srcId="{93E173DC-2630-45C9-8267-7C62ACF199C4}" destId="{62BEDC88-1CF6-4ED6-BE51-26A8E427C0E3}" srcOrd="1" destOrd="0" presId="urn:microsoft.com/office/officeart/2005/8/layout/hierarchy1"/>
    <dgm:cxn modelId="{A356B94A-479F-4C1B-A23C-8D4C19A091EE}" type="presParOf" srcId="{D1BDD405-2BD1-4E97-B5F2-6BBD5EFB14DB}" destId="{84A631C0-E764-4443-A9D1-4DCE02D5E415}" srcOrd="1" destOrd="0" presId="urn:microsoft.com/office/officeart/2005/8/layout/hierarchy1"/>
    <dgm:cxn modelId="{3840C7ED-4E84-4E66-9386-810B9F043684}" type="presParOf" srcId="{716528AD-BB20-42C0-8358-10EC7F00FE5C}" destId="{6D2EC0B3-48FC-4F71-AF7B-304CE0597E8B}" srcOrd="1" destOrd="0" presId="urn:microsoft.com/office/officeart/2005/8/layout/hierarchy1"/>
    <dgm:cxn modelId="{15721517-794B-4003-8781-5BB7E7801B2D}" type="presParOf" srcId="{6D2EC0B3-48FC-4F71-AF7B-304CE0597E8B}" destId="{A4C7220E-5A8E-4178-ACFD-CEAECA5AE336}" srcOrd="0" destOrd="0" presId="urn:microsoft.com/office/officeart/2005/8/layout/hierarchy1"/>
    <dgm:cxn modelId="{6B2A8345-DF33-4E55-B5CD-8537BA128D66}" type="presParOf" srcId="{A4C7220E-5A8E-4178-ACFD-CEAECA5AE336}" destId="{2E4BFE80-F878-42AF-A37F-17DCBFDEB8C0}" srcOrd="0" destOrd="0" presId="urn:microsoft.com/office/officeart/2005/8/layout/hierarchy1"/>
    <dgm:cxn modelId="{552F654F-31FD-4942-B0B2-CB102065181C}" type="presParOf" srcId="{A4C7220E-5A8E-4178-ACFD-CEAECA5AE336}" destId="{D68C952F-0EC2-4BCA-A063-D7EFC1D8931D}" srcOrd="1" destOrd="0" presId="urn:microsoft.com/office/officeart/2005/8/layout/hierarchy1"/>
    <dgm:cxn modelId="{0B57623A-7450-4082-BD79-74EA4A8B26CE}" type="presParOf" srcId="{6D2EC0B3-48FC-4F71-AF7B-304CE0597E8B}" destId="{2B8073AA-FFDA-456F-855B-A00FD16C0373}" srcOrd="1" destOrd="0" presId="urn:microsoft.com/office/officeart/2005/8/layout/hierarchy1"/>
    <dgm:cxn modelId="{8CEC89BC-F6F8-407C-A807-D2370F6ADDB9}" type="presParOf" srcId="{716528AD-BB20-42C0-8358-10EC7F00FE5C}" destId="{EBBE7AD5-58D8-49F0-869B-4E076A25F03C}" srcOrd="2" destOrd="0" presId="urn:microsoft.com/office/officeart/2005/8/layout/hierarchy1"/>
    <dgm:cxn modelId="{05E3DBC6-C84C-4980-A812-43E14B68E2E1}" type="presParOf" srcId="{EBBE7AD5-58D8-49F0-869B-4E076A25F03C}" destId="{1F96048C-4A2B-436D-91B3-3A50EE5B0B3C}" srcOrd="0" destOrd="0" presId="urn:microsoft.com/office/officeart/2005/8/layout/hierarchy1"/>
    <dgm:cxn modelId="{0E7B0C5A-6EC0-4D28-874A-7D87FC24222F}" type="presParOf" srcId="{1F96048C-4A2B-436D-91B3-3A50EE5B0B3C}" destId="{0174C0BE-4850-45EC-8707-B7F245913559}" srcOrd="0" destOrd="0" presId="urn:microsoft.com/office/officeart/2005/8/layout/hierarchy1"/>
    <dgm:cxn modelId="{7CA96D36-E5C3-43BE-B572-0531EDDF66DF}" type="presParOf" srcId="{1F96048C-4A2B-436D-91B3-3A50EE5B0B3C}" destId="{CD38BFB5-51FF-40ED-9300-C2920F898294}" srcOrd="1" destOrd="0" presId="urn:microsoft.com/office/officeart/2005/8/layout/hierarchy1"/>
    <dgm:cxn modelId="{E40C26F3-C1CC-4B68-B1F5-FE41000A305C}" type="presParOf" srcId="{EBBE7AD5-58D8-49F0-869B-4E076A25F03C}" destId="{534FFA76-39CF-47AB-AC76-63347B9E462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E306DB-7B73-47E6-A2F3-B02D17AD9BD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pPr>
            <a:lnSpc>
              <a:spcPct val="100000"/>
            </a:lnSpc>
          </a:pPr>
          <a:r>
            <a:rPr lang="de-DE" sz="1800" b="0" dirty="0">
              <a:latin typeface="Aptos Light" panose="020B0004020202020204" pitchFamily="34" charset="0"/>
            </a:rPr>
            <a:t>E-mails de phishing</a:t>
          </a:r>
          <a:endParaRPr lang="de-AT" sz="1800" b="0" dirty="0">
            <a:latin typeface="Aptos Light" panose="020B0004020202020204" pitchFamily="34" charset="0"/>
          </a:endParaRPr>
        </a:p>
      </dgm:t>
    </dgm:pt>
    <dgm:pt modelId="{D1667C93-73D0-4851-8732-16034DC70BAE}" type="parTrans" cxnId="{FAA34E07-2517-4726-A480-46F023EB043D}">
      <dgm:prSet/>
      <dgm:spPr/>
      <dgm:t>
        <a:bodyPr/>
        <a:lstStyle/>
        <a:p>
          <a:endParaRPr lang="de-AT" sz="1800" b="0">
            <a:latin typeface="Aptos Light" panose="020B0004020202020204" pitchFamily="34" charset="0"/>
          </a:endParaRPr>
        </a:p>
      </dgm:t>
    </dgm:pt>
    <dgm:pt modelId="{9F66F138-E43C-44AE-9B9F-C8CE2DCD2249}" type="sibTrans" cxnId="{FAA34E07-2517-4726-A480-46F023EB043D}">
      <dgm:prSet phldrT="1" custT="1"/>
      <dgm:spPr/>
      <dgm:t>
        <a:bodyPr/>
        <a:lstStyle/>
        <a:p>
          <a:endParaRPr lang="de-AT" sz="1800" b="0">
            <a:latin typeface="Aptos Light" panose="020B0004020202020204" pitchFamily="34" charset="0"/>
          </a:endParaRPr>
        </a:p>
      </dgm:t>
    </dgm:pt>
    <dgm:pt modelId="{4D8A9BCA-B473-402C-8A5F-7E33D0D7C678}">
      <dgm:prSet phldrT="[Text]" custT="1"/>
      <dgm:spPr/>
      <dgm:t>
        <a:bodyPr/>
        <a:lstStyle/>
        <a:p>
          <a:pPr>
            <a:lnSpc>
              <a:spcPct val="100000"/>
            </a:lnSpc>
          </a:pPr>
          <a:r>
            <a:rPr lang="de-DE" sz="1800" b="0" dirty="0">
              <a:latin typeface="Aptos Light" panose="020B0004020202020204" pitchFamily="34" charset="0"/>
            </a:rPr>
            <a:t>Esquemas Ponzi</a:t>
          </a:r>
          <a:endParaRPr lang="de-AT" sz="1800" b="0" dirty="0">
            <a:latin typeface="Aptos Light" panose="020B0004020202020204" pitchFamily="34" charset="0"/>
          </a:endParaRPr>
        </a:p>
      </dgm:t>
    </dgm:pt>
    <dgm:pt modelId="{E9170F69-2203-4C07-9A9A-6047732D101D}" type="parTrans" cxnId="{345B6E13-8A2A-4D54-A3B0-F36C9325AA3A}">
      <dgm:prSet/>
      <dgm:spPr/>
      <dgm:t>
        <a:bodyPr/>
        <a:lstStyle/>
        <a:p>
          <a:endParaRPr lang="de-AT" sz="1800" b="0">
            <a:latin typeface="Aptos Light" panose="020B0004020202020204" pitchFamily="34" charset="0"/>
          </a:endParaRPr>
        </a:p>
      </dgm:t>
    </dgm:pt>
    <dgm:pt modelId="{39756FBB-FF0F-4BD7-9DDA-13871B382EF5}" type="sibTrans" cxnId="{345B6E13-8A2A-4D54-A3B0-F36C9325AA3A}">
      <dgm:prSet phldrT="2" custT="1"/>
      <dgm:spPr/>
      <dgm:t>
        <a:bodyPr/>
        <a:lstStyle/>
        <a:p>
          <a:endParaRPr lang="de-AT" sz="1800" b="0">
            <a:latin typeface="Aptos Light" panose="020B0004020202020204" pitchFamily="34" charset="0"/>
          </a:endParaRPr>
        </a:p>
      </dgm:t>
    </dgm:pt>
    <dgm:pt modelId="{25F305BB-2D2A-42D1-9ACF-EB8525C785EF}">
      <dgm:prSet phldrT="[Text]" custT="1"/>
      <dgm:spPr/>
      <dgm:t>
        <a:bodyPr/>
        <a:lstStyle/>
        <a:p>
          <a:pPr>
            <a:lnSpc>
              <a:spcPct val="100000"/>
            </a:lnSpc>
          </a:pPr>
          <a:r>
            <a:rPr lang="en-GB" sz="1800" b="0" dirty="0" err="1">
              <a:latin typeface="Aptos Light" panose="020B0004020202020204" pitchFamily="34" charset="0"/>
            </a:rPr>
            <a:t>Fraudes</a:t>
          </a:r>
          <a:r>
            <a:rPr lang="en-GB" sz="1800" b="0" dirty="0">
              <a:latin typeface="Aptos Light" panose="020B0004020202020204" pitchFamily="34" charset="0"/>
            </a:rPr>
            <a:t> de </a:t>
          </a:r>
          <a:r>
            <a:rPr lang="en-GB" sz="1800" b="0" dirty="0" err="1">
              <a:latin typeface="Aptos Light" panose="020B0004020202020204" pitchFamily="34" charset="0"/>
            </a:rPr>
            <a:t>Investimento</a:t>
          </a:r>
          <a:endParaRPr lang="de-AT" sz="1800" b="0" dirty="0">
            <a:latin typeface="Aptos Light" panose="020B0004020202020204" pitchFamily="34" charset="0"/>
          </a:endParaRPr>
        </a:p>
      </dgm:t>
    </dgm:pt>
    <dgm:pt modelId="{EEE74824-09E5-433B-B5BA-EE6234CCE92D}" type="parTrans" cxnId="{43DF8F68-655F-4225-AB65-CE810C58B24C}">
      <dgm:prSet/>
      <dgm:spPr/>
      <dgm:t>
        <a:bodyPr/>
        <a:lstStyle/>
        <a:p>
          <a:endParaRPr lang="de-AT" sz="1800" b="0">
            <a:latin typeface="Aptos Light" panose="020B0004020202020204" pitchFamily="34" charset="0"/>
          </a:endParaRPr>
        </a:p>
      </dgm:t>
    </dgm:pt>
    <dgm:pt modelId="{632AE339-9B8A-4878-A294-71333FA625E9}" type="sibTrans" cxnId="{43DF8F68-655F-4225-AB65-CE810C58B24C}">
      <dgm:prSet phldrT="3" custT="1"/>
      <dgm:spPr/>
      <dgm:t>
        <a:bodyPr/>
        <a:lstStyle/>
        <a:p>
          <a:endParaRPr lang="de-AT" sz="1800" b="0">
            <a:latin typeface="Aptos Light" panose="020B0004020202020204" pitchFamily="34" charset="0"/>
          </a:endParaRPr>
        </a:p>
      </dgm:t>
    </dgm:pt>
    <dgm:pt modelId="{716528AD-BB20-42C0-8358-10EC7F00FE5C}" type="pres">
      <dgm:prSet presAssocID="{EBE306DB-7B73-47E6-A2F3-B02D17AD9BD0}" presName="hierChild1" presStyleCnt="0">
        <dgm:presLayoutVars>
          <dgm:chPref val="1"/>
          <dgm:dir/>
          <dgm:animOne val="branch"/>
          <dgm:animLvl val="lvl"/>
          <dgm:resizeHandles/>
        </dgm:presLayoutVars>
      </dgm:prSet>
      <dgm:spPr/>
    </dgm:pt>
    <dgm:pt modelId="{D1BDD405-2BD1-4E97-B5F2-6BBD5EFB14DB}" type="pres">
      <dgm:prSet presAssocID="{51CF4D77-A7F4-4893-BF35-339F2A0B6682}" presName="hierRoot1" presStyleCnt="0"/>
      <dgm:spPr/>
    </dgm:pt>
    <dgm:pt modelId="{93E173DC-2630-45C9-8267-7C62ACF199C4}" type="pres">
      <dgm:prSet presAssocID="{51CF4D77-A7F4-4893-BF35-339F2A0B6682}" presName="composite" presStyleCnt="0"/>
      <dgm:spPr/>
    </dgm:pt>
    <dgm:pt modelId="{D0AE3BB2-18B0-478C-B68F-CC376E7EFA4D}" type="pres">
      <dgm:prSet presAssocID="{51CF4D77-A7F4-4893-BF35-339F2A0B6682}" presName="background" presStyleLbl="node0" presStyleIdx="0" presStyleCnt="3"/>
      <dgm:spPr/>
    </dgm:pt>
    <dgm:pt modelId="{62BEDC88-1CF6-4ED6-BE51-26A8E427C0E3}" type="pres">
      <dgm:prSet presAssocID="{51CF4D77-A7F4-4893-BF35-339F2A0B6682}" presName="text" presStyleLbl="fgAcc0" presStyleIdx="0" presStyleCnt="3">
        <dgm:presLayoutVars>
          <dgm:chPref val="3"/>
        </dgm:presLayoutVars>
      </dgm:prSet>
      <dgm:spPr/>
    </dgm:pt>
    <dgm:pt modelId="{84A631C0-E764-4443-A9D1-4DCE02D5E415}" type="pres">
      <dgm:prSet presAssocID="{51CF4D77-A7F4-4893-BF35-339F2A0B6682}" presName="hierChild2" presStyleCnt="0"/>
      <dgm:spPr/>
    </dgm:pt>
    <dgm:pt modelId="{6D2EC0B3-48FC-4F71-AF7B-304CE0597E8B}" type="pres">
      <dgm:prSet presAssocID="{4D8A9BCA-B473-402C-8A5F-7E33D0D7C678}" presName="hierRoot1" presStyleCnt="0"/>
      <dgm:spPr/>
    </dgm:pt>
    <dgm:pt modelId="{A4C7220E-5A8E-4178-ACFD-CEAECA5AE336}" type="pres">
      <dgm:prSet presAssocID="{4D8A9BCA-B473-402C-8A5F-7E33D0D7C678}" presName="composite" presStyleCnt="0"/>
      <dgm:spPr/>
    </dgm:pt>
    <dgm:pt modelId="{2E4BFE80-F878-42AF-A37F-17DCBFDEB8C0}" type="pres">
      <dgm:prSet presAssocID="{4D8A9BCA-B473-402C-8A5F-7E33D0D7C678}" presName="background" presStyleLbl="node0" presStyleIdx="1" presStyleCnt="3"/>
      <dgm:spPr/>
    </dgm:pt>
    <dgm:pt modelId="{D68C952F-0EC2-4BCA-A063-D7EFC1D8931D}" type="pres">
      <dgm:prSet presAssocID="{4D8A9BCA-B473-402C-8A5F-7E33D0D7C678}" presName="text" presStyleLbl="fgAcc0" presStyleIdx="1" presStyleCnt="3">
        <dgm:presLayoutVars>
          <dgm:chPref val="3"/>
        </dgm:presLayoutVars>
      </dgm:prSet>
      <dgm:spPr/>
    </dgm:pt>
    <dgm:pt modelId="{2B8073AA-FFDA-456F-855B-A00FD16C0373}" type="pres">
      <dgm:prSet presAssocID="{4D8A9BCA-B473-402C-8A5F-7E33D0D7C678}" presName="hierChild2" presStyleCnt="0"/>
      <dgm:spPr/>
    </dgm:pt>
    <dgm:pt modelId="{EBBE7AD5-58D8-49F0-869B-4E076A25F03C}" type="pres">
      <dgm:prSet presAssocID="{25F305BB-2D2A-42D1-9ACF-EB8525C785EF}" presName="hierRoot1" presStyleCnt="0"/>
      <dgm:spPr/>
    </dgm:pt>
    <dgm:pt modelId="{1F96048C-4A2B-436D-91B3-3A50EE5B0B3C}" type="pres">
      <dgm:prSet presAssocID="{25F305BB-2D2A-42D1-9ACF-EB8525C785EF}" presName="composite" presStyleCnt="0"/>
      <dgm:spPr/>
    </dgm:pt>
    <dgm:pt modelId="{0174C0BE-4850-45EC-8707-B7F245913559}" type="pres">
      <dgm:prSet presAssocID="{25F305BB-2D2A-42D1-9ACF-EB8525C785EF}" presName="background" presStyleLbl="node0" presStyleIdx="2" presStyleCnt="3"/>
      <dgm:spPr/>
    </dgm:pt>
    <dgm:pt modelId="{CD38BFB5-51FF-40ED-9300-C2920F898294}" type="pres">
      <dgm:prSet presAssocID="{25F305BB-2D2A-42D1-9ACF-EB8525C785EF}" presName="text" presStyleLbl="fgAcc0" presStyleIdx="2" presStyleCnt="3">
        <dgm:presLayoutVars>
          <dgm:chPref val="3"/>
        </dgm:presLayoutVars>
      </dgm:prSet>
      <dgm:spPr/>
    </dgm:pt>
    <dgm:pt modelId="{534FFA76-39CF-47AB-AC76-63347B9E4625}" type="pres">
      <dgm:prSet presAssocID="{25F305BB-2D2A-42D1-9ACF-EB8525C785EF}" presName="hierChild2" presStyleCnt="0"/>
      <dgm:spPr/>
    </dgm:pt>
  </dgm:ptLst>
  <dgm:cxnLst>
    <dgm:cxn modelId="{FAA34E07-2517-4726-A480-46F023EB043D}" srcId="{EBE306DB-7B73-47E6-A2F3-B02D17AD9BD0}" destId="{51CF4D77-A7F4-4893-BF35-339F2A0B6682}" srcOrd="0" destOrd="0" parTransId="{D1667C93-73D0-4851-8732-16034DC70BAE}" sibTransId="{9F66F138-E43C-44AE-9B9F-C8CE2DCD2249}"/>
    <dgm:cxn modelId="{7A96650D-783B-4BEF-9235-3D65B5F927E0}" type="presOf" srcId="{EBE306DB-7B73-47E6-A2F3-B02D17AD9BD0}" destId="{716528AD-BB20-42C0-8358-10EC7F00FE5C}" srcOrd="0" destOrd="0" presId="urn:microsoft.com/office/officeart/2005/8/layout/hierarchy1"/>
    <dgm:cxn modelId="{345B6E13-8A2A-4D54-A3B0-F36C9325AA3A}" srcId="{EBE306DB-7B73-47E6-A2F3-B02D17AD9BD0}" destId="{4D8A9BCA-B473-402C-8A5F-7E33D0D7C678}" srcOrd="1" destOrd="0" parTransId="{E9170F69-2203-4C07-9A9A-6047732D101D}" sibTransId="{39756FBB-FF0F-4BD7-9DDA-13871B382EF5}"/>
    <dgm:cxn modelId="{43DF8F68-655F-4225-AB65-CE810C58B24C}" srcId="{EBE306DB-7B73-47E6-A2F3-B02D17AD9BD0}" destId="{25F305BB-2D2A-42D1-9ACF-EB8525C785EF}" srcOrd="2" destOrd="0" parTransId="{EEE74824-09E5-433B-B5BA-EE6234CCE92D}" sibTransId="{632AE339-9B8A-4878-A294-71333FA625E9}"/>
    <dgm:cxn modelId="{464FD8A2-3C05-4EBA-B56B-554B751AE200}" type="presOf" srcId="{51CF4D77-A7F4-4893-BF35-339F2A0B6682}" destId="{62BEDC88-1CF6-4ED6-BE51-26A8E427C0E3}" srcOrd="0" destOrd="0" presId="urn:microsoft.com/office/officeart/2005/8/layout/hierarchy1"/>
    <dgm:cxn modelId="{0A2D19D2-92AA-48D2-857E-1705B5B5C9AF}" type="presOf" srcId="{4D8A9BCA-B473-402C-8A5F-7E33D0D7C678}" destId="{D68C952F-0EC2-4BCA-A063-D7EFC1D8931D}" srcOrd="0" destOrd="0" presId="urn:microsoft.com/office/officeart/2005/8/layout/hierarchy1"/>
    <dgm:cxn modelId="{07F36DE9-F92F-4B42-96EC-B464E2C5D30A}" type="presOf" srcId="{25F305BB-2D2A-42D1-9ACF-EB8525C785EF}" destId="{CD38BFB5-51FF-40ED-9300-C2920F898294}" srcOrd="0" destOrd="0" presId="urn:microsoft.com/office/officeart/2005/8/layout/hierarchy1"/>
    <dgm:cxn modelId="{038C44FA-BECD-4EBA-AECF-364F19240AE0}" type="presParOf" srcId="{716528AD-BB20-42C0-8358-10EC7F00FE5C}" destId="{D1BDD405-2BD1-4E97-B5F2-6BBD5EFB14DB}" srcOrd="0" destOrd="0" presId="urn:microsoft.com/office/officeart/2005/8/layout/hierarchy1"/>
    <dgm:cxn modelId="{AB3D14BA-D441-4555-84B3-C414EDF7A4CE}" type="presParOf" srcId="{D1BDD405-2BD1-4E97-B5F2-6BBD5EFB14DB}" destId="{93E173DC-2630-45C9-8267-7C62ACF199C4}" srcOrd="0" destOrd="0" presId="urn:microsoft.com/office/officeart/2005/8/layout/hierarchy1"/>
    <dgm:cxn modelId="{63F2CDA3-5EDE-417C-A173-EC05F010ACB0}" type="presParOf" srcId="{93E173DC-2630-45C9-8267-7C62ACF199C4}" destId="{D0AE3BB2-18B0-478C-B68F-CC376E7EFA4D}" srcOrd="0" destOrd="0" presId="urn:microsoft.com/office/officeart/2005/8/layout/hierarchy1"/>
    <dgm:cxn modelId="{3184FDCA-C68B-4099-88A9-8BCB8C9AB827}" type="presParOf" srcId="{93E173DC-2630-45C9-8267-7C62ACF199C4}" destId="{62BEDC88-1CF6-4ED6-BE51-26A8E427C0E3}" srcOrd="1" destOrd="0" presId="urn:microsoft.com/office/officeart/2005/8/layout/hierarchy1"/>
    <dgm:cxn modelId="{A356B94A-479F-4C1B-A23C-8D4C19A091EE}" type="presParOf" srcId="{D1BDD405-2BD1-4E97-B5F2-6BBD5EFB14DB}" destId="{84A631C0-E764-4443-A9D1-4DCE02D5E415}" srcOrd="1" destOrd="0" presId="urn:microsoft.com/office/officeart/2005/8/layout/hierarchy1"/>
    <dgm:cxn modelId="{3840C7ED-4E84-4E66-9386-810B9F043684}" type="presParOf" srcId="{716528AD-BB20-42C0-8358-10EC7F00FE5C}" destId="{6D2EC0B3-48FC-4F71-AF7B-304CE0597E8B}" srcOrd="1" destOrd="0" presId="urn:microsoft.com/office/officeart/2005/8/layout/hierarchy1"/>
    <dgm:cxn modelId="{15721517-794B-4003-8781-5BB7E7801B2D}" type="presParOf" srcId="{6D2EC0B3-48FC-4F71-AF7B-304CE0597E8B}" destId="{A4C7220E-5A8E-4178-ACFD-CEAECA5AE336}" srcOrd="0" destOrd="0" presId="urn:microsoft.com/office/officeart/2005/8/layout/hierarchy1"/>
    <dgm:cxn modelId="{6B2A8345-DF33-4E55-B5CD-8537BA128D66}" type="presParOf" srcId="{A4C7220E-5A8E-4178-ACFD-CEAECA5AE336}" destId="{2E4BFE80-F878-42AF-A37F-17DCBFDEB8C0}" srcOrd="0" destOrd="0" presId="urn:microsoft.com/office/officeart/2005/8/layout/hierarchy1"/>
    <dgm:cxn modelId="{552F654F-31FD-4942-B0B2-CB102065181C}" type="presParOf" srcId="{A4C7220E-5A8E-4178-ACFD-CEAECA5AE336}" destId="{D68C952F-0EC2-4BCA-A063-D7EFC1D8931D}" srcOrd="1" destOrd="0" presId="urn:microsoft.com/office/officeart/2005/8/layout/hierarchy1"/>
    <dgm:cxn modelId="{0B57623A-7450-4082-BD79-74EA4A8B26CE}" type="presParOf" srcId="{6D2EC0B3-48FC-4F71-AF7B-304CE0597E8B}" destId="{2B8073AA-FFDA-456F-855B-A00FD16C0373}" srcOrd="1" destOrd="0" presId="urn:microsoft.com/office/officeart/2005/8/layout/hierarchy1"/>
    <dgm:cxn modelId="{8CEC89BC-F6F8-407C-A807-D2370F6ADDB9}" type="presParOf" srcId="{716528AD-BB20-42C0-8358-10EC7F00FE5C}" destId="{EBBE7AD5-58D8-49F0-869B-4E076A25F03C}" srcOrd="2" destOrd="0" presId="urn:microsoft.com/office/officeart/2005/8/layout/hierarchy1"/>
    <dgm:cxn modelId="{05E3DBC6-C84C-4980-A812-43E14B68E2E1}" type="presParOf" srcId="{EBBE7AD5-58D8-49F0-869B-4E076A25F03C}" destId="{1F96048C-4A2B-436D-91B3-3A50EE5B0B3C}" srcOrd="0" destOrd="0" presId="urn:microsoft.com/office/officeart/2005/8/layout/hierarchy1"/>
    <dgm:cxn modelId="{0E7B0C5A-6EC0-4D28-874A-7D87FC24222F}" type="presParOf" srcId="{1F96048C-4A2B-436D-91B3-3A50EE5B0B3C}" destId="{0174C0BE-4850-45EC-8707-B7F245913559}" srcOrd="0" destOrd="0" presId="urn:microsoft.com/office/officeart/2005/8/layout/hierarchy1"/>
    <dgm:cxn modelId="{7CA96D36-E5C3-43BE-B572-0531EDDF66DF}" type="presParOf" srcId="{1F96048C-4A2B-436D-91B3-3A50EE5B0B3C}" destId="{CD38BFB5-51FF-40ED-9300-C2920F898294}" srcOrd="1" destOrd="0" presId="urn:microsoft.com/office/officeart/2005/8/layout/hierarchy1"/>
    <dgm:cxn modelId="{E40C26F3-C1CC-4B68-B1F5-FE41000A305C}" type="presParOf" srcId="{EBBE7AD5-58D8-49F0-869B-4E076A25F03C}" destId="{534FFA76-39CF-47AB-AC76-63347B9E462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133095-970F-44F2-AB09-E7563A257CB5}" type="doc">
      <dgm:prSet loTypeId="urn:microsoft.com/office/officeart/2016/7/layout/VerticalDownArrowProcess" loCatId="process" qsTypeId="urn:microsoft.com/office/officeart/2005/8/quickstyle/simple5" qsCatId="simple" csTypeId="urn:microsoft.com/office/officeart/2005/8/colors/colorful5" csCatId="colorful" phldr="1"/>
      <dgm:spPr/>
      <dgm:t>
        <a:bodyPr/>
        <a:lstStyle/>
        <a:p>
          <a:endParaRPr lang="en-US"/>
        </a:p>
      </dgm:t>
    </dgm:pt>
    <dgm:pt modelId="{711A2CDB-FD96-4346-B269-3BC6325D69A2}">
      <dgm:prSet custT="1"/>
      <dgm:spPr/>
      <dgm:t>
        <a:bodyPr/>
        <a:lstStyle/>
        <a:p>
          <a:r>
            <a:rPr lang="en-US" sz="1800" dirty="0" err="1">
              <a:latin typeface="Aptos Light" panose="020B0004020202020204" pitchFamily="34" charset="0"/>
            </a:rPr>
            <a:t>Verificar</a:t>
          </a:r>
          <a:endParaRPr lang="en-US" sz="1800" dirty="0">
            <a:latin typeface="Aptos Light" panose="020B0004020202020204" pitchFamily="34" charset="0"/>
          </a:endParaRPr>
        </a:p>
      </dgm:t>
    </dgm:pt>
    <dgm:pt modelId="{9954876E-E87C-427A-8C4B-6F875A07E09E}" type="parTrans" cxnId="{317BBA3C-C396-4E86-A9CA-A3D229EDFDB1}">
      <dgm:prSet/>
      <dgm:spPr/>
      <dgm:t>
        <a:bodyPr/>
        <a:lstStyle/>
        <a:p>
          <a:endParaRPr lang="en-US" sz="1800">
            <a:latin typeface="Aptos Light" panose="020B0004020202020204" pitchFamily="34" charset="0"/>
          </a:endParaRPr>
        </a:p>
      </dgm:t>
    </dgm:pt>
    <dgm:pt modelId="{82F158D7-B24D-4B26-808C-ED6593938D16}" type="sibTrans" cxnId="{317BBA3C-C396-4E86-A9CA-A3D229EDFDB1}">
      <dgm:prSet/>
      <dgm:spPr/>
      <dgm:t>
        <a:bodyPr/>
        <a:lstStyle/>
        <a:p>
          <a:endParaRPr lang="en-US" sz="1800">
            <a:latin typeface="Aptos Light" panose="020B0004020202020204" pitchFamily="34" charset="0"/>
          </a:endParaRPr>
        </a:p>
      </dgm:t>
    </dgm:pt>
    <dgm:pt modelId="{FE4DE206-335A-4921-9548-B7E22BD9F80D}">
      <dgm:prSet custT="1"/>
      <dgm:spPr/>
      <dgm:t>
        <a:bodyPr/>
        <a:lstStyle/>
        <a:p>
          <a:r>
            <a:rPr lang="pt-PT" sz="1800" dirty="0">
              <a:latin typeface="Aptos Light" panose="020B0004020202020204" pitchFamily="34" charset="0"/>
            </a:rPr>
            <a:t>Verifique o endereço de e-mail do remetente</a:t>
          </a:r>
          <a:endParaRPr lang="en-US" sz="1800" dirty="0">
            <a:latin typeface="Aptos Light" panose="020B0004020202020204" pitchFamily="34" charset="0"/>
          </a:endParaRPr>
        </a:p>
      </dgm:t>
    </dgm:pt>
    <dgm:pt modelId="{A6088350-7B65-45A6-AB16-C9DB1F7B96BF}" type="parTrans" cxnId="{B2EF2BD6-C599-4764-9784-7CC85B339D16}">
      <dgm:prSet/>
      <dgm:spPr/>
      <dgm:t>
        <a:bodyPr/>
        <a:lstStyle/>
        <a:p>
          <a:endParaRPr lang="en-US" sz="1800">
            <a:latin typeface="Aptos Light" panose="020B0004020202020204" pitchFamily="34" charset="0"/>
          </a:endParaRPr>
        </a:p>
      </dgm:t>
    </dgm:pt>
    <dgm:pt modelId="{FEFCCA3C-CF53-4B09-A5C1-C5034D85DDBD}" type="sibTrans" cxnId="{B2EF2BD6-C599-4764-9784-7CC85B339D16}">
      <dgm:prSet/>
      <dgm:spPr/>
      <dgm:t>
        <a:bodyPr/>
        <a:lstStyle/>
        <a:p>
          <a:endParaRPr lang="en-US" sz="1800">
            <a:latin typeface="Aptos Light" panose="020B0004020202020204" pitchFamily="34" charset="0"/>
          </a:endParaRPr>
        </a:p>
      </dgm:t>
    </dgm:pt>
    <dgm:pt modelId="{381D9298-38CC-4779-8A26-13CB25C2899B}">
      <dgm:prSet custT="1"/>
      <dgm:spPr/>
      <dgm:t>
        <a:bodyPr/>
        <a:lstStyle/>
        <a:p>
          <a:r>
            <a:rPr lang="en-US" sz="1800" dirty="0" err="1">
              <a:latin typeface="Aptos Light" panose="020B0004020202020204" pitchFamily="34" charset="0"/>
            </a:rPr>
            <a:t>Verificar</a:t>
          </a:r>
          <a:endParaRPr lang="en-US" sz="1800" dirty="0">
            <a:latin typeface="Aptos Light" panose="020B0004020202020204" pitchFamily="34" charset="0"/>
          </a:endParaRPr>
        </a:p>
      </dgm:t>
    </dgm:pt>
    <dgm:pt modelId="{94A4A750-9447-44EE-8E24-A30B32785BFD}" type="parTrans" cxnId="{DBDE1FCB-14A5-43EC-8CF3-FDF3DB392B68}">
      <dgm:prSet/>
      <dgm:spPr/>
      <dgm:t>
        <a:bodyPr/>
        <a:lstStyle/>
        <a:p>
          <a:endParaRPr lang="en-US" sz="1800">
            <a:latin typeface="Aptos Light" panose="020B0004020202020204" pitchFamily="34" charset="0"/>
          </a:endParaRPr>
        </a:p>
      </dgm:t>
    </dgm:pt>
    <dgm:pt modelId="{FB916C5E-ADC0-4D6C-8F3D-DADF94580DEE}" type="sibTrans" cxnId="{DBDE1FCB-14A5-43EC-8CF3-FDF3DB392B68}">
      <dgm:prSet/>
      <dgm:spPr/>
      <dgm:t>
        <a:bodyPr/>
        <a:lstStyle/>
        <a:p>
          <a:endParaRPr lang="en-US" sz="1800">
            <a:latin typeface="Aptos Light" panose="020B0004020202020204" pitchFamily="34" charset="0"/>
          </a:endParaRPr>
        </a:p>
      </dgm:t>
    </dgm:pt>
    <dgm:pt modelId="{BA993F96-D6F1-4EFE-8237-F488BCFAE399}">
      <dgm:prSet custT="1"/>
      <dgm:spPr/>
      <dgm:t>
        <a:bodyPr/>
        <a:lstStyle/>
        <a:p>
          <a:r>
            <a:rPr lang="pt-PT" sz="1800" dirty="0">
              <a:latin typeface="Aptos Light" panose="020B0004020202020204" pitchFamily="34" charset="0"/>
            </a:rPr>
            <a:t>Verifique se há saudações genéricas</a:t>
          </a:r>
          <a:endParaRPr lang="en-US" sz="1800" dirty="0">
            <a:latin typeface="Aptos Light" panose="020B0004020202020204" pitchFamily="34" charset="0"/>
          </a:endParaRPr>
        </a:p>
      </dgm:t>
    </dgm:pt>
    <dgm:pt modelId="{EC610CE3-FA48-4045-AC0E-9F47D9506544}" type="parTrans" cxnId="{4A029C4D-54A8-471B-B0B1-0DCC6E583624}">
      <dgm:prSet/>
      <dgm:spPr/>
      <dgm:t>
        <a:bodyPr/>
        <a:lstStyle/>
        <a:p>
          <a:endParaRPr lang="en-US" sz="1800">
            <a:latin typeface="Aptos Light" panose="020B0004020202020204" pitchFamily="34" charset="0"/>
          </a:endParaRPr>
        </a:p>
      </dgm:t>
    </dgm:pt>
    <dgm:pt modelId="{AFA4993C-62F9-4974-BF26-87070D8DD030}" type="sibTrans" cxnId="{4A029C4D-54A8-471B-B0B1-0DCC6E583624}">
      <dgm:prSet/>
      <dgm:spPr/>
      <dgm:t>
        <a:bodyPr/>
        <a:lstStyle/>
        <a:p>
          <a:endParaRPr lang="en-US" sz="1800">
            <a:latin typeface="Aptos Light" panose="020B0004020202020204" pitchFamily="34" charset="0"/>
          </a:endParaRPr>
        </a:p>
      </dgm:t>
    </dgm:pt>
    <dgm:pt modelId="{6276FAA6-280D-46A5-AD9C-07E11DB25C27}">
      <dgm:prSet custT="1"/>
      <dgm:spPr/>
      <dgm:t>
        <a:bodyPr/>
        <a:lstStyle/>
        <a:p>
          <a:r>
            <a:rPr lang="en-US" sz="1800" dirty="0">
              <a:latin typeface="Aptos Light" panose="020B0004020202020204" pitchFamily="34" charset="0"/>
            </a:rPr>
            <a:t>Veja</a:t>
          </a:r>
        </a:p>
      </dgm:t>
    </dgm:pt>
    <dgm:pt modelId="{07FFCAA7-397F-40EF-A25B-C26064396A0C}" type="parTrans" cxnId="{A052929B-0C15-4A70-BD54-2392511F1233}">
      <dgm:prSet/>
      <dgm:spPr/>
      <dgm:t>
        <a:bodyPr/>
        <a:lstStyle/>
        <a:p>
          <a:endParaRPr lang="en-US" sz="1800">
            <a:latin typeface="Aptos Light" panose="020B0004020202020204" pitchFamily="34" charset="0"/>
          </a:endParaRPr>
        </a:p>
      </dgm:t>
    </dgm:pt>
    <dgm:pt modelId="{2F37FA34-540B-4E9D-AF6B-B14983A0338E}" type="sibTrans" cxnId="{A052929B-0C15-4A70-BD54-2392511F1233}">
      <dgm:prSet/>
      <dgm:spPr/>
      <dgm:t>
        <a:bodyPr/>
        <a:lstStyle/>
        <a:p>
          <a:endParaRPr lang="en-US" sz="1800">
            <a:latin typeface="Aptos Light" panose="020B0004020202020204" pitchFamily="34" charset="0"/>
          </a:endParaRPr>
        </a:p>
      </dgm:t>
    </dgm:pt>
    <dgm:pt modelId="{6EE7EA70-9FFF-41B4-9352-35C61167A7BB}">
      <dgm:prSet custT="1"/>
      <dgm:spPr/>
      <dgm:t>
        <a:bodyPr/>
        <a:lstStyle/>
        <a:p>
          <a:r>
            <a:rPr lang="pt-PT" sz="1800" dirty="0">
              <a:latin typeface="Aptos Light" panose="020B0004020202020204" pitchFamily="34" charset="0"/>
            </a:rPr>
            <a:t>Procure solicitações ou ameaças urgentes</a:t>
          </a:r>
          <a:endParaRPr lang="en-US" sz="1800" dirty="0">
            <a:latin typeface="Aptos Light" panose="020B0004020202020204" pitchFamily="34" charset="0"/>
          </a:endParaRPr>
        </a:p>
      </dgm:t>
    </dgm:pt>
    <dgm:pt modelId="{72E8A655-042E-4BC7-A388-30281D417A78}" type="parTrans" cxnId="{9EF3C4D5-5C05-4788-8708-B1BEE73BC453}">
      <dgm:prSet/>
      <dgm:spPr/>
      <dgm:t>
        <a:bodyPr/>
        <a:lstStyle/>
        <a:p>
          <a:endParaRPr lang="en-US" sz="1800">
            <a:latin typeface="Aptos Light" panose="020B0004020202020204" pitchFamily="34" charset="0"/>
          </a:endParaRPr>
        </a:p>
      </dgm:t>
    </dgm:pt>
    <dgm:pt modelId="{D1957BE9-14B8-401A-A6DE-97E5CFB9B74F}" type="sibTrans" cxnId="{9EF3C4D5-5C05-4788-8708-B1BEE73BC453}">
      <dgm:prSet/>
      <dgm:spPr/>
      <dgm:t>
        <a:bodyPr/>
        <a:lstStyle/>
        <a:p>
          <a:endParaRPr lang="en-US" sz="1800">
            <a:latin typeface="Aptos Light" panose="020B0004020202020204" pitchFamily="34" charset="0"/>
          </a:endParaRPr>
        </a:p>
      </dgm:t>
    </dgm:pt>
    <dgm:pt modelId="{E88E43C3-C298-4ABC-BC53-950D57009CC7}">
      <dgm:prSet custT="1"/>
      <dgm:spPr/>
      <dgm:t>
        <a:bodyPr/>
        <a:lstStyle/>
        <a:p>
          <a:r>
            <a:rPr lang="en-US" sz="1800" dirty="0" err="1">
              <a:latin typeface="Aptos Light" panose="020B0004020202020204" pitchFamily="34" charset="0"/>
            </a:rPr>
            <a:t>Examinar</a:t>
          </a:r>
          <a:endParaRPr lang="en-US" sz="1800" dirty="0">
            <a:latin typeface="Aptos Light" panose="020B0004020202020204" pitchFamily="34" charset="0"/>
          </a:endParaRPr>
        </a:p>
      </dgm:t>
    </dgm:pt>
    <dgm:pt modelId="{4CCFE4F7-1D36-4BF1-9D22-33BD50444AF6}" type="parTrans" cxnId="{DA383C2F-D413-43AD-9C44-10B8D42633DF}">
      <dgm:prSet/>
      <dgm:spPr/>
      <dgm:t>
        <a:bodyPr/>
        <a:lstStyle/>
        <a:p>
          <a:endParaRPr lang="en-US" sz="1800">
            <a:latin typeface="Aptos Light" panose="020B0004020202020204" pitchFamily="34" charset="0"/>
          </a:endParaRPr>
        </a:p>
      </dgm:t>
    </dgm:pt>
    <dgm:pt modelId="{995608B9-0C64-4E24-A41F-7979CE14D870}" type="sibTrans" cxnId="{DA383C2F-D413-43AD-9C44-10B8D42633DF}">
      <dgm:prSet/>
      <dgm:spPr/>
      <dgm:t>
        <a:bodyPr/>
        <a:lstStyle/>
        <a:p>
          <a:endParaRPr lang="en-US" sz="1800">
            <a:latin typeface="Aptos Light" panose="020B0004020202020204" pitchFamily="34" charset="0"/>
          </a:endParaRPr>
        </a:p>
      </dgm:t>
    </dgm:pt>
    <dgm:pt modelId="{D31ED0C0-25FC-4796-A90D-0A4AC64EA4F6}">
      <dgm:prSet custT="1"/>
      <dgm:spPr/>
      <dgm:t>
        <a:bodyPr/>
        <a:lstStyle/>
        <a:p>
          <a:r>
            <a:rPr lang="en-US" sz="1800" dirty="0" err="1">
              <a:latin typeface="Aptos Light" panose="020B0004020202020204" pitchFamily="34" charset="0"/>
            </a:rPr>
            <a:t>Examinar</a:t>
          </a:r>
          <a:r>
            <a:rPr lang="en-US" sz="1800" dirty="0">
              <a:latin typeface="Aptos Light" panose="020B0004020202020204" pitchFamily="34" charset="0"/>
            </a:rPr>
            <a:t> links e URLs</a:t>
          </a:r>
        </a:p>
      </dgm:t>
    </dgm:pt>
    <dgm:pt modelId="{C88BB187-09E0-406B-B98D-5897B4B33B7E}" type="parTrans" cxnId="{95378FFA-14CA-457D-B0B5-7E286BEABD08}">
      <dgm:prSet/>
      <dgm:spPr/>
      <dgm:t>
        <a:bodyPr/>
        <a:lstStyle/>
        <a:p>
          <a:endParaRPr lang="en-US" sz="1800">
            <a:latin typeface="Aptos Light" panose="020B0004020202020204" pitchFamily="34" charset="0"/>
          </a:endParaRPr>
        </a:p>
      </dgm:t>
    </dgm:pt>
    <dgm:pt modelId="{D1AFE321-5A7F-4672-81B4-9442F39A4410}" type="sibTrans" cxnId="{95378FFA-14CA-457D-B0B5-7E286BEABD08}">
      <dgm:prSet/>
      <dgm:spPr/>
      <dgm:t>
        <a:bodyPr/>
        <a:lstStyle/>
        <a:p>
          <a:endParaRPr lang="en-US" sz="1800">
            <a:latin typeface="Aptos Light" panose="020B0004020202020204" pitchFamily="34" charset="0"/>
          </a:endParaRPr>
        </a:p>
      </dgm:t>
    </dgm:pt>
    <dgm:pt modelId="{FEA7CF78-7390-42B8-87DC-626591E99560}">
      <dgm:prSet custT="1"/>
      <dgm:spPr/>
      <dgm:t>
        <a:bodyPr/>
        <a:lstStyle/>
        <a:p>
          <a:r>
            <a:rPr lang="en-US" sz="1800" dirty="0">
              <a:latin typeface="Aptos Light" panose="020B0004020202020204" pitchFamily="34" charset="0"/>
            </a:rPr>
            <a:t>Evite</a:t>
          </a:r>
        </a:p>
      </dgm:t>
    </dgm:pt>
    <dgm:pt modelId="{5F129C7C-61A5-4AC5-A4F0-30A44979412C}" type="parTrans" cxnId="{563C5DA0-CFBE-46BB-AB12-A6500B7268CA}">
      <dgm:prSet/>
      <dgm:spPr/>
      <dgm:t>
        <a:bodyPr/>
        <a:lstStyle/>
        <a:p>
          <a:endParaRPr lang="en-US" sz="1800">
            <a:latin typeface="Aptos Light" panose="020B0004020202020204" pitchFamily="34" charset="0"/>
          </a:endParaRPr>
        </a:p>
      </dgm:t>
    </dgm:pt>
    <dgm:pt modelId="{2E5AA9EF-1ED1-42DF-95D2-1561B2E166AD}" type="sibTrans" cxnId="{563C5DA0-CFBE-46BB-AB12-A6500B7268CA}">
      <dgm:prSet/>
      <dgm:spPr/>
      <dgm:t>
        <a:bodyPr/>
        <a:lstStyle/>
        <a:p>
          <a:endParaRPr lang="en-US" sz="1800">
            <a:latin typeface="Aptos Light" panose="020B0004020202020204" pitchFamily="34" charset="0"/>
          </a:endParaRPr>
        </a:p>
      </dgm:t>
    </dgm:pt>
    <dgm:pt modelId="{CD80013E-B941-4099-A0E6-18EFD049C92C}">
      <dgm:prSet custT="1"/>
      <dgm:spPr/>
      <dgm:t>
        <a:bodyPr/>
        <a:lstStyle/>
        <a:p>
          <a:r>
            <a:rPr lang="en-US" sz="1800" dirty="0">
              <a:latin typeface="Aptos Light" panose="020B0004020202020204" pitchFamily="34" charset="0"/>
            </a:rPr>
            <a:t>Evite </a:t>
          </a:r>
          <a:r>
            <a:rPr lang="en-US" sz="1800" dirty="0" err="1">
              <a:latin typeface="Aptos Light" panose="020B0004020202020204" pitchFamily="34" charset="0"/>
            </a:rPr>
            <a:t>clicar</a:t>
          </a:r>
          <a:r>
            <a:rPr lang="en-US" sz="1800" dirty="0">
              <a:latin typeface="Aptos Light" panose="020B0004020202020204" pitchFamily="34" charset="0"/>
            </a:rPr>
            <a:t> </a:t>
          </a:r>
          <a:r>
            <a:rPr lang="en-US" sz="1800" dirty="0" err="1">
              <a:latin typeface="Aptos Light" panose="020B0004020202020204" pitchFamily="34" charset="0"/>
            </a:rPr>
            <a:t>em</a:t>
          </a:r>
          <a:r>
            <a:rPr lang="en-US" sz="1800" dirty="0">
              <a:latin typeface="Aptos Light" panose="020B0004020202020204" pitchFamily="34" charset="0"/>
            </a:rPr>
            <a:t> </a:t>
          </a:r>
          <a:r>
            <a:rPr lang="en-US" sz="1800" dirty="0" err="1">
              <a:latin typeface="Aptos Light" panose="020B0004020202020204" pitchFamily="34" charset="0"/>
            </a:rPr>
            <a:t>anexos</a:t>
          </a:r>
          <a:endParaRPr lang="en-US" sz="1800" dirty="0">
            <a:latin typeface="Aptos Light" panose="020B0004020202020204" pitchFamily="34" charset="0"/>
          </a:endParaRPr>
        </a:p>
      </dgm:t>
    </dgm:pt>
    <dgm:pt modelId="{1B1D2E68-DFA2-4A4E-942B-71F854627C97}" type="parTrans" cxnId="{20F8074F-562F-4A41-83CF-C8107CA0EA59}">
      <dgm:prSet/>
      <dgm:spPr/>
      <dgm:t>
        <a:bodyPr/>
        <a:lstStyle/>
        <a:p>
          <a:endParaRPr lang="en-US" sz="1800">
            <a:latin typeface="Aptos Light" panose="020B0004020202020204" pitchFamily="34" charset="0"/>
          </a:endParaRPr>
        </a:p>
      </dgm:t>
    </dgm:pt>
    <dgm:pt modelId="{CF7A0A50-0C29-4785-95AB-B2C034D65391}" type="sibTrans" cxnId="{20F8074F-562F-4A41-83CF-C8107CA0EA59}">
      <dgm:prSet/>
      <dgm:spPr/>
      <dgm:t>
        <a:bodyPr/>
        <a:lstStyle/>
        <a:p>
          <a:endParaRPr lang="en-US" sz="1800">
            <a:latin typeface="Aptos Light" panose="020B0004020202020204" pitchFamily="34" charset="0"/>
          </a:endParaRPr>
        </a:p>
      </dgm:t>
    </dgm:pt>
    <dgm:pt modelId="{5612F39D-42A6-47FE-8F1C-16B5981FD97A}">
      <dgm:prSet custT="1"/>
      <dgm:spPr/>
      <dgm:t>
        <a:bodyPr/>
        <a:lstStyle/>
        <a:p>
          <a:r>
            <a:rPr lang="en-US" sz="1800" dirty="0" err="1">
              <a:latin typeface="Aptos Light" panose="020B0004020202020204" pitchFamily="34" charset="0"/>
            </a:rPr>
            <a:t>Verificar</a:t>
          </a:r>
          <a:endParaRPr lang="en-US" sz="1800" dirty="0">
            <a:latin typeface="Aptos Light" panose="020B0004020202020204" pitchFamily="34" charset="0"/>
          </a:endParaRPr>
        </a:p>
      </dgm:t>
    </dgm:pt>
    <dgm:pt modelId="{83578F6E-BC5B-4C9B-A86F-1C6476094181}" type="parTrans" cxnId="{9D990F37-C181-4451-8740-D3DAE2F1666D}">
      <dgm:prSet/>
      <dgm:spPr/>
      <dgm:t>
        <a:bodyPr/>
        <a:lstStyle/>
        <a:p>
          <a:endParaRPr lang="en-US" sz="1800">
            <a:latin typeface="Aptos Light" panose="020B0004020202020204" pitchFamily="34" charset="0"/>
          </a:endParaRPr>
        </a:p>
      </dgm:t>
    </dgm:pt>
    <dgm:pt modelId="{49647D46-1E64-4C47-B698-D76B99E60241}" type="sibTrans" cxnId="{9D990F37-C181-4451-8740-D3DAE2F1666D}">
      <dgm:prSet/>
      <dgm:spPr/>
      <dgm:t>
        <a:bodyPr/>
        <a:lstStyle/>
        <a:p>
          <a:endParaRPr lang="en-US" sz="1800">
            <a:latin typeface="Aptos Light" panose="020B0004020202020204" pitchFamily="34" charset="0"/>
          </a:endParaRPr>
        </a:p>
      </dgm:t>
    </dgm:pt>
    <dgm:pt modelId="{20E93B71-FED4-4473-B2B2-882E78AD940A}">
      <dgm:prSet custT="1"/>
      <dgm:spPr/>
      <dgm:t>
        <a:bodyPr/>
        <a:lstStyle/>
        <a:p>
          <a:r>
            <a:rPr lang="pt-PT" sz="1800" dirty="0">
              <a:latin typeface="Aptos Light" panose="020B0004020202020204" pitchFamily="34" charset="0"/>
            </a:rPr>
            <a:t>Verificar Pedidos de Informações Pessoais</a:t>
          </a:r>
          <a:endParaRPr lang="en-US" sz="1800" dirty="0">
            <a:latin typeface="Aptos Light" panose="020B0004020202020204" pitchFamily="34" charset="0"/>
          </a:endParaRPr>
        </a:p>
      </dgm:t>
    </dgm:pt>
    <dgm:pt modelId="{7AF17066-2284-4505-9941-2A541B8517FD}" type="parTrans" cxnId="{AC21372F-D4FE-433B-89B1-531616BD6247}">
      <dgm:prSet/>
      <dgm:spPr/>
      <dgm:t>
        <a:bodyPr/>
        <a:lstStyle/>
        <a:p>
          <a:endParaRPr lang="en-US" sz="1800">
            <a:latin typeface="Aptos Light" panose="020B0004020202020204" pitchFamily="34" charset="0"/>
          </a:endParaRPr>
        </a:p>
      </dgm:t>
    </dgm:pt>
    <dgm:pt modelId="{2F05BCEF-59CD-4FC8-B5C9-8EDC01A10DF7}" type="sibTrans" cxnId="{AC21372F-D4FE-433B-89B1-531616BD6247}">
      <dgm:prSet/>
      <dgm:spPr/>
      <dgm:t>
        <a:bodyPr/>
        <a:lstStyle/>
        <a:p>
          <a:endParaRPr lang="en-US" sz="1800">
            <a:latin typeface="Aptos Light" panose="020B0004020202020204" pitchFamily="34" charset="0"/>
          </a:endParaRPr>
        </a:p>
      </dgm:t>
    </dgm:pt>
    <dgm:pt modelId="{DEC9C69B-BF4B-42E3-A597-0921FE9B640F}">
      <dgm:prSet custT="1"/>
      <dgm:spPr/>
      <dgm:t>
        <a:bodyPr/>
        <a:lstStyle/>
        <a:p>
          <a:r>
            <a:rPr lang="en-US" sz="1800" dirty="0" err="1">
              <a:latin typeface="Aptos Light" panose="020B0004020202020204" pitchFamily="34" charset="0"/>
            </a:rPr>
            <a:t>Verificar</a:t>
          </a:r>
          <a:endParaRPr lang="en-US" sz="1800" dirty="0">
            <a:latin typeface="Aptos Light" panose="020B0004020202020204" pitchFamily="34" charset="0"/>
          </a:endParaRPr>
        </a:p>
      </dgm:t>
    </dgm:pt>
    <dgm:pt modelId="{3CBFAA6B-01B1-4E03-A077-B9992D86F38B}" type="parTrans" cxnId="{B84BACE3-3ED7-4202-BFB0-DE4C18A54D1A}">
      <dgm:prSet/>
      <dgm:spPr/>
      <dgm:t>
        <a:bodyPr/>
        <a:lstStyle/>
        <a:p>
          <a:endParaRPr lang="en-US" sz="1800">
            <a:latin typeface="Aptos Light" panose="020B0004020202020204" pitchFamily="34" charset="0"/>
          </a:endParaRPr>
        </a:p>
      </dgm:t>
    </dgm:pt>
    <dgm:pt modelId="{61D97442-BC35-4E58-A979-898DFBA80FC8}" type="sibTrans" cxnId="{B84BACE3-3ED7-4202-BFB0-DE4C18A54D1A}">
      <dgm:prSet/>
      <dgm:spPr/>
      <dgm:t>
        <a:bodyPr/>
        <a:lstStyle/>
        <a:p>
          <a:endParaRPr lang="en-US" sz="1800">
            <a:latin typeface="Aptos Light" panose="020B0004020202020204" pitchFamily="34" charset="0"/>
          </a:endParaRPr>
        </a:p>
      </dgm:t>
    </dgm:pt>
    <dgm:pt modelId="{544FF49B-CF97-4257-BF8C-FA488DEE276C}">
      <dgm:prSet custT="1"/>
      <dgm:spPr/>
      <dgm:t>
        <a:bodyPr/>
        <a:lstStyle/>
        <a:p>
          <a:r>
            <a:rPr lang="pt-PT" sz="1800" dirty="0">
              <a:latin typeface="Aptos Light" panose="020B0004020202020204" pitchFamily="34" charset="0"/>
            </a:rPr>
            <a:t>Verificar erros ortográficos e gramaticais</a:t>
          </a:r>
          <a:endParaRPr lang="en-US" sz="1800" dirty="0">
            <a:latin typeface="Aptos Light" panose="020B0004020202020204" pitchFamily="34" charset="0"/>
          </a:endParaRPr>
        </a:p>
      </dgm:t>
    </dgm:pt>
    <dgm:pt modelId="{E09DE015-E741-439E-9AAC-6C05CD27E013}" type="parTrans" cxnId="{CE6A2DC5-B32D-4A9E-AEE5-836CC7413F3B}">
      <dgm:prSet/>
      <dgm:spPr/>
      <dgm:t>
        <a:bodyPr/>
        <a:lstStyle/>
        <a:p>
          <a:endParaRPr lang="en-US" sz="1800">
            <a:latin typeface="Aptos Light" panose="020B0004020202020204" pitchFamily="34" charset="0"/>
          </a:endParaRPr>
        </a:p>
      </dgm:t>
    </dgm:pt>
    <dgm:pt modelId="{ABF2C19C-6C71-4FD7-A545-8B086D28AAD7}" type="sibTrans" cxnId="{CE6A2DC5-B32D-4A9E-AEE5-836CC7413F3B}">
      <dgm:prSet/>
      <dgm:spPr/>
      <dgm:t>
        <a:bodyPr/>
        <a:lstStyle/>
        <a:p>
          <a:endParaRPr lang="en-US" sz="1800">
            <a:latin typeface="Aptos Light" panose="020B0004020202020204" pitchFamily="34" charset="0"/>
          </a:endParaRPr>
        </a:p>
      </dgm:t>
    </dgm:pt>
    <dgm:pt modelId="{AF18A8C5-50DF-4572-A196-528AD1C68B67}">
      <dgm:prSet custT="1"/>
      <dgm:spPr/>
      <dgm:t>
        <a:bodyPr/>
        <a:lstStyle/>
        <a:p>
          <a:r>
            <a:rPr lang="en-US" sz="1800" dirty="0" err="1">
              <a:latin typeface="Aptos Light" panose="020B0004020202020204" pitchFamily="34" charset="0"/>
            </a:rPr>
            <a:t>Desconfiar</a:t>
          </a:r>
          <a:endParaRPr lang="en-US" sz="1800" dirty="0">
            <a:latin typeface="Aptos Light" panose="020B0004020202020204" pitchFamily="34" charset="0"/>
          </a:endParaRPr>
        </a:p>
      </dgm:t>
    </dgm:pt>
    <dgm:pt modelId="{86690C53-94C5-4A4F-A055-EF8CEB4FA63E}" type="parTrans" cxnId="{1087544A-BE46-4F8E-926E-4BB9A57E1EE9}">
      <dgm:prSet/>
      <dgm:spPr/>
      <dgm:t>
        <a:bodyPr/>
        <a:lstStyle/>
        <a:p>
          <a:endParaRPr lang="en-US" sz="1800">
            <a:latin typeface="Aptos Light" panose="020B0004020202020204" pitchFamily="34" charset="0"/>
          </a:endParaRPr>
        </a:p>
      </dgm:t>
    </dgm:pt>
    <dgm:pt modelId="{1D0A58E0-88BA-40CA-8EEF-F1CF97B3385E}" type="sibTrans" cxnId="{1087544A-BE46-4F8E-926E-4BB9A57E1EE9}">
      <dgm:prSet/>
      <dgm:spPr/>
      <dgm:t>
        <a:bodyPr/>
        <a:lstStyle/>
        <a:p>
          <a:endParaRPr lang="en-US" sz="1800">
            <a:latin typeface="Aptos Light" panose="020B0004020202020204" pitchFamily="34" charset="0"/>
          </a:endParaRPr>
        </a:p>
      </dgm:t>
    </dgm:pt>
    <dgm:pt modelId="{27FF4122-83ED-45B4-B096-5559845ACD17}">
      <dgm:prSet custT="1"/>
      <dgm:spPr/>
      <dgm:t>
        <a:bodyPr/>
        <a:lstStyle/>
        <a:p>
          <a:r>
            <a:rPr lang="pt-PT" sz="1800" dirty="0">
              <a:latin typeface="Aptos Light" panose="020B0004020202020204" pitchFamily="34" charset="0"/>
            </a:rPr>
            <a:t>Tenha cuidado com pedidos ou ofertas incomuns</a:t>
          </a:r>
          <a:endParaRPr lang="en-US" sz="1800" dirty="0">
            <a:latin typeface="Aptos Light" panose="020B0004020202020204" pitchFamily="34" charset="0"/>
          </a:endParaRPr>
        </a:p>
      </dgm:t>
    </dgm:pt>
    <dgm:pt modelId="{67B0BA7E-43D9-4AC6-92AD-E287F408DC8E}" type="parTrans" cxnId="{8BB651F7-201A-43DC-B93F-732AAF323D1B}">
      <dgm:prSet/>
      <dgm:spPr/>
      <dgm:t>
        <a:bodyPr/>
        <a:lstStyle/>
        <a:p>
          <a:endParaRPr lang="en-US" sz="1800">
            <a:latin typeface="Aptos Light" panose="020B0004020202020204" pitchFamily="34" charset="0"/>
          </a:endParaRPr>
        </a:p>
      </dgm:t>
    </dgm:pt>
    <dgm:pt modelId="{DE2A2AE4-8C08-49CC-9046-551E7EB610E7}" type="sibTrans" cxnId="{8BB651F7-201A-43DC-B93F-732AAF323D1B}">
      <dgm:prSet/>
      <dgm:spPr/>
      <dgm:t>
        <a:bodyPr/>
        <a:lstStyle/>
        <a:p>
          <a:endParaRPr lang="en-US" sz="1800">
            <a:latin typeface="Aptos Light" panose="020B0004020202020204" pitchFamily="34" charset="0"/>
          </a:endParaRPr>
        </a:p>
      </dgm:t>
    </dgm:pt>
    <dgm:pt modelId="{91CA9AB2-8DCD-4FE8-8492-05F4CD84D44A}">
      <dgm:prSet custT="1"/>
      <dgm:spPr/>
      <dgm:t>
        <a:bodyPr/>
        <a:lstStyle/>
        <a:p>
          <a:r>
            <a:rPr lang="en-US" sz="1800" dirty="0" err="1">
              <a:latin typeface="Aptos Light" panose="020B0004020202020204" pitchFamily="34" charset="0"/>
            </a:rPr>
            <a:t>Confiança</a:t>
          </a:r>
          <a:endParaRPr lang="en-US" sz="1800" dirty="0">
            <a:latin typeface="Aptos Light" panose="020B0004020202020204" pitchFamily="34" charset="0"/>
          </a:endParaRPr>
        </a:p>
      </dgm:t>
    </dgm:pt>
    <dgm:pt modelId="{C2840AA9-63BC-462A-95D6-1F204C52D870}" type="parTrans" cxnId="{66A84133-93E7-4A27-B945-D6F538A33919}">
      <dgm:prSet/>
      <dgm:spPr/>
      <dgm:t>
        <a:bodyPr/>
        <a:lstStyle/>
        <a:p>
          <a:endParaRPr lang="en-US" sz="1800">
            <a:latin typeface="Aptos Light" panose="020B0004020202020204" pitchFamily="34" charset="0"/>
          </a:endParaRPr>
        </a:p>
      </dgm:t>
    </dgm:pt>
    <dgm:pt modelId="{62881553-2ACD-4518-AB91-812FBB83A9F5}" type="sibTrans" cxnId="{66A84133-93E7-4A27-B945-D6F538A33919}">
      <dgm:prSet/>
      <dgm:spPr/>
      <dgm:t>
        <a:bodyPr/>
        <a:lstStyle/>
        <a:p>
          <a:endParaRPr lang="en-US" sz="1800">
            <a:latin typeface="Aptos Light" panose="020B0004020202020204" pitchFamily="34" charset="0"/>
          </a:endParaRPr>
        </a:p>
      </dgm:t>
    </dgm:pt>
    <dgm:pt modelId="{EF69C272-AEDF-4781-9E4F-6A1C49F8956C}">
      <dgm:prSet custT="1"/>
      <dgm:spPr/>
      <dgm:t>
        <a:bodyPr/>
        <a:lstStyle/>
        <a:p>
          <a:r>
            <a:rPr lang="pt-PT" sz="1800" dirty="0">
              <a:latin typeface="Aptos Light" panose="020B0004020202020204" pitchFamily="34" charset="0"/>
            </a:rPr>
            <a:t>Confie nos seus instintos e seja cético</a:t>
          </a:r>
          <a:endParaRPr lang="en-US" sz="1800" dirty="0">
            <a:latin typeface="Aptos Light" panose="020B0004020202020204" pitchFamily="34" charset="0"/>
          </a:endParaRPr>
        </a:p>
      </dgm:t>
    </dgm:pt>
    <dgm:pt modelId="{13F5678C-6C52-4D91-9527-E49BFE84AE6B}" type="parTrans" cxnId="{31D4D08B-DFFE-4ADF-87EB-541E0818B471}">
      <dgm:prSet/>
      <dgm:spPr/>
      <dgm:t>
        <a:bodyPr/>
        <a:lstStyle/>
        <a:p>
          <a:endParaRPr lang="en-US" sz="1800">
            <a:latin typeface="Aptos Light" panose="020B0004020202020204" pitchFamily="34" charset="0"/>
          </a:endParaRPr>
        </a:p>
      </dgm:t>
    </dgm:pt>
    <dgm:pt modelId="{D12ECCC6-DB49-41F8-B341-CADB903D31C7}" type="sibTrans" cxnId="{31D4D08B-DFFE-4ADF-87EB-541E0818B471}">
      <dgm:prSet/>
      <dgm:spPr/>
      <dgm:t>
        <a:bodyPr/>
        <a:lstStyle/>
        <a:p>
          <a:endParaRPr lang="en-US" sz="1800">
            <a:latin typeface="Aptos Light" panose="020B0004020202020204" pitchFamily="34" charset="0"/>
          </a:endParaRPr>
        </a:p>
      </dgm:t>
    </dgm:pt>
    <dgm:pt modelId="{9E4B440C-93B4-4826-953B-B7EBF44F19F3}">
      <dgm:prSet custT="1"/>
      <dgm:spPr/>
      <dgm:t>
        <a:bodyPr/>
        <a:lstStyle/>
        <a:p>
          <a:r>
            <a:rPr lang="en-US" sz="1800" dirty="0" err="1">
              <a:latin typeface="Aptos Light" panose="020B0004020202020204" pitchFamily="34" charset="0"/>
            </a:rPr>
            <a:t>Utilização</a:t>
          </a:r>
          <a:endParaRPr lang="en-US" sz="1800" dirty="0">
            <a:latin typeface="Aptos Light" panose="020B0004020202020204" pitchFamily="34" charset="0"/>
          </a:endParaRPr>
        </a:p>
      </dgm:t>
    </dgm:pt>
    <dgm:pt modelId="{13A54C39-C5AC-40A7-98E0-0E58CC4A0F8E}" type="parTrans" cxnId="{D345C8AA-1A70-4647-9B8D-7D797630187D}">
      <dgm:prSet/>
      <dgm:spPr/>
      <dgm:t>
        <a:bodyPr/>
        <a:lstStyle/>
        <a:p>
          <a:endParaRPr lang="en-US" sz="1800">
            <a:latin typeface="Aptos Light" panose="020B0004020202020204" pitchFamily="34" charset="0"/>
          </a:endParaRPr>
        </a:p>
      </dgm:t>
    </dgm:pt>
    <dgm:pt modelId="{BBE19A16-7F54-4FEB-BAC2-9A2D693E1748}" type="sibTrans" cxnId="{D345C8AA-1A70-4647-9B8D-7D797630187D}">
      <dgm:prSet/>
      <dgm:spPr/>
      <dgm:t>
        <a:bodyPr/>
        <a:lstStyle/>
        <a:p>
          <a:endParaRPr lang="en-US" sz="1800">
            <a:latin typeface="Aptos Light" panose="020B0004020202020204" pitchFamily="34" charset="0"/>
          </a:endParaRPr>
        </a:p>
      </dgm:t>
    </dgm:pt>
    <dgm:pt modelId="{B40C3104-DCFF-481B-83D5-F1112E701315}">
      <dgm:prSet custT="1"/>
      <dgm:spPr/>
      <dgm:t>
        <a:bodyPr/>
        <a:lstStyle/>
        <a:p>
          <a:r>
            <a:rPr lang="pt-PT" sz="1800" dirty="0">
              <a:latin typeface="Aptos Light" panose="020B0004020202020204" pitchFamily="34" charset="0"/>
            </a:rPr>
            <a:t>Usar software de segurança e filtros de e-mail</a:t>
          </a:r>
          <a:endParaRPr lang="en-US" sz="1800" dirty="0">
            <a:latin typeface="Aptos Light" panose="020B0004020202020204" pitchFamily="34" charset="0"/>
          </a:endParaRPr>
        </a:p>
      </dgm:t>
    </dgm:pt>
    <dgm:pt modelId="{A97D6CF4-C736-472A-A7C8-8612A8BAA7A3}" type="parTrans" cxnId="{3BA65CAE-AA24-4BF7-BD09-57CCAB6331D2}">
      <dgm:prSet/>
      <dgm:spPr/>
      <dgm:t>
        <a:bodyPr/>
        <a:lstStyle/>
        <a:p>
          <a:endParaRPr lang="en-US" sz="1800">
            <a:latin typeface="Aptos Light" panose="020B0004020202020204" pitchFamily="34" charset="0"/>
          </a:endParaRPr>
        </a:p>
      </dgm:t>
    </dgm:pt>
    <dgm:pt modelId="{3052212E-7886-4DA2-B28C-0BA6880A8FB6}" type="sibTrans" cxnId="{3BA65CAE-AA24-4BF7-BD09-57CCAB6331D2}">
      <dgm:prSet/>
      <dgm:spPr/>
      <dgm:t>
        <a:bodyPr/>
        <a:lstStyle/>
        <a:p>
          <a:endParaRPr lang="en-US" sz="1800">
            <a:latin typeface="Aptos Light" panose="020B0004020202020204" pitchFamily="34" charset="0"/>
          </a:endParaRPr>
        </a:p>
      </dgm:t>
    </dgm:pt>
    <dgm:pt modelId="{93A7D164-21E4-4325-9155-D450B2A8E612}" type="pres">
      <dgm:prSet presAssocID="{2F133095-970F-44F2-AB09-E7563A257CB5}" presName="Name0" presStyleCnt="0">
        <dgm:presLayoutVars>
          <dgm:dir/>
          <dgm:animLvl val="lvl"/>
          <dgm:resizeHandles val="exact"/>
        </dgm:presLayoutVars>
      </dgm:prSet>
      <dgm:spPr/>
    </dgm:pt>
    <dgm:pt modelId="{14BEE8D4-1A85-4A02-A23A-DAC8223DAA14}" type="pres">
      <dgm:prSet presAssocID="{9E4B440C-93B4-4826-953B-B7EBF44F19F3}" presName="boxAndChildren" presStyleCnt="0"/>
      <dgm:spPr/>
    </dgm:pt>
    <dgm:pt modelId="{FA5D7C2E-4A35-4FDB-8018-0085721EB62F}" type="pres">
      <dgm:prSet presAssocID="{9E4B440C-93B4-4826-953B-B7EBF44F19F3}" presName="parentTextBox" presStyleLbl="alignNode1" presStyleIdx="0" presStyleCnt="10"/>
      <dgm:spPr/>
    </dgm:pt>
    <dgm:pt modelId="{A1D80F8B-67A0-432B-8661-7AE797D2C3AF}" type="pres">
      <dgm:prSet presAssocID="{9E4B440C-93B4-4826-953B-B7EBF44F19F3}" presName="descendantBox" presStyleLbl="bgAccFollowNode1" presStyleIdx="0" presStyleCnt="10"/>
      <dgm:spPr/>
    </dgm:pt>
    <dgm:pt modelId="{671C3217-EE25-40C7-A6CD-AB873550B974}" type="pres">
      <dgm:prSet presAssocID="{62881553-2ACD-4518-AB91-812FBB83A9F5}" presName="sp" presStyleCnt="0"/>
      <dgm:spPr/>
    </dgm:pt>
    <dgm:pt modelId="{1B5EE87C-7D95-4B2F-BCC1-45677E02B2B6}" type="pres">
      <dgm:prSet presAssocID="{91CA9AB2-8DCD-4FE8-8492-05F4CD84D44A}" presName="arrowAndChildren" presStyleCnt="0"/>
      <dgm:spPr/>
    </dgm:pt>
    <dgm:pt modelId="{629ADFFF-87E2-4AEA-8656-9FB76E332D64}" type="pres">
      <dgm:prSet presAssocID="{91CA9AB2-8DCD-4FE8-8492-05F4CD84D44A}" presName="parentTextArrow" presStyleLbl="node1" presStyleIdx="0" presStyleCnt="0"/>
      <dgm:spPr/>
    </dgm:pt>
    <dgm:pt modelId="{0F7987D2-831B-42D9-9FE0-C6D98B35E144}" type="pres">
      <dgm:prSet presAssocID="{91CA9AB2-8DCD-4FE8-8492-05F4CD84D44A}" presName="arrow" presStyleLbl="alignNode1" presStyleIdx="1" presStyleCnt="10"/>
      <dgm:spPr/>
    </dgm:pt>
    <dgm:pt modelId="{2664C3CE-67DF-40BD-9B2A-7806D2B8581F}" type="pres">
      <dgm:prSet presAssocID="{91CA9AB2-8DCD-4FE8-8492-05F4CD84D44A}" presName="descendantArrow" presStyleLbl="bgAccFollowNode1" presStyleIdx="1" presStyleCnt="10"/>
      <dgm:spPr/>
    </dgm:pt>
    <dgm:pt modelId="{8C8F2645-3513-4A63-9D0C-36BF34921F6D}" type="pres">
      <dgm:prSet presAssocID="{1D0A58E0-88BA-40CA-8EEF-F1CF97B3385E}" presName="sp" presStyleCnt="0"/>
      <dgm:spPr/>
    </dgm:pt>
    <dgm:pt modelId="{05B518D1-90B5-47DC-9A85-A5BC09623B36}" type="pres">
      <dgm:prSet presAssocID="{AF18A8C5-50DF-4572-A196-528AD1C68B67}" presName="arrowAndChildren" presStyleCnt="0"/>
      <dgm:spPr/>
    </dgm:pt>
    <dgm:pt modelId="{565B5EB2-5782-4820-827A-325D853C547A}" type="pres">
      <dgm:prSet presAssocID="{AF18A8C5-50DF-4572-A196-528AD1C68B67}" presName="parentTextArrow" presStyleLbl="node1" presStyleIdx="0" presStyleCnt="0"/>
      <dgm:spPr/>
    </dgm:pt>
    <dgm:pt modelId="{0E0CED74-8F63-4E34-9FB7-B5F7AF7300A3}" type="pres">
      <dgm:prSet presAssocID="{AF18A8C5-50DF-4572-A196-528AD1C68B67}" presName="arrow" presStyleLbl="alignNode1" presStyleIdx="2" presStyleCnt="10"/>
      <dgm:spPr/>
    </dgm:pt>
    <dgm:pt modelId="{208D193F-99E8-4997-B416-82B009784C50}" type="pres">
      <dgm:prSet presAssocID="{AF18A8C5-50DF-4572-A196-528AD1C68B67}" presName="descendantArrow" presStyleLbl="bgAccFollowNode1" presStyleIdx="2" presStyleCnt="10"/>
      <dgm:spPr/>
    </dgm:pt>
    <dgm:pt modelId="{7BD61814-C619-456A-AB8E-7C68798C17FC}" type="pres">
      <dgm:prSet presAssocID="{61D97442-BC35-4E58-A979-898DFBA80FC8}" presName="sp" presStyleCnt="0"/>
      <dgm:spPr/>
    </dgm:pt>
    <dgm:pt modelId="{9DBDEA2D-0064-4045-8208-3C455C86BA83}" type="pres">
      <dgm:prSet presAssocID="{DEC9C69B-BF4B-42E3-A597-0921FE9B640F}" presName="arrowAndChildren" presStyleCnt="0"/>
      <dgm:spPr/>
    </dgm:pt>
    <dgm:pt modelId="{2B0361D0-6759-481A-8CF6-9FD8980E33D7}" type="pres">
      <dgm:prSet presAssocID="{DEC9C69B-BF4B-42E3-A597-0921FE9B640F}" presName="parentTextArrow" presStyleLbl="node1" presStyleIdx="0" presStyleCnt="0"/>
      <dgm:spPr/>
    </dgm:pt>
    <dgm:pt modelId="{5823E15B-5C4D-4591-AC00-74CC6E5DDC91}" type="pres">
      <dgm:prSet presAssocID="{DEC9C69B-BF4B-42E3-A597-0921FE9B640F}" presName="arrow" presStyleLbl="alignNode1" presStyleIdx="3" presStyleCnt="10"/>
      <dgm:spPr/>
    </dgm:pt>
    <dgm:pt modelId="{46E32521-47E7-4C6B-915E-3CE44935FEFD}" type="pres">
      <dgm:prSet presAssocID="{DEC9C69B-BF4B-42E3-A597-0921FE9B640F}" presName="descendantArrow" presStyleLbl="bgAccFollowNode1" presStyleIdx="3" presStyleCnt="10"/>
      <dgm:spPr/>
    </dgm:pt>
    <dgm:pt modelId="{1A86661A-BDC8-41F3-9430-70333F430A7A}" type="pres">
      <dgm:prSet presAssocID="{49647D46-1E64-4C47-B698-D76B99E60241}" presName="sp" presStyleCnt="0"/>
      <dgm:spPr/>
    </dgm:pt>
    <dgm:pt modelId="{57FAF258-A96F-46FA-83BB-A21F3CC204BA}" type="pres">
      <dgm:prSet presAssocID="{5612F39D-42A6-47FE-8F1C-16B5981FD97A}" presName="arrowAndChildren" presStyleCnt="0"/>
      <dgm:spPr/>
    </dgm:pt>
    <dgm:pt modelId="{4B2B016F-BDC4-472F-A8D0-D23533A00C24}" type="pres">
      <dgm:prSet presAssocID="{5612F39D-42A6-47FE-8F1C-16B5981FD97A}" presName="parentTextArrow" presStyleLbl="node1" presStyleIdx="0" presStyleCnt="0"/>
      <dgm:spPr/>
    </dgm:pt>
    <dgm:pt modelId="{98246BB0-3353-4486-8D2B-105758B51314}" type="pres">
      <dgm:prSet presAssocID="{5612F39D-42A6-47FE-8F1C-16B5981FD97A}" presName="arrow" presStyleLbl="alignNode1" presStyleIdx="4" presStyleCnt="10"/>
      <dgm:spPr/>
    </dgm:pt>
    <dgm:pt modelId="{759517FD-4457-4A7A-BC00-A086A616CC6A}" type="pres">
      <dgm:prSet presAssocID="{5612F39D-42A6-47FE-8F1C-16B5981FD97A}" presName="descendantArrow" presStyleLbl="bgAccFollowNode1" presStyleIdx="4" presStyleCnt="10"/>
      <dgm:spPr/>
    </dgm:pt>
    <dgm:pt modelId="{BD83844E-EDE6-4A5F-A182-43A127F7EA93}" type="pres">
      <dgm:prSet presAssocID="{2E5AA9EF-1ED1-42DF-95D2-1561B2E166AD}" presName="sp" presStyleCnt="0"/>
      <dgm:spPr/>
    </dgm:pt>
    <dgm:pt modelId="{BEB31B01-5500-4021-A966-7E5B65967CD9}" type="pres">
      <dgm:prSet presAssocID="{FEA7CF78-7390-42B8-87DC-626591E99560}" presName="arrowAndChildren" presStyleCnt="0"/>
      <dgm:spPr/>
    </dgm:pt>
    <dgm:pt modelId="{4BA31BBF-E9B4-46E6-9996-09DCA3CA87D1}" type="pres">
      <dgm:prSet presAssocID="{FEA7CF78-7390-42B8-87DC-626591E99560}" presName="parentTextArrow" presStyleLbl="node1" presStyleIdx="0" presStyleCnt="0"/>
      <dgm:spPr/>
    </dgm:pt>
    <dgm:pt modelId="{64735089-8F48-43EC-AD88-DCC2BFCEC8A1}" type="pres">
      <dgm:prSet presAssocID="{FEA7CF78-7390-42B8-87DC-626591E99560}" presName="arrow" presStyleLbl="alignNode1" presStyleIdx="5" presStyleCnt="10"/>
      <dgm:spPr/>
    </dgm:pt>
    <dgm:pt modelId="{41ECF293-B9E2-4E86-8E98-058ABA8A98F1}" type="pres">
      <dgm:prSet presAssocID="{FEA7CF78-7390-42B8-87DC-626591E99560}" presName="descendantArrow" presStyleLbl="bgAccFollowNode1" presStyleIdx="5" presStyleCnt="10"/>
      <dgm:spPr/>
    </dgm:pt>
    <dgm:pt modelId="{17D0CC6F-F745-4B51-B46A-8EB6BA8C1B1F}" type="pres">
      <dgm:prSet presAssocID="{995608B9-0C64-4E24-A41F-7979CE14D870}" presName="sp" presStyleCnt="0"/>
      <dgm:spPr/>
    </dgm:pt>
    <dgm:pt modelId="{814D264A-237D-41C2-9BF8-9266F8AE7EAF}" type="pres">
      <dgm:prSet presAssocID="{E88E43C3-C298-4ABC-BC53-950D57009CC7}" presName="arrowAndChildren" presStyleCnt="0"/>
      <dgm:spPr/>
    </dgm:pt>
    <dgm:pt modelId="{13F5749E-27AA-4EF5-9F7B-BA832D79BBAF}" type="pres">
      <dgm:prSet presAssocID="{E88E43C3-C298-4ABC-BC53-950D57009CC7}" presName="parentTextArrow" presStyleLbl="node1" presStyleIdx="0" presStyleCnt="0"/>
      <dgm:spPr/>
    </dgm:pt>
    <dgm:pt modelId="{4B5D5992-6A7F-4511-A4E4-1C19DA0F4696}" type="pres">
      <dgm:prSet presAssocID="{E88E43C3-C298-4ABC-BC53-950D57009CC7}" presName="arrow" presStyleLbl="alignNode1" presStyleIdx="6" presStyleCnt="10"/>
      <dgm:spPr/>
    </dgm:pt>
    <dgm:pt modelId="{DB6596FC-219F-43FD-A9F2-05F06BA757CE}" type="pres">
      <dgm:prSet presAssocID="{E88E43C3-C298-4ABC-BC53-950D57009CC7}" presName="descendantArrow" presStyleLbl="bgAccFollowNode1" presStyleIdx="6" presStyleCnt="10"/>
      <dgm:spPr/>
    </dgm:pt>
    <dgm:pt modelId="{B84A823A-D338-4883-B9E0-DE3483A64A56}" type="pres">
      <dgm:prSet presAssocID="{2F37FA34-540B-4E9D-AF6B-B14983A0338E}" presName="sp" presStyleCnt="0"/>
      <dgm:spPr/>
    </dgm:pt>
    <dgm:pt modelId="{89C8A1FF-4025-4A12-959F-2E441848077D}" type="pres">
      <dgm:prSet presAssocID="{6276FAA6-280D-46A5-AD9C-07E11DB25C27}" presName="arrowAndChildren" presStyleCnt="0"/>
      <dgm:spPr/>
    </dgm:pt>
    <dgm:pt modelId="{6C6D2CAA-89FF-437D-BB89-2E1CC7BFA17B}" type="pres">
      <dgm:prSet presAssocID="{6276FAA6-280D-46A5-AD9C-07E11DB25C27}" presName="parentTextArrow" presStyleLbl="node1" presStyleIdx="0" presStyleCnt="0"/>
      <dgm:spPr/>
    </dgm:pt>
    <dgm:pt modelId="{472D41DB-D7A1-4C29-A5A9-21ADED32BF6D}" type="pres">
      <dgm:prSet presAssocID="{6276FAA6-280D-46A5-AD9C-07E11DB25C27}" presName="arrow" presStyleLbl="alignNode1" presStyleIdx="7" presStyleCnt="10"/>
      <dgm:spPr/>
    </dgm:pt>
    <dgm:pt modelId="{0B455EDB-9B22-4A39-8FE1-E50B279F7051}" type="pres">
      <dgm:prSet presAssocID="{6276FAA6-280D-46A5-AD9C-07E11DB25C27}" presName="descendantArrow" presStyleLbl="bgAccFollowNode1" presStyleIdx="7" presStyleCnt="10"/>
      <dgm:spPr/>
    </dgm:pt>
    <dgm:pt modelId="{F6BBC734-207E-4F6B-8855-1C41D00FB2CE}" type="pres">
      <dgm:prSet presAssocID="{FB916C5E-ADC0-4D6C-8F3D-DADF94580DEE}" presName="sp" presStyleCnt="0"/>
      <dgm:spPr/>
    </dgm:pt>
    <dgm:pt modelId="{12680339-8326-474E-85E5-7DB93914B526}" type="pres">
      <dgm:prSet presAssocID="{381D9298-38CC-4779-8A26-13CB25C2899B}" presName="arrowAndChildren" presStyleCnt="0"/>
      <dgm:spPr/>
    </dgm:pt>
    <dgm:pt modelId="{C306A714-CBAE-4A6F-A2A2-D904013C40B6}" type="pres">
      <dgm:prSet presAssocID="{381D9298-38CC-4779-8A26-13CB25C2899B}" presName="parentTextArrow" presStyleLbl="node1" presStyleIdx="0" presStyleCnt="0"/>
      <dgm:spPr/>
    </dgm:pt>
    <dgm:pt modelId="{D8088E5B-75AD-4C79-90FD-1D36963CEDE2}" type="pres">
      <dgm:prSet presAssocID="{381D9298-38CC-4779-8A26-13CB25C2899B}" presName="arrow" presStyleLbl="alignNode1" presStyleIdx="8" presStyleCnt="10"/>
      <dgm:spPr/>
    </dgm:pt>
    <dgm:pt modelId="{50A6ACA8-53E4-4ECB-94F3-4EC3A1BB5074}" type="pres">
      <dgm:prSet presAssocID="{381D9298-38CC-4779-8A26-13CB25C2899B}" presName="descendantArrow" presStyleLbl="bgAccFollowNode1" presStyleIdx="8" presStyleCnt="10"/>
      <dgm:spPr/>
    </dgm:pt>
    <dgm:pt modelId="{87D15EB9-D59A-4473-8395-CFF2C29C2E67}" type="pres">
      <dgm:prSet presAssocID="{82F158D7-B24D-4B26-808C-ED6593938D16}" presName="sp" presStyleCnt="0"/>
      <dgm:spPr/>
    </dgm:pt>
    <dgm:pt modelId="{8F34EDD4-43BC-4534-863C-7A9C43A558A3}" type="pres">
      <dgm:prSet presAssocID="{711A2CDB-FD96-4346-B269-3BC6325D69A2}" presName="arrowAndChildren" presStyleCnt="0"/>
      <dgm:spPr/>
    </dgm:pt>
    <dgm:pt modelId="{6C914C48-9C0C-4BFF-AFD9-82303DC5ABAA}" type="pres">
      <dgm:prSet presAssocID="{711A2CDB-FD96-4346-B269-3BC6325D69A2}" presName="parentTextArrow" presStyleLbl="node1" presStyleIdx="0" presStyleCnt="0"/>
      <dgm:spPr/>
    </dgm:pt>
    <dgm:pt modelId="{B61E0F05-D414-4B05-A7B5-570E0351DF97}" type="pres">
      <dgm:prSet presAssocID="{711A2CDB-FD96-4346-B269-3BC6325D69A2}" presName="arrow" presStyleLbl="alignNode1" presStyleIdx="9" presStyleCnt="10"/>
      <dgm:spPr/>
    </dgm:pt>
    <dgm:pt modelId="{C1E2AC88-4506-444A-919F-C940AE13C7CE}" type="pres">
      <dgm:prSet presAssocID="{711A2CDB-FD96-4346-B269-3BC6325D69A2}" presName="descendantArrow" presStyleLbl="bgAccFollowNode1" presStyleIdx="9" presStyleCnt="10"/>
      <dgm:spPr/>
    </dgm:pt>
  </dgm:ptLst>
  <dgm:cxnLst>
    <dgm:cxn modelId="{55442503-D7C8-4CE6-AF3C-CD9AEDB8C76D}" type="presOf" srcId="{5612F39D-42A6-47FE-8F1C-16B5981FD97A}" destId="{4B2B016F-BDC4-472F-A8D0-D23533A00C24}" srcOrd="0" destOrd="0" presId="urn:microsoft.com/office/officeart/2016/7/layout/VerticalDownArrowProcess"/>
    <dgm:cxn modelId="{A6805B16-EA2D-4825-9FB6-C3AC1D449C9C}" type="presOf" srcId="{2F133095-970F-44F2-AB09-E7563A257CB5}" destId="{93A7D164-21E4-4325-9155-D450B2A8E612}" srcOrd="0" destOrd="0" presId="urn:microsoft.com/office/officeart/2016/7/layout/VerticalDownArrowProcess"/>
    <dgm:cxn modelId="{B8A2C01B-4907-4F31-8CE5-4A21F605558A}" type="presOf" srcId="{381D9298-38CC-4779-8A26-13CB25C2899B}" destId="{D8088E5B-75AD-4C79-90FD-1D36963CEDE2}" srcOrd="1" destOrd="0" presId="urn:microsoft.com/office/officeart/2016/7/layout/VerticalDownArrowProcess"/>
    <dgm:cxn modelId="{67EF7E21-5B95-4F0B-B2DC-30E708552C48}" type="presOf" srcId="{FEA7CF78-7390-42B8-87DC-626591E99560}" destId="{64735089-8F48-43EC-AD88-DCC2BFCEC8A1}" srcOrd="1" destOrd="0" presId="urn:microsoft.com/office/officeart/2016/7/layout/VerticalDownArrowProcess"/>
    <dgm:cxn modelId="{BD2E3D27-C4E2-451A-A8DA-B1330EC1910C}" type="presOf" srcId="{BA993F96-D6F1-4EFE-8237-F488BCFAE399}" destId="{50A6ACA8-53E4-4ECB-94F3-4EC3A1BB5074}" srcOrd="0" destOrd="0" presId="urn:microsoft.com/office/officeart/2016/7/layout/VerticalDownArrowProcess"/>
    <dgm:cxn modelId="{ADF5A52B-2B49-42E9-92CE-A14212240EBB}" type="presOf" srcId="{6EE7EA70-9FFF-41B4-9352-35C61167A7BB}" destId="{0B455EDB-9B22-4A39-8FE1-E50B279F7051}" srcOrd="0" destOrd="0" presId="urn:microsoft.com/office/officeart/2016/7/layout/VerticalDownArrowProcess"/>
    <dgm:cxn modelId="{AC21372F-D4FE-433B-89B1-531616BD6247}" srcId="{5612F39D-42A6-47FE-8F1C-16B5981FD97A}" destId="{20E93B71-FED4-4473-B2B2-882E78AD940A}" srcOrd="0" destOrd="0" parTransId="{7AF17066-2284-4505-9941-2A541B8517FD}" sibTransId="{2F05BCEF-59CD-4FC8-B5C9-8EDC01A10DF7}"/>
    <dgm:cxn modelId="{DA383C2F-D413-43AD-9C44-10B8D42633DF}" srcId="{2F133095-970F-44F2-AB09-E7563A257CB5}" destId="{E88E43C3-C298-4ABC-BC53-950D57009CC7}" srcOrd="3" destOrd="0" parTransId="{4CCFE4F7-1D36-4BF1-9D22-33BD50444AF6}" sibTransId="{995608B9-0C64-4E24-A41F-7979CE14D870}"/>
    <dgm:cxn modelId="{384A2832-643D-4A31-A5C0-4944D27AB71F}" type="presOf" srcId="{AF18A8C5-50DF-4572-A196-528AD1C68B67}" destId="{0E0CED74-8F63-4E34-9FB7-B5F7AF7300A3}" srcOrd="1" destOrd="0" presId="urn:microsoft.com/office/officeart/2016/7/layout/VerticalDownArrowProcess"/>
    <dgm:cxn modelId="{66A84133-93E7-4A27-B945-D6F538A33919}" srcId="{2F133095-970F-44F2-AB09-E7563A257CB5}" destId="{91CA9AB2-8DCD-4FE8-8492-05F4CD84D44A}" srcOrd="8" destOrd="0" parTransId="{C2840AA9-63BC-462A-95D6-1F204C52D870}" sibTransId="{62881553-2ACD-4518-AB91-812FBB83A9F5}"/>
    <dgm:cxn modelId="{9D990F37-C181-4451-8740-D3DAE2F1666D}" srcId="{2F133095-970F-44F2-AB09-E7563A257CB5}" destId="{5612F39D-42A6-47FE-8F1C-16B5981FD97A}" srcOrd="5" destOrd="0" parTransId="{83578F6E-BC5B-4C9B-A86F-1C6476094181}" sibTransId="{49647D46-1E64-4C47-B698-D76B99E60241}"/>
    <dgm:cxn modelId="{2C74C13A-B799-4EF9-8014-B8BF5A9ED4B9}" type="presOf" srcId="{544FF49B-CF97-4257-BF8C-FA488DEE276C}" destId="{46E32521-47E7-4C6B-915E-3CE44935FEFD}" srcOrd="0" destOrd="0" presId="urn:microsoft.com/office/officeart/2016/7/layout/VerticalDownArrowProcess"/>
    <dgm:cxn modelId="{317BBA3C-C396-4E86-A9CA-A3D229EDFDB1}" srcId="{2F133095-970F-44F2-AB09-E7563A257CB5}" destId="{711A2CDB-FD96-4346-B269-3BC6325D69A2}" srcOrd="0" destOrd="0" parTransId="{9954876E-E87C-427A-8C4B-6F875A07E09E}" sibTransId="{82F158D7-B24D-4B26-808C-ED6593938D16}"/>
    <dgm:cxn modelId="{848ADE5D-3201-4F4F-A671-74F0F6D940C6}" type="presOf" srcId="{20E93B71-FED4-4473-B2B2-882E78AD940A}" destId="{759517FD-4457-4A7A-BC00-A086A616CC6A}" srcOrd="0" destOrd="0" presId="urn:microsoft.com/office/officeart/2016/7/layout/VerticalDownArrowProcess"/>
    <dgm:cxn modelId="{6EF86263-4AEE-4A6D-8CE2-6E4419AE13EC}" type="presOf" srcId="{27FF4122-83ED-45B4-B096-5559845ACD17}" destId="{208D193F-99E8-4997-B416-82B009784C50}" srcOrd="0" destOrd="0" presId="urn:microsoft.com/office/officeart/2016/7/layout/VerticalDownArrowProcess"/>
    <dgm:cxn modelId="{8B7E0B64-66EB-4DC5-8EE5-BCC6D531BEE9}" type="presOf" srcId="{381D9298-38CC-4779-8A26-13CB25C2899B}" destId="{C306A714-CBAE-4A6F-A2A2-D904013C40B6}" srcOrd="0" destOrd="0" presId="urn:microsoft.com/office/officeart/2016/7/layout/VerticalDownArrowProcess"/>
    <dgm:cxn modelId="{EE13E168-46A9-496D-8F1F-3BCE4B6F519F}" type="presOf" srcId="{6276FAA6-280D-46A5-AD9C-07E11DB25C27}" destId="{472D41DB-D7A1-4C29-A5A9-21ADED32BF6D}" srcOrd="1" destOrd="0" presId="urn:microsoft.com/office/officeart/2016/7/layout/VerticalDownArrowProcess"/>
    <dgm:cxn modelId="{1087544A-BE46-4F8E-926E-4BB9A57E1EE9}" srcId="{2F133095-970F-44F2-AB09-E7563A257CB5}" destId="{AF18A8C5-50DF-4572-A196-528AD1C68B67}" srcOrd="7" destOrd="0" parTransId="{86690C53-94C5-4A4F-A055-EF8CEB4FA63E}" sibTransId="{1D0A58E0-88BA-40CA-8EEF-F1CF97B3385E}"/>
    <dgm:cxn modelId="{2E4AAA6C-CF01-4D99-8D8D-74B16173215F}" type="presOf" srcId="{FE4DE206-335A-4921-9548-B7E22BD9F80D}" destId="{C1E2AC88-4506-444A-919F-C940AE13C7CE}" srcOrd="0" destOrd="0" presId="urn:microsoft.com/office/officeart/2016/7/layout/VerticalDownArrowProcess"/>
    <dgm:cxn modelId="{4A029C4D-54A8-471B-B0B1-0DCC6E583624}" srcId="{381D9298-38CC-4779-8A26-13CB25C2899B}" destId="{BA993F96-D6F1-4EFE-8237-F488BCFAE399}" srcOrd="0" destOrd="0" parTransId="{EC610CE3-FA48-4045-AC0E-9F47D9506544}" sibTransId="{AFA4993C-62F9-4974-BF26-87070D8DD030}"/>
    <dgm:cxn modelId="{3003076F-A42B-4A74-8CA7-6894410969CE}" type="presOf" srcId="{EF69C272-AEDF-4781-9E4F-6A1C49F8956C}" destId="{2664C3CE-67DF-40BD-9B2A-7806D2B8581F}" srcOrd="0" destOrd="0" presId="urn:microsoft.com/office/officeart/2016/7/layout/VerticalDownArrowProcess"/>
    <dgm:cxn modelId="{20F8074F-562F-4A41-83CF-C8107CA0EA59}" srcId="{FEA7CF78-7390-42B8-87DC-626591E99560}" destId="{CD80013E-B941-4099-A0E6-18EFD049C92C}" srcOrd="0" destOrd="0" parTransId="{1B1D2E68-DFA2-4A4E-942B-71F854627C97}" sibTransId="{CF7A0A50-0C29-4785-95AB-B2C034D65391}"/>
    <dgm:cxn modelId="{706C2559-B2F8-4F7D-8B92-8906B776AB8F}" type="presOf" srcId="{D31ED0C0-25FC-4796-A90D-0A4AC64EA4F6}" destId="{DB6596FC-219F-43FD-A9F2-05F06BA757CE}" srcOrd="0" destOrd="0" presId="urn:microsoft.com/office/officeart/2016/7/layout/VerticalDownArrowProcess"/>
    <dgm:cxn modelId="{17AA187A-2574-4AED-8478-990D11EFF038}" type="presOf" srcId="{5612F39D-42A6-47FE-8F1C-16B5981FD97A}" destId="{98246BB0-3353-4486-8D2B-105758B51314}" srcOrd="1" destOrd="0" presId="urn:microsoft.com/office/officeart/2016/7/layout/VerticalDownArrowProcess"/>
    <dgm:cxn modelId="{0051D37F-D70E-4549-9717-9C1F7E7ED219}" type="presOf" srcId="{91CA9AB2-8DCD-4FE8-8492-05F4CD84D44A}" destId="{629ADFFF-87E2-4AEA-8656-9FB76E332D64}" srcOrd="0" destOrd="0" presId="urn:microsoft.com/office/officeart/2016/7/layout/VerticalDownArrowProcess"/>
    <dgm:cxn modelId="{C85A4286-5497-4E07-A589-1379035C18D5}" type="presOf" srcId="{DEC9C69B-BF4B-42E3-A597-0921FE9B640F}" destId="{5823E15B-5C4D-4591-AC00-74CC6E5DDC91}" srcOrd="1" destOrd="0" presId="urn:microsoft.com/office/officeart/2016/7/layout/VerticalDownArrowProcess"/>
    <dgm:cxn modelId="{31D4D08B-DFFE-4ADF-87EB-541E0818B471}" srcId="{91CA9AB2-8DCD-4FE8-8492-05F4CD84D44A}" destId="{EF69C272-AEDF-4781-9E4F-6A1C49F8956C}" srcOrd="0" destOrd="0" parTransId="{13F5678C-6C52-4D91-9527-E49BFE84AE6B}" sibTransId="{D12ECCC6-DB49-41F8-B341-CADB903D31C7}"/>
    <dgm:cxn modelId="{A052929B-0C15-4A70-BD54-2392511F1233}" srcId="{2F133095-970F-44F2-AB09-E7563A257CB5}" destId="{6276FAA6-280D-46A5-AD9C-07E11DB25C27}" srcOrd="2" destOrd="0" parTransId="{07FFCAA7-397F-40EF-A25B-C26064396A0C}" sibTransId="{2F37FA34-540B-4E9D-AF6B-B14983A0338E}"/>
    <dgm:cxn modelId="{517EB49B-F541-465D-A7B7-51B0CDF51698}" type="presOf" srcId="{9E4B440C-93B4-4826-953B-B7EBF44F19F3}" destId="{FA5D7C2E-4A35-4FDB-8018-0085721EB62F}" srcOrd="0" destOrd="0" presId="urn:microsoft.com/office/officeart/2016/7/layout/VerticalDownArrowProcess"/>
    <dgm:cxn modelId="{563C5DA0-CFBE-46BB-AB12-A6500B7268CA}" srcId="{2F133095-970F-44F2-AB09-E7563A257CB5}" destId="{FEA7CF78-7390-42B8-87DC-626591E99560}" srcOrd="4" destOrd="0" parTransId="{5F129C7C-61A5-4AC5-A4F0-30A44979412C}" sibTransId="{2E5AA9EF-1ED1-42DF-95D2-1561B2E166AD}"/>
    <dgm:cxn modelId="{2A0B28A5-DC62-4929-B43C-1A3B981251E4}" type="presOf" srcId="{E88E43C3-C298-4ABC-BC53-950D57009CC7}" destId="{4B5D5992-6A7F-4511-A4E4-1C19DA0F4696}" srcOrd="1" destOrd="0" presId="urn:microsoft.com/office/officeart/2016/7/layout/VerticalDownArrowProcess"/>
    <dgm:cxn modelId="{F3ED1CA8-B173-43C2-B27D-89DE14A21C43}" type="presOf" srcId="{711A2CDB-FD96-4346-B269-3BC6325D69A2}" destId="{6C914C48-9C0C-4BFF-AFD9-82303DC5ABAA}" srcOrd="0" destOrd="0" presId="urn:microsoft.com/office/officeart/2016/7/layout/VerticalDownArrowProcess"/>
    <dgm:cxn modelId="{D345C8AA-1A70-4647-9B8D-7D797630187D}" srcId="{2F133095-970F-44F2-AB09-E7563A257CB5}" destId="{9E4B440C-93B4-4826-953B-B7EBF44F19F3}" srcOrd="9" destOrd="0" parTransId="{13A54C39-C5AC-40A7-98E0-0E58CC4A0F8E}" sibTransId="{BBE19A16-7F54-4FEB-BAC2-9A2D693E1748}"/>
    <dgm:cxn modelId="{8BE0DCAA-53CB-4D58-99AD-75527989EF79}" type="presOf" srcId="{E88E43C3-C298-4ABC-BC53-950D57009CC7}" destId="{13F5749E-27AA-4EF5-9F7B-BA832D79BBAF}" srcOrd="0" destOrd="0" presId="urn:microsoft.com/office/officeart/2016/7/layout/VerticalDownArrowProcess"/>
    <dgm:cxn modelId="{3BA65CAE-AA24-4BF7-BD09-57CCAB6331D2}" srcId="{9E4B440C-93B4-4826-953B-B7EBF44F19F3}" destId="{B40C3104-DCFF-481B-83D5-F1112E701315}" srcOrd="0" destOrd="0" parTransId="{A97D6CF4-C736-472A-A7C8-8612A8BAA7A3}" sibTransId="{3052212E-7886-4DA2-B28C-0BA6880A8FB6}"/>
    <dgm:cxn modelId="{9E3032C1-1EAA-41A0-9E98-9778A795DED8}" type="presOf" srcId="{AF18A8C5-50DF-4572-A196-528AD1C68B67}" destId="{565B5EB2-5782-4820-827A-325D853C547A}" srcOrd="0" destOrd="0" presId="urn:microsoft.com/office/officeart/2016/7/layout/VerticalDownArrowProcess"/>
    <dgm:cxn modelId="{48B0F7C1-DB2F-4F19-B12C-519301819102}" type="presOf" srcId="{B40C3104-DCFF-481B-83D5-F1112E701315}" destId="{A1D80F8B-67A0-432B-8661-7AE797D2C3AF}" srcOrd="0" destOrd="0" presId="urn:microsoft.com/office/officeart/2016/7/layout/VerticalDownArrowProcess"/>
    <dgm:cxn modelId="{EA8889C2-8B0F-406C-A11D-5C23B8207266}" type="presOf" srcId="{FEA7CF78-7390-42B8-87DC-626591E99560}" destId="{4BA31BBF-E9B4-46E6-9996-09DCA3CA87D1}" srcOrd="0" destOrd="0" presId="urn:microsoft.com/office/officeart/2016/7/layout/VerticalDownArrowProcess"/>
    <dgm:cxn modelId="{CE6A2DC5-B32D-4A9E-AEE5-836CC7413F3B}" srcId="{DEC9C69B-BF4B-42E3-A597-0921FE9B640F}" destId="{544FF49B-CF97-4257-BF8C-FA488DEE276C}" srcOrd="0" destOrd="0" parTransId="{E09DE015-E741-439E-9AAC-6C05CD27E013}" sibTransId="{ABF2C19C-6C71-4FD7-A545-8B086D28AAD7}"/>
    <dgm:cxn modelId="{58ACC5C7-C2AC-4325-95D5-8CB1E533573B}" type="presOf" srcId="{CD80013E-B941-4099-A0E6-18EFD049C92C}" destId="{41ECF293-B9E2-4E86-8E98-058ABA8A98F1}" srcOrd="0" destOrd="0" presId="urn:microsoft.com/office/officeart/2016/7/layout/VerticalDownArrowProcess"/>
    <dgm:cxn modelId="{DBDE1FCB-14A5-43EC-8CF3-FDF3DB392B68}" srcId="{2F133095-970F-44F2-AB09-E7563A257CB5}" destId="{381D9298-38CC-4779-8A26-13CB25C2899B}" srcOrd="1" destOrd="0" parTransId="{94A4A750-9447-44EE-8E24-A30B32785BFD}" sibTransId="{FB916C5E-ADC0-4D6C-8F3D-DADF94580DEE}"/>
    <dgm:cxn modelId="{9EF3C4D5-5C05-4788-8708-B1BEE73BC453}" srcId="{6276FAA6-280D-46A5-AD9C-07E11DB25C27}" destId="{6EE7EA70-9FFF-41B4-9352-35C61167A7BB}" srcOrd="0" destOrd="0" parTransId="{72E8A655-042E-4BC7-A388-30281D417A78}" sibTransId="{D1957BE9-14B8-401A-A6DE-97E5CFB9B74F}"/>
    <dgm:cxn modelId="{B2EF2BD6-C599-4764-9784-7CC85B339D16}" srcId="{711A2CDB-FD96-4346-B269-3BC6325D69A2}" destId="{FE4DE206-335A-4921-9548-B7E22BD9F80D}" srcOrd="0" destOrd="0" parTransId="{A6088350-7B65-45A6-AB16-C9DB1F7B96BF}" sibTransId="{FEFCCA3C-CF53-4B09-A5C1-C5034D85DDBD}"/>
    <dgm:cxn modelId="{E5E3ACDA-5909-43DF-9AE1-17AD2F25AF63}" type="presOf" srcId="{DEC9C69B-BF4B-42E3-A597-0921FE9B640F}" destId="{2B0361D0-6759-481A-8CF6-9FD8980E33D7}" srcOrd="0" destOrd="0" presId="urn:microsoft.com/office/officeart/2016/7/layout/VerticalDownArrowProcess"/>
    <dgm:cxn modelId="{D75330E1-CB3C-4DB2-B7D3-BAFCAFF227C8}" type="presOf" srcId="{91CA9AB2-8DCD-4FE8-8492-05F4CD84D44A}" destId="{0F7987D2-831B-42D9-9FE0-C6D98B35E144}" srcOrd="1" destOrd="0" presId="urn:microsoft.com/office/officeart/2016/7/layout/VerticalDownArrowProcess"/>
    <dgm:cxn modelId="{B84BACE3-3ED7-4202-BFB0-DE4C18A54D1A}" srcId="{2F133095-970F-44F2-AB09-E7563A257CB5}" destId="{DEC9C69B-BF4B-42E3-A597-0921FE9B640F}" srcOrd="6" destOrd="0" parTransId="{3CBFAA6B-01B1-4E03-A077-B9992D86F38B}" sibTransId="{61D97442-BC35-4E58-A979-898DFBA80FC8}"/>
    <dgm:cxn modelId="{84DB7AF0-790F-4791-834B-999C30A7AFA2}" type="presOf" srcId="{711A2CDB-FD96-4346-B269-3BC6325D69A2}" destId="{B61E0F05-D414-4B05-A7B5-570E0351DF97}" srcOrd="1" destOrd="0" presId="urn:microsoft.com/office/officeart/2016/7/layout/VerticalDownArrowProcess"/>
    <dgm:cxn modelId="{8BB651F7-201A-43DC-B93F-732AAF323D1B}" srcId="{AF18A8C5-50DF-4572-A196-528AD1C68B67}" destId="{27FF4122-83ED-45B4-B096-5559845ACD17}" srcOrd="0" destOrd="0" parTransId="{67B0BA7E-43D9-4AC6-92AD-E287F408DC8E}" sibTransId="{DE2A2AE4-8C08-49CC-9046-551E7EB610E7}"/>
    <dgm:cxn modelId="{95378FFA-14CA-457D-B0B5-7E286BEABD08}" srcId="{E88E43C3-C298-4ABC-BC53-950D57009CC7}" destId="{D31ED0C0-25FC-4796-A90D-0A4AC64EA4F6}" srcOrd="0" destOrd="0" parTransId="{C88BB187-09E0-406B-B98D-5897B4B33B7E}" sibTransId="{D1AFE321-5A7F-4672-81B4-9442F39A4410}"/>
    <dgm:cxn modelId="{ECE452FD-5739-4797-A6E7-A574DAFBACBB}" type="presOf" srcId="{6276FAA6-280D-46A5-AD9C-07E11DB25C27}" destId="{6C6D2CAA-89FF-437D-BB89-2E1CC7BFA17B}" srcOrd="0" destOrd="0" presId="urn:microsoft.com/office/officeart/2016/7/layout/VerticalDownArrowProcess"/>
    <dgm:cxn modelId="{84771D69-032B-494F-B269-D5E432745254}" type="presParOf" srcId="{93A7D164-21E4-4325-9155-D450B2A8E612}" destId="{14BEE8D4-1A85-4A02-A23A-DAC8223DAA14}" srcOrd="0" destOrd="0" presId="urn:microsoft.com/office/officeart/2016/7/layout/VerticalDownArrowProcess"/>
    <dgm:cxn modelId="{AC0FD472-4C1A-498F-91F3-25FBEE23F887}" type="presParOf" srcId="{14BEE8D4-1A85-4A02-A23A-DAC8223DAA14}" destId="{FA5D7C2E-4A35-4FDB-8018-0085721EB62F}" srcOrd="0" destOrd="0" presId="urn:microsoft.com/office/officeart/2016/7/layout/VerticalDownArrowProcess"/>
    <dgm:cxn modelId="{36B6D1E0-6957-496A-8729-01DC74C1B8A4}" type="presParOf" srcId="{14BEE8D4-1A85-4A02-A23A-DAC8223DAA14}" destId="{A1D80F8B-67A0-432B-8661-7AE797D2C3AF}" srcOrd="1" destOrd="0" presId="urn:microsoft.com/office/officeart/2016/7/layout/VerticalDownArrowProcess"/>
    <dgm:cxn modelId="{8F35E781-303E-496D-AF2F-66E0DF1BB67E}" type="presParOf" srcId="{93A7D164-21E4-4325-9155-D450B2A8E612}" destId="{671C3217-EE25-40C7-A6CD-AB873550B974}" srcOrd="1" destOrd="0" presId="urn:microsoft.com/office/officeart/2016/7/layout/VerticalDownArrowProcess"/>
    <dgm:cxn modelId="{FD0C5EB3-A0BC-4F5B-93EB-D6426FC46977}" type="presParOf" srcId="{93A7D164-21E4-4325-9155-D450B2A8E612}" destId="{1B5EE87C-7D95-4B2F-BCC1-45677E02B2B6}" srcOrd="2" destOrd="0" presId="urn:microsoft.com/office/officeart/2016/7/layout/VerticalDownArrowProcess"/>
    <dgm:cxn modelId="{A0A914BF-AA10-469C-A126-86D7D5D139DD}" type="presParOf" srcId="{1B5EE87C-7D95-4B2F-BCC1-45677E02B2B6}" destId="{629ADFFF-87E2-4AEA-8656-9FB76E332D64}" srcOrd="0" destOrd="0" presId="urn:microsoft.com/office/officeart/2016/7/layout/VerticalDownArrowProcess"/>
    <dgm:cxn modelId="{72A0E223-489A-4608-A993-B8987ADD63F6}" type="presParOf" srcId="{1B5EE87C-7D95-4B2F-BCC1-45677E02B2B6}" destId="{0F7987D2-831B-42D9-9FE0-C6D98B35E144}" srcOrd="1" destOrd="0" presId="urn:microsoft.com/office/officeart/2016/7/layout/VerticalDownArrowProcess"/>
    <dgm:cxn modelId="{3DF8DEA4-4EB9-4AB8-A179-5B929358ABA1}" type="presParOf" srcId="{1B5EE87C-7D95-4B2F-BCC1-45677E02B2B6}" destId="{2664C3CE-67DF-40BD-9B2A-7806D2B8581F}" srcOrd="2" destOrd="0" presId="urn:microsoft.com/office/officeart/2016/7/layout/VerticalDownArrowProcess"/>
    <dgm:cxn modelId="{A75D1F14-1CA7-4800-BA3B-65950AB5C4F1}" type="presParOf" srcId="{93A7D164-21E4-4325-9155-D450B2A8E612}" destId="{8C8F2645-3513-4A63-9D0C-36BF34921F6D}" srcOrd="3" destOrd="0" presId="urn:microsoft.com/office/officeart/2016/7/layout/VerticalDownArrowProcess"/>
    <dgm:cxn modelId="{0F528BF0-654A-4056-9A9A-C4CD79E89AF0}" type="presParOf" srcId="{93A7D164-21E4-4325-9155-D450B2A8E612}" destId="{05B518D1-90B5-47DC-9A85-A5BC09623B36}" srcOrd="4" destOrd="0" presId="urn:microsoft.com/office/officeart/2016/7/layout/VerticalDownArrowProcess"/>
    <dgm:cxn modelId="{A18B5027-3A1B-4DA0-871A-759076AB733E}" type="presParOf" srcId="{05B518D1-90B5-47DC-9A85-A5BC09623B36}" destId="{565B5EB2-5782-4820-827A-325D853C547A}" srcOrd="0" destOrd="0" presId="urn:microsoft.com/office/officeart/2016/7/layout/VerticalDownArrowProcess"/>
    <dgm:cxn modelId="{499C72C9-7594-4E05-8ABD-9D64B764F5E4}" type="presParOf" srcId="{05B518D1-90B5-47DC-9A85-A5BC09623B36}" destId="{0E0CED74-8F63-4E34-9FB7-B5F7AF7300A3}" srcOrd="1" destOrd="0" presId="urn:microsoft.com/office/officeart/2016/7/layout/VerticalDownArrowProcess"/>
    <dgm:cxn modelId="{72E3118E-B9D7-4C8B-BF9D-E35F555E7275}" type="presParOf" srcId="{05B518D1-90B5-47DC-9A85-A5BC09623B36}" destId="{208D193F-99E8-4997-B416-82B009784C50}" srcOrd="2" destOrd="0" presId="urn:microsoft.com/office/officeart/2016/7/layout/VerticalDownArrowProcess"/>
    <dgm:cxn modelId="{FCA24D27-C862-4758-AFC5-95121470A961}" type="presParOf" srcId="{93A7D164-21E4-4325-9155-D450B2A8E612}" destId="{7BD61814-C619-456A-AB8E-7C68798C17FC}" srcOrd="5" destOrd="0" presId="urn:microsoft.com/office/officeart/2016/7/layout/VerticalDownArrowProcess"/>
    <dgm:cxn modelId="{C2CEBD82-B70D-4DC3-A268-1F43C4D35DF6}" type="presParOf" srcId="{93A7D164-21E4-4325-9155-D450B2A8E612}" destId="{9DBDEA2D-0064-4045-8208-3C455C86BA83}" srcOrd="6" destOrd="0" presId="urn:microsoft.com/office/officeart/2016/7/layout/VerticalDownArrowProcess"/>
    <dgm:cxn modelId="{8ECF52DC-2DB4-4C2E-8A7C-567C132200F9}" type="presParOf" srcId="{9DBDEA2D-0064-4045-8208-3C455C86BA83}" destId="{2B0361D0-6759-481A-8CF6-9FD8980E33D7}" srcOrd="0" destOrd="0" presId="urn:microsoft.com/office/officeart/2016/7/layout/VerticalDownArrowProcess"/>
    <dgm:cxn modelId="{E8481469-A29A-4452-99D0-7CDFB90D1A75}" type="presParOf" srcId="{9DBDEA2D-0064-4045-8208-3C455C86BA83}" destId="{5823E15B-5C4D-4591-AC00-74CC6E5DDC91}" srcOrd="1" destOrd="0" presId="urn:microsoft.com/office/officeart/2016/7/layout/VerticalDownArrowProcess"/>
    <dgm:cxn modelId="{EE5B00AE-FD87-4DB9-B541-F169D37FDE4F}" type="presParOf" srcId="{9DBDEA2D-0064-4045-8208-3C455C86BA83}" destId="{46E32521-47E7-4C6B-915E-3CE44935FEFD}" srcOrd="2" destOrd="0" presId="urn:microsoft.com/office/officeart/2016/7/layout/VerticalDownArrowProcess"/>
    <dgm:cxn modelId="{3EFF80B6-598C-4AC5-9A8E-3CE92380298C}" type="presParOf" srcId="{93A7D164-21E4-4325-9155-D450B2A8E612}" destId="{1A86661A-BDC8-41F3-9430-70333F430A7A}" srcOrd="7" destOrd="0" presId="urn:microsoft.com/office/officeart/2016/7/layout/VerticalDownArrowProcess"/>
    <dgm:cxn modelId="{A8609382-662A-4D04-84F7-846A495CBCDA}" type="presParOf" srcId="{93A7D164-21E4-4325-9155-D450B2A8E612}" destId="{57FAF258-A96F-46FA-83BB-A21F3CC204BA}" srcOrd="8" destOrd="0" presId="urn:microsoft.com/office/officeart/2016/7/layout/VerticalDownArrowProcess"/>
    <dgm:cxn modelId="{95A38447-104F-43B3-A22F-76105E8867C7}" type="presParOf" srcId="{57FAF258-A96F-46FA-83BB-A21F3CC204BA}" destId="{4B2B016F-BDC4-472F-A8D0-D23533A00C24}" srcOrd="0" destOrd="0" presId="urn:microsoft.com/office/officeart/2016/7/layout/VerticalDownArrowProcess"/>
    <dgm:cxn modelId="{B3AEE56B-8D1C-427D-B250-0FF237CAECC0}" type="presParOf" srcId="{57FAF258-A96F-46FA-83BB-A21F3CC204BA}" destId="{98246BB0-3353-4486-8D2B-105758B51314}" srcOrd="1" destOrd="0" presId="urn:microsoft.com/office/officeart/2016/7/layout/VerticalDownArrowProcess"/>
    <dgm:cxn modelId="{7723F73D-8671-46D6-99D4-42304E065E4C}" type="presParOf" srcId="{57FAF258-A96F-46FA-83BB-A21F3CC204BA}" destId="{759517FD-4457-4A7A-BC00-A086A616CC6A}" srcOrd="2" destOrd="0" presId="urn:microsoft.com/office/officeart/2016/7/layout/VerticalDownArrowProcess"/>
    <dgm:cxn modelId="{56ECFC42-578E-4333-826F-DFC4065DBE89}" type="presParOf" srcId="{93A7D164-21E4-4325-9155-D450B2A8E612}" destId="{BD83844E-EDE6-4A5F-A182-43A127F7EA93}" srcOrd="9" destOrd="0" presId="urn:microsoft.com/office/officeart/2016/7/layout/VerticalDownArrowProcess"/>
    <dgm:cxn modelId="{1A1E023A-A9AB-4B91-BE35-E51CD0E2BC99}" type="presParOf" srcId="{93A7D164-21E4-4325-9155-D450B2A8E612}" destId="{BEB31B01-5500-4021-A966-7E5B65967CD9}" srcOrd="10" destOrd="0" presId="urn:microsoft.com/office/officeart/2016/7/layout/VerticalDownArrowProcess"/>
    <dgm:cxn modelId="{3A283F38-3CF0-40B8-B2CE-CA0FFCB7F7BB}" type="presParOf" srcId="{BEB31B01-5500-4021-A966-7E5B65967CD9}" destId="{4BA31BBF-E9B4-46E6-9996-09DCA3CA87D1}" srcOrd="0" destOrd="0" presId="urn:microsoft.com/office/officeart/2016/7/layout/VerticalDownArrowProcess"/>
    <dgm:cxn modelId="{E259656F-A85F-45E5-B534-E58D300BE189}" type="presParOf" srcId="{BEB31B01-5500-4021-A966-7E5B65967CD9}" destId="{64735089-8F48-43EC-AD88-DCC2BFCEC8A1}" srcOrd="1" destOrd="0" presId="urn:microsoft.com/office/officeart/2016/7/layout/VerticalDownArrowProcess"/>
    <dgm:cxn modelId="{D605B51D-8CE3-41C8-BCFF-5B0129EEF26E}" type="presParOf" srcId="{BEB31B01-5500-4021-A966-7E5B65967CD9}" destId="{41ECF293-B9E2-4E86-8E98-058ABA8A98F1}" srcOrd="2" destOrd="0" presId="urn:microsoft.com/office/officeart/2016/7/layout/VerticalDownArrowProcess"/>
    <dgm:cxn modelId="{950520BC-2FFA-4968-80DD-89A584529822}" type="presParOf" srcId="{93A7D164-21E4-4325-9155-D450B2A8E612}" destId="{17D0CC6F-F745-4B51-B46A-8EB6BA8C1B1F}" srcOrd="11" destOrd="0" presId="urn:microsoft.com/office/officeart/2016/7/layout/VerticalDownArrowProcess"/>
    <dgm:cxn modelId="{26A53D4E-901C-4819-B70A-CE7073FC55F9}" type="presParOf" srcId="{93A7D164-21E4-4325-9155-D450B2A8E612}" destId="{814D264A-237D-41C2-9BF8-9266F8AE7EAF}" srcOrd="12" destOrd="0" presId="urn:microsoft.com/office/officeart/2016/7/layout/VerticalDownArrowProcess"/>
    <dgm:cxn modelId="{8D12DA47-3543-4DF7-8F8D-372CBA9350A9}" type="presParOf" srcId="{814D264A-237D-41C2-9BF8-9266F8AE7EAF}" destId="{13F5749E-27AA-4EF5-9F7B-BA832D79BBAF}" srcOrd="0" destOrd="0" presId="urn:microsoft.com/office/officeart/2016/7/layout/VerticalDownArrowProcess"/>
    <dgm:cxn modelId="{C5B8258C-7E4D-4C66-9B0E-5CEFB0E704FA}" type="presParOf" srcId="{814D264A-237D-41C2-9BF8-9266F8AE7EAF}" destId="{4B5D5992-6A7F-4511-A4E4-1C19DA0F4696}" srcOrd="1" destOrd="0" presId="urn:microsoft.com/office/officeart/2016/7/layout/VerticalDownArrowProcess"/>
    <dgm:cxn modelId="{3E0A576D-929D-4A3E-A023-7FF697E42242}" type="presParOf" srcId="{814D264A-237D-41C2-9BF8-9266F8AE7EAF}" destId="{DB6596FC-219F-43FD-A9F2-05F06BA757CE}" srcOrd="2" destOrd="0" presId="urn:microsoft.com/office/officeart/2016/7/layout/VerticalDownArrowProcess"/>
    <dgm:cxn modelId="{CDF1A31A-98F0-4EBF-B92E-08188FED4E9F}" type="presParOf" srcId="{93A7D164-21E4-4325-9155-D450B2A8E612}" destId="{B84A823A-D338-4883-B9E0-DE3483A64A56}" srcOrd="13" destOrd="0" presId="urn:microsoft.com/office/officeart/2016/7/layout/VerticalDownArrowProcess"/>
    <dgm:cxn modelId="{C46AA9D5-4BB3-4733-B41C-CFFA4EBD1871}" type="presParOf" srcId="{93A7D164-21E4-4325-9155-D450B2A8E612}" destId="{89C8A1FF-4025-4A12-959F-2E441848077D}" srcOrd="14" destOrd="0" presId="urn:microsoft.com/office/officeart/2016/7/layout/VerticalDownArrowProcess"/>
    <dgm:cxn modelId="{2DF18DD0-E427-4015-A84A-E5EBF54967B3}" type="presParOf" srcId="{89C8A1FF-4025-4A12-959F-2E441848077D}" destId="{6C6D2CAA-89FF-437D-BB89-2E1CC7BFA17B}" srcOrd="0" destOrd="0" presId="urn:microsoft.com/office/officeart/2016/7/layout/VerticalDownArrowProcess"/>
    <dgm:cxn modelId="{FDA4B9D5-5E1A-48A2-B926-AE7761173E7E}" type="presParOf" srcId="{89C8A1FF-4025-4A12-959F-2E441848077D}" destId="{472D41DB-D7A1-4C29-A5A9-21ADED32BF6D}" srcOrd="1" destOrd="0" presId="urn:microsoft.com/office/officeart/2016/7/layout/VerticalDownArrowProcess"/>
    <dgm:cxn modelId="{FBDBE6DA-B147-4832-8500-72C77BC285C0}" type="presParOf" srcId="{89C8A1FF-4025-4A12-959F-2E441848077D}" destId="{0B455EDB-9B22-4A39-8FE1-E50B279F7051}" srcOrd="2" destOrd="0" presId="urn:microsoft.com/office/officeart/2016/7/layout/VerticalDownArrowProcess"/>
    <dgm:cxn modelId="{5AD7240B-D12A-4F93-A701-21C2CFF5BB0B}" type="presParOf" srcId="{93A7D164-21E4-4325-9155-D450B2A8E612}" destId="{F6BBC734-207E-4F6B-8855-1C41D00FB2CE}" srcOrd="15" destOrd="0" presId="urn:microsoft.com/office/officeart/2016/7/layout/VerticalDownArrowProcess"/>
    <dgm:cxn modelId="{52379DCB-052F-40EA-8797-79F1784AD1F2}" type="presParOf" srcId="{93A7D164-21E4-4325-9155-D450B2A8E612}" destId="{12680339-8326-474E-85E5-7DB93914B526}" srcOrd="16" destOrd="0" presId="urn:microsoft.com/office/officeart/2016/7/layout/VerticalDownArrowProcess"/>
    <dgm:cxn modelId="{E1BA8E65-A626-4BB2-B525-478B0277A1B9}" type="presParOf" srcId="{12680339-8326-474E-85E5-7DB93914B526}" destId="{C306A714-CBAE-4A6F-A2A2-D904013C40B6}" srcOrd="0" destOrd="0" presId="urn:microsoft.com/office/officeart/2016/7/layout/VerticalDownArrowProcess"/>
    <dgm:cxn modelId="{B23C03BF-375E-4EE6-8C2C-864C896140C6}" type="presParOf" srcId="{12680339-8326-474E-85E5-7DB93914B526}" destId="{D8088E5B-75AD-4C79-90FD-1D36963CEDE2}" srcOrd="1" destOrd="0" presId="urn:microsoft.com/office/officeart/2016/7/layout/VerticalDownArrowProcess"/>
    <dgm:cxn modelId="{E1B9407F-9A13-4F60-912F-2975E3D3CBF8}" type="presParOf" srcId="{12680339-8326-474E-85E5-7DB93914B526}" destId="{50A6ACA8-53E4-4ECB-94F3-4EC3A1BB5074}" srcOrd="2" destOrd="0" presId="urn:microsoft.com/office/officeart/2016/7/layout/VerticalDownArrowProcess"/>
    <dgm:cxn modelId="{F3EBAA17-9DA8-4522-812A-38C1BCC9B75E}" type="presParOf" srcId="{93A7D164-21E4-4325-9155-D450B2A8E612}" destId="{87D15EB9-D59A-4473-8395-CFF2C29C2E67}" srcOrd="17" destOrd="0" presId="urn:microsoft.com/office/officeart/2016/7/layout/VerticalDownArrowProcess"/>
    <dgm:cxn modelId="{C1B83FAC-B26A-49CF-B08F-F0504881349D}" type="presParOf" srcId="{93A7D164-21E4-4325-9155-D450B2A8E612}" destId="{8F34EDD4-43BC-4534-863C-7A9C43A558A3}" srcOrd="18" destOrd="0" presId="urn:microsoft.com/office/officeart/2016/7/layout/VerticalDownArrowProcess"/>
    <dgm:cxn modelId="{5B1C4E7E-84C6-4E57-B008-331809778457}" type="presParOf" srcId="{8F34EDD4-43BC-4534-863C-7A9C43A558A3}" destId="{6C914C48-9C0C-4BFF-AFD9-82303DC5ABAA}" srcOrd="0" destOrd="0" presId="urn:microsoft.com/office/officeart/2016/7/layout/VerticalDownArrowProcess"/>
    <dgm:cxn modelId="{C47213CE-6B8B-43FA-84CB-3CBFC38ADFDF}" type="presParOf" srcId="{8F34EDD4-43BC-4534-863C-7A9C43A558A3}" destId="{B61E0F05-D414-4B05-A7B5-570E0351DF97}" srcOrd="1" destOrd="0" presId="urn:microsoft.com/office/officeart/2016/7/layout/VerticalDownArrowProcess"/>
    <dgm:cxn modelId="{21465BAD-BFC0-4E89-AC89-93F0D067EBF8}" type="presParOf" srcId="{8F34EDD4-43BC-4534-863C-7A9C43A558A3}" destId="{C1E2AC88-4506-444A-919F-C940AE13C7CE}"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133095-970F-44F2-AB09-E7563A257CB5}" type="doc">
      <dgm:prSet loTypeId="urn:microsoft.com/office/officeart/2016/7/layout/VerticalDownArrowProcess" loCatId="process" qsTypeId="urn:microsoft.com/office/officeart/2005/8/quickstyle/simple5" qsCatId="simple" csTypeId="urn:microsoft.com/office/officeart/2005/8/colors/colorful5" csCatId="colorful" phldr="1"/>
      <dgm:spPr/>
      <dgm:t>
        <a:bodyPr/>
        <a:lstStyle/>
        <a:p>
          <a:endParaRPr lang="en-US"/>
        </a:p>
      </dgm:t>
    </dgm:pt>
    <dgm:pt modelId="{FE4DE206-335A-4921-9548-B7E22BD9F80D}">
      <dgm:prSet custT="1"/>
      <dgm:spPr/>
      <dgm:t>
        <a:bodyPr/>
        <a:lstStyle/>
        <a:p>
          <a:r>
            <a:rPr lang="pt-PT" sz="1800" b="0" dirty="0">
              <a:latin typeface="Aptos Light" panose="020B0004020202020204" pitchFamily="34" charset="0"/>
            </a:rPr>
            <a:t>Verificar a identidade do remetente</a:t>
          </a:r>
          <a:endParaRPr lang="en-US" sz="1800" b="0" dirty="0">
            <a:latin typeface="Aptos Light" panose="020B0004020202020204" pitchFamily="34" charset="0"/>
          </a:endParaRPr>
        </a:p>
      </dgm:t>
    </dgm:pt>
    <dgm:pt modelId="{A6088350-7B65-45A6-AB16-C9DB1F7B96BF}" type="parTrans" cxnId="{B2EF2BD6-C599-4764-9784-7CC85B339D16}">
      <dgm:prSet/>
      <dgm:spPr/>
      <dgm:t>
        <a:bodyPr/>
        <a:lstStyle/>
        <a:p>
          <a:endParaRPr lang="en-US" sz="1800" b="0">
            <a:latin typeface="Aptos Light" panose="020B0004020202020204" pitchFamily="34" charset="0"/>
          </a:endParaRPr>
        </a:p>
      </dgm:t>
    </dgm:pt>
    <dgm:pt modelId="{FEFCCA3C-CF53-4B09-A5C1-C5034D85DDBD}" type="sibTrans" cxnId="{B2EF2BD6-C599-4764-9784-7CC85B339D16}">
      <dgm:prSet/>
      <dgm:spPr/>
      <dgm:t>
        <a:bodyPr/>
        <a:lstStyle/>
        <a:p>
          <a:endParaRPr lang="en-US" sz="1800" b="0">
            <a:latin typeface="Aptos Light" panose="020B0004020202020204" pitchFamily="34" charset="0"/>
          </a:endParaRPr>
        </a:p>
      </dgm:t>
    </dgm:pt>
    <dgm:pt modelId="{BA993F96-D6F1-4EFE-8237-F488BCFAE399}">
      <dgm:prSet custT="1"/>
      <dgm:spPr/>
      <dgm:t>
        <a:bodyPr/>
        <a:lstStyle/>
        <a:p>
          <a:r>
            <a:rPr lang="pt-PT" sz="1800" b="0" dirty="0">
              <a:latin typeface="Aptos Light" panose="020B0004020202020204" pitchFamily="34" charset="0"/>
            </a:rPr>
            <a:t>Verifique o endereço de e-mail</a:t>
          </a:r>
          <a:endParaRPr lang="en-US" sz="1800" b="0" dirty="0">
            <a:latin typeface="Aptos Light" panose="020B0004020202020204" pitchFamily="34" charset="0"/>
          </a:endParaRPr>
        </a:p>
      </dgm:t>
    </dgm:pt>
    <dgm:pt modelId="{EC610CE3-FA48-4045-AC0E-9F47D9506544}" type="parTrans" cxnId="{4A029C4D-54A8-471B-B0B1-0DCC6E583624}">
      <dgm:prSet/>
      <dgm:spPr/>
      <dgm:t>
        <a:bodyPr/>
        <a:lstStyle/>
        <a:p>
          <a:endParaRPr lang="en-US" sz="1800" b="0">
            <a:latin typeface="Aptos Light" panose="020B0004020202020204" pitchFamily="34" charset="0"/>
          </a:endParaRPr>
        </a:p>
      </dgm:t>
    </dgm:pt>
    <dgm:pt modelId="{AFA4993C-62F9-4974-BF26-87070D8DD030}" type="sibTrans" cxnId="{4A029C4D-54A8-471B-B0B1-0DCC6E583624}">
      <dgm:prSet/>
      <dgm:spPr/>
      <dgm:t>
        <a:bodyPr/>
        <a:lstStyle/>
        <a:p>
          <a:endParaRPr lang="en-US" sz="1800" b="0">
            <a:latin typeface="Aptos Light" panose="020B0004020202020204" pitchFamily="34" charset="0"/>
          </a:endParaRPr>
        </a:p>
      </dgm:t>
    </dgm:pt>
    <dgm:pt modelId="{6EE7EA70-9FFF-41B4-9352-35C61167A7BB}">
      <dgm:prSet custT="1"/>
      <dgm:spPr/>
      <dgm:t>
        <a:bodyPr/>
        <a:lstStyle/>
        <a:p>
          <a:r>
            <a:rPr lang="pt-PT" sz="1800" b="0" dirty="0">
              <a:latin typeface="Aptos Light" panose="020B0004020202020204" pitchFamily="34" charset="0"/>
            </a:rPr>
            <a:t>Passe o cursor sobre os links para visualizar </a:t>
          </a:r>
          <a:r>
            <a:rPr lang="pt-PT" sz="1800" b="0" dirty="0" err="1">
              <a:latin typeface="Aptos Light" panose="020B0004020202020204" pitchFamily="34" charset="0"/>
            </a:rPr>
            <a:t>URLs</a:t>
          </a:r>
          <a:endParaRPr lang="en-US" sz="1800" b="0" dirty="0">
            <a:latin typeface="Aptos Light" panose="020B0004020202020204" pitchFamily="34" charset="0"/>
          </a:endParaRPr>
        </a:p>
      </dgm:t>
    </dgm:pt>
    <dgm:pt modelId="{72E8A655-042E-4BC7-A388-30281D417A78}" type="parTrans" cxnId="{9EF3C4D5-5C05-4788-8708-B1BEE73BC453}">
      <dgm:prSet/>
      <dgm:spPr/>
      <dgm:t>
        <a:bodyPr/>
        <a:lstStyle/>
        <a:p>
          <a:endParaRPr lang="en-US" sz="1800" b="0">
            <a:latin typeface="Aptos Light" panose="020B0004020202020204" pitchFamily="34" charset="0"/>
          </a:endParaRPr>
        </a:p>
      </dgm:t>
    </dgm:pt>
    <dgm:pt modelId="{D1957BE9-14B8-401A-A6DE-97E5CFB9B74F}" type="sibTrans" cxnId="{9EF3C4D5-5C05-4788-8708-B1BEE73BC453}">
      <dgm:prSet/>
      <dgm:spPr/>
      <dgm:t>
        <a:bodyPr/>
        <a:lstStyle/>
        <a:p>
          <a:endParaRPr lang="en-US" sz="1800" b="0">
            <a:latin typeface="Aptos Light" panose="020B0004020202020204" pitchFamily="34" charset="0"/>
          </a:endParaRPr>
        </a:p>
      </dgm:t>
    </dgm:pt>
    <dgm:pt modelId="{D31ED0C0-25FC-4796-A90D-0A4AC64EA4F6}">
      <dgm:prSet custT="1"/>
      <dgm:spPr/>
      <dgm:t>
        <a:bodyPr/>
        <a:lstStyle/>
        <a:p>
          <a:r>
            <a:rPr lang="pt-PT" sz="1800" b="0" dirty="0">
              <a:latin typeface="Aptos Light" panose="020B0004020202020204" pitchFamily="34" charset="0"/>
            </a:rPr>
            <a:t>Evite e-mails ou mensagens não solicitadas</a:t>
          </a:r>
          <a:endParaRPr lang="en-US" sz="1800" b="0" dirty="0">
            <a:latin typeface="Aptos Light" panose="020B0004020202020204" pitchFamily="34" charset="0"/>
          </a:endParaRPr>
        </a:p>
      </dgm:t>
    </dgm:pt>
    <dgm:pt modelId="{C88BB187-09E0-406B-B98D-5897B4B33B7E}" type="parTrans" cxnId="{95378FFA-14CA-457D-B0B5-7E286BEABD08}">
      <dgm:prSet/>
      <dgm:spPr/>
      <dgm:t>
        <a:bodyPr/>
        <a:lstStyle/>
        <a:p>
          <a:endParaRPr lang="en-US" sz="1800" b="0">
            <a:latin typeface="Aptos Light" panose="020B0004020202020204" pitchFamily="34" charset="0"/>
          </a:endParaRPr>
        </a:p>
      </dgm:t>
    </dgm:pt>
    <dgm:pt modelId="{D1AFE321-5A7F-4672-81B4-9442F39A4410}" type="sibTrans" cxnId="{95378FFA-14CA-457D-B0B5-7E286BEABD08}">
      <dgm:prSet/>
      <dgm:spPr/>
      <dgm:t>
        <a:bodyPr/>
        <a:lstStyle/>
        <a:p>
          <a:endParaRPr lang="en-US" sz="1800" b="0">
            <a:latin typeface="Aptos Light" panose="020B0004020202020204" pitchFamily="34" charset="0"/>
          </a:endParaRPr>
        </a:p>
      </dgm:t>
    </dgm:pt>
    <dgm:pt modelId="{CD80013E-B941-4099-A0E6-18EFD049C92C}">
      <dgm:prSet custT="1"/>
      <dgm:spPr/>
      <dgm:t>
        <a:bodyPr/>
        <a:lstStyle/>
        <a:p>
          <a:r>
            <a:rPr lang="pt-PT" sz="1800" b="0" dirty="0">
              <a:latin typeface="Aptos Light" panose="020B0004020202020204" pitchFamily="34" charset="0"/>
            </a:rPr>
            <a:t>Cuidado com pedidos urgentes ou suspeitos</a:t>
          </a:r>
          <a:endParaRPr lang="en-US" sz="1800" b="0" dirty="0">
            <a:latin typeface="Aptos Light" panose="020B0004020202020204" pitchFamily="34" charset="0"/>
          </a:endParaRPr>
        </a:p>
      </dgm:t>
    </dgm:pt>
    <dgm:pt modelId="{1B1D2E68-DFA2-4A4E-942B-71F854627C97}" type="parTrans" cxnId="{20F8074F-562F-4A41-83CF-C8107CA0EA59}">
      <dgm:prSet/>
      <dgm:spPr/>
      <dgm:t>
        <a:bodyPr/>
        <a:lstStyle/>
        <a:p>
          <a:endParaRPr lang="en-US" sz="1800" b="0">
            <a:latin typeface="Aptos Light" panose="020B0004020202020204" pitchFamily="34" charset="0"/>
          </a:endParaRPr>
        </a:p>
      </dgm:t>
    </dgm:pt>
    <dgm:pt modelId="{CF7A0A50-0C29-4785-95AB-B2C034D65391}" type="sibTrans" cxnId="{20F8074F-562F-4A41-83CF-C8107CA0EA59}">
      <dgm:prSet/>
      <dgm:spPr/>
      <dgm:t>
        <a:bodyPr/>
        <a:lstStyle/>
        <a:p>
          <a:endParaRPr lang="en-US" sz="1800" b="0">
            <a:latin typeface="Aptos Light" panose="020B0004020202020204" pitchFamily="34" charset="0"/>
          </a:endParaRPr>
        </a:p>
      </dgm:t>
    </dgm:pt>
    <dgm:pt modelId="{20E93B71-FED4-4473-B2B2-882E78AD940A}">
      <dgm:prSet custT="1"/>
      <dgm:spPr/>
      <dgm:t>
        <a:bodyPr/>
        <a:lstStyle/>
        <a:p>
          <a:r>
            <a:rPr lang="pt-PT" sz="1800" b="0" dirty="0">
              <a:latin typeface="Aptos Light" panose="020B0004020202020204" pitchFamily="34" charset="0"/>
            </a:rPr>
            <a:t>Verificar o conteúdo com o remetente</a:t>
          </a:r>
          <a:endParaRPr lang="en-US" sz="1800" b="0" dirty="0">
            <a:latin typeface="Aptos Light" panose="020B0004020202020204" pitchFamily="34" charset="0"/>
          </a:endParaRPr>
        </a:p>
      </dgm:t>
    </dgm:pt>
    <dgm:pt modelId="{7AF17066-2284-4505-9941-2A541B8517FD}" type="parTrans" cxnId="{AC21372F-D4FE-433B-89B1-531616BD6247}">
      <dgm:prSet/>
      <dgm:spPr/>
      <dgm:t>
        <a:bodyPr/>
        <a:lstStyle/>
        <a:p>
          <a:endParaRPr lang="en-US" sz="1800" b="0">
            <a:latin typeface="Aptos Light" panose="020B0004020202020204" pitchFamily="34" charset="0"/>
          </a:endParaRPr>
        </a:p>
      </dgm:t>
    </dgm:pt>
    <dgm:pt modelId="{2F05BCEF-59CD-4FC8-B5C9-8EDC01A10DF7}" type="sibTrans" cxnId="{AC21372F-D4FE-433B-89B1-531616BD6247}">
      <dgm:prSet/>
      <dgm:spPr/>
      <dgm:t>
        <a:bodyPr/>
        <a:lstStyle/>
        <a:p>
          <a:endParaRPr lang="en-US" sz="1800" b="0">
            <a:latin typeface="Aptos Light" panose="020B0004020202020204" pitchFamily="34" charset="0"/>
          </a:endParaRPr>
        </a:p>
      </dgm:t>
    </dgm:pt>
    <dgm:pt modelId="{544FF49B-CF97-4257-BF8C-FA488DEE276C}">
      <dgm:prSet custT="1"/>
      <dgm:spPr/>
      <dgm:t>
        <a:bodyPr/>
        <a:lstStyle/>
        <a:p>
          <a:r>
            <a:rPr lang="pt-PT" sz="1800" b="0" dirty="0">
              <a:latin typeface="Aptos Light" panose="020B0004020202020204" pitchFamily="34" charset="0"/>
            </a:rPr>
            <a:t>Use software antivírus e filtros de e-mail</a:t>
          </a:r>
          <a:endParaRPr lang="en-US" sz="1800" b="0" dirty="0">
            <a:latin typeface="Aptos Light" panose="020B0004020202020204" pitchFamily="34" charset="0"/>
          </a:endParaRPr>
        </a:p>
      </dgm:t>
    </dgm:pt>
    <dgm:pt modelId="{E09DE015-E741-439E-9AAC-6C05CD27E013}" type="parTrans" cxnId="{CE6A2DC5-B32D-4A9E-AEE5-836CC7413F3B}">
      <dgm:prSet/>
      <dgm:spPr/>
      <dgm:t>
        <a:bodyPr/>
        <a:lstStyle/>
        <a:p>
          <a:endParaRPr lang="en-US" sz="1800" b="0">
            <a:latin typeface="Aptos Light" panose="020B0004020202020204" pitchFamily="34" charset="0"/>
          </a:endParaRPr>
        </a:p>
      </dgm:t>
    </dgm:pt>
    <dgm:pt modelId="{ABF2C19C-6C71-4FD7-A545-8B086D28AAD7}" type="sibTrans" cxnId="{CE6A2DC5-B32D-4A9E-AEE5-836CC7413F3B}">
      <dgm:prSet/>
      <dgm:spPr/>
      <dgm:t>
        <a:bodyPr/>
        <a:lstStyle/>
        <a:p>
          <a:endParaRPr lang="en-US" sz="1800" b="0">
            <a:latin typeface="Aptos Light" panose="020B0004020202020204" pitchFamily="34" charset="0"/>
          </a:endParaRPr>
        </a:p>
      </dgm:t>
    </dgm:pt>
    <dgm:pt modelId="{27FF4122-83ED-45B4-B096-5559845ACD17}">
      <dgm:prSet custT="1"/>
      <dgm:spPr/>
      <dgm:t>
        <a:bodyPr/>
        <a:lstStyle/>
        <a:p>
          <a:r>
            <a:rPr lang="pt-PT" sz="1800" b="0" dirty="0">
              <a:latin typeface="Aptos Light" panose="020B0004020202020204" pitchFamily="34" charset="0"/>
            </a:rPr>
            <a:t>Informe-se sobre táticas comuns de </a:t>
          </a:r>
          <a:r>
            <a:rPr lang="pt-PT" sz="1800" b="0" dirty="0" err="1">
              <a:latin typeface="Aptos Light" panose="020B0004020202020204" pitchFamily="34" charset="0"/>
            </a:rPr>
            <a:t>phishing</a:t>
          </a:r>
          <a:endParaRPr lang="en-US" sz="1800" b="0" dirty="0">
            <a:latin typeface="Aptos Light" panose="020B0004020202020204" pitchFamily="34" charset="0"/>
          </a:endParaRPr>
        </a:p>
      </dgm:t>
    </dgm:pt>
    <dgm:pt modelId="{67B0BA7E-43D9-4AC6-92AD-E287F408DC8E}" type="parTrans" cxnId="{8BB651F7-201A-43DC-B93F-732AAF323D1B}">
      <dgm:prSet/>
      <dgm:spPr/>
      <dgm:t>
        <a:bodyPr/>
        <a:lstStyle/>
        <a:p>
          <a:endParaRPr lang="en-US" sz="1800" b="0">
            <a:latin typeface="Aptos Light" panose="020B0004020202020204" pitchFamily="34" charset="0"/>
          </a:endParaRPr>
        </a:p>
      </dgm:t>
    </dgm:pt>
    <dgm:pt modelId="{DE2A2AE4-8C08-49CC-9046-551E7EB610E7}" type="sibTrans" cxnId="{8BB651F7-201A-43DC-B93F-732AAF323D1B}">
      <dgm:prSet/>
      <dgm:spPr/>
      <dgm:t>
        <a:bodyPr/>
        <a:lstStyle/>
        <a:p>
          <a:endParaRPr lang="en-US" sz="1800" b="0">
            <a:latin typeface="Aptos Light" panose="020B0004020202020204" pitchFamily="34" charset="0"/>
          </a:endParaRPr>
        </a:p>
      </dgm:t>
    </dgm:pt>
    <dgm:pt modelId="{EF69C272-AEDF-4781-9E4F-6A1C49F8956C}">
      <dgm:prSet custT="1"/>
      <dgm:spPr/>
      <dgm:t>
        <a:bodyPr/>
        <a:lstStyle/>
        <a:p>
          <a:r>
            <a:rPr lang="pt-PT" sz="1800" b="0" dirty="0">
              <a:latin typeface="Aptos Light" panose="020B0004020202020204" pitchFamily="34" charset="0"/>
            </a:rPr>
            <a:t>Seja cauteloso nas redes sociais e aplicativos de mensagens</a:t>
          </a:r>
          <a:endParaRPr lang="en-US" sz="1800" b="0" dirty="0">
            <a:latin typeface="Aptos Light" panose="020B0004020202020204" pitchFamily="34" charset="0"/>
          </a:endParaRPr>
        </a:p>
      </dgm:t>
    </dgm:pt>
    <dgm:pt modelId="{13F5678C-6C52-4D91-9527-E49BFE84AE6B}" type="parTrans" cxnId="{31D4D08B-DFFE-4ADF-87EB-541E0818B471}">
      <dgm:prSet/>
      <dgm:spPr/>
      <dgm:t>
        <a:bodyPr/>
        <a:lstStyle/>
        <a:p>
          <a:endParaRPr lang="en-US" sz="1800" b="0">
            <a:latin typeface="Aptos Light" panose="020B0004020202020204" pitchFamily="34" charset="0"/>
          </a:endParaRPr>
        </a:p>
      </dgm:t>
    </dgm:pt>
    <dgm:pt modelId="{D12ECCC6-DB49-41F8-B341-CADB903D31C7}" type="sibTrans" cxnId="{31D4D08B-DFFE-4ADF-87EB-541E0818B471}">
      <dgm:prSet/>
      <dgm:spPr/>
      <dgm:t>
        <a:bodyPr/>
        <a:lstStyle/>
        <a:p>
          <a:endParaRPr lang="en-US" sz="1800" b="0">
            <a:latin typeface="Aptos Light" panose="020B0004020202020204" pitchFamily="34" charset="0"/>
          </a:endParaRPr>
        </a:p>
      </dgm:t>
    </dgm:pt>
    <dgm:pt modelId="{B40C3104-DCFF-481B-83D5-F1112E701315}">
      <dgm:prSet custT="1"/>
      <dgm:spPr/>
      <dgm:t>
        <a:bodyPr/>
        <a:lstStyle/>
        <a:p>
          <a:r>
            <a:rPr lang="en-GB" sz="1800" b="0" dirty="0" err="1">
              <a:latin typeface="Aptos Light" panose="020B0004020202020204" pitchFamily="34" charset="0"/>
            </a:rPr>
            <a:t>Denunciar</a:t>
          </a:r>
          <a:r>
            <a:rPr lang="en-GB" sz="1800" b="0" dirty="0">
              <a:latin typeface="Aptos Light" panose="020B0004020202020204" pitchFamily="34" charset="0"/>
            </a:rPr>
            <a:t> </a:t>
          </a:r>
          <a:r>
            <a:rPr lang="en-GB" sz="1800" b="0" dirty="0" err="1">
              <a:latin typeface="Aptos Light" panose="020B0004020202020204" pitchFamily="34" charset="0"/>
            </a:rPr>
            <a:t>atividade</a:t>
          </a:r>
          <a:r>
            <a:rPr lang="en-GB" sz="1800" b="0" dirty="0">
              <a:latin typeface="Aptos Light" panose="020B0004020202020204" pitchFamily="34" charset="0"/>
            </a:rPr>
            <a:t> </a:t>
          </a:r>
          <a:r>
            <a:rPr lang="en-GB" sz="1800" b="0" dirty="0" err="1">
              <a:latin typeface="Aptos Light" panose="020B0004020202020204" pitchFamily="34" charset="0"/>
            </a:rPr>
            <a:t>suspeita</a:t>
          </a:r>
          <a:endParaRPr lang="en-US" sz="1800" b="0" dirty="0">
            <a:latin typeface="Aptos Light" panose="020B0004020202020204" pitchFamily="34" charset="0"/>
          </a:endParaRPr>
        </a:p>
      </dgm:t>
    </dgm:pt>
    <dgm:pt modelId="{A97D6CF4-C736-472A-A7C8-8612A8BAA7A3}" type="parTrans" cxnId="{3BA65CAE-AA24-4BF7-BD09-57CCAB6331D2}">
      <dgm:prSet/>
      <dgm:spPr/>
      <dgm:t>
        <a:bodyPr/>
        <a:lstStyle/>
        <a:p>
          <a:endParaRPr lang="en-US" sz="1800" b="0">
            <a:latin typeface="Aptos Light" panose="020B0004020202020204" pitchFamily="34" charset="0"/>
          </a:endParaRPr>
        </a:p>
      </dgm:t>
    </dgm:pt>
    <dgm:pt modelId="{3052212E-7886-4DA2-B28C-0BA6880A8FB6}" type="sibTrans" cxnId="{3BA65CAE-AA24-4BF7-BD09-57CCAB6331D2}">
      <dgm:prSet/>
      <dgm:spPr/>
      <dgm:t>
        <a:bodyPr/>
        <a:lstStyle/>
        <a:p>
          <a:endParaRPr lang="en-US" sz="1800" b="0">
            <a:latin typeface="Aptos Light" panose="020B0004020202020204" pitchFamily="34" charset="0"/>
          </a:endParaRPr>
        </a:p>
      </dgm:t>
    </dgm:pt>
    <dgm:pt modelId="{5612F39D-42A6-47FE-8F1C-16B5981FD97A}">
      <dgm:prSet custT="1"/>
      <dgm:spPr/>
      <dgm:t>
        <a:bodyPr/>
        <a:lstStyle/>
        <a:p>
          <a:r>
            <a:rPr lang="en-US" sz="1800" b="0" dirty="0" err="1">
              <a:latin typeface="Aptos Light" panose="020B0004020202020204" pitchFamily="34" charset="0"/>
            </a:rPr>
            <a:t>Verificar</a:t>
          </a:r>
          <a:endParaRPr lang="en-US" sz="1800" b="0" dirty="0">
            <a:latin typeface="Aptos Light" panose="020B0004020202020204" pitchFamily="34" charset="0"/>
          </a:endParaRPr>
        </a:p>
      </dgm:t>
    </dgm:pt>
    <dgm:pt modelId="{49647D46-1E64-4C47-B698-D76B99E60241}" type="sibTrans" cxnId="{9D990F37-C181-4451-8740-D3DAE2F1666D}">
      <dgm:prSet/>
      <dgm:spPr/>
      <dgm:t>
        <a:bodyPr/>
        <a:lstStyle/>
        <a:p>
          <a:endParaRPr lang="en-US" sz="1800" b="0">
            <a:latin typeface="Aptos Light" panose="020B0004020202020204" pitchFamily="34" charset="0"/>
          </a:endParaRPr>
        </a:p>
      </dgm:t>
    </dgm:pt>
    <dgm:pt modelId="{83578F6E-BC5B-4C9B-A86F-1C6476094181}" type="parTrans" cxnId="{9D990F37-C181-4451-8740-D3DAE2F1666D}">
      <dgm:prSet/>
      <dgm:spPr/>
      <dgm:t>
        <a:bodyPr/>
        <a:lstStyle/>
        <a:p>
          <a:endParaRPr lang="en-US" sz="1800" b="0">
            <a:latin typeface="Aptos Light" panose="020B0004020202020204" pitchFamily="34" charset="0"/>
          </a:endParaRPr>
        </a:p>
      </dgm:t>
    </dgm:pt>
    <dgm:pt modelId="{FEA7CF78-7390-42B8-87DC-626591E99560}">
      <dgm:prSet custT="1"/>
      <dgm:spPr/>
      <dgm:t>
        <a:bodyPr/>
        <a:lstStyle/>
        <a:p>
          <a:r>
            <a:rPr lang="en-US" sz="1800" b="0" dirty="0" err="1">
              <a:latin typeface="Aptos Light" panose="020B0004020202020204" pitchFamily="34" charset="0"/>
            </a:rPr>
            <a:t>Cuidado</a:t>
          </a:r>
          <a:endParaRPr lang="en-US" sz="1800" b="0" dirty="0">
            <a:latin typeface="Aptos Light" panose="020B0004020202020204" pitchFamily="34" charset="0"/>
          </a:endParaRPr>
        </a:p>
      </dgm:t>
    </dgm:pt>
    <dgm:pt modelId="{2E5AA9EF-1ED1-42DF-95D2-1561B2E166AD}" type="sibTrans" cxnId="{563C5DA0-CFBE-46BB-AB12-A6500B7268CA}">
      <dgm:prSet/>
      <dgm:spPr/>
      <dgm:t>
        <a:bodyPr/>
        <a:lstStyle/>
        <a:p>
          <a:endParaRPr lang="en-US" sz="1800" b="0">
            <a:latin typeface="Aptos Light" panose="020B0004020202020204" pitchFamily="34" charset="0"/>
          </a:endParaRPr>
        </a:p>
      </dgm:t>
    </dgm:pt>
    <dgm:pt modelId="{5F129C7C-61A5-4AC5-A4F0-30A44979412C}" type="parTrans" cxnId="{563C5DA0-CFBE-46BB-AB12-A6500B7268CA}">
      <dgm:prSet/>
      <dgm:spPr/>
      <dgm:t>
        <a:bodyPr/>
        <a:lstStyle/>
        <a:p>
          <a:endParaRPr lang="en-US" sz="1800" b="0">
            <a:latin typeface="Aptos Light" panose="020B0004020202020204" pitchFamily="34" charset="0"/>
          </a:endParaRPr>
        </a:p>
      </dgm:t>
    </dgm:pt>
    <dgm:pt modelId="{E88E43C3-C298-4ABC-BC53-950D57009CC7}">
      <dgm:prSet custT="1"/>
      <dgm:spPr/>
      <dgm:t>
        <a:bodyPr/>
        <a:lstStyle/>
        <a:p>
          <a:r>
            <a:rPr lang="en-US" sz="1800" b="0" dirty="0">
              <a:latin typeface="Aptos Light" panose="020B0004020202020204" pitchFamily="34" charset="0"/>
            </a:rPr>
            <a:t>Evite</a:t>
          </a:r>
        </a:p>
      </dgm:t>
    </dgm:pt>
    <dgm:pt modelId="{995608B9-0C64-4E24-A41F-7979CE14D870}" type="sibTrans" cxnId="{DA383C2F-D413-43AD-9C44-10B8D42633DF}">
      <dgm:prSet/>
      <dgm:spPr/>
      <dgm:t>
        <a:bodyPr/>
        <a:lstStyle/>
        <a:p>
          <a:endParaRPr lang="en-US" sz="1800" b="0">
            <a:latin typeface="Aptos Light" panose="020B0004020202020204" pitchFamily="34" charset="0"/>
          </a:endParaRPr>
        </a:p>
      </dgm:t>
    </dgm:pt>
    <dgm:pt modelId="{4CCFE4F7-1D36-4BF1-9D22-33BD50444AF6}" type="parTrans" cxnId="{DA383C2F-D413-43AD-9C44-10B8D42633DF}">
      <dgm:prSet/>
      <dgm:spPr/>
      <dgm:t>
        <a:bodyPr/>
        <a:lstStyle/>
        <a:p>
          <a:endParaRPr lang="en-US" sz="1800" b="0">
            <a:latin typeface="Aptos Light" panose="020B0004020202020204" pitchFamily="34" charset="0"/>
          </a:endParaRPr>
        </a:p>
      </dgm:t>
    </dgm:pt>
    <dgm:pt modelId="{6276FAA6-280D-46A5-AD9C-07E11DB25C27}">
      <dgm:prSet custT="1"/>
      <dgm:spPr/>
      <dgm:t>
        <a:bodyPr/>
        <a:lstStyle/>
        <a:p>
          <a:r>
            <a:rPr lang="en-US" sz="1800" b="0" dirty="0">
              <a:latin typeface="Aptos Light" panose="020B0004020202020204" pitchFamily="34" charset="0"/>
            </a:rPr>
            <a:t>Passe o cursor </a:t>
          </a:r>
          <a:r>
            <a:rPr lang="en-US" sz="1800" b="0" dirty="0" err="1">
              <a:latin typeface="Aptos Light" panose="020B0004020202020204" pitchFamily="34" charset="0"/>
            </a:rPr>
            <a:t>sobre</a:t>
          </a:r>
          <a:endParaRPr lang="en-US" sz="1800" b="0" dirty="0">
            <a:latin typeface="Aptos Light" panose="020B0004020202020204" pitchFamily="34" charset="0"/>
          </a:endParaRPr>
        </a:p>
      </dgm:t>
    </dgm:pt>
    <dgm:pt modelId="{2F37FA34-540B-4E9D-AF6B-B14983A0338E}" type="sibTrans" cxnId="{A052929B-0C15-4A70-BD54-2392511F1233}">
      <dgm:prSet/>
      <dgm:spPr/>
      <dgm:t>
        <a:bodyPr/>
        <a:lstStyle/>
        <a:p>
          <a:endParaRPr lang="en-US" sz="1800" b="0">
            <a:latin typeface="Aptos Light" panose="020B0004020202020204" pitchFamily="34" charset="0"/>
          </a:endParaRPr>
        </a:p>
      </dgm:t>
    </dgm:pt>
    <dgm:pt modelId="{07FFCAA7-397F-40EF-A25B-C26064396A0C}" type="parTrans" cxnId="{A052929B-0C15-4A70-BD54-2392511F1233}">
      <dgm:prSet/>
      <dgm:spPr/>
      <dgm:t>
        <a:bodyPr/>
        <a:lstStyle/>
        <a:p>
          <a:endParaRPr lang="en-US" sz="1800" b="0">
            <a:latin typeface="Aptos Light" panose="020B0004020202020204" pitchFamily="34" charset="0"/>
          </a:endParaRPr>
        </a:p>
      </dgm:t>
    </dgm:pt>
    <dgm:pt modelId="{381D9298-38CC-4779-8A26-13CB25C2899B}">
      <dgm:prSet custT="1"/>
      <dgm:spPr/>
      <dgm:t>
        <a:bodyPr/>
        <a:lstStyle/>
        <a:p>
          <a:r>
            <a:rPr lang="en-US" sz="1800" b="0" dirty="0" err="1">
              <a:latin typeface="Aptos Light" panose="020B0004020202020204" pitchFamily="34" charset="0"/>
            </a:rPr>
            <a:t>Verificar</a:t>
          </a:r>
          <a:endParaRPr lang="en-US" sz="1800" b="0" dirty="0">
            <a:latin typeface="Aptos Light" panose="020B0004020202020204" pitchFamily="34" charset="0"/>
          </a:endParaRPr>
        </a:p>
      </dgm:t>
    </dgm:pt>
    <dgm:pt modelId="{FB916C5E-ADC0-4D6C-8F3D-DADF94580DEE}" type="sibTrans" cxnId="{DBDE1FCB-14A5-43EC-8CF3-FDF3DB392B68}">
      <dgm:prSet/>
      <dgm:spPr/>
      <dgm:t>
        <a:bodyPr/>
        <a:lstStyle/>
        <a:p>
          <a:endParaRPr lang="en-US" sz="1800" b="0">
            <a:latin typeface="Aptos Light" panose="020B0004020202020204" pitchFamily="34" charset="0"/>
          </a:endParaRPr>
        </a:p>
      </dgm:t>
    </dgm:pt>
    <dgm:pt modelId="{94A4A750-9447-44EE-8E24-A30B32785BFD}" type="parTrans" cxnId="{DBDE1FCB-14A5-43EC-8CF3-FDF3DB392B68}">
      <dgm:prSet/>
      <dgm:spPr/>
      <dgm:t>
        <a:bodyPr/>
        <a:lstStyle/>
        <a:p>
          <a:endParaRPr lang="en-US" sz="1800" b="0">
            <a:latin typeface="Aptos Light" panose="020B0004020202020204" pitchFamily="34" charset="0"/>
          </a:endParaRPr>
        </a:p>
      </dgm:t>
    </dgm:pt>
    <dgm:pt modelId="{711A2CDB-FD96-4346-B269-3BC6325D69A2}">
      <dgm:prSet custT="1"/>
      <dgm:spPr/>
      <dgm:t>
        <a:bodyPr/>
        <a:lstStyle/>
        <a:p>
          <a:r>
            <a:rPr lang="en-US" sz="1800" b="0" dirty="0" err="1">
              <a:latin typeface="Aptos Light" panose="020B0004020202020204" pitchFamily="34" charset="0"/>
            </a:rPr>
            <a:t>Verificar</a:t>
          </a:r>
          <a:endParaRPr lang="en-US" sz="1800" b="0" dirty="0">
            <a:latin typeface="Aptos Light" panose="020B0004020202020204" pitchFamily="34" charset="0"/>
          </a:endParaRPr>
        </a:p>
      </dgm:t>
    </dgm:pt>
    <dgm:pt modelId="{82F158D7-B24D-4B26-808C-ED6593938D16}" type="sibTrans" cxnId="{317BBA3C-C396-4E86-A9CA-A3D229EDFDB1}">
      <dgm:prSet/>
      <dgm:spPr/>
      <dgm:t>
        <a:bodyPr/>
        <a:lstStyle/>
        <a:p>
          <a:endParaRPr lang="en-US" sz="1800" b="0">
            <a:latin typeface="Aptos Light" panose="020B0004020202020204" pitchFamily="34" charset="0"/>
          </a:endParaRPr>
        </a:p>
      </dgm:t>
    </dgm:pt>
    <dgm:pt modelId="{9954876E-E87C-427A-8C4B-6F875A07E09E}" type="parTrans" cxnId="{317BBA3C-C396-4E86-A9CA-A3D229EDFDB1}">
      <dgm:prSet/>
      <dgm:spPr/>
      <dgm:t>
        <a:bodyPr/>
        <a:lstStyle/>
        <a:p>
          <a:endParaRPr lang="en-US" sz="1800" b="0">
            <a:latin typeface="Aptos Light" panose="020B0004020202020204" pitchFamily="34" charset="0"/>
          </a:endParaRPr>
        </a:p>
      </dgm:t>
    </dgm:pt>
    <dgm:pt modelId="{9E4B440C-93B4-4826-953B-B7EBF44F19F3}">
      <dgm:prSet custT="1"/>
      <dgm:spPr/>
      <dgm:t>
        <a:bodyPr/>
        <a:lstStyle/>
        <a:p>
          <a:r>
            <a:rPr lang="en-US" sz="1800" b="0" dirty="0" err="1">
              <a:latin typeface="Aptos Light" panose="020B0004020202020204" pitchFamily="34" charset="0"/>
            </a:rPr>
            <a:t>Relatório</a:t>
          </a:r>
          <a:endParaRPr lang="en-US" sz="1800" b="0" dirty="0">
            <a:latin typeface="Aptos Light" panose="020B0004020202020204" pitchFamily="34" charset="0"/>
          </a:endParaRPr>
        </a:p>
      </dgm:t>
    </dgm:pt>
    <dgm:pt modelId="{BBE19A16-7F54-4FEB-BAC2-9A2D693E1748}" type="sibTrans" cxnId="{D345C8AA-1A70-4647-9B8D-7D797630187D}">
      <dgm:prSet/>
      <dgm:spPr/>
      <dgm:t>
        <a:bodyPr/>
        <a:lstStyle/>
        <a:p>
          <a:endParaRPr lang="en-US" sz="1800" b="0">
            <a:latin typeface="Aptos Light" panose="020B0004020202020204" pitchFamily="34" charset="0"/>
          </a:endParaRPr>
        </a:p>
      </dgm:t>
    </dgm:pt>
    <dgm:pt modelId="{13A54C39-C5AC-40A7-98E0-0E58CC4A0F8E}" type="parTrans" cxnId="{D345C8AA-1A70-4647-9B8D-7D797630187D}">
      <dgm:prSet/>
      <dgm:spPr/>
      <dgm:t>
        <a:bodyPr/>
        <a:lstStyle/>
        <a:p>
          <a:endParaRPr lang="en-US" sz="1800" b="0">
            <a:latin typeface="Aptos Light" panose="020B0004020202020204" pitchFamily="34" charset="0"/>
          </a:endParaRPr>
        </a:p>
      </dgm:t>
    </dgm:pt>
    <dgm:pt modelId="{91CA9AB2-8DCD-4FE8-8492-05F4CD84D44A}">
      <dgm:prSet custT="1"/>
      <dgm:spPr/>
      <dgm:t>
        <a:bodyPr/>
        <a:lstStyle/>
        <a:p>
          <a:r>
            <a:rPr lang="en-US" sz="1800" b="0" dirty="0" err="1">
              <a:latin typeface="Aptos Light" panose="020B0004020202020204" pitchFamily="34" charset="0"/>
            </a:rPr>
            <a:t>Seja</a:t>
          </a:r>
          <a:r>
            <a:rPr lang="en-US" sz="1800" b="0" dirty="0">
              <a:latin typeface="Aptos Light" panose="020B0004020202020204" pitchFamily="34" charset="0"/>
            </a:rPr>
            <a:t> </a:t>
          </a:r>
          <a:r>
            <a:rPr lang="en-US" sz="1800" b="0" dirty="0" err="1">
              <a:latin typeface="Aptos Light" panose="020B0004020202020204" pitchFamily="34" charset="0"/>
            </a:rPr>
            <a:t>cauteloso</a:t>
          </a:r>
          <a:endParaRPr lang="en-US" sz="1800" b="0" dirty="0">
            <a:latin typeface="Aptos Light" panose="020B0004020202020204" pitchFamily="34" charset="0"/>
          </a:endParaRPr>
        </a:p>
      </dgm:t>
    </dgm:pt>
    <dgm:pt modelId="{62881553-2ACD-4518-AB91-812FBB83A9F5}" type="sibTrans" cxnId="{66A84133-93E7-4A27-B945-D6F538A33919}">
      <dgm:prSet/>
      <dgm:spPr/>
      <dgm:t>
        <a:bodyPr/>
        <a:lstStyle/>
        <a:p>
          <a:endParaRPr lang="en-US" sz="1800" b="0">
            <a:latin typeface="Aptos Light" panose="020B0004020202020204" pitchFamily="34" charset="0"/>
          </a:endParaRPr>
        </a:p>
      </dgm:t>
    </dgm:pt>
    <dgm:pt modelId="{C2840AA9-63BC-462A-95D6-1F204C52D870}" type="parTrans" cxnId="{66A84133-93E7-4A27-B945-D6F538A33919}">
      <dgm:prSet/>
      <dgm:spPr/>
      <dgm:t>
        <a:bodyPr/>
        <a:lstStyle/>
        <a:p>
          <a:endParaRPr lang="en-US" sz="1800" b="0">
            <a:latin typeface="Aptos Light" panose="020B0004020202020204" pitchFamily="34" charset="0"/>
          </a:endParaRPr>
        </a:p>
      </dgm:t>
    </dgm:pt>
    <dgm:pt modelId="{AF18A8C5-50DF-4572-A196-528AD1C68B67}">
      <dgm:prSet custT="1"/>
      <dgm:spPr/>
      <dgm:t>
        <a:bodyPr/>
        <a:lstStyle/>
        <a:p>
          <a:r>
            <a:rPr lang="en-US" sz="1800" b="0" dirty="0" err="1">
              <a:latin typeface="Aptos Light" panose="020B0004020202020204" pitchFamily="34" charset="0"/>
            </a:rPr>
            <a:t>Educar</a:t>
          </a:r>
          <a:endParaRPr lang="en-US" sz="1800" b="0" dirty="0">
            <a:latin typeface="Aptos Light" panose="020B0004020202020204" pitchFamily="34" charset="0"/>
          </a:endParaRPr>
        </a:p>
      </dgm:t>
    </dgm:pt>
    <dgm:pt modelId="{1D0A58E0-88BA-40CA-8EEF-F1CF97B3385E}" type="sibTrans" cxnId="{1087544A-BE46-4F8E-926E-4BB9A57E1EE9}">
      <dgm:prSet/>
      <dgm:spPr/>
      <dgm:t>
        <a:bodyPr/>
        <a:lstStyle/>
        <a:p>
          <a:endParaRPr lang="en-US" sz="1800" b="0">
            <a:latin typeface="Aptos Light" panose="020B0004020202020204" pitchFamily="34" charset="0"/>
          </a:endParaRPr>
        </a:p>
      </dgm:t>
    </dgm:pt>
    <dgm:pt modelId="{86690C53-94C5-4A4F-A055-EF8CEB4FA63E}" type="parTrans" cxnId="{1087544A-BE46-4F8E-926E-4BB9A57E1EE9}">
      <dgm:prSet/>
      <dgm:spPr/>
      <dgm:t>
        <a:bodyPr/>
        <a:lstStyle/>
        <a:p>
          <a:endParaRPr lang="en-US" sz="1800" b="0">
            <a:latin typeface="Aptos Light" panose="020B0004020202020204" pitchFamily="34" charset="0"/>
          </a:endParaRPr>
        </a:p>
      </dgm:t>
    </dgm:pt>
    <dgm:pt modelId="{DEC9C69B-BF4B-42E3-A597-0921FE9B640F}">
      <dgm:prSet custT="1"/>
      <dgm:spPr/>
      <dgm:t>
        <a:bodyPr/>
        <a:lstStyle/>
        <a:p>
          <a:r>
            <a:rPr lang="en-US" sz="1800" b="0" dirty="0" err="1">
              <a:latin typeface="Aptos Light" panose="020B0004020202020204" pitchFamily="34" charset="0"/>
            </a:rPr>
            <a:t>Utilização</a:t>
          </a:r>
          <a:r>
            <a:rPr lang="en-US" sz="1800" b="0" dirty="0">
              <a:latin typeface="Aptos Light" panose="020B0004020202020204" pitchFamily="34" charset="0"/>
            </a:rPr>
            <a:t> </a:t>
          </a:r>
        </a:p>
      </dgm:t>
    </dgm:pt>
    <dgm:pt modelId="{61D97442-BC35-4E58-A979-898DFBA80FC8}" type="sibTrans" cxnId="{B84BACE3-3ED7-4202-BFB0-DE4C18A54D1A}">
      <dgm:prSet/>
      <dgm:spPr/>
      <dgm:t>
        <a:bodyPr/>
        <a:lstStyle/>
        <a:p>
          <a:endParaRPr lang="en-US" sz="1800" b="0">
            <a:latin typeface="Aptos Light" panose="020B0004020202020204" pitchFamily="34" charset="0"/>
          </a:endParaRPr>
        </a:p>
      </dgm:t>
    </dgm:pt>
    <dgm:pt modelId="{3CBFAA6B-01B1-4E03-A077-B9992D86F38B}" type="parTrans" cxnId="{B84BACE3-3ED7-4202-BFB0-DE4C18A54D1A}">
      <dgm:prSet/>
      <dgm:spPr/>
      <dgm:t>
        <a:bodyPr/>
        <a:lstStyle/>
        <a:p>
          <a:endParaRPr lang="en-US" sz="1800" b="0">
            <a:latin typeface="Aptos Light" panose="020B0004020202020204" pitchFamily="34" charset="0"/>
          </a:endParaRPr>
        </a:p>
      </dgm:t>
    </dgm:pt>
    <dgm:pt modelId="{93A7D164-21E4-4325-9155-D450B2A8E612}" type="pres">
      <dgm:prSet presAssocID="{2F133095-970F-44F2-AB09-E7563A257CB5}" presName="Name0" presStyleCnt="0">
        <dgm:presLayoutVars>
          <dgm:dir/>
          <dgm:animLvl val="lvl"/>
          <dgm:resizeHandles val="exact"/>
        </dgm:presLayoutVars>
      </dgm:prSet>
      <dgm:spPr/>
    </dgm:pt>
    <dgm:pt modelId="{14BEE8D4-1A85-4A02-A23A-DAC8223DAA14}" type="pres">
      <dgm:prSet presAssocID="{9E4B440C-93B4-4826-953B-B7EBF44F19F3}" presName="boxAndChildren" presStyleCnt="0"/>
      <dgm:spPr/>
    </dgm:pt>
    <dgm:pt modelId="{FA5D7C2E-4A35-4FDB-8018-0085721EB62F}" type="pres">
      <dgm:prSet presAssocID="{9E4B440C-93B4-4826-953B-B7EBF44F19F3}" presName="parentTextBox" presStyleLbl="alignNode1" presStyleIdx="0" presStyleCnt="10"/>
      <dgm:spPr/>
    </dgm:pt>
    <dgm:pt modelId="{A1D80F8B-67A0-432B-8661-7AE797D2C3AF}" type="pres">
      <dgm:prSet presAssocID="{9E4B440C-93B4-4826-953B-B7EBF44F19F3}" presName="descendantBox" presStyleLbl="bgAccFollowNode1" presStyleIdx="0" presStyleCnt="10"/>
      <dgm:spPr/>
    </dgm:pt>
    <dgm:pt modelId="{671C3217-EE25-40C7-A6CD-AB873550B974}" type="pres">
      <dgm:prSet presAssocID="{62881553-2ACD-4518-AB91-812FBB83A9F5}" presName="sp" presStyleCnt="0"/>
      <dgm:spPr/>
    </dgm:pt>
    <dgm:pt modelId="{1B5EE87C-7D95-4B2F-BCC1-45677E02B2B6}" type="pres">
      <dgm:prSet presAssocID="{91CA9AB2-8DCD-4FE8-8492-05F4CD84D44A}" presName="arrowAndChildren" presStyleCnt="0"/>
      <dgm:spPr/>
    </dgm:pt>
    <dgm:pt modelId="{629ADFFF-87E2-4AEA-8656-9FB76E332D64}" type="pres">
      <dgm:prSet presAssocID="{91CA9AB2-8DCD-4FE8-8492-05F4CD84D44A}" presName="parentTextArrow" presStyleLbl="node1" presStyleIdx="0" presStyleCnt="0"/>
      <dgm:spPr/>
    </dgm:pt>
    <dgm:pt modelId="{0F7987D2-831B-42D9-9FE0-C6D98B35E144}" type="pres">
      <dgm:prSet presAssocID="{91CA9AB2-8DCD-4FE8-8492-05F4CD84D44A}" presName="arrow" presStyleLbl="alignNode1" presStyleIdx="1" presStyleCnt="10"/>
      <dgm:spPr/>
    </dgm:pt>
    <dgm:pt modelId="{2664C3CE-67DF-40BD-9B2A-7806D2B8581F}" type="pres">
      <dgm:prSet presAssocID="{91CA9AB2-8DCD-4FE8-8492-05F4CD84D44A}" presName="descendantArrow" presStyleLbl="bgAccFollowNode1" presStyleIdx="1" presStyleCnt="10"/>
      <dgm:spPr/>
    </dgm:pt>
    <dgm:pt modelId="{8C8F2645-3513-4A63-9D0C-36BF34921F6D}" type="pres">
      <dgm:prSet presAssocID="{1D0A58E0-88BA-40CA-8EEF-F1CF97B3385E}" presName="sp" presStyleCnt="0"/>
      <dgm:spPr/>
    </dgm:pt>
    <dgm:pt modelId="{05B518D1-90B5-47DC-9A85-A5BC09623B36}" type="pres">
      <dgm:prSet presAssocID="{AF18A8C5-50DF-4572-A196-528AD1C68B67}" presName="arrowAndChildren" presStyleCnt="0"/>
      <dgm:spPr/>
    </dgm:pt>
    <dgm:pt modelId="{565B5EB2-5782-4820-827A-325D853C547A}" type="pres">
      <dgm:prSet presAssocID="{AF18A8C5-50DF-4572-A196-528AD1C68B67}" presName="parentTextArrow" presStyleLbl="node1" presStyleIdx="0" presStyleCnt="0"/>
      <dgm:spPr/>
    </dgm:pt>
    <dgm:pt modelId="{0E0CED74-8F63-4E34-9FB7-B5F7AF7300A3}" type="pres">
      <dgm:prSet presAssocID="{AF18A8C5-50DF-4572-A196-528AD1C68B67}" presName="arrow" presStyleLbl="alignNode1" presStyleIdx="2" presStyleCnt="10"/>
      <dgm:spPr/>
    </dgm:pt>
    <dgm:pt modelId="{208D193F-99E8-4997-B416-82B009784C50}" type="pres">
      <dgm:prSet presAssocID="{AF18A8C5-50DF-4572-A196-528AD1C68B67}" presName="descendantArrow" presStyleLbl="bgAccFollowNode1" presStyleIdx="2" presStyleCnt="10"/>
      <dgm:spPr/>
    </dgm:pt>
    <dgm:pt modelId="{7BD61814-C619-456A-AB8E-7C68798C17FC}" type="pres">
      <dgm:prSet presAssocID="{61D97442-BC35-4E58-A979-898DFBA80FC8}" presName="sp" presStyleCnt="0"/>
      <dgm:spPr/>
    </dgm:pt>
    <dgm:pt modelId="{9DBDEA2D-0064-4045-8208-3C455C86BA83}" type="pres">
      <dgm:prSet presAssocID="{DEC9C69B-BF4B-42E3-A597-0921FE9B640F}" presName="arrowAndChildren" presStyleCnt="0"/>
      <dgm:spPr/>
    </dgm:pt>
    <dgm:pt modelId="{2B0361D0-6759-481A-8CF6-9FD8980E33D7}" type="pres">
      <dgm:prSet presAssocID="{DEC9C69B-BF4B-42E3-A597-0921FE9B640F}" presName="parentTextArrow" presStyleLbl="node1" presStyleIdx="0" presStyleCnt="0"/>
      <dgm:spPr/>
    </dgm:pt>
    <dgm:pt modelId="{5823E15B-5C4D-4591-AC00-74CC6E5DDC91}" type="pres">
      <dgm:prSet presAssocID="{DEC9C69B-BF4B-42E3-A597-0921FE9B640F}" presName="arrow" presStyleLbl="alignNode1" presStyleIdx="3" presStyleCnt="10"/>
      <dgm:spPr/>
    </dgm:pt>
    <dgm:pt modelId="{46E32521-47E7-4C6B-915E-3CE44935FEFD}" type="pres">
      <dgm:prSet presAssocID="{DEC9C69B-BF4B-42E3-A597-0921FE9B640F}" presName="descendantArrow" presStyleLbl="bgAccFollowNode1" presStyleIdx="3" presStyleCnt="10"/>
      <dgm:spPr/>
    </dgm:pt>
    <dgm:pt modelId="{1A86661A-BDC8-41F3-9430-70333F430A7A}" type="pres">
      <dgm:prSet presAssocID="{49647D46-1E64-4C47-B698-D76B99E60241}" presName="sp" presStyleCnt="0"/>
      <dgm:spPr/>
    </dgm:pt>
    <dgm:pt modelId="{57FAF258-A96F-46FA-83BB-A21F3CC204BA}" type="pres">
      <dgm:prSet presAssocID="{5612F39D-42A6-47FE-8F1C-16B5981FD97A}" presName="arrowAndChildren" presStyleCnt="0"/>
      <dgm:spPr/>
    </dgm:pt>
    <dgm:pt modelId="{4B2B016F-BDC4-472F-A8D0-D23533A00C24}" type="pres">
      <dgm:prSet presAssocID="{5612F39D-42A6-47FE-8F1C-16B5981FD97A}" presName="parentTextArrow" presStyleLbl="node1" presStyleIdx="0" presStyleCnt="0"/>
      <dgm:spPr/>
    </dgm:pt>
    <dgm:pt modelId="{98246BB0-3353-4486-8D2B-105758B51314}" type="pres">
      <dgm:prSet presAssocID="{5612F39D-42A6-47FE-8F1C-16B5981FD97A}" presName="arrow" presStyleLbl="alignNode1" presStyleIdx="4" presStyleCnt="10"/>
      <dgm:spPr/>
    </dgm:pt>
    <dgm:pt modelId="{759517FD-4457-4A7A-BC00-A086A616CC6A}" type="pres">
      <dgm:prSet presAssocID="{5612F39D-42A6-47FE-8F1C-16B5981FD97A}" presName="descendantArrow" presStyleLbl="bgAccFollowNode1" presStyleIdx="4" presStyleCnt="10"/>
      <dgm:spPr/>
    </dgm:pt>
    <dgm:pt modelId="{BD83844E-EDE6-4A5F-A182-43A127F7EA93}" type="pres">
      <dgm:prSet presAssocID="{2E5AA9EF-1ED1-42DF-95D2-1561B2E166AD}" presName="sp" presStyleCnt="0"/>
      <dgm:spPr/>
    </dgm:pt>
    <dgm:pt modelId="{BEB31B01-5500-4021-A966-7E5B65967CD9}" type="pres">
      <dgm:prSet presAssocID="{FEA7CF78-7390-42B8-87DC-626591E99560}" presName="arrowAndChildren" presStyleCnt="0"/>
      <dgm:spPr/>
    </dgm:pt>
    <dgm:pt modelId="{4BA31BBF-E9B4-46E6-9996-09DCA3CA87D1}" type="pres">
      <dgm:prSet presAssocID="{FEA7CF78-7390-42B8-87DC-626591E99560}" presName="parentTextArrow" presStyleLbl="node1" presStyleIdx="0" presStyleCnt="0"/>
      <dgm:spPr/>
    </dgm:pt>
    <dgm:pt modelId="{64735089-8F48-43EC-AD88-DCC2BFCEC8A1}" type="pres">
      <dgm:prSet presAssocID="{FEA7CF78-7390-42B8-87DC-626591E99560}" presName="arrow" presStyleLbl="alignNode1" presStyleIdx="5" presStyleCnt="10"/>
      <dgm:spPr/>
    </dgm:pt>
    <dgm:pt modelId="{41ECF293-B9E2-4E86-8E98-058ABA8A98F1}" type="pres">
      <dgm:prSet presAssocID="{FEA7CF78-7390-42B8-87DC-626591E99560}" presName="descendantArrow" presStyleLbl="bgAccFollowNode1" presStyleIdx="5" presStyleCnt="10"/>
      <dgm:spPr/>
    </dgm:pt>
    <dgm:pt modelId="{17D0CC6F-F745-4B51-B46A-8EB6BA8C1B1F}" type="pres">
      <dgm:prSet presAssocID="{995608B9-0C64-4E24-A41F-7979CE14D870}" presName="sp" presStyleCnt="0"/>
      <dgm:spPr/>
    </dgm:pt>
    <dgm:pt modelId="{814D264A-237D-41C2-9BF8-9266F8AE7EAF}" type="pres">
      <dgm:prSet presAssocID="{E88E43C3-C298-4ABC-BC53-950D57009CC7}" presName="arrowAndChildren" presStyleCnt="0"/>
      <dgm:spPr/>
    </dgm:pt>
    <dgm:pt modelId="{13F5749E-27AA-4EF5-9F7B-BA832D79BBAF}" type="pres">
      <dgm:prSet presAssocID="{E88E43C3-C298-4ABC-BC53-950D57009CC7}" presName="parentTextArrow" presStyleLbl="node1" presStyleIdx="0" presStyleCnt="0"/>
      <dgm:spPr/>
    </dgm:pt>
    <dgm:pt modelId="{4B5D5992-6A7F-4511-A4E4-1C19DA0F4696}" type="pres">
      <dgm:prSet presAssocID="{E88E43C3-C298-4ABC-BC53-950D57009CC7}" presName="arrow" presStyleLbl="alignNode1" presStyleIdx="6" presStyleCnt="10"/>
      <dgm:spPr/>
    </dgm:pt>
    <dgm:pt modelId="{DB6596FC-219F-43FD-A9F2-05F06BA757CE}" type="pres">
      <dgm:prSet presAssocID="{E88E43C3-C298-4ABC-BC53-950D57009CC7}" presName="descendantArrow" presStyleLbl="bgAccFollowNode1" presStyleIdx="6" presStyleCnt="10"/>
      <dgm:spPr/>
    </dgm:pt>
    <dgm:pt modelId="{B84A823A-D338-4883-B9E0-DE3483A64A56}" type="pres">
      <dgm:prSet presAssocID="{2F37FA34-540B-4E9D-AF6B-B14983A0338E}" presName="sp" presStyleCnt="0"/>
      <dgm:spPr/>
    </dgm:pt>
    <dgm:pt modelId="{89C8A1FF-4025-4A12-959F-2E441848077D}" type="pres">
      <dgm:prSet presAssocID="{6276FAA6-280D-46A5-AD9C-07E11DB25C27}" presName="arrowAndChildren" presStyleCnt="0"/>
      <dgm:spPr/>
    </dgm:pt>
    <dgm:pt modelId="{6C6D2CAA-89FF-437D-BB89-2E1CC7BFA17B}" type="pres">
      <dgm:prSet presAssocID="{6276FAA6-280D-46A5-AD9C-07E11DB25C27}" presName="parentTextArrow" presStyleLbl="node1" presStyleIdx="0" presStyleCnt="0"/>
      <dgm:spPr/>
    </dgm:pt>
    <dgm:pt modelId="{472D41DB-D7A1-4C29-A5A9-21ADED32BF6D}" type="pres">
      <dgm:prSet presAssocID="{6276FAA6-280D-46A5-AD9C-07E11DB25C27}" presName="arrow" presStyleLbl="alignNode1" presStyleIdx="7" presStyleCnt="10"/>
      <dgm:spPr/>
    </dgm:pt>
    <dgm:pt modelId="{0B455EDB-9B22-4A39-8FE1-E50B279F7051}" type="pres">
      <dgm:prSet presAssocID="{6276FAA6-280D-46A5-AD9C-07E11DB25C27}" presName="descendantArrow" presStyleLbl="bgAccFollowNode1" presStyleIdx="7" presStyleCnt="10"/>
      <dgm:spPr/>
    </dgm:pt>
    <dgm:pt modelId="{F6BBC734-207E-4F6B-8855-1C41D00FB2CE}" type="pres">
      <dgm:prSet presAssocID="{FB916C5E-ADC0-4D6C-8F3D-DADF94580DEE}" presName="sp" presStyleCnt="0"/>
      <dgm:spPr/>
    </dgm:pt>
    <dgm:pt modelId="{12680339-8326-474E-85E5-7DB93914B526}" type="pres">
      <dgm:prSet presAssocID="{381D9298-38CC-4779-8A26-13CB25C2899B}" presName="arrowAndChildren" presStyleCnt="0"/>
      <dgm:spPr/>
    </dgm:pt>
    <dgm:pt modelId="{C306A714-CBAE-4A6F-A2A2-D904013C40B6}" type="pres">
      <dgm:prSet presAssocID="{381D9298-38CC-4779-8A26-13CB25C2899B}" presName="parentTextArrow" presStyleLbl="node1" presStyleIdx="0" presStyleCnt="0"/>
      <dgm:spPr/>
    </dgm:pt>
    <dgm:pt modelId="{D8088E5B-75AD-4C79-90FD-1D36963CEDE2}" type="pres">
      <dgm:prSet presAssocID="{381D9298-38CC-4779-8A26-13CB25C2899B}" presName="arrow" presStyleLbl="alignNode1" presStyleIdx="8" presStyleCnt="10"/>
      <dgm:spPr/>
    </dgm:pt>
    <dgm:pt modelId="{50A6ACA8-53E4-4ECB-94F3-4EC3A1BB5074}" type="pres">
      <dgm:prSet presAssocID="{381D9298-38CC-4779-8A26-13CB25C2899B}" presName="descendantArrow" presStyleLbl="bgAccFollowNode1" presStyleIdx="8" presStyleCnt="10"/>
      <dgm:spPr/>
    </dgm:pt>
    <dgm:pt modelId="{87D15EB9-D59A-4473-8395-CFF2C29C2E67}" type="pres">
      <dgm:prSet presAssocID="{82F158D7-B24D-4B26-808C-ED6593938D16}" presName="sp" presStyleCnt="0"/>
      <dgm:spPr/>
    </dgm:pt>
    <dgm:pt modelId="{8F34EDD4-43BC-4534-863C-7A9C43A558A3}" type="pres">
      <dgm:prSet presAssocID="{711A2CDB-FD96-4346-B269-3BC6325D69A2}" presName="arrowAndChildren" presStyleCnt="0"/>
      <dgm:spPr/>
    </dgm:pt>
    <dgm:pt modelId="{6C914C48-9C0C-4BFF-AFD9-82303DC5ABAA}" type="pres">
      <dgm:prSet presAssocID="{711A2CDB-FD96-4346-B269-3BC6325D69A2}" presName="parentTextArrow" presStyleLbl="node1" presStyleIdx="0" presStyleCnt="0"/>
      <dgm:spPr/>
    </dgm:pt>
    <dgm:pt modelId="{B61E0F05-D414-4B05-A7B5-570E0351DF97}" type="pres">
      <dgm:prSet presAssocID="{711A2CDB-FD96-4346-B269-3BC6325D69A2}" presName="arrow" presStyleLbl="alignNode1" presStyleIdx="9" presStyleCnt="10"/>
      <dgm:spPr/>
    </dgm:pt>
    <dgm:pt modelId="{C1E2AC88-4506-444A-919F-C940AE13C7CE}" type="pres">
      <dgm:prSet presAssocID="{711A2CDB-FD96-4346-B269-3BC6325D69A2}" presName="descendantArrow" presStyleLbl="bgAccFollowNode1" presStyleIdx="9" presStyleCnt="10"/>
      <dgm:spPr/>
    </dgm:pt>
  </dgm:ptLst>
  <dgm:cxnLst>
    <dgm:cxn modelId="{65893D07-1F1A-4BEA-ADA6-225585ED33CE}" type="presOf" srcId="{FEA7CF78-7390-42B8-87DC-626591E99560}" destId="{4BA31BBF-E9B4-46E6-9996-09DCA3CA87D1}" srcOrd="0" destOrd="0" presId="urn:microsoft.com/office/officeart/2016/7/layout/VerticalDownArrowProcess"/>
    <dgm:cxn modelId="{75AC4A0D-1E98-44DB-9992-CE68CE107F81}" type="presOf" srcId="{CD80013E-B941-4099-A0E6-18EFD049C92C}" destId="{41ECF293-B9E2-4E86-8E98-058ABA8A98F1}" srcOrd="0" destOrd="0" presId="urn:microsoft.com/office/officeart/2016/7/layout/VerticalDownArrowProcess"/>
    <dgm:cxn modelId="{D5344721-9509-4B04-B3E5-AD89FCAF8C9D}" type="presOf" srcId="{FEA7CF78-7390-42B8-87DC-626591E99560}" destId="{64735089-8F48-43EC-AD88-DCC2BFCEC8A1}" srcOrd="1" destOrd="0" presId="urn:microsoft.com/office/officeart/2016/7/layout/VerticalDownArrowProcess"/>
    <dgm:cxn modelId="{7FF9F622-43F2-49B6-BD58-9B875F1A59D3}" type="presOf" srcId="{B40C3104-DCFF-481B-83D5-F1112E701315}" destId="{A1D80F8B-67A0-432B-8661-7AE797D2C3AF}" srcOrd="0" destOrd="0" presId="urn:microsoft.com/office/officeart/2016/7/layout/VerticalDownArrowProcess"/>
    <dgm:cxn modelId="{0883B224-3F1C-4131-BFAE-58A6875CC599}" type="presOf" srcId="{EF69C272-AEDF-4781-9E4F-6A1C49F8956C}" destId="{2664C3CE-67DF-40BD-9B2A-7806D2B8581F}" srcOrd="0" destOrd="0" presId="urn:microsoft.com/office/officeart/2016/7/layout/VerticalDownArrowProcess"/>
    <dgm:cxn modelId="{A94CC429-D069-4071-96F3-8EED24AAD524}" type="presOf" srcId="{711A2CDB-FD96-4346-B269-3BC6325D69A2}" destId="{6C914C48-9C0C-4BFF-AFD9-82303DC5ABAA}" srcOrd="0" destOrd="0" presId="urn:microsoft.com/office/officeart/2016/7/layout/VerticalDownArrowProcess"/>
    <dgm:cxn modelId="{2F1ED52A-ED9A-4CD4-920B-32137CB9FB14}" type="presOf" srcId="{381D9298-38CC-4779-8A26-13CB25C2899B}" destId="{C306A714-CBAE-4A6F-A2A2-D904013C40B6}" srcOrd="0" destOrd="0" presId="urn:microsoft.com/office/officeart/2016/7/layout/VerticalDownArrowProcess"/>
    <dgm:cxn modelId="{7DD08A2E-0963-4D35-8BF8-584BC56C2412}" type="presOf" srcId="{20E93B71-FED4-4473-B2B2-882E78AD940A}" destId="{759517FD-4457-4A7A-BC00-A086A616CC6A}" srcOrd="0" destOrd="0" presId="urn:microsoft.com/office/officeart/2016/7/layout/VerticalDownArrowProcess"/>
    <dgm:cxn modelId="{AC21372F-D4FE-433B-89B1-531616BD6247}" srcId="{5612F39D-42A6-47FE-8F1C-16B5981FD97A}" destId="{20E93B71-FED4-4473-B2B2-882E78AD940A}" srcOrd="0" destOrd="0" parTransId="{7AF17066-2284-4505-9941-2A541B8517FD}" sibTransId="{2F05BCEF-59CD-4FC8-B5C9-8EDC01A10DF7}"/>
    <dgm:cxn modelId="{DA383C2F-D413-43AD-9C44-10B8D42633DF}" srcId="{2F133095-970F-44F2-AB09-E7563A257CB5}" destId="{E88E43C3-C298-4ABC-BC53-950D57009CC7}" srcOrd="3" destOrd="0" parTransId="{4CCFE4F7-1D36-4BF1-9D22-33BD50444AF6}" sibTransId="{995608B9-0C64-4E24-A41F-7979CE14D870}"/>
    <dgm:cxn modelId="{66A84133-93E7-4A27-B945-D6F538A33919}" srcId="{2F133095-970F-44F2-AB09-E7563A257CB5}" destId="{91CA9AB2-8DCD-4FE8-8492-05F4CD84D44A}" srcOrd="8" destOrd="0" parTransId="{C2840AA9-63BC-462A-95D6-1F204C52D870}" sibTransId="{62881553-2ACD-4518-AB91-812FBB83A9F5}"/>
    <dgm:cxn modelId="{9D990F37-C181-4451-8740-D3DAE2F1666D}" srcId="{2F133095-970F-44F2-AB09-E7563A257CB5}" destId="{5612F39D-42A6-47FE-8F1C-16B5981FD97A}" srcOrd="5" destOrd="0" parTransId="{83578F6E-BC5B-4C9B-A86F-1C6476094181}" sibTransId="{49647D46-1E64-4C47-B698-D76B99E60241}"/>
    <dgm:cxn modelId="{76E06B38-5A16-41A1-B824-4EA1FE64A622}" type="presOf" srcId="{5612F39D-42A6-47FE-8F1C-16B5981FD97A}" destId="{4B2B016F-BDC4-472F-A8D0-D23533A00C24}" srcOrd="0" destOrd="0" presId="urn:microsoft.com/office/officeart/2016/7/layout/VerticalDownArrowProcess"/>
    <dgm:cxn modelId="{317BBA3C-C396-4E86-A9CA-A3D229EDFDB1}" srcId="{2F133095-970F-44F2-AB09-E7563A257CB5}" destId="{711A2CDB-FD96-4346-B269-3BC6325D69A2}" srcOrd="0" destOrd="0" parTransId="{9954876E-E87C-427A-8C4B-6F875A07E09E}" sibTransId="{82F158D7-B24D-4B26-808C-ED6593938D16}"/>
    <dgm:cxn modelId="{07B64F5D-FE6C-408E-A8E6-373A26834BC2}" type="presOf" srcId="{6EE7EA70-9FFF-41B4-9352-35C61167A7BB}" destId="{0B455EDB-9B22-4A39-8FE1-E50B279F7051}" srcOrd="0" destOrd="0" presId="urn:microsoft.com/office/officeart/2016/7/layout/VerticalDownArrowProcess"/>
    <dgm:cxn modelId="{A4E7715E-FA64-403A-8B4D-2F11BCB1BB72}" type="presOf" srcId="{91CA9AB2-8DCD-4FE8-8492-05F4CD84D44A}" destId="{0F7987D2-831B-42D9-9FE0-C6D98B35E144}" srcOrd="1" destOrd="0" presId="urn:microsoft.com/office/officeart/2016/7/layout/VerticalDownArrowProcess"/>
    <dgm:cxn modelId="{2BB9DD42-8E2B-4292-AD78-F7C4D353AC0F}" type="presOf" srcId="{5612F39D-42A6-47FE-8F1C-16B5981FD97A}" destId="{98246BB0-3353-4486-8D2B-105758B51314}" srcOrd="1" destOrd="0" presId="urn:microsoft.com/office/officeart/2016/7/layout/VerticalDownArrowProcess"/>
    <dgm:cxn modelId="{59170546-20D8-42AE-B8C4-B4469729DCE7}" type="presOf" srcId="{6276FAA6-280D-46A5-AD9C-07E11DB25C27}" destId="{472D41DB-D7A1-4C29-A5A9-21ADED32BF6D}" srcOrd="1" destOrd="0" presId="urn:microsoft.com/office/officeart/2016/7/layout/VerticalDownArrowProcess"/>
    <dgm:cxn modelId="{1087544A-BE46-4F8E-926E-4BB9A57E1EE9}" srcId="{2F133095-970F-44F2-AB09-E7563A257CB5}" destId="{AF18A8C5-50DF-4572-A196-528AD1C68B67}" srcOrd="7" destOrd="0" parTransId="{86690C53-94C5-4A4F-A055-EF8CEB4FA63E}" sibTransId="{1D0A58E0-88BA-40CA-8EEF-F1CF97B3385E}"/>
    <dgm:cxn modelId="{4A029C4D-54A8-471B-B0B1-0DCC6E583624}" srcId="{381D9298-38CC-4779-8A26-13CB25C2899B}" destId="{BA993F96-D6F1-4EFE-8237-F488BCFAE399}" srcOrd="0" destOrd="0" parTransId="{EC610CE3-FA48-4045-AC0E-9F47D9506544}" sibTransId="{AFA4993C-62F9-4974-BF26-87070D8DD030}"/>
    <dgm:cxn modelId="{20F8074F-562F-4A41-83CF-C8107CA0EA59}" srcId="{FEA7CF78-7390-42B8-87DC-626591E99560}" destId="{CD80013E-B941-4099-A0E6-18EFD049C92C}" srcOrd="0" destOrd="0" parTransId="{1B1D2E68-DFA2-4A4E-942B-71F854627C97}" sibTransId="{CF7A0A50-0C29-4785-95AB-B2C034D65391}"/>
    <dgm:cxn modelId="{85032C79-D7F6-4D01-B587-20F41ED27D74}" type="presOf" srcId="{381D9298-38CC-4779-8A26-13CB25C2899B}" destId="{D8088E5B-75AD-4C79-90FD-1D36963CEDE2}" srcOrd="1" destOrd="0" presId="urn:microsoft.com/office/officeart/2016/7/layout/VerticalDownArrowProcess"/>
    <dgm:cxn modelId="{4CFD7179-7EAB-45E5-A6CD-FEB72FC1969C}" type="presOf" srcId="{AF18A8C5-50DF-4572-A196-528AD1C68B67}" destId="{565B5EB2-5782-4820-827A-325D853C547A}" srcOrd="0" destOrd="0" presId="urn:microsoft.com/office/officeart/2016/7/layout/VerticalDownArrowProcess"/>
    <dgm:cxn modelId="{5DA4BE7D-3AFB-4EFE-A805-535E03234BBD}" type="presOf" srcId="{6276FAA6-280D-46A5-AD9C-07E11DB25C27}" destId="{6C6D2CAA-89FF-437D-BB89-2E1CC7BFA17B}" srcOrd="0" destOrd="0" presId="urn:microsoft.com/office/officeart/2016/7/layout/VerticalDownArrowProcess"/>
    <dgm:cxn modelId="{22428681-7B02-40AB-87DF-958E533D25E1}" type="presOf" srcId="{91CA9AB2-8DCD-4FE8-8492-05F4CD84D44A}" destId="{629ADFFF-87E2-4AEA-8656-9FB76E332D64}" srcOrd="0" destOrd="0" presId="urn:microsoft.com/office/officeart/2016/7/layout/VerticalDownArrowProcess"/>
    <dgm:cxn modelId="{E8C9FC81-AC9E-4249-B32D-5950E3840BF3}" type="presOf" srcId="{FE4DE206-335A-4921-9548-B7E22BD9F80D}" destId="{C1E2AC88-4506-444A-919F-C940AE13C7CE}" srcOrd="0" destOrd="0" presId="urn:microsoft.com/office/officeart/2016/7/layout/VerticalDownArrowProcess"/>
    <dgm:cxn modelId="{31D4D08B-DFFE-4ADF-87EB-541E0818B471}" srcId="{91CA9AB2-8DCD-4FE8-8492-05F4CD84D44A}" destId="{EF69C272-AEDF-4781-9E4F-6A1C49F8956C}" srcOrd="0" destOrd="0" parTransId="{13F5678C-6C52-4D91-9527-E49BFE84AE6B}" sibTransId="{D12ECCC6-DB49-41F8-B341-CADB903D31C7}"/>
    <dgm:cxn modelId="{A052929B-0C15-4A70-BD54-2392511F1233}" srcId="{2F133095-970F-44F2-AB09-E7563A257CB5}" destId="{6276FAA6-280D-46A5-AD9C-07E11DB25C27}" srcOrd="2" destOrd="0" parTransId="{07FFCAA7-397F-40EF-A25B-C26064396A0C}" sibTransId="{2F37FA34-540B-4E9D-AF6B-B14983A0338E}"/>
    <dgm:cxn modelId="{3296929D-8797-4097-9FDD-3D81411F6112}" type="presOf" srcId="{E88E43C3-C298-4ABC-BC53-950D57009CC7}" destId="{13F5749E-27AA-4EF5-9F7B-BA832D79BBAF}" srcOrd="0" destOrd="0" presId="urn:microsoft.com/office/officeart/2016/7/layout/VerticalDownArrowProcess"/>
    <dgm:cxn modelId="{563C5DA0-CFBE-46BB-AB12-A6500B7268CA}" srcId="{2F133095-970F-44F2-AB09-E7563A257CB5}" destId="{FEA7CF78-7390-42B8-87DC-626591E99560}" srcOrd="4" destOrd="0" parTransId="{5F129C7C-61A5-4AC5-A4F0-30A44979412C}" sibTransId="{2E5AA9EF-1ED1-42DF-95D2-1561B2E166AD}"/>
    <dgm:cxn modelId="{E97E6AA2-D013-411B-9E8A-05C4F3346A29}" type="presOf" srcId="{AF18A8C5-50DF-4572-A196-528AD1C68B67}" destId="{0E0CED74-8F63-4E34-9FB7-B5F7AF7300A3}" srcOrd="1" destOrd="0" presId="urn:microsoft.com/office/officeart/2016/7/layout/VerticalDownArrowProcess"/>
    <dgm:cxn modelId="{7379FEA5-19EF-42F5-B523-87E0ECCC4A6B}" type="presOf" srcId="{27FF4122-83ED-45B4-B096-5559845ACD17}" destId="{208D193F-99E8-4997-B416-82B009784C50}" srcOrd="0" destOrd="0" presId="urn:microsoft.com/office/officeart/2016/7/layout/VerticalDownArrowProcess"/>
    <dgm:cxn modelId="{A95ADDA7-67ED-4F63-9823-A31E1F734EA9}" type="presOf" srcId="{711A2CDB-FD96-4346-B269-3BC6325D69A2}" destId="{B61E0F05-D414-4B05-A7B5-570E0351DF97}" srcOrd="1" destOrd="0" presId="urn:microsoft.com/office/officeart/2016/7/layout/VerticalDownArrowProcess"/>
    <dgm:cxn modelId="{D345C8AA-1A70-4647-9B8D-7D797630187D}" srcId="{2F133095-970F-44F2-AB09-E7563A257CB5}" destId="{9E4B440C-93B4-4826-953B-B7EBF44F19F3}" srcOrd="9" destOrd="0" parTransId="{13A54C39-C5AC-40A7-98E0-0E58CC4A0F8E}" sibTransId="{BBE19A16-7F54-4FEB-BAC2-9A2D693E1748}"/>
    <dgm:cxn modelId="{3BA65CAE-AA24-4BF7-BD09-57CCAB6331D2}" srcId="{9E4B440C-93B4-4826-953B-B7EBF44F19F3}" destId="{B40C3104-DCFF-481B-83D5-F1112E701315}" srcOrd="0" destOrd="0" parTransId="{A97D6CF4-C736-472A-A7C8-8612A8BAA7A3}" sibTransId="{3052212E-7886-4DA2-B28C-0BA6880A8FB6}"/>
    <dgm:cxn modelId="{CB1E9DB7-D123-4F2C-9D20-EA0C265DB47D}" type="presOf" srcId="{DEC9C69B-BF4B-42E3-A597-0921FE9B640F}" destId="{2B0361D0-6759-481A-8CF6-9FD8980E33D7}" srcOrd="0" destOrd="0" presId="urn:microsoft.com/office/officeart/2016/7/layout/VerticalDownArrowProcess"/>
    <dgm:cxn modelId="{E8C9AFB7-FE4B-4D3E-9FAB-769DCE6149F1}" type="presOf" srcId="{D31ED0C0-25FC-4796-A90D-0A4AC64EA4F6}" destId="{DB6596FC-219F-43FD-A9F2-05F06BA757CE}" srcOrd="0" destOrd="0" presId="urn:microsoft.com/office/officeart/2016/7/layout/VerticalDownArrowProcess"/>
    <dgm:cxn modelId="{CE6A2DC5-B32D-4A9E-AEE5-836CC7413F3B}" srcId="{DEC9C69B-BF4B-42E3-A597-0921FE9B640F}" destId="{544FF49B-CF97-4257-BF8C-FA488DEE276C}" srcOrd="0" destOrd="0" parTransId="{E09DE015-E741-439E-9AAC-6C05CD27E013}" sibTransId="{ABF2C19C-6C71-4FD7-A545-8B086D28AAD7}"/>
    <dgm:cxn modelId="{1741DEC5-6D42-4B20-8CE1-CC57084EFFFE}" type="presOf" srcId="{544FF49B-CF97-4257-BF8C-FA488DEE276C}" destId="{46E32521-47E7-4C6B-915E-3CE44935FEFD}" srcOrd="0" destOrd="0" presId="urn:microsoft.com/office/officeart/2016/7/layout/VerticalDownArrowProcess"/>
    <dgm:cxn modelId="{DBDE1FCB-14A5-43EC-8CF3-FDF3DB392B68}" srcId="{2F133095-970F-44F2-AB09-E7563A257CB5}" destId="{381D9298-38CC-4779-8A26-13CB25C2899B}" srcOrd="1" destOrd="0" parTransId="{94A4A750-9447-44EE-8E24-A30B32785BFD}" sibTransId="{FB916C5E-ADC0-4D6C-8F3D-DADF94580DEE}"/>
    <dgm:cxn modelId="{717AADD0-746D-4380-97DB-E55F6F330146}" type="presOf" srcId="{E88E43C3-C298-4ABC-BC53-950D57009CC7}" destId="{4B5D5992-6A7F-4511-A4E4-1C19DA0F4696}" srcOrd="1" destOrd="0" presId="urn:microsoft.com/office/officeart/2016/7/layout/VerticalDownArrowProcess"/>
    <dgm:cxn modelId="{9EF3C4D5-5C05-4788-8708-B1BEE73BC453}" srcId="{6276FAA6-280D-46A5-AD9C-07E11DB25C27}" destId="{6EE7EA70-9FFF-41B4-9352-35C61167A7BB}" srcOrd="0" destOrd="0" parTransId="{72E8A655-042E-4BC7-A388-30281D417A78}" sibTransId="{D1957BE9-14B8-401A-A6DE-97E5CFB9B74F}"/>
    <dgm:cxn modelId="{B2EF2BD6-C599-4764-9784-7CC85B339D16}" srcId="{711A2CDB-FD96-4346-B269-3BC6325D69A2}" destId="{FE4DE206-335A-4921-9548-B7E22BD9F80D}" srcOrd="0" destOrd="0" parTransId="{A6088350-7B65-45A6-AB16-C9DB1F7B96BF}" sibTransId="{FEFCCA3C-CF53-4B09-A5C1-C5034D85DDBD}"/>
    <dgm:cxn modelId="{F2C6E2E2-3A53-4FC7-8084-9C5FB9E73A75}" type="presOf" srcId="{DEC9C69B-BF4B-42E3-A597-0921FE9B640F}" destId="{5823E15B-5C4D-4591-AC00-74CC6E5DDC91}" srcOrd="1" destOrd="0" presId="urn:microsoft.com/office/officeart/2016/7/layout/VerticalDownArrowProcess"/>
    <dgm:cxn modelId="{B84BACE3-3ED7-4202-BFB0-DE4C18A54D1A}" srcId="{2F133095-970F-44F2-AB09-E7563A257CB5}" destId="{DEC9C69B-BF4B-42E3-A597-0921FE9B640F}" srcOrd="6" destOrd="0" parTransId="{3CBFAA6B-01B1-4E03-A077-B9992D86F38B}" sibTransId="{61D97442-BC35-4E58-A979-898DFBA80FC8}"/>
    <dgm:cxn modelId="{25D3F8E3-FA87-46F2-89BE-5E8547BA6931}" type="presOf" srcId="{9E4B440C-93B4-4826-953B-B7EBF44F19F3}" destId="{FA5D7C2E-4A35-4FDB-8018-0085721EB62F}" srcOrd="0" destOrd="0" presId="urn:microsoft.com/office/officeart/2016/7/layout/VerticalDownArrowProcess"/>
    <dgm:cxn modelId="{8BB651F7-201A-43DC-B93F-732AAF323D1B}" srcId="{AF18A8C5-50DF-4572-A196-528AD1C68B67}" destId="{27FF4122-83ED-45B4-B096-5559845ACD17}" srcOrd="0" destOrd="0" parTransId="{67B0BA7E-43D9-4AC6-92AD-E287F408DC8E}" sibTransId="{DE2A2AE4-8C08-49CC-9046-551E7EB610E7}"/>
    <dgm:cxn modelId="{0978E0F7-457C-4C05-A5FE-4C2AC21B10CA}" type="presOf" srcId="{BA993F96-D6F1-4EFE-8237-F488BCFAE399}" destId="{50A6ACA8-53E4-4ECB-94F3-4EC3A1BB5074}" srcOrd="0" destOrd="0" presId="urn:microsoft.com/office/officeart/2016/7/layout/VerticalDownArrowProcess"/>
    <dgm:cxn modelId="{95378FFA-14CA-457D-B0B5-7E286BEABD08}" srcId="{E88E43C3-C298-4ABC-BC53-950D57009CC7}" destId="{D31ED0C0-25FC-4796-A90D-0A4AC64EA4F6}" srcOrd="0" destOrd="0" parTransId="{C88BB187-09E0-406B-B98D-5897B4B33B7E}" sibTransId="{D1AFE321-5A7F-4672-81B4-9442F39A4410}"/>
    <dgm:cxn modelId="{E4887FFB-B910-4983-AF4B-561D4289B50F}" type="presOf" srcId="{2F133095-970F-44F2-AB09-E7563A257CB5}" destId="{93A7D164-21E4-4325-9155-D450B2A8E612}" srcOrd="0" destOrd="0" presId="urn:microsoft.com/office/officeart/2016/7/layout/VerticalDownArrowProcess"/>
    <dgm:cxn modelId="{55B71DF1-0835-4559-B2AB-4906F628FAFD}" type="presParOf" srcId="{93A7D164-21E4-4325-9155-D450B2A8E612}" destId="{14BEE8D4-1A85-4A02-A23A-DAC8223DAA14}" srcOrd="0" destOrd="0" presId="urn:microsoft.com/office/officeart/2016/7/layout/VerticalDownArrowProcess"/>
    <dgm:cxn modelId="{106023D3-E12D-4AD7-9230-E6A1EE0461B0}" type="presParOf" srcId="{14BEE8D4-1A85-4A02-A23A-DAC8223DAA14}" destId="{FA5D7C2E-4A35-4FDB-8018-0085721EB62F}" srcOrd="0" destOrd="0" presId="urn:microsoft.com/office/officeart/2016/7/layout/VerticalDownArrowProcess"/>
    <dgm:cxn modelId="{8D2372C1-CBDA-4F22-A2EC-5A491884AE04}" type="presParOf" srcId="{14BEE8D4-1A85-4A02-A23A-DAC8223DAA14}" destId="{A1D80F8B-67A0-432B-8661-7AE797D2C3AF}" srcOrd="1" destOrd="0" presId="urn:microsoft.com/office/officeart/2016/7/layout/VerticalDownArrowProcess"/>
    <dgm:cxn modelId="{CF3FEDFB-D6BD-46F8-9B78-9AFB930862DE}" type="presParOf" srcId="{93A7D164-21E4-4325-9155-D450B2A8E612}" destId="{671C3217-EE25-40C7-A6CD-AB873550B974}" srcOrd="1" destOrd="0" presId="urn:microsoft.com/office/officeart/2016/7/layout/VerticalDownArrowProcess"/>
    <dgm:cxn modelId="{91DB49C8-D733-4BD2-9365-686B1CA70732}" type="presParOf" srcId="{93A7D164-21E4-4325-9155-D450B2A8E612}" destId="{1B5EE87C-7D95-4B2F-BCC1-45677E02B2B6}" srcOrd="2" destOrd="0" presId="urn:microsoft.com/office/officeart/2016/7/layout/VerticalDownArrowProcess"/>
    <dgm:cxn modelId="{A545E91C-F8E2-4436-9432-E07314150386}" type="presParOf" srcId="{1B5EE87C-7D95-4B2F-BCC1-45677E02B2B6}" destId="{629ADFFF-87E2-4AEA-8656-9FB76E332D64}" srcOrd="0" destOrd="0" presId="urn:microsoft.com/office/officeart/2016/7/layout/VerticalDownArrowProcess"/>
    <dgm:cxn modelId="{6AFA8CC6-C019-4B54-B8F8-F5796607103A}" type="presParOf" srcId="{1B5EE87C-7D95-4B2F-BCC1-45677E02B2B6}" destId="{0F7987D2-831B-42D9-9FE0-C6D98B35E144}" srcOrd="1" destOrd="0" presId="urn:microsoft.com/office/officeart/2016/7/layout/VerticalDownArrowProcess"/>
    <dgm:cxn modelId="{74361499-5264-4FDD-BC60-318F01170B07}" type="presParOf" srcId="{1B5EE87C-7D95-4B2F-BCC1-45677E02B2B6}" destId="{2664C3CE-67DF-40BD-9B2A-7806D2B8581F}" srcOrd="2" destOrd="0" presId="urn:microsoft.com/office/officeart/2016/7/layout/VerticalDownArrowProcess"/>
    <dgm:cxn modelId="{0E66535B-F778-4B0D-8B9B-66BB88B0A915}" type="presParOf" srcId="{93A7D164-21E4-4325-9155-D450B2A8E612}" destId="{8C8F2645-3513-4A63-9D0C-36BF34921F6D}" srcOrd="3" destOrd="0" presId="urn:microsoft.com/office/officeart/2016/7/layout/VerticalDownArrowProcess"/>
    <dgm:cxn modelId="{13B2FB03-6E34-441C-B994-393F0AF212AB}" type="presParOf" srcId="{93A7D164-21E4-4325-9155-D450B2A8E612}" destId="{05B518D1-90B5-47DC-9A85-A5BC09623B36}" srcOrd="4" destOrd="0" presId="urn:microsoft.com/office/officeart/2016/7/layout/VerticalDownArrowProcess"/>
    <dgm:cxn modelId="{29FFA9E6-99A7-451A-89D3-CBE04A4BDCC3}" type="presParOf" srcId="{05B518D1-90B5-47DC-9A85-A5BC09623B36}" destId="{565B5EB2-5782-4820-827A-325D853C547A}" srcOrd="0" destOrd="0" presId="urn:microsoft.com/office/officeart/2016/7/layout/VerticalDownArrowProcess"/>
    <dgm:cxn modelId="{031B8149-16C1-4685-BEBE-85A4A8EAA794}" type="presParOf" srcId="{05B518D1-90B5-47DC-9A85-A5BC09623B36}" destId="{0E0CED74-8F63-4E34-9FB7-B5F7AF7300A3}" srcOrd="1" destOrd="0" presId="urn:microsoft.com/office/officeart/2016/7/layout/VerticalDownArrowProcess"/>
    <dgm:cxn modelId="{591BF897-59B1-458C-AD24-11FBC225F892}" type="presParOf" srcId="{05B518D1-90B5-47DC-9A85-A5BC09623B36}" destId="{208D193F-99E8-4997-B416-82B009784C50}" srcOrd="2" destOrd="0" presId="urn:microsoft.com/office/officeart/2016/7/layout/VerticalDownArrowProcess"/>
    <dgm:cxn modelId="{4D4C04D4-C5D4-4C81-9292-46AAB6589E8F}" type="presParOf" srcId="{93A7D164-21E4-4325-9155-D450B2A8E612}" destId="{7BD61814-C619-456A-AB8E-7C68798C17FC}" srcOrd="5" destOrd="0" presId="urn:microsoft.com/office/officeart/2016/7/layout/VerticalDownArrowProcess"/>
    <dgm:cxn modelId="{9B9F5FDE-C1F0-4815-872B-CD9D76CD01DF}" type="presParOf" srcId="{93A7D164-21E4-4325-9155-D450B2A8E612}" destId="{9DBDEA2D-0064-4045-8208-3C455C86BA83}" srcOrd="6" destOrd="0" presId="urn:microsoft.com/office/officeart/2016/7/layout/VerticalDownArrowProcess"/>
    <dgm:cxn modelId="{4033B74E-8EC0-4B25-8E02-63F6E20D14C1}" type="presParOf" srcId="{9DBDEA2D-0064-4045-8208-3C455C86BA83}" destId="{2B0361D0-6759-481A-8CF6-9FD8980E33D7}" srcOrd="0" destOrd="0" presId="urn:microsoft.com/office/officeart/2016/7/layout/VerticalDownArrowProcess"/>
    <dgm:cxn modelId="{6108369C-38AD-4A9C-9A3D-6FEEE49829FD}" type="presParOf" srcId="{9DBDEA2D-0064-4045-8208-3C455C86BA83}" destId="{5823E15B-5C4D-4591-AC00-74CC6E5DDC91}" srcOrd="1" destOrd="0" presId="urn:microsoft.com/office/officeart/2016/7/layout/VerticalDownArrowProcess"/>
    <dgm:cxn modelId="{BE8DC4B1-CB95-4121-956F-051CC0051231}" type="presParOf" srcId="{9DBDEA2D-0064-4045-8208-3C455C86BA83}" destId="{46E32521-47E7-4C6B-915E-3CE44935FEFD}" srcOrd="2" destOrd="0" presId="urn:microsoft.com/office/officeart/2016/7/layout/VerticalDownArrowProcess"/>
    <dgm:cxn modelId="{43F0BEF0-CA37-48BF-86B3-4F78AC51A2F4}" type="presParOf" srcId="{93A7D164-21E4-4325-9155-D450B2A8E612}" destId="{1A86661A-BDC8-41F3-9430-70333F430A7A}" srcOrd="7" destOrd="0" presId="urn:microsoft.com/office/officeart/2016/7/layout/VerticalDownArrowProcess"/>
    <dgm:cxn modelId="{C32EBF77-592A-4864-B765-F6B028937D50}" type="presParOf" srcId="{93A7D164-21E4-4325-9155-D450B2A8E612}" destId="{57FAF258-A96F-46FA-83BB-A21F3CC204BA}" srcOrd="8" destOrd="0" presId="urn:microsoft.com/office/officeart/2016/7/layout/VerticalDownArrowProcess"/>
    <dgm:cxn modelId="{79446D8B-8773-4617-BD61-7349E6CFBBE2}" type="presParOf" srcId="{57FAF258-A96F-46FA-83BB-A21F3CC204BA}" destId="{4B2B016F-BDC4-472F-A8D0-D23533A00C24}" srcOrd="0" destOrd="0" presId="urn:microsoft.com/office/officeart/2016/7/layout/VerticalDownArrowProcess"/>
    <dgm:cxn modelId="{67FD17F3-2301-4311-84B4-1E9989D86D18}" type="presParOf" srcId="{57FAF258-A96F-46FA-83BB-A21F3CC204BA}" destId="{98246BB0-3353-4486-8D2B-105758B51314}" srcOrd="1" destOrd="0" presId="urn:microsoft.com/office/officeart/2016/7/layout/VerticalDownArrowProcess"/>
    <dgm:cxn modelId="{E3859BD1-0839-48AA-B0A7-8A83782842D0}" type="presParOf" srcId="{57FAF258-A96F-46FA-83BB-A21F3CC204BA}" destId="{759517FD-4457-4A7A-BC00-A086A616CC6A}" srcOrd="2" destOrd="0" presId="urn:microsoft.com/office/officeart/2016/7/layout/VerticalDownArrowProcess"/>
    <dgm:cxn modelId="{CE187124-DF41-4266-AFAD-6B6FD7D9C157}" type="presParOf" srcId="{93A7D164-21E4-4325-9155-D450B2A8E612}" destId="{BD83844E-EDE6-4A5F-A182-43A127F7EA93}" srcOrd="9" destOrd="0" presId="urn:microsoft.com/office/officeart/2016/7/layout/VerticalDownArrowProcess"/>
    <dgm:cxn modelId="{77D7CDB8-1DBB-4954-988D-2F873C0A6C39}" type="presParOf" srcId="{93A7D164-21E4-4325-9155-D450B2A8E612}" destId="{BEB31B01-5500-4021-A966-7E5B65967CD9}" srcOrd="10" destOrd="0" presId="urn:microsoft.com/office/officeart/2016/7/layout/VerticalDownArrowProcess"/>
    <dgm:cxn modelId="{7F22DB16-FDFF-4C2C-95C6-138B23B9DF56}" type="presParOf" srcId="{BEB31B01-5500-4021-A966-7E5B65967CD9}" destId="{4BA31BBF-E9B4-46E6-9996-09DCA3CA87D1}" srcOrd="0" destOrd="0" presId="urn:microsoft.com/office/officeart/2016/7/layout/VerticalDownArrowProcess"/>
    <dgm:cxn modelId="{B22283F8-A5CE-4555-B9EF-E49DC86E5CFC}" type="presParOf" srcId="{BEB31B01-5500-4021-A966-7E5B65967CD9}" destId="{64735089-8F48-43EC-AD88-DCC2BFCEC8A1}" srcOrd="1" destOrd="0" presId="urn:microsoft.com/office/officeart/2016/7/layout/VerticalDownArrowProcess"/>
    <dgm:cxn modelId="{7B63512D-988B-48F1-BB0A-0487EF27F053}" type="presParOf" srcId="{BEB31B01-5500-4021-A966-7E5B65967CD9}" destId="{41ECF293-B9E2-4E86-8E98-058ABA8A98F1}" srcOrd="2" destOrd="0" presId="urn:microsoft.com/office/officeart/2016/7/layout/VerticalDownArrowProcess"/>
    <dgm:cxn modelId="{FB3CD85E-2CF0-4E8E-9F69-E8F08B31613B}" type="presParOf" srcId="{93A7D164-21E4-4325-9155-D450B2A8E612}" destId="{17D0CC6F-F745-4B51-B46A-8EB6BA8C1B1F}" srcOrd="11" destOrd="0" presId="urn:microsoft.com/office/officeart/2016/7/layout/VerticalDownArrowProcess"/>
    <dgm:cxn modelId="{7F964A62-F1F8-473F-AFC4-2D79CCFF1E10}" type="presParOf" srcId="{93A7D164-21E4-4325-9155-D450B2A8E612}" destId="{814D264A-237D-41C2-9BF8-9266F8AE7EAF}" srcOrd="12" destOrd="0" presId="urn:microsoft.com/office/officeart/2016/7/layout/VerticalDownArrowProcess"/>
    <dgm:cxn modelId="{D61CC95A-B2A9-4133-9694-B433947BBBA7}" type="presParOf" srcId="{814D264A-237D-41C2-9BF8-9266F8AE7EAF}" destId="{13F5749E-27AA-4EF5-9F7B-BA832D79BBAF}" srcOrd="0" destOrd="0" presId="urn:microsoft.com/office/officeart/2016/7/layout/VerticalDownArrowProcess"/>
    <dgm:cxn modelId="{571FEB14-4314-4345-A552-7442E65399EB}" type="presParOf" srcId="{814D264A-237D-41C2-9BF8-9266F8AE7EAF}" destId="{4B5D5992-6A7F-4511-A4E4-1C19DA0F4696}" srcOrd="1" destOrd="0" presId="urn:microsoft.com/office/officeart/2016/7/layout/VerticalDownArrowProcess"/>
    <dgm:cxn modelId="{CF4B8E72-A6AB-49C1-BFB9-FBF3C114491E}" type="presParOf" srcId="{814D264A-237D-41C2-9BF8-9266F8AE7EAF}" destId="{DB6596FC-219F-43FD-A9F2-05F06BA757CE}" srcOrd="2" destOrd="0" presId="urn:microsoft.com/office/officeart/2016/7/layout/VerticalDownArrowProcess"/>
    <dgm:cxn modelId="{4AAACC76-6B47-400E-91FD-80B135940E88}" type="presParOf" srcId="{93A7D164-21E4-4325-9155-D450B2A8E612}" destId="{B84A823A-D338-4883-B9E0-DE3483A64A56}" srcOrd="13" destOrd="0" presId="urn:microsoft.com/office/officeart/2016/7/layout/VerticalDownArrowProcess"/>
    <dgm:cxn modelId="{6A49F5D8-9438-4E2F-A8CE-4110AB56513C}" type="presParOf" srcId="{93A7D164-21E4-4325-9155-D450B2A8E612}" destId="{89C8A1FF-4025-4A12-959F-2E441848077D}" srcOrd="14" destOrd="0" presId="urn:microsoft.com/office/officeart/2016/7/layout/VerticalDownArrowProcess"/>
    <dgm:cxn modelId="{D01C4E39-E255-44FF-86C4-8A1D4704C5B5}" type="presParOf" srcId="{89C8A1FF-4025-4A12-959F-2E441848077D}" destId="{6C6D2CAA-89FF-437D-BB89-2E1CC7BFA17B}" srcOrd="0" destOrd="0" presId="urn:microsoft.com/office/officeart/2016/7/layout/VerticalDownArrowProcess"/>
    <dgm:cxn modelId="{C3E3AF97-2D10-4A60-9327-761DC0192F7E}" type="presParOf" srcId="{89C8A1FF-4025-4A12-959F-2E441848077D}" destId="{472D41DB-D7A1-4C29-A5A9-21ADED32BF6D}" srcOrd="1" destOrd="0" presId="urn:microsoft.com/office/officeart/2016/7/layout/VerticalDownArrowProcess"/>
    <dgm:cxn modelId="{B3CE1C5F-5D8C-40FA-B94D-3330C21EE972}" type="presParOf" srcId="{89C8A1FF-4025-4A12-959F-2E441848077D}" destId="{0B455EDB-9B22-4A39-8FE1-E50B279F7051}" srcOrd="2" destOrd="0" presId="urn:microsoft.com/office/officeart/2016/7/layout/VerticalDownArrowProcess"/>
    <dgm:cxn modelId="{F6005E34-2B62-4CCD-BB7B-40487A9499A6}" type="presParOf" srcId="{93A7D164-21E4-4325-9155-D450B2A8E612}" destId="{F6BBC734-207E-4F6B-8855-1C41D00FB2CE}" srcOrd="15" destOrd="0" presId="urn:microsoft.com/office/officeart/2016/7/layout/VerticalDownArrowProcess"/>
    <dgm:cxn modelId="{592BD36E-16C8-4A0B-A5C9-BF4883A2DC7F}" type="presParOf" srcId="{93A7D164-21E4-4325-9155-D450B2A8E612}" destId="{12680339-8326-474E-85E5-7DB93914B526}" srcOrd="16" destOrd="0" presId="urn:microsoft.com/office/officeart/2016/7/layout/VerticalDownArrowProcess"/>
    <dgm:cxn modelId="{C6A70430-2C8E-4570-812A-B8AC24F6C3D3}" type="presParOf" srcId="{12680339-8326-474E-85E5-7DB93914B526}" destId="{C306A714-CBAE-4A6F-A2A2-D904013C40B6}" srcOrd="0" destOrd="0" presId="urn:microsoft.com/office/officeart/2016/7/layout/VerticalDownArrowProcess"/>
    <dgm:cxn modelId="{86584124-4DCF-43B7-B2BD-91A9B5EEEA42}" type="presParOf" srcId="{12680339-8326-474E-85E5-7DB93914B526}" destId="{D8088E5B-75AD-4C79-90FD-1D36963CEDE2}" srcOrd="1" destOrd="0" presId="urn:microsoft.com/office/officeart/2016/7/layout/VerticalDownArrowProcess"/>
    <dgm:cxn modelId="{55518279-036D-445F-8FCE-5424CE9BEB5B}" type="presParOf" srcId="{12680339-8326-474E-85E5-7DB93914B526}" destId="{50A6ACA8-53E4-4ECB-94F3-4EC3A1BB5074}" srcOrd="2" destOrd="0" presId="urn:microsoft.com/office/officeart/2016/7/layout/VerticalDownArrowProcess"/>
    <dgm:cxn modelId="{4084C548-6983-4D58-A6F1-221DEECA916D}" type="presParOf" srcId="{93A7D164-21E4-4325-9155-D450B2A8E612}" destId="{87D15EB9-D59A-4473-8395-CFF2C29C2E67}" srcOrd="17" destOrd="0" presId="urn:microsoft.com/office/officeart/2016/7/layout/VerticalDownArrowProcess"/>
    <dgm:cxn modelId="{BBD45271-134D-4952-8F1F-FE5D300FB659}" type="presParOf" srcId="{93A7D164-21E4-4325-9155-D450B2A8E612}" destId="{8F34EDD4-43BC-4534-863C-7A9C43A558A3}" srcOrd="18" destOrd="0" presId="urn:microsoft.com/office/officeart/2016/7/layout/VerticalDownArrowProcess"/>
    <dgm:cxn modelId="{AE217859-D780-45D7-BCFB-EAA76B2386CC}" type="presParOf" srcId="{8F34EDD4-43BC-4534-863C-7A9C43A558A3}" destId="{6C914C48-9C0C-4BFF-AFD9-82303DC5ABAA}" srcOrd="0" destOrd="0" presId="urn:microsoft.com/office/officeart/2016/7/layout/VerticalDownArrowProcess"/>
    <dgm:cxn modelId="{57C90093-CDCC-46BF-AD32-C4FD9F3CD5AB}" type="presParOf" srcId="{8F34EDD4-43BC-4534-863C-7A9C43A558A3}" destId="{B61E0F05-D414-4B05-A7B5-570E0351DF97}" srcOrd="1" destOrd="0" presId="urn:microsoft.com/office/officeart/2016/7/layout/VerticalDownArrowProcess"/>
    <dgm:cxn modelId="{27163D56-8F12-4A6C-B3E9-F7F151F90529}" type="presParOf" srcId="{8F34EDD4-43BC-4534-863C-7A9C43A558A3}" destId="{C1E2AC88-4506-444A-919F-C940AE13C7CE}"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866FE-5876-401F-9AC8-A760273E2B3A}">
      <dsp:nvSpPr>
        <dsp:cNvPr id="0" name=""/>
        <dsp:cNvSpPr/>
      </dsp:nvSpPr>
      <dsp:spPr>
        <a:xfrm>
          <a:off x="607651" y="1357434"/>
          <a:ext cx="955563" cy="955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512C1C-EACF-4C55-AF38-A71E6EF94A3B}">
      <dsp:nvSpPr>
        <dsp:cNvPr id="0" name=""/>
        <dsp:cNvSpPr/>
      </dsp:nvSpPr>
      <dsp:spPr>
        <a:xfrm>
          <a:off x="23696" y="2632948"/>
          <a:ext cx="2123475"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de-DE" sz="1800" b="0" kern="1200" dirty="0">
              <a:latin typeface="Aptos Light" panose="020B0004020202020204" pitchFamily="34" charset="0"/>
            </a:rPr>
            <a:t>Utilize palavras-passe fortes</a:t>
          </a:r>
          <a:endParaRPr lang="de-AT" sz="1800" b="0" kern="1200" dirty="0">
            <a:latin typeface="Aptos Light" panose="020B0004020202020204" pitchFamily="34" charset="0"/>
          </a:endParaRPr>
        </a:p>
      </dsp:txBody>
      <dsp:txXfrm>
        <a:off x="23696" y="2632948"/>
        <a:ext cx="2123475" cy="855000"/>
      </dsp:txXfrm>
    </dsp:sp>
    <dsp:sp modelId="{09E7C196-8ED3-4C37-82F6-65B8723CE200}">
      <dsp:nvSpPr>
        <dsp:cNvPr id="0" name=""/>
        <dsp:cNvSpPr/>
      </dsp:nvSpPr>
      <dsp:spPr>
        <a:xfrm>
          <a:off x="3102735" y="1357434"/>
          <a:ext cx="955563" cy="955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845834-2129-44DB-BC42-6F4D39CE7A9F}">
      <dsp:nvSpPr>
        <dsp:cNvPr id="0" name=""/>
        <dsp:cNvSpPr/>
      </dsp:nvSpPr>
      <dsp:spPr>
        <a:xfrm>
          <a:off x="2518779" y="2632948"/>
          <a:ext cx="2123475"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pt-PT" sz="1800" b="0" kern="1200" dirty="0">
              <a:latin typeface="Aptos Light" panose="020B0004020202020204" pitchFamily="34" charset="0"/>
            </a:rPr>
            <a:t>Habilitar autenticação de dois fatores</a:t>
          </a:r>
          <a:endParaRPr lang="de-AT" sz="1800" b="0" kern="1200" dirty="0">
            <a:latin typeface="Aptos Light" panose="020B0004020202020204" pitchFamily="34" charset="0"/>
          </a:endParaRPr>
        </a:p>
      </dsp:txBody>
      <dsp:txXfrm>
        <a:off x="2518779" y="2632948"/>
        <a:ext cx="2123475" cy="855000"/>
      </dsp:txXfrm>
    </dsp:sp>
    <dsp:sp modelId="{359FDB65-D111-49EF-BD10-773AEE212962}">
      <dsp:nvSpPr>
        <dsp:cNvPr id="0" name=""/>
        <dsp:cNvSpPr/>
      </dsp:nvSpPr>
      <dsp:spPr>
        <a:xfrm>
          <a:off x="5597818" y="1357434"/>
          <a:ext cx="955563" cy="955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C4A26B-C441-4200-802C-1805FFF986E9}">
      <dsp:nvSpPr>
        <dsp:cNvPr id="0" name=""/>
        <dsp:cNvSpPr/>
      </dsp:nvSpPr>
      <dsp:spPr>
        <a:xfrm>
          <a:off x="5013862" y="2632948"/>
          <a:ext cx="2123475"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pt-PT" sz="1800" b="0" kern="1200" dirty="0">
              <a:latin typeface="Aptos Light" panose="020B0004020202020204" pitchFamily="34" charset="0"/>
            </a:rPr>
            <a:t>Seja cauteloso com as informações pessoais</a:t>
          </a:r>
          <a:endParaRPr lang="de-AT" sz="1800" b="0" kern="1200" dirty="0">
            <a:latin typeface="Aptos Light" panose="020B0004020202020204" pitchFamily="34" charset="0"/>
          </a:endParaRPr>
        </a:p>
      </dsp:txBody>
      <dsp:txXfrm>
        <a:off x="5013862" y="2632948"/>
        <a:ext cx="2123475" cy="855000"/>
      </dsp:txXfrm>
    </dsp:sp>
    <dsp:sp modelId="{1D406E09-AB0D-40A3-9FFE-39DAD71F6AB0}">
      <dsp:nvSpPr>
        <dsp:cNvPr id="0" name=""/>
        <dsp:cNvSpPr/>
      </dsp:nvSpPr>
      <dsp:spPr>
        <a:xfrm>
          <a:off x="8092901" y="1357434"/>
          <a:ext cx="955563" cy="955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8D786-38B7-4812-B150-72E7AEDF4323}">
      <dsp:nvSpPr>
        <dsp:cNvPr id="0" name=""/>
        <dsp:cNvSpPr/>
      </dsp:nvSpPr>
      <dsp:spPr>
        <a:xfrm>
          <a:off x="7508945" y="2632948"/>
          <a:ext cx="2123475"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0" kern="1200" dirty="0" err="1">
              <a:latin typeface="Aptos Light" panose="020B0004020202020204" pitchFamily="34" charset="0"/>
            </a:rPr>
            <a:t>Proteja</a:t>
          </a:r>
          <a:r>
            <a:rPr lang="en-GB" sz="1800" b="0" kern="1200" dirty="0">
              <a:latin typeface="Aptos Light" panose="020B0004020202020204" pitchFamily="34" charset="0"/>
            </a:rPr>
            <a:t> </a:t>
          </a:r>
          <a:r>
            <a:rPr lang="en-GB" sz="1800" b="0" kern="1200" dirty="0" err="1">
              <a:latin typeface="Aptos Light" panose="020B0004020202020204" pitchFamily="34" charset="0"/>
            </a:rPr>
            <a:t>os</a:t>
          </a:r>
          <a:r>
            <a:rPr lang="en-GB" sz="1800" b="0" kern="1200" dirty="0">
              <a:latin typeface="Aptos Light" panose="020B0004020202020204" pitchFamily="34" charset="0"/>
            </a:rPr>
            <a:t> </a:t>
          </a:r>
          <a:r>
            <a:rPr lang="en-GB" sz="1800" b="0" kern="1200" dirty="0" err="1">
              <a:latin typeface="Aptos Light" panose="020B0004020202020204" pitchFamily="34" charset="0"/>
            </a:rPr>
            <a:t>seus</a:t>
          </a:r>
          <a:r>
            <a:rPr lang="en-GB" sz="1800" b="0" kern="1200" dirty="0">
              <a:latin typeface="Aptos Light" panose="020B0004020202020204" pitchFamily="34" charset="0"/>
            </a:rPr>
            <a:t> </a:t>
          </a:r>
          <a:r>
            <a:rPr lang="en-GB" sz="1800" b="0" kern="1200" dirty="0" err="1">
              <a:latin typeface="Aptos Light" panose="020B0004020202020204" pitchFamily="34" charset="0"/>
            </a:rPr>
            <a:t>dispositivos</a:t>
          </a:r>
          <a:endParaRPr lang="de-AT" sz="1800" b="0" kern="1200" dirty="0">
            <a:latin typeface="Aptos Light" panose="020B0004020202020204" pitchFamily="34" charset="0"/>
          </a:endParaRPr>
        </a:p>
      </dsp:txBody>
      <dsp:txXfrm>
        <a:off x="7508945" y="2632948"/>
        <a:ext cx="2123475" cy="855000"/>
      </dsp:txXfrm>
    </dsp:sp>
    <dsp:sp modelId="{B809DA67-A7CC-436A-BB7C-E353AFF94240}">
      <dsp:nvSpPr>
        <dsp:cNvPr id="0" name=""/>
        <dsp:cNvSpPr/>
      </dsp:nvSpPr>
      <dsp:spPr>
        <a:xfrm>
          <a:off x="10587984" y="1357434"/>
          <a:ext cx="955563" cy="9555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1765C-2D92-4255-AF83-BE0301A5B441}">
      <dsp:nvSpPr>
        <dsp:cNvPr id="0" name=""/>
        <dsp:cNvSpPr/>
      </dsp:nvSpPr>
      <dsp:spPr>
        <a:xfrm>
          <a:off x="10004028" y="2632948"/>
          <a:ext cx="2123475"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0" kern="1200" dirty="0" err="1">
              <a:latin typeface="Aptos Light" panose="020B0004020202020204" pitchFamily="34" charset="0"/>
            </a:rPr>
            <a:t>Eduque</a:t>
          </a:r>
          <a:r>
            <a:rPr lang="en-GB" sz="1800" b="0" kern="1200" dirty="0">
              <a:latin typeface="Aptos Light" panose="020B0004020202020204" pitchFamily="34" charset="0"/>
            </a:rPr>
            <a:t>-se</a:t>
          </a:r>
          <a:endParaRPr lang="de-AT" sz="1800" b="0" kern="1200" dirty="0">
            <a:latin typeface="Aptos Light" panose="020B0004020202020204" pitchFamily="34" charset="0"/>
          </a:endParaRPr>
        </a:p>
      </dsp:txBody>
      <dsp:txXfrm>
        <a:off x="10004028" y="2632948"/>
        <a:ext cx="2123475" cy="85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AF4DC-528B-490B-BC3E-9B7554D9B646}">
      <dsp:nvSpPr>
        <dsp:cNvPr id="0" name=""/>
        <dsp:cNvSpPr/>
      </dsp:nvSpPr>
      <dsp:spPr>
        <a:xfrm>
          <a:off x="1980276" y="1340816"/>
          <a:ext cx="423542" cy="91440"/>
        </a:xfrm>
        <a:custGeom>
          <a:avLst/>
          <a:gdLst/>
          <a:ahLst/>
          <a:cxnLst/>
          <a:rect l="0" t="0" r="0" b="0"/>
          <a:pathLst>
            <a:path>
              <a:moveTo>
                <a:pt x="0" y="45720"/>
              </a:moveTo>
              <a:lnTo>
                <a:pt x="42354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de-AT" sz="1800" b="0" kern="1200">
            <a:latin typeface="Aptos Light" panose="020B0004020202020204" pitchFamily="34" charset="0"/>
          </a:endParaRPr>
        </a:p>
      </dsp:txBody>
      <dsp:txXfrm>
        <a:off x="2180694" y="1384266"/>
        <a:ext cx="22707" cy="4541"/>
      </dsp:txXfrm>
    </dsp:sp>
    <dsp:sp modelId="{9B02947B-62C9-4759-8D97-7A1A269E207F}">
      <dsp:nvSpPr>
        <dsp:cNvPr id="0" name=""/>
        <dsp:cNvSpPr/>
      </dsp:nvSpPr>
      <dsp:spPr>
        <a:xfrm>
          <a:off x="7543" y="794177"/>
          <a:ext cx="1974532" cy="11847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54" tIns="101560" rIns="96754" bIns="101560" numCol="1" spcCol="1270" anchor="ctr" anchorCtr="0">
          <a:noAutofit/>
        </a:bodyPr>
        <a:lstStyle/>
        <a:p>
          <a:pPr marL="0" lvl="0" indent="0" algn="ctr" defTabSz="800100">
            <a:lnSpc>
              <a:spcPct val="90000"/>
            </a:lnSpc>
            <a:spcBef>
              <a:spcPct val="0"/>
            </a:spcBef>
            <a:spcAft>
              <a:spcPct val="35000"/>
            </a:spcAft>
            <a:buNone/>
          </a:pPr>
          <a:r>
            <a:rPr lang="de-DE" sz="1800" b="0" kern="1200" dirty="0">
              <a:latin typeface="Aptos Light" panose="020B0004020202020204" pitchFamily="34" charset="0"/>
            </a:rPr>
            <a:t>Palavras-passe fortes</a:t>
          </a:r>
          <a:endParaRPr lang="de-AT" sz="1800" b="0" kern="1200" dirty="0">
            <a:latin typeface="Aptos Light" panose="020B0004020202020204" pitchFamily="34" charset="0"/>
          </a:endParaRPr>
        </a:p>
      </dsp:txBody>
      <dsp:txXfrm>
        <a:off x="7543" y="794177"/>
        <a:ext cx="1974532" cy="1184719"/>
      </dsp:txXfrm>
    </dsp:sp>
    <dsp:sp modelId="{62C90A80-8FAC-4A09-BE65-3902F210AC79}">
      <dsp:nvSpPr>
        <dsp:cNvPr id="0" name=""/>
        <dsp:cNvSpPr/>
      </dsp:nvSpPr>
      <dsp:spPr>
        <a:xfrm>
          <a:off x="4408951" y="1340816"/>
          <a:ext cx="423542" cy="91440"/>
        </a:xfrm>
        <a:custGeom>
          <a:avLst/>
          <a:gdLst/>
          <a:ahLst/>
          <a:cxnLst/>
          <a:rect l="0" t="0" r="0" b="0"/>
          <a:pathLst>
            <a:path>
              <a:moveTo>
                <a:pt x="0" y="45720"/>
              </a:moveTo>
              <a:lnTo>
                <a:pt x="42354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de-AT" sz="1800" b="0" kern="1200">
            <a:latin typeface="Aptos Light" panose="020B0004020202020204" pitchFamily="34" charset="0"/>
          </a:endParaRPr>
        </a:p>
      </dsp:txBody>
      <dsp:txXfrm>
        <a:off x="4609369" y="1384266"/>
        <a:ext cx="22707" cy="4541"/>
      </dsp:txXfrm>
    </dsp:sp>
    <dsp:sp modelId="{7AAD08D3-B5CF-46E8-BEFA-1F7495089954}">
      <dsp:nvSpPr>
        <dsp:cNvPr id="0" name=""/>
        <dsp:cNvSpPr/>
      </dsp:nvSpPr>
      <dsp:spPr>
        <a:xfrm>
          <a:off x="2436218" y="794177"/>
          <a:ext cx="1974532" cy="11847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54" tIns="101560" rIns="96754" bIns="101560" numCol="1" spcCol="1270" anchor="ctr" anchorCtr="0">
          <a:noAutofit/>
        </a:bodyPr>
        <a:lstStyle/>
        <a:p>
          <a:pPr marL="0" lvl="0" indent="0" algn="ctr" defTabSz="800100">
            <a:lnSpc>
              <a:spcPct val="90000"/>
            </a:lnSpc>
            <a:spcBef>
              <a:spcPct val="0"/>
            </a:spcBef>
            <a:spcAft>
              <a:spcPct val="35000"/>
            </a:spcAft>
            <a:buNone/>
          </a:pPr>
          <a:r>
            <a:rPr lang="de-DE" sz="1800" b="0" kern="1200" dirty="0">
              <a:latin typeface="Aptos Light" panose="020B0004020202020204" pitchFamily="34" charset="0"/>
            </a:rPr>
            <a:t>Autenticação de dois fatores</a:t>
          </a:r>
          <a:endParaRPr lang="de-AT" sz="1800" b="0" kern="1200" dirty="0">
            <a:latin typeface="Aptos Light" panose="020B0004020202020204" pitchFamily="34" charset="0"/>
          </a:endParaRPr>
        </a:p>
      </dsp:txBody>
      <dsp:txXfrm>
        <a:off x="2436218" y="794177"/>
        <a:ext cx="1974532" cy="1184719"/>
      </dsp:txXfrm>
    </dsp:sp>
    <dsp:sp modelId="{728ADA41-94A5-4B9E-A9CA-7A251CBA5FA0}">
      <dsp:nvSpPr>
        <dsp:cNvPr id="0" name=""/>
        <dsp:cNvSpPr/>
      </dsp:nvSpPr>
      <dsp:spPr>
        <a:xfrm>
          <a:off x="6837626" y="1340816"/>
          <a:ext cx="423542" cy="91440"/>
        </a:xfrm>
        <a:custGeom>
          <a:avLst/>
          <a:gdLst/>
          <a:ahLst/>
          <a:cxnLst/>
          <a:rect l="0" t="0" r="0" b="0"/>
          <a:pathLst>
            <a:path>
              <a:moveTo>
                <a:pt x="0" y="45720"/>
              </a:moveTo>
              <a:lnTo>
                <a:pt x="42354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de-AT" sz="1800" b="0" kern="1200">
            <a:latin typeface="Aptos Light" panose="020B0004020202020204" pitchFamily="34" charset="0"/>
          </a:endParaRPr>
        </a:p>
      </dsp:txBody>
      <dsp:txXfrm>
        <a:off x="7038044" y="1384266"/>
        <a:ext cx="22707" cy="4541"/>
      </dsp:txXfrm>
    </dsp:sp>
    <dsp:sp modelId="{CD3C547C-5303-4863-936F-5E3E39610BB8}">
      <dsp:nvSpPr>
        <dsp:cNvPr id="0" name=""/>
        <dsp:cNvSpPr/>
      </dsp:nvSpPr>
      <dsp:spPr>
        <a:xfrm>
          <a:off x="4864894" y="794177"/>
          <a:ext cx="1974532" cy="11847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54" tIns="101560" rIns="96754" bIns="101560" numCol="1" spcCol="1270" anchor="ctr" anchorCtr="0">
          <a:noAutofit/>
        </a:bodyPr>
        <a:lstStyle/>
        <a:p>
          <a:pPr marL="0" lvl="0" indent="0" algn="ctr" defTabSz="800100">
            <a:lnSpc>
              <a:spcPct val="90000"/>
            </a:lnSpc>
            <a:spcBef>
              <a:spcPct val="0"/>
            </a:spcBef>
            <a:spcAft>
              <a:spcPct val="35000"/>
            </a:spcAft>
            <a:buNone/>
          </a:pPr>
          <a:r>
            <a:rPr lang="en-GB" sz="1800" b="0" kern="1200" dirty="0" err="1">
              <a:latin typeface="Aptos Light" panose="020B0004020202020204" pitchFamily="34" charset="0"/>
            </a:rPr>
            <a:t>Comunicação</a:t>
          </a:r>
          <a:r>
            <a:rPr lang="en-GB" sz="1800" b="0" kern="1200" dirty="0">
              <a:latin typeface="Aptos Light" panose="020B0004020202020204" pitchFamily="34" charset="0"/>
            </a:rPr>
            <a:t> </a:t>
          </a:r>
          <a:r>
            <a:rPr lang="en-GB" sz="1800" b="0" kern="1200" dirty="0" err="1">
              <a:latin typeface="Aptos Light" panose="020B0004020202020204" pitchFamily="34" charset="0"/>
            </a:rPr>
            <a:t>segura</a:t>
          </a:r>
          <a:endParaRPr lang="de-AT" sz="1800" b="0" kern="1200" dirty="0">
            <a:latin typeface="Aptos Light" panose="020B0004020202020204" pitchFamily="34" charset="0"/>
          </a:endParaRPr>
        </a:p>
      </dsp:txBody>
      <dsp:txXfrm>
        <a:off x="4864894" y="794177"/>
        <a:ext cx="1974532" cy="1184719"/>
      </dsp:txXfrm>
    </dsp:sp>
    <dsp:sp modelId="{BBE632CE-E03B-45F2-85E2-87DD22B57BC8}">
      <dsp:nvSpPr>
        <dsp:cNvPr id="0" name=""/>
        <dsp:cNvSpPr/>
      </dsp:nvSpPr>
      <dsp:spPr>
        <a:xfrm>
          <a:off x="9266302" y="1340816"/>
          <a:ext cx="423542" cy="91440"/>
        </a:xfrm>
        <a:custGeom>
          <a:avLst/>
          <a:gdLst/>
          <a:ahLst/>
          <a:cxnLst/>
          <a:rect l="0" t="0" r="0" b="0"/>
          <a:pathLst>
            <a:path>
              <a:moveTo>
                <a:pt x="0" y="45720"/>
              </a:moveTo>
              <a:lnTo>
                <a:pt x="42354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de-AT" sz="1800" b="0" kern="1200">
            <a:latin typeface="Aptos Light" panose="020B0004020202020204" pitchFamily="34" charset="0"/>
          </a:endParaRPr>
        </a:p>
      </dsp:txBody>
      <dsp:txXfrm>
        <a:off x="9466719" y="1384266"/>
        <a:ext cx="22707" cy="4541"/>
      </dsp:txXfrm>
    </dsp:sp>
    <dsp:sp modelId="{E9B47C27-5A0E-4461-91BB-0FA59F11C748}">
      <dsp:nvSpPr>
        <dsp:cNvPr id="0" name=""/>
        <dsp:cNvSpPr/>
      </dsp:nvSpPr>
      <dsp:spPr>
        <a:xfrm>
          <a:off x="7293569" y="794177"/>
          <a:ext cx="1974532" cy="11847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54" tIns="101560" rIns="96754" bIns="101560" numCol="1" spcCol="1270" anchor="ctr" anchorCtr="0">
          <a:noAutofit/>
        </a:bodyPr>
        <a:lstStyle/>
        <a:p>
          <a:pPr marL="0" lvl="0" indent="0" algn="ctr" defTabSz="800100">
            <a:lnSpc>
              <a:spcPct val="90000"/>
            </a:lnSpc>
            <a:spcBef>
              <a:spcPct val="0"/>
            </a:spcBef>
            <a:spcAft>
              <a:spcPct val="35000"/>
            </a:spcAft>
            <a:buNone/>
          </a:pPr>
          <a:r>
            <a:rPr lang="en-GB" sz="1800" b="0" kern="1200" dirty="0" err="1">
              <a:latin typeface="Aptos Light" panose="020B0004020202020204" pitchFamily="34" charset="0"/>
            </a:rPr>
            <a:t>Proteja</a:t>
          </a:r>
          <a:r>
            <a:rPr lang="en-GB" sz="1800" b="0" kern="1200" dirty="0">
              <a:latin typeface="Aptos Light" panose="020B0004020202020204" pitchFamily="34" charset="0"/>
            </a:rPr>
            <a:t> </a:t>
          </a:r>
          <a:r>
            <a:rPr lang="en-GB" sz="1800" b="0" kern="1200" dirty="0" err="1">
              <a:latin typeface="Aptos Light" panose="020B0004020202020204" pitchFamily="34" charset="0"/>
            </a:rPr>
            <a:t>os</a:t>
          </a:r>
          <a:r>
            <a:rPr lang="en-GB" sz="1800" b="0" kern="1200" dirty="0">
              <a:latin typeface="Aptos Light" panose="020B0004020202020204" pitchFamily="34" charset="0"/>
            </a:rPr>
            <a:t> </a:t>
          </a:r>
          <a:r>
            <a:rPr lang="en-GB" sz="1800" b="0" kern="1200" dirty="0" err="1">
              <a:latin typeface="Aptos Light" panose="020B0004020202020204" pitchFamily="34" charset="0"/>
            </a:rPr>
            <a:t>seus</a:t>
          </a:r>
          <a:r>
            <a:rPr lang="en-GB" sz="1800" b="0" kern="1200" dirty="0">
              <a:latin typeface="Aptos Light" panose="020B0004020202020204" pitchFamily="34" charset="0"/>
            </a:rPr>
            <a:t> </a:t>
          </a:r>
          <a:r>
            <a:rPr lang="en-GB" sz="1800" b="0" kern="1200" dirty="0" err="1">
              <a:latin typeface="Aptos Light" panose="020B0004020202020204" pitchFamily="34" charset="0"/>
            </a:rPr>
            <a:t>dispositivos</a:t>
          </a:r>
          <a:endParaRPr lang="de-AT" sz="1800" b="0" kern="1200" dirty="0">
            <a:latin typeface="Aptos Light" panose="020B0004020202020204" pitchFamily="34" charset="0"/>
          </a:endParaRPr>
        </a:p>
      </dsp:txBody>
      <dsp:txXfrm>
        <a:off x="7293569" y="794177"/>
        <a:ext cx="1974532" cy="1184719"/>
      </dsp:txXfrm>
    </dsp:sp>
    <dsp:sp modelId="{311B57A4-6280-4006-BA0B-FB358C70E627}">
      <dsp:nvSpPr>
        <dsp:cNvPr id="0" name=""/>
        <dsp:cNvSpPr/>
      </dsp:nvSpPr>
      <dsp:spPr>
        <a:xfrm>
          <a:off x="994810" y="1977096"/>
          <a:ext cx="9714700" cy="423542"/>
        </a:xfrm>
        <a:custGeom>
          <a:avLst/>
          <a:gdLst/>
          <a:ahLst/>
          <a:cxnLst/>
          <a:rect l="0" t="0" r="0" b="0"/>
          <a:pathLst>
            <a:path>
              <a:moveTo>
                <a:pt x="9714700" y="0"/>
              </a:moveTo>
              <a:lnTo>
                <a:pt x="9714700" y="228871"/>
              </a:lnTo>
              <a:lnTo>
                <a:pt x="0" y="228871"/>
              </a:lnTo>
              <a:lnTo>
                <a:pt x="0" y="42354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de-AT" sz="1800" b="0" kern="1200">
            <a:latin typeface="Aptos Light" panose="020B0004020202020204" pitchFamily="34" charset="0"/>
          </a:endParaRPr>
        </a:p>
      </dsp:txBody>
      <dsp:txXfrm>
        <a:off x="5609027" y="2186597"/>
        <a:ext cx="486265" cy="4541"/>
      </dsp:txXfrm>
    </dsp:sp>
    <dsp:sp modelId="{773FA7A3-7DED-4854-AB33-2EB1DB9E1C4B}">
      <dsp:nvSpPr>
        <dsp:cNvPr id="0" name=""/>
        <dsp:cNvSpPr/>
      </dsp:nvSpPr>
      <dsp:spPr>
        <a:xfrm>
          <a:off x="9722244" y="794177"/>
          <a:ext cx="1974532" cy="11847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54" tIns="101560" rIns="96754" bIns="101560" numCol="1" spcCol="1270" anchor="ctr" anchorCtr="0">
          <a:noAutofit/>
        </a:bodyPr>
        <a:lstStyle/>
        <a:p>
          <a:pPr marL="0" lvl="0" indent="0" algn="ctr" defTabSz="800100">
            <a:lnSpc>
              <a:spcPct val="90000"/>
            </a:lnSpc>
            <a:spcBef>
              <a:spcPct val="0"/>
            </a:spcBef>
            <a:spcAft>
              <a:spcPct val="35000"/>
            </a:spcAft>
            <a:buNone/>
          </a:pPr>
          <a:r>
            <a:rPr lang="en-GB" sz="1800" b="0" kern="1200" dirty="0" err="1">
              <a:latin typeface="Aptos Light" panose="020B0004020202020204" pitchFamily="34" charset="0"/>
            </a:rPr>
            <a:t>Atualizações</a:t>
          </a:r>
          <a:r>
            <a:rPr lang="en-GB" sz="1800" b="0" kern="1200" dirty="0">
              <a:latin typeface="Aptos Light" panose="020B0004020202020204" pitchFamily="34" charset="0"/>
            </a:rPr>
            <a:t> </a:t>
          </a:r>
          <a:r>
            <a:rPr lang="en-GB" sz="1800" b="0" kern="1200" dirty="0" err="1">
              <a:latin typeface="Aptos Light" panose="020B0004020202020204" pitchFamily="34" charset="0"/>
            </a:rPr>
            <a:t>regulares</a:t>
          </a:r>
          <a:r>
            <a:rPr lang="en-GB" sz="1800" b="0" kern="1200" dirty="0">
              <a:latin typeface="Aptos Light" panose="020B0004020202020204" pitchFamily="34" charset="0"/>
            </a:rPr>
            <a:t> de software</a:t>
          </a:r>
          <a:endParaRPr lang="de-AT" sz="1800" b="0" kern="1200" dirty="0">
            <a:latin typeface="Aptos Light" panose="020B0004020202020204" pitchFamily="34" charset="0"/>
          </a:endParaRPr>
        </a:p>
      </dsp:txBody>
      <dsp:txXfrm>
        <a:off x="9722244" y="794177"/>
        <a:ext cx="1974532" cy="1184719"/>
      </dsp:txXfrm>
    </dsp:sp>
    <dsp:sp modelId="{DE198848-E756-4473-985C-C3FB69C04CDD}">
      <dsp:nvSpPr>
        <dsp:cNvPr id="0" name=""/>
        <dsp:cNvSpPr/>
      </dsp:nvSpPr>
      <dsp:spPr>
        <a:xfrm>
          <a:off x="1980276" y="2979679"/>
          <a:ext cx="423542" cy="91440"/>
        </a:xfrm>
        <a:custGeom>
          <a:avLst/>
          <a:gdLst/>
          <a:ahLst/>
          <a:cxnLst/>
          <a:rect l="0" t="0" r="0" b="0"/>
          <a:pathLst>
            <a:path>
              <a:moveTo>
                <a:pt x="0" y="45720"/>
              </a:moveTo>
              <a:lnTo>
                <a:pt x="42354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de-AT" sz="1800" b="0" kern="1200">
            <a:latin typeface="Aptos Light" panose="020B0004020202020204" pitchFamily="34" charset="0"/>
          </a:endParaRPr>
        </a:p>
      </dsp:txBody>
      <dsp:txXfrm>
        <a:off x="2180694" y="3023128"/>
        <a:ext cx="22707" cy="4541"/>
      </dsp:txXfrm>
    </dsp:sp>
    <dsp:sp modelId="{198366F7-ADCC-4267-8A6A-52A8927B73AC}">
      <dsp:nvSpPr>
        <dsp:cNvPr id="0" name=""/>
        <dsp:cNvSpPr/>
      </dsp:nvSpPr>
      <dsp:spPr>
        <a:xfrm>
          <a:off x="7543" y="2433039"/>
          <a:ext cx="1974532" cy="11847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54" tIns="101560" rIns="96754" bIns="101560" numCol="1" spcCol="1270" anchor="ctr" anchorCtr="0">
          <a:noAutofit/>
        </a:bodyPr>
        <a:lstStyle/>
        <a:p>
          <a:pPr marL="0" lvl="0" indent="0" algn="ctr" defTabSz="800100">
            <a:lnSpc>
              <a:spcPct val="90000"/>
            </a:lnSpc>
            <a:spcBef>
              <a:spcPct val="0"/>
            </a:spcBef>
            <a:spcAft>
              <a:spcPct val="35000"/>
            </a:spcAft>
            <a:buNone/>
          </a:pPr>
          <a:r>
            <a:rPr lang="pt-PT" sz="1800" b="0" kern="1200" dirty="0">
              <a:latin typeface="Aptos Light" panose="020B0004020202020204" pitchFamily="34" charset="0"/>
            </a:rPr>
            <a:t>Cuidado com ataques de </a:t>
          </a:r>
          <a:r>
            <a:rPr lang="pt-PT" sz="1800" b="0" kern="1200" dirty="0" err="1">
              <a:latin typeface="Aptos Light" panose="020B0004020202020204" pitchFamily="34" charset="0"/>
            </a:rPr>
            <a:t>phishing</a:t>
          </a:r>
          <a:endParaRPr lang="de-AT" sz="1800" b="0" kern="1200" dirty="0">
            <a:latin typeface="Aptos Light" panose="020B0004020202020204" pitchFamily="34" charset="0"/>
          </a:endParaRPr>
        </a:p>
      </dsp:txBody>
      <dsp:txXfrm>
        <a:off x="7543" y="2433039"/>
        <a:ext cx="1974532" cy="1184719"/>
      </dsp:txXfrm>
    </dsp:sp>
    <dsp:sp modelId="{DDDE0ACC-050E-4142-8600-A3C17E3B70E7}">
      <dsp:nvSpPr>
        <dsp:cNvPr id="0" name=""/>
        <dsp:cNvSpPr/>
      </dsp:nvSpPr>
      <dsp:spPr>
        <a:xfrm>
          <a:off x="4408951" y="2979679"/>
          <a:ext cx="423542" cy="91440"/>
        </a:xfrm>
        <a:custGeom>
          <a:avLst/>
          <a:gdLst/>
          <a:ahLst/>
          <a:cxnLst/>
          <a:rect l="0" t="0" r="0" b="0"/>
          <a:pathLst>
            <a:path>
              <a:moveTo>
                <a:pt x="0" y="45720"/>
              </a:moveTo>
              <a:lnTo>
                <a:pt x="42354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de-AT" sz="1800" b="0" kern="1200">
            <a:latin typeface="Aptos Light" panose="020B0004020202020204" pitchFamily="34" charset="0"/>
          </a:endParaRPr>
        </a:p>
      </dsp:txBody>
      <dsp:txXfrm>
        <a:off x="4609369" y="3023128"/>
        <a:ext cx="22707" cy="4541"/>
      </dsp:txXfrm>
    </dsp:sp>
    <dsp:sp modelId="{C596002F-7003-4218-974B-AE64FE18E115}">
      <dsp:nvSpPr>
        <dsp:cNvPr id="0" name=""/>
        <dsp:cNvSpPr/>
      </dsp:nvSpPr>
      <dsp:spPr>
        <a:xfrm>
          <a:off x="2436218" y="2433039"/>
          <a:ext cx="1974532" cy="11847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54" tIns="101560" rIns="96754" bIns="101560" numCol="1" spcCol="1270" anchor="ctr" anchorCtr="0">
          <a:noAutofit/>
        </a:bodyPr>
        <a:lstStyle/>
        <a:p>
          <a:pPr marL="0" lvl="0" indent="0" algn="ctr" defTabSz="800100">
            <a:lnSpc>
              <a:spcPct val="90000"/>
            </a:lnSpc>
            <a:spcBef>
              <a:spcPct val="0"/>
            </a:spcBef>
            <a:spcAft>
              <a:spcPct val="35000"/>
            </a:spcAft>
            <a:buNone/>
          </a:pPr>
          <a:r>
            <a:rPr lang="pt-PT" sz="1800" b="0" kern="1200" dirty="0">
              <a:latin typeface="Aptos Light" panose="020B0004020202020204" pitchFamily="34" charset="0"/>
            </a:rPr>
            <a:t>Utilize Métodos de Pagamento Seguros</a:t>
          </a:r>
          <a:endParaRPr lang="de-AT" sz="1800" b="0" kern="1200" dirty="0">
            <a:latin typeface="Aptos Light" panose="020B0004020202020204" pitchFamily="34" charset="0"/>
          </a:endParaRPr>
        </a:p>
      </dsp:txBody>
      <dsp:txXfrm>
        <a:off x="2436218" y="2433039"/>
        <a:ext cx="1974532" cy="1184719"/>
      </dsp:txXfrm>
    </dsp:sp>
    <dsp:sp modelId="{2DF8CE8B-CAEA-4048-AA57-3A3C68EAB6C7}">
      <dsp:nvSpPr>
        <dsp:cNvPr id="0" name=""/>
        <dsp:cNvSpPr/>
      </dsp:nvSpPr>
      <dsp:spPr>
        <a:xfrm>
          <a:off x="6837626" y="2979679"/>
          <a:ext cx="423542" cy="91440"/>
        </a:xfrm>
        <a:custGeom>
          <a:avLst/>
          <a:gdLst/>
          <a:ahLst/>
          <a:cxnLst/>
          <a:rect l="0" t="0" r="0" b="0"/>
          <a:pathLst>
            <a:path>
              <a:moveTo>
                <a:pt x="0" y="45720"/>
              </a:moveTo>
              <a:lnTo>
                <a:pt x="42354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de-AT" sz="1800" b="0" kern="1200">
            <a:latin typeface="Aptos Light" panose="020B0004020202020204" pitchFamily="34" charset="0"/>
          </a:endParaRPr>
        </a:p>
      </dsp:txBody>
      <dsp:txXfrm>
        <a:off x="7038044" y="3023128"/>
        <a:ext cx="22707" cy="4541"/>
      </dsp:txXfrm>
    </dsp:sp>
    <dsp:sp modelId="{A7C904B3-0893-411A-994A-5001BCEE1D21}">
      <dsp:nvSpPr>
        <dsp:cNvPr id="0" name=""/>
        <dsp:cNvSpPr/>
      </dsp:nvSpPr>
      <dsp:spPr>
        <a:xfrm>
          <a:off x="4864894" y="2433039"/>
          <a:ext cx="1974532" cy="11847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54" tIns="101560" rIns="96754" bIns="101560" numCol="1" spcCol="1270" anchor="ctr" anchorCtr="0">
          <a:noAutofit/>
        </a:bodyPr>
        <a:lstStyle/>
        <a:p>
          <a:pPr marL="0" lvl="0" indent="0" algn="ctr" defTabSz="800100">
            <a:lnSpc>
              <a:spcPct val="90000"/>
            </a:lnSpc>
            <a:spcBef>
              <a:spcPct val="0"/>
            </a:spcBef>
            <a:spcAft>
              <a:spcPct val="35000"/>
            </a:spcAft>
            <a:buNone/>
          </a:pPr>
          <a:r>
            <a:rPr lang="pt-PT" sz="1800" b="0" kern="1200" dirty="0">
              <a:latin typeface="Aptos Light" panose="020B0004020202020204" pitchFamily="34" charset="0"/>
            </a:rPr>
            <a:t>Monitorar a atividade da conta</a:t>
          </a:r>
          <a:endParaRPr lang="de-AT" sz="1800" b="0" kern="1200" dirty="0">
            <a:latin typeface="Aptos Light" panose="020B0004020202020204" pitchFamily="34" charset="0"/>
          </a:endParaRPr>
        </a:p>
      </dsp:txBody>
      <dsp:txXfrm>
        <a:off x="4864894" y="2433039"/>
        <a:ext cx="1974532" cy="1184719"/>
      </dsp:txXfrm>
    </dsp:sp>
    <dsp:sp modelId="{D5F5D3C3-56B9-4219-AD36-04C9CFF28D58}">
      <dsp:nvSpPr>
        <dsp:cNvPr id="0" name=""/>
        <dsp:cNvSpPr/>
      </dsp:nvSpPr>
      <dsp:spPr>
        <a:xfrm>
          <a:off x="7293569" y="2433039"/>
          <a:ext cx="1974532" cy="11847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54" tIns="101560" rIns="96754" bIns="101560" numCol="1" spcCol="1270" anchor="ctr" anchorCtr="0">
          <a:noAutofit/>
        </a:bodyPr>
        <a:lstStyle/>
        <a:p>
          <a:pPr marL="0" lvl="0" indent="0" algn="ctr" defTabSz="800100">
            <a:lnSpc>
              <a:spcPct val="90000"/>
            </a:lnSpc>
            <a:spcBef>
              <a:spcPct val="0"/>
            </a:spcBef>
            <a:spcAft>
              <a:spcPct val="35000"/>
            </a:spcAft>
            <a:buNone/>
          </a:pPr>
          <a:r>
            <a:rPr lang="en-GB" sz="1800" b="0" kern="1200" dirty="0" err="1">
              <a:latin typeface="Aptos Light" panose="020B0004020202020204" pitchFamily="34" charset="0"/>
            </a:rPr>
            <a:t>Encriptação</a:t>
          </a:r>
          <a:r>
            <a:rPr lang="en-GB" sz="1800" b="0" kern="1200" dirty="0">
              <a:latin typeface="Aptos Light" panose="020B0004020202020204" pitchFamily="34" charset="0"/>
            </a:rPr>
            <a:t> de Dados</a:t>
          </a:r>
          <a:endParaRPr lang="de-AT" sz="1800" b="0" kern="1200" dirty="0">
            <a:latin typeface="Aptos Light" panose="020B0004020202020204" pitchFamily="34" charset="0"/>
          </a:endParaRPr>
        </a:p>
      </dsp:txBody>
      <dsp:txXfrm>
        <a:off x="7293569" y="2433039"/>
        <a:ext cx="1974532" cy="1184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99A97-C513-4AD5-BB2F-076F6D9990B0}">
      <dsp:nvSpPr>
        <dsp:cNvPr id="0" name=""/>
        <dsp:cNvSpPr/>
      </dsp:nvSpPr>
      <dsp:spPr>
        <a:xfrm>
          <a:off x="453102" y="1313540"/>
          <a:ext cx="738017" cy="7380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4CBD9-8707-47EC-A122-B2D09E2008F9}">
      <dsp:nvSpPr>
        <dsp:cNvPr id="0" name=""/>
        <dsp:cNvSpPr/>
      </dsp:nvSpPr>
      <dsp:spPr>
        <a:xfrm>
          <a:off x="2091" y="2319376"/>
          <a:ext cx="1640039" cy="779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de-DE" sz="1800" b="0" kern="1200" dirty="0">
              <a:latin typeface="Aptos Light" panose="020B0004020202020204" pitchFamily="34" charset="0"/>
            </a:rPr>
            <a:t>Eduque-se</a:t>
          </a:r>
          <a:endParaRPr lang="de-AT" sz="1800" b="0" kern="1200" dirty="0">
            <a:latin typeface="Aptos Light" panose="020B0004020202020204" pitchFamily="34" charset="0"/>
          </a:endParaRPr>
        </a:p>
      </dsp:txBody>
      <dsp:txXfrm>
        <a:off x="2091" y="2319376"/>
        <a:ext cx="1640039" cy="779018"/>
      </dsp:txXfrm>
    </dsp:sp>
    <dsp:sp modelId="{48B073E1-93E3-4827-B68B-E8B12EE48C6D}">
      <dsp:nvSpPr>
        <dsp:cNvPr id="0" name=""/>
        <dsp:cNvSpPr/>
      </dsp:nvSpPr>
      <dsp:spPr>
        <a:xfrm>
          <a:off x="2592582" y="1313540"/>
          <a:ext cx="738017" cy="7380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14FBB9-FE86-4347-B98F-CDF08A5C4665}">
      <dsp:nvSpPr>
        <dsp:cNvPr id="0" name=""/>
        <dsp:cNvSpPr/>
      </dsp:nvSpPr>
      <dsp:spPr>
        <a:xfrm>
          <a:off x="1929137" y="2319376"/>
          <a:ext cx="2064907" cy="779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pt-PT" sz="1800" b="0" kern="1200" dirty="0">
              <a:latin typeface="Aptos Light" panose="020B0004020202020204" pitchFamily="34" charset="0"/>
            </a:rPr>
            <a:t>Seja cético em relação às comunicações não solicitadas</a:t>
          </a:r>
          <a:endParaRPr lang="de-AT" sz="1800" b="0" kern="1200" dirty="0">
            <a:latin typeface="Aptos Light" panose="020B0004020202020204" pitchFamily="34" charset="0"/>
          </a:endParaRPr>
        </a:p>
      </dsp:txBody>
      <dsp:txXfrm>
        <a:off x="1929137" y="2319376"/>
        <a:ext cx="2064907" cy="779018"/>
      </dsp:txXfrm>
    </dsp:sp>
    <dsp:sp modelId="{2A0A2D05-484B-4D09-90A2-CFFC04E5F1CD}">
      <dsp:nvSpPr>
        <dsp:cNvPr id="0" name=""/>
        <dsp:cNvSpPr/>
      </dsp:nvSpPr>
      <dsp:spPr>
        <a:xfrm>
          <a:off x="4732063" y="1313540"/>
          <a:ext cx="738017" cy="7380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D7870F-1BE3-46E0-98CE-2ABFC664EEE1}">
      <dsp:nvSpPr>
        <dsp:cNvPr id="0" name=""/>
        <dsp:cNvSpPr/>
      </dsp:nvSpPr>
      <dsp:spPr>
        <a:xfrm>
          <a:off x="4281052" y="2319376"/>
          <a:ext cx="1640039" cy="779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pt-PT" sz="1800" b="0" kern="1200" dirty="0">
              <a:latin typeface="Aptos Light" panose="020B0004020202020204" pitchFamily="34" charset="0"/>
            </a:rPr>
            <a:t>Verificar a legitimidade dos pedidos</a:t>
          </a:r>
          <a:endParaRPr lang="de-AT" sz="1800" b="0" kern="1200" dirty="0">
            <a:latin typeface="Aptos Light" panose="020B0004020202020204" pitchFamily="34" charset="0"/>
          </a:endParaRPr>
        </a:p>
      </dsp:txBody>
      <dsp:txXfrm>
        <a:off x="4281052" y="2319376"/>
        <a:ext cx="1640039" cy="779018"/>
      </dsp:txXfrm>
    </dsp:sp>
    <dsp:sp modelId="{B97B7384-FE9E-49D3-AA5B-30C2FADC788B}">
      <dsp:nvSpPr>
        <dsp:cNvPr id="0" name=""/>
        <dsp:cNvSpPr/>
      </dsp:nvSpPr>
      <dsp:spPr>
        <a:xfrm>
          <a:off x="6659108" y="1313540"/>
          <a:ext cx="738017" cy="7380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394C3-7823-42CA-B4FB-E993C7773B52}">
      <dsp:nvSpPr>
        <dsp:cNvPr id="0" name=""/>
        <dsp:cNvSpPr/>
      </dsp:nvSpPr>
      <dsp:spPr>
        <a:xfrm>
          <a:off x="6208098" y="2319376"/>
          <a:ext cx="1640039" cy="779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0" kern="1200" dirty="0">
              <a:latin typeface="Aptos Light" panose="020B0004020202020204" pitchFamily="34" charset="0"/>
            </a:rPr>
            <a:t>Evite </a:t>
          </a:r>
          <a:r>
            <a:rPr lang="en-GB" sz="1800" b="0" kern="1200" dirty="0" err="1">
              <a:latin typeface="Aptos Light" panose="020B0004020202020204" pitchFamily="34" charset="0"/>
            </a:rPr>
            <a:t>tomar</a:t>
          </a:r>
          <a:r>
            <a:rPr lang="en-GB" sz="1800" b="0" kern="1200" dirty="0">
              <a:latin typeface="Aptos Light" panose="020B0004020202020204" pitchFamily="34" charset="0"/>
            </a:rPr>
            <a:t> </a:t>
          </a:r>
          <a:r>
            <a:rPr lang="en-GB" sz="1800" b="0" kern="1200" dirty="0" err="1">
              <a:latin typeface="Aptos Light" panose="020B0004020202020204" pitchFamily="34" charset="0"/>
            </a:rPr>
            <a:t>decisões</a:t>
          </a:r>
          <a:r>
            <a:rPr lang="en-GB" sz="1800" b="0" kern="1200" dirty="0">
              <a:latin typeface="Aptos Light" panose="020B0004020202020204" pitchFamily="34" charset="0"/>
            </a:rPr>
            <a:t> </a:t>
          </a:r>
          <a:r>
            <a:rPr lang="en-GB" sz="1800" b="0" kern="1200" dirty="0" err="1">
              <a:latin typeface="Aptos Light" panose="020B0004020202020204" pitchFamily="34" charset="0"/>
            </a:rPr>
            <a:t>precipitadas</a:t>
          </a:r>
          <a:endParaRPr lang="de-AT" sz="1800" b="0" kern="1200" dirty="0">
            <a:latin typeface="Aptos Light" panose="020B0004020202020204" pitchFamily="34" charset="0"/>
          </a:endParaRPr>
        </a:p>
      </dsp:txBody>
      <dsp:txXfrm>
        <a:off x="6208098" y="2319376"/>
        <a:ext cx="1640039" cy="779018"/>
      </dsp:txXfrm>
    </dsp:sp>
    <dsp:sp modelId="{8DAE029B-3149-408F-8CB6-1462C1939934}">
      <dsp:nvSpPr>
        <dsp:cNvPr id="0" name=""/>
        <dsp:cNvSpPr/>
      </dsp:nvSpPr>
      <dsp:spPr>
        <a:xfrm>
          <a:off x="8586154" y="1313540"/>
          <a:ext cx="738017" cy="7380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186DF9-A914-4B38-9355-AD579488F010}">
      <dsp:nvSpPr>
        <dsp:cNvPr id="0" name=""/>
        <dsp:cNvSpPr/>
      </dsp:nvSpPr>
      <dsp:spPr>
        <a:xfrm>
          <a:off x="8135144" y="2319376"/>
          <a:ext cx="1640039" cy="779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0" kern="1200" dirty="0" err="1">
              <a:latin typeface="Aptos Light" panose="020B0004020202020204" pitchFamily="34" charset="0"/>
            </a:rPr>
            <a:t>Proteger</a:t>
          </a:r>
          <a:r>
            <a:rPr lang="en-GB" sz="1800" b="0" kern="1200" dirty="0">
              <a:latin typeface="Aptos Light" panose="020B0004020202020204" pitchFamily="34" charset="0"/>
            </a:rPr>
            <a:t> </a:t>
          </a:r>
          <a:r>
            <a:rPr lang="en-GB" sz="1800" b="0" kern="1200" dirty="0" err="1">
              <a:latin typeface="Aptos Light" panose="020B0004020202020204" pitchFamily="34" charset="0"/>
            </a:rPr>
            <a:t>informações</a:t>
          </a:r>
          <a:r>
            <a:rPr lang="en-GB" sz="1800" b="0" kern="1200" dirty="0">
              <a:latin typeface="Aptos Light" panose="020B0004020202020204" pitchFamily="34" charset="0"/>
            </a:rPr>
            <a:t> </a:t>
          </a:r>
          <a:r>
            <a:rPr lang="en-GB" sz="1800" b="0" kern="1200" dirty="0" err="1">
              <a:latin typeface="Aptos Light" panose="020B0004020202020204" pitchFamily="34" charset="0"/>
            </a:rPr>
            <a:t>pessoais</a:t>
          </a:r>
          <a:endParaRPr lang="de-AT" sz="1800" b="0" kern="1200" dirty="0">
            <a:latin typeface="Aptos Light" panose="020B0004020202020204" pitchFamily="34" charset="0"/>
          </a:endParaRPr>
        </a:p>
      </dsp:txBody>
      <dsp:txXfrm>
        <a:off x="8135144" y="2319376"/>
        <a:ext cx="1640039" cy="779018"/>
      </dsp:txXfrm>
    </dsp:sp>
    <dsp:sp modelId="{1E91049D-1D5F-4BBD-9C95-4AE1FEDEA1F5}">
      <dsp:nvSpPr>
        <dsp:cNvPr id="0" name=""/>
        <dsp:cNvSpPr/>
      </dsp:nvSpPr>
      <dsp:spPr>
        <a:xfrm>
          <a:off x="10513200" y="1313540"/>
          <a:ext cx="738017" cy="7380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6E011-5D82-4A12-9244-57D4026A8B87}">
      <dsp:nvSpPr>
        <dsp:cNvPr id="0" name=""/>
        <dsp:cNvSpPr/>
      </dsp:nvSpPr>
      <dsp:spPr>
        <a:xfrm>
          <a:off x="10062189" y="2319376"/>
          <a:ext cx="1640039" cy="779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0" kern="1200" dirty="0" err="1">
              <a:latin typeface="Aptos Light" panose="020B0004020202020204" pitchFamily="34" charset="0"/>
            </a:rPr>
            <a:t>Confie</a:t>
          </a:r>
          <a:r>
            <a:rPr lang="en-GB" sz="1800" b="0" kern="1200" dirty="0">
              <a:latin typeface="Aptos Light" panose="020B0004020202020204" pitchFamily="34" charset="0"/>
            </a:rPr>
            <a:t> </a:t>
          </a:r>
          <a:r>
            <a:rPr lang="en-GB" sz="1800" b="0" kern="1200" dirty="0" err="1">
              <a:latin typeface="Aptos Light" panose="020B0004020202020204" pitchFamily="34" charset="0"/>
            </a:rPr>
            <a:t>nos</a:t>
          </a:r>
          <a:r>
            <a:rPr lang="en-GB" sz="1800" b="0" kern="1200" dirty="0">
              <a:latin typeface="Aptos Light" panose="020B0004020202020204" pitchFamily="34" charset="0"/>
            </a:rPr>
            <a:t> </a:t>
          </a:r>
          <a:r>
            <a:rPr lang="en-GB" sz="1800" b="0" kern="1200" dirty="0" err="1">
              <a:latin typeface="Aptos Light" panose="020B0004020202020204" pitchFamily="34" charset="0"/>
            </a:rPr>
            <a:t>seus</a:t>
          </a:r>
          <a:r>
            <a:rPr lang="en-GB" sz="1800" b="0" kern="1200" dirty="0">
              <a:latin typeface="Aptos Light" panose="020B0004020202020204" pitchFamily="34" charset="0"/>
            </a:rPr>
            <a:t> </a:t>
          </a:r>
          <a:r>
            <a:rPr lang="en-GB" sz="1800" b="0" kern="1200" dirty="0" err="1">
              <a:latin typeface="Aptos Light" panose="020B0004020202020204" pitchFamily="34" charset="0"/>
            </a:rPr>
            <a:t>instintos</a:t>
          </a:r>
          <a:endParaRPr lang="de-AT" sz="1800" b="0" kern="1200" dirty="0">
            <a:latin typeface="Aptos Light" panose="020B0004020202020204" pitchFamily="34" charset="0"/>
          </a:endParaRPr>
        </a:p>
      </dsp:txBody>
      <dsp:txXfrm>
        <a:off x="10062189" y="2319376"/>
        <a:ext cx="1640039" cy="7790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04200-DF1A-44C1-99DF-B320E23A709C}">
      <dsp:nvSpPr>
        <dsp:cNvPr id="0" name=""/>
        <dsp:cNvSpPr/>
      </dsp:nvSpPr>
      <dsp:spPr>
        <a:xfrm>
          <a:off x="1816744" y="267339"/>
          <a:ext cx="483310" cy="483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06F63-365A-4D81-A547-7C1BE2426E60}">
      <dsp:nvSpPr>
        <dsp:cNvPr id="0" name=""/>
        <dsp:cNvSpPr/>
      </dsp:nvSpPr>
      <dsp:spPr>
        <a:xfrm>
          <a:off x="681123" y="935147"/>
          <a:ext cx="2754569" cy="47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pt-PT" sz="1800" b="0" i="0" kern="1200" dirty="0">
              <a:latin typeface="Aptos Light" panose="020B0004020202020204" pitchFamily="34" charset="0"/>
            </a:rPr>
            <a:t>Utilizar palavras-passe únicas e fortes</a:t>
          </a:r>
          <a:endParaRPr lang="en-US" sz="1800" kern="1200" dirty="0">
            <a:latin typeface="Aptos Light" panose="020B0004020202020204" pitchFamily="34" charset="0"/>
          </a:endParaRPr>
        </a:p>
      </dsp:txBody>
      <dsp:txXfrm>
        <a:off x="681123" y="935147"/>
        <a:ext cx="2754569" cy="471156"/>
      </dsp:txXfrm>
    </dsp:sp>
    <dsp:sp modelId="{8DB01810-EED1-4A62-B0BA-FCBF5124C093}">
      <dsp:nvSpPr>
        <dsp:cNvPr id="0" name=""/>
        <dsp:cNvSpPr/>
      </dsp:nvSpPr>
      <dsp:spPr>
        <a:xfrm>
          <a:off x="5312213" y="232906"/>
          <a:ext cx="483310" cy="483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DA8EA-923C-4226-B07A-C87F44A1736B}">
      <dsp:nvSpPr>
        <dsp:cNvPr id="0" name=""/>
        <dsp:cNvSpPr/>
      </dsp:nvSpPr>
      <dsp:spPr>
        <a:xfrm>
          <a:off x="4440098" y="902083"/>
          <a:ext cx="2227546" cy="47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pt-PT" sz="1800" b="0" i="0" kern="1200" dirty="0">
              <a:latin typeface="Aptos Light" panose="020B0004020202020204" pitchFamily="34" charset="0"/>
            </a:rPr>
            <a:t>Autenticação de dois fatores (2FA)</a:t>
          </a:r>
          <a:endParaRPr lang="en-US" sz="1800" kern="1200" dirty="0">
            <a:latin typeface="Aptos Light" panose="020B0004020202020204" pitchFamily="34" charset="0"/>
          </a:endParaRPr>
        </a:p>
      </dsp:txBody>
      <dsp:txXfrm>
        <a:off x="4440098" y="902083"/>
        <a:ext cx="2227546" cy="472768"/>
      </dsp:txXfrm>
    </dsp:sp>
    <dsp:sp modelId="{6E5EAAE9-4FCC-4214-AA6A-0E85BB593622}">
      <dsp:nvSpPr>
        <dsp:cNvPr id="0" name=""/>
        <dsp:cNvSpPr/>
      </dsp:nvSpPr>
      <dsp:spPr>
        <a:xfrm>
          <a:off x="9197729" y="199303"/>
          <a:ext cx="483310" cy="483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AC2E0-B30E-4123-AE37-680C670AE451}">
      <dsp:nvSpPr>
        <dsp:cNvPr id="0" name=""/>
        <dsp:cNvSpPr/>
      </dsp:nvSpPr>
      <dsp:spPr>
        <a:xfrm>
          <a:off x="7971605" y="745084"/>
          <a:ext cx="2935563" cy="71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pt-PT" sz="1800" b="0" i="0" kern="1200" dirty="0">
              <a:latin typeface="Aptos Light" panose="020B0004020202020204" pitchFamily="34" charset="0"/>
            </a:rPr>
            <a:t>Atualização regular de software e dispositivos</a:t>
          </a:r>
          <a:endParaRPr lang="en-US" sz="1800" kern="1200" dirty="0">
            <a:latin typeface="Aptos Light" panose="020B0004020202020204" pitchFamily="34" charset="0"/>
          </a:endParaRPr>
        </a:p>
      </dsp:txBody>
      <dsp:txXfrm>
        <a:off x="7971605" y="745084"/>
        <a:ext cx="2935563" cy="715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E3BB2-18B0-478C-B68F-CC376E7EFA4D}">
      <dsp:nvSpPr>
        <dsp:cNvPr id="0" name=""/>
        <dsp:cNvSpPr/>
      </dsp:nvSpPr>
      <dsp:spPr>
        <a:xfrm>
          <a:off x="0" y="699632"/>
          <a:ext cx="2951667" cy="1874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EDC88-1CF6-4ED6-BE51-26A8E427C0E3}">
      <dsp:nvSpPr>
        <dsp:cNvPr id="0" name=""/>
        <dsp:cNvSpPr/>
      </dsp:nvSpPr>
      <dsp:spPr>
        <a:xfrm>
          <a:off x="327963" y="1011197"/>
          <a:ext cx="2951667" cy="1874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de-DE" sz="1800" b="0" kern="1200" dirty="0">
              <a:latin typeface="Aptos Light" panose="020B0004020202020204" pitchFamily="34" charset="0"/>
            </a:rPr>
            <a:t>E-mails de phishing</a:t>
          </a:r>
          <a:endParaRPr lang="de-AT" sz="1800" b="0" kern="1200" dirty="0">
            <a:latin typeface="Aptos Light" panose="020B0004020202020204" pitchFamily="34" charset="0"/>
          </a:endParaRPr>
        </a:p>
      </dsp:txBody>
      <dsp:txXfrm>
        <a:off x="382860" y="1066094"/>
        <a:ext cx="2841873" cy="1764515"/>
      </dsp:txXfrm>
    </dsp:sp>
    <dsp:sp modelId="{2E4BFE80-F878-42AF-A37F-17DCBFDEB8C0}">
      <dsp:nvSpPr>
        <dsp:cNvPr id="0" name=""/>
        <dsp:cNvSpPr/>
      </dsp:nvSpPr>
      <dsp:spPr>
        <a:xfrm>
          <a:off x="3607594" y="699632"/>
          <a:ext cx="2951667" cy="1874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C952F-0EC2-4BCA-A063-D7EFC1D8931D}">
      <dsp:nvSpPr>
        <dsp:cNvPr id="0" name=""/>
        <dsp:cNvSpPr/>
      </dsp:nvSpPr>
      <dsp:spPr>
        <a:xfrm>
          <a:off x="3935557" y="1011197"/>
          <a:ext cx="2951667" cy="1874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de-DE" sz="1800" b="0" kern="1200" dirty="0">
              <a:latin typeface="Aptos Light" panose="020B0004020202020204" pitchFamily="34" charset="0"/>
            </a:rPr>
            <a:t>Esquemas Ponzi</a:t>
          </a:r>
          <a:endParaRPr lang="de-AT" sz="1800" b="0" kern="1200" dirty="0">
            <a:latin typeface="Aptos Light" panose="020B0004020202020204" pitchFamily="34" charset="0"/>
          </a:endParaRPr>
        </a:p>
      </dsp:txBody>
      <dsp:txXfrm>
        <a:off x="3990454" y="1066094"/>
        <a:ext cx="2841873" cy="1764515"/>
      </dsp:txXfrm>
    </dsp:sp>
    <dsp:sp modelId="{0174C0BE-4850-45EC-8707-B7F245913559}">
      <dsp:nvSpPr>
        <dsp:cNvPr id="0" name=""/>
        <dsp:cNvSpPr/>
      </dsp:nvSpPr>
      <dsp:spPr>
        <a:xfrm>
          <a:off x="7215188" y="699632"/>
          <a:ext cx="2951667" cy="1874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8BFB5-51FF-40ED-9300-C2920F898294}">
      <dsp:nvSpPr>
        <dsp:cNvPr id="0" name=""/>
        <dsp:cNvSpPr/>
      </dsp:nvSpPr>
      <dsp:spPr>
        <a:xfrm>
          <a:off x="7543151" y="1011197"/>
          <a:ext cx="2951667" cy="1874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GB" sz="1800" b="0" kern="1200" dirty="0" err="1">
              <a:latin typeface="Aptos Light" panose="020B0004020202020204" pitchFamily="34" charset="0"/>
            </a:rPr>
            <a:t>Fraudes</a:t>
          </a:r>
          <a:r>
            <a:rPr lang="en-GB" sz="1800" b="0" kern="1200" dirty="0">
              <a:latin typeface="Aptos Light" panose="020B0004020202020204" pitchFamily="34" charset="0"/>
            </a:rPr>
            <a:t> de </a:t>
          </a:r>
          <a:r>
            <a:rPr lang="en-GB" sz="1800" b="0" kern="1200" dirty="0" err="1">
              <a:latin typeface="Aptos Light" panose="020B0004020202020204" pitchFamily="34" charset="0"/>
            </a:rPr>
            <a:t>Investimento</a:t>
          </a:r>
          <a:endParaRPr lang="de-AT" sz="1800" b="0" kern="1200" dirty="0">
            <a:latin typeface="Aptos Light" panose="020B0004020202020204" pitchFamily="34" charset="0"/>
          </a:endParaRPr>
        </a:p>
      </dsp:txBody>
      <dsp:txXfrm>
        <a:off x="7598048" y="1066094"/>
        <a:ext cx="2841873" cy="17645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E3BB2-18B0-478C-B68F-CC376E7EFA4D}">
      <dsp:nvSpPr>
        <dsp:cNvPr id="0" name=""/>
        <dsp:cNvSpPr/>
      </dsp:nvSpPr>
      <dsp:spPr>
        <a:xfrm>
          <a:off x="0" y="580935"/>
          <a:ext cx="2972125" cy="1887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EDC88-1CF6-4ED6-BE51-26A8E427C0E3}">
      <dsp:nvSpPr>
        <dsp:cNvPr id="0" name=""/>
        <dsp:cNvSpPr/>
      </dsp:nvSpPr>
      <dsp:spPr>
        <a:xfrm>
          <a:off x="330236" y="894659"/>
          <a:ext cx="2972125" cy="18872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de-DE" sz="1800" b="0" kern="1200" dirty="0">
              <a:latin typeface="Aptos Light" panose="020B0004020202020204" pitchFamily="34" charset="0"/>
            </a:rPr>
            <a:t>E-mails de phishing</a:t>
          </a:r>
          <a:endParaRPr lang="de-AT" sz="1800" b="0" kern="1200" dirty="0">
            <a:latin typeface="Aptos Light" panose="020B0004020202020204" pitchFamily="34" charset="0"/>
          </a:endParaRPr>
        </a:p>
      </dsp:txBody>
      <dsp:txXfrm>
        <a:off x="385513" y="949936"/>
        <a:ext cx="2861571" cy="1776745"/>
      </dsp:txXfrm>
    </dsp:sp>
    <dsp:sp modelId="{2E4BFE80-F878-42AF-A37F-17DCBFDEB8C0}">
      <dsp:nvSpPr>
        <dsp:cNvPr id="0" name=""/>
        <dsp:cNvSpPr/>
      </dsp:nvSpPr>
      <dsp:spPr>
        <a:xfrm>
          <a:off x="3632597" y="580935"/>
          <a:ext cx="2972125" cy="1887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C952F-0EC2-4BCA-A063-D7EFC1D8931D}">
      <dsp:nvSpPr>
        <dsp:cNvPr id="0" name=""/>
        <dsp:cNvSpPr/>
      </dsp:nvSpPr>
      <dsp:spPr>
        <a:xfrm>
          <a:off x="3962833" y="894659"/>
          <a:ext cx="2972125" cy="18872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de-DE" sz="1800" b="0" kern="1200" dirty="0">
              <a:latin typeface="Aptos Light" panose="020B0004020202020204" pitchFamily="34" charset="0"/>
            </a:rPr>
            <a:t>Esquemas Ponzi</a:t>
          </a:r>
          <a:endParaRPr lang="de-AT" sz="1800" b="0" kern="1200" dirty="0">
            <a:latin typeface="Aptos Light" panose="020B0004020202020204" pitchFamily="34" charset="0"/>
          </a:endParaRPr>
        </a:p>
      </dsp:txBody>
      <dsp:txXfrm>
        <a:off x="4018110" y="949936"/>
        <a:ext cx="2861571" cy="1776745"/>
      </dsp:txXfrm>
    </dsp:sp>
    <dsp:sp modelId="{0174C0BE-4850-45EC-8707-B7F245913559}">
      <dsp:nvSpPr>
        <dsp:cNvPr id="0" name=""/>
        <dsp:cNvSpPr/>
      </dsp:nvSpPr>
      <dsp:spPr>
        <a:xfrm>
          <a:off x="7265194" y="580935"/>
          <a:ext cx="2972125" cy="1887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8BFB5-51FF-40ED-9300-C2920F898294}">
      <dsp:nvSpPr>
        <dsp:cNvPr id="0" name=""/>
        <dsp:cNvSpPr/>
      </dsp:nvSpPr>
      <dsp:spPr>
        <a:xfrm>
          <a:off x="7595430" y="894659"/>
          <a:ext cx="2972125" cy="18872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GB" sz="1800" b="0" kern="1200" dirty="0" err="1">
              <a:latin typeface="Aptos Light" panose="020B0004020202020204" pitchFamily="34" charset="0"/>
            </a:rPr>
            <a:t>Fraudes</a:t>
          </a:r>
          <a:r>
            <a:rPr lang="en-GB" sz="1800" b="0" kern="1200" dirty="0">
              <a:latin typeface="Aptos Light" panose="020B0004020202020204" pitchFamily="34" charset="0"/>
            </a:rPr>
            <a:t> de </a:t>
          </a:r>
          <a:r>
            <a:rPr lang="en-GB" sz="1800" b="0" kern="1200" dirty="0" err="1">
              <a:latin typeface="Aptos Light" panose="020B0004020202020204" pitchFamily="34" charset="0"/>
            </a:rPr>
            <a:t>Investimento</a:t>
          </a:r>
          <a:endParaRPr lang="de-AT" sz="1800" b="0" kern="1200" dirty="0">
            <a:latin typeface="Aptos Light" panose="020B0004020202020204" pitchFamily="34" charset="0"/>
          </a:endParaRPr>
        </a:p>
      </dsp:txBody>
      <dsp:txXfrm>
        <a:off x="7650707" y="949936"/>
        <a:ext cx="2861571" cy="17767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D7C2E-4A35-4FDB-8018-0085721EB62F}">
      <dsp:nvSpPr>
        <dsp:cNvPr id="0" name=""/>
        <dsp:cNvSpPr/>
      </dsp:nvSpPr>
      <dsp:spPr>
        <a:xfrm>
          <a:off x="0" y="3689477"/>
          <a:ext cx="2556245" cy="269163"/>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Aptos Light" panose="020B0004020202020204" pitchFamily="34" charset="0"/>
            </a:rPr>
            <a:t>Utilização</a:t>
          </a:r>
          <a:endParaRPr lang="en-US" sz="1800" kern="1200" dirty="0">
            <a:latin typeface="Aptos Light" panose="020B0004020202020204" pitchFamily="34" charset="0"/>
          </a:endParaRPr>
        </a:p>
      </dsp:txBody>
      <dsp:txXfrm>
        <a:off x="0" y="3689477"/>
        <a:ext cx="2556245" cy="269163"/>
      </dsp:txXfrm>
    </dsp:sp>
    <dsp:sp modelId="{A1D80F8B-67A0-432B-8661-7AE797D2C3AF}">
      <dsp:nvSpPr>
        <dsp:cNvPr id="0" name=""/>
        <dsp:cNvSpPr/>
      </dsp:nvSpPr>
      <dsp:spPr>
        <a:xfrm>
          <a:off x="2556245" y="3689477"/>
          <a:ext cx="7668735" cy="269163"/>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kern="1200" dirty="0">
              <a:latin typeface="Aptos Light" panose="020B0004020202020204" pitchFamily="34" charset="0"/>
            </a:rPr>
            <a:t>Usar software de segurança e filtros de e-mail</a:t>
          </a:r>
          <a:endParaRPr lang="en-US" sz="1800" kern="1200" dirty="0">
            <a:latin typeface="Aptos Light" panose="020B0004020202020204" pitchFamily="34" charset="0"/>
          </a:endParaRPr>
        </a:p>
      </dsp:txBody>
      <dsp:txXfrm>
        <a:off x="2556245" y="3689477"/>
        <a:ext cx="7668735" cy="269163"/>
      </dsp:txXfrm>
    </dsp:sp>
    <dsp:sp modelId="{0F7987D2-831B-42D9-9FE0-C6D98B35E144}">
      <dsp:nvSpPr>
        <dsp:cNvPr id="0" name=""/>
        <dsp:cNvSpPr/>
      </dsp:nvSpPr>
      <dsp:spPr>
        <a:xfrm rot="10800000">
          <a:off x="0" y="3279541"/>
          <a:ext cx="2556245" cy="413974"/>
        </a:xfrm>
        <a:prstGeom prst="upArrowCallout">
          <a:avLst>
            <a:gd name="adj1" fmla="val 5000"/>
            <a:gd name="adj2" fmla="val 10000"/>
            <a:gd name="adj3" fmla="val 15000"/>
            <a:gd name="adj4" fmla="val 64977"/>
          </a:avLst>
        </a:prstGeom>
        <a:gradFill rotWithShape="0">
          <a:gsLst>
            <a:gs pos="0">
              <a:schemeClr val="accent5">
                <a:hueOff val="-750949"/>
                <a:satOff val="-1935"/>
                <a:lumOff val="-1307"/>
                <a:alphaOff val="0"/>
                <a:tint val="100000"/>
                <a:shade val="100000"/>
                <a:satMod val="130000"/>
              </a:schemeClr>
            </a:gs>
            <a:gs pos="100000">
              <a:schemeClr val="accent5">
                <a:hueOff val="-750949"/>
                <a:satOff val="-1935"/>
                <a:lumOff val="-1307"/>
                <a:alphaOff val="0"/>
                <a:tint val="50000"/>
                <a:shade val="100000"/>
                <a:satMod val="350000"/>
              </a:schemeClr>
            </a:gs>
          </a:gsLst>
          <a:lin ang="16200000" scaled="0"/>
        </a:gradFill>
        <a:ln w="9525" cap="flat" cmpd="sng" algn="ctr">
          <a:solidFill>
            <a:schemeClr val="accent5">
              <a:hueOff val="-750949"/>
              <a:satOff val="-1935"/>
              <a:lumOff val="-130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Aptos Light" panose="020B0004020202020204" pitchFamily="34" charset="0"/>
            </a:rPr>
            <a:t>Confiança</a:t>
          </a:r>
          <a:endParaRPr lang="en-US" sz="1800" kern="1200" dirty="0">
            <a:latin typeface="Aptos Light" panose="020B0004020202020204" pitchFamily="34" charset="0"/>
          </a:endParaRPr>
        </a:p>
      </dsp:txBody>
      <dsp:txXfrm rot="-10800000">
        <a:off x="0" y="3279541"/>
        <a:ext cx="2556245" cy="269083"/>
      </dsp:txXfrm>
    </dsp:sp>
    <dsp:sp modelId="{2664C3CE-67DF-40BD-9B2A-7806D2B8581F}">
      <dsp:nvSpPr>
        <dsp:cNvPr id="0" name=""/>
        <dsp:cNvSpPr/>
      </dsp:nvSpPr>
      <dsp:spPr>
        <a:xfrm>
          <a:off x="2556245" y="3279541"/>
          <a:ext cx="7668735" cy="269083"/>
        </a:xfrm>
        <a:prstGeom prst="rect">
          <a:avLst/>
        </a:prstGeom>
        <a:solidFill>
          <a:schemeClr val="accent5">
            <a:tint val="40000"/>
            <a:alpha val="90000"/>
            <a:hueOff val="-748862"/>
            <a:satOff val="-2537"/>
            <a:lumOff val="-325"/>
            <a:alphaOff val="0"/>
          </a:schemeClr>
        </a:solidFill>
        <a:ln w="9525" cap="flat" cmpd="sng" algn="ctr">
          <a:solidFill>
            <a:schemeClr val="accent5">
              <a:tint val="40000"/>
              <a:alpha val="90000"/>
              <a:hueOff val="-748862"/>
              <a:satOff val="-2537"/>
              <a:lumOff val="-32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kern="1200" dirty="0">
              <a:latin typeface="Aptos Light" panose="020B0004020202020204" pitchFamily="34" charset="0"/>
            </a:rPr>
            <a:t>Confie nos seus instintos e seja cético</a:t>
          </a:r>
          <a:endParaRPr lang="en-US" sz="1800" kern="1200" dirty="0">
            <a:latin typeface="Aptos Light" panose="020B0004020202020204" pitchFamily="34" charset="0"/>
          </a:endParaRPr>
        </a:p>
      </dsp:txBody>
      <dsp:txXfrm>
        <a:off x="2556245" y="3279541"/>
        <a:ext cx="7668735" cy="269083"/>
      </dsp:txXfrm>
    </dsp:sp>
    <dsp:sp modelId="{0E0CED74-8F63-4E34-9FB7-B5F7AF7300A3}">
      <dsp:nvSpPr>
        <dsp:cNvPr id="0" name=""/>
        <dsp:cNvSpPr/>
      </dsp:nvSpPr>
      <dsp:spPr>
        <a:xfrm rot="10800000">
          <a:off x="0" y="2869604"/>
          <a:ext cx="2556245" cy="413974"/>
        </a:xfrm>
        <a:prstGeom prst="upArrowCallout">
          <a:avLst>
            <a:gd name="adj1" fmla="val 5000"/>
            <a:gd name="adj2" fmla="val 10000"/>
            <a:gd name="adj3" fmla="val 15000"/>
            <a:gd name="adj4" fmla="val 64977"/>
          </a:avLst>
        </a:prstGeom>
        <a:gradFill rotWithShape="0">
          <a:gsLst>
            <a:gs pos="0">
              <a:schemeClr val="accent5">
                <a:hueOff val="-1501898"/>
                <a:satOff val="-3871"/>
                <a:lumOff val="-2614"/>
                <a:alphaOff val="0"/>
                <a:tint val="100000"/>
                <a:shade val="100000"/>
                <a:satMod val="130000"/>
              </a:schemeClr>
            </a:gs>
            <a:gs pos="100000">
              <a:schemeClr val="accent5">
                <a:hueOff val="-1501898"/>
                <a:satOff val="-3871"/>
                <a:lumOff val="-2614"/>
                <a:alphaOff val="0"/>
                <a:tint val="50000"/>
                <a:shade val="100000"/>
                <a:satMod val="350000"/>
              </a:schemeClr>
            </a:gs>
          </a:gsLst>
          <a:lin ang="16200000" scaled="0"/>
        </a:gradFill>
        <a:ln w="9525" cap="flat" cmpd="sng" algn="ctr">
          <a:solidFill>
            <a:schemeClr val="accent5">
              <a:hueOff val="-1501898"/>
              <a:satOff val="-3871"/>
              <a:lumOff val="-261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Aptos Light" panose="020B0004020202020204" pitchFamily="34" charset="0"/>
            </a:rPr>
            <a:t>Desconfiar</a:t>
          </a:r>
          <a:endParaRPr lang="en-US" sz="1800" kern="1200" dirty="0">
            <a:latin typeface="Aptos Light" panose="020B0004020202020204" pitchFamily="34" charset="0"/>
          </a:endParaRPr>
        </a:p>
      </dsp:txBody>
      <dsp:txXfrm rot="-10800000">
        <a:off x="0" y="2869604"/>
        <a:ext cx="2556245" cy="269083"/>
      </dsp:txXfrm>
    </dsp:sp>
    <dsp:sp modelId="{208D193F-99E8-4997-B416-82B009784C50}">
      <dsp:nvSpPr>
        <dsp:cNvPr id="0" name=""/>
        <dsp:cNvSpPr/>
      </dsp:nvSpPr>
      <dsp:spPr>
        <a:xfrm>
          <a:off x="2556245" y="2869604"/>
          <a:ext cx="7668735" cy="269083"/>
        </a:xfrm>
        <a:prstGeom prst="rect">
          <a:avLst/>
        </a:prstGeom>
        <a:solidFill>
          <a:schemeClr val="accent5">
            <a:tint val="40000"/>
            <a:alpha val="90000"/>
            <a:hueOff val="-1497725"/>
            <a:satOff val="-5074"/>
            <a:lumOff val="-651"/>
            <a:alphaOff val="0"/>
          </a:schemeClr>
        </a:solidFill>
        <a:ln w="9525" cap="flat" cmpd="sng" algn="ctr">
          <a:solidFill>
            <a:schemeClr val="accent5">
              <a:tint val="40000"/>
              <a:alpha val="90000"/>
              <a:hueOff val="-1497725"/>
              <a:satOff val="-5074"/>
              <a:lumOff val="-65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kern="1200" dirty="0">
              <a:latin typeface="Aptos Light" panose="020B0004020202020204" pitchFamily="34" charset="0"/>
            </a:rPr>
            <a:t>Tenha cuidado com pedidos ou ofertas incomuns</a:t>
          </a:r>
          <a:endParaRPr lang="en-US" sz="1800" kern="1200" dirty="0">
            <a:latin typeface="Aptos Light" panose="020B0004020202020204" pitchFamily="34" charset="0"/>
          </a:endParaRPr>
        </a:p>
      </dsp:txBody>
      <dsp:txXfrm>
        <a:off x="2556245" y="2869604"/>
        <a:ext cx="7668735" cy="269083"/>
      </dsp:txXfrm>
    </dsp:sp>
    <dsp:sp modelId="{5823E15B-5C4D-4591-AC00-74CC6E5DDC91}">
      <dsp:nvSpPr>
        <dsp:cNvPr id="0" name=""/>
        <dsp:cNvSpPr/>
      </dsp:nvSpPr>
      <dsp:spPr>
        <a:xfrm rot="10800000">
          <a:off x="0" y="2459667"/>
          <a:ext cx="2556245" cy="413974"/>
        </a:xfrm>
        <a:prstGeom prst="upArrowCallout">
          <a:avLst>
            <a:gd name="adj1" fmla="val 5000"/>
            <a:gd name="adj2" fmla="val 10000"/>
            <a:gd name="adj3" fmla="val 15000"/>
            <a:gd name="adj4" fmla="val 64977"/>
          </a:avLst>
        </a:prstGeom>
        <a:gradFill rotWithShape="0">
          <a:gsLst>
            <a:gs pos="0">
              <a:schemeClr val="accent5">
                <a:hueOff val="-2252848"/>
                <a:satOff val="-5806"/>
                <a:lumOff val="-3922"/>
                <a:alphaOff val="0"/>
                <a:tint val="100000"/>
                <a:shade val="100000"/>
                <a:satMod val="130000"/>
              </a:schemeClr>
            </a:gs>
            <a:gs pos="100000">
              <a:schemeClr val="accent5">
                <a:hueOff val="-2252848"/>
                <a:satOff val="-5806"/>
                <a:lumOff val="-3922"/>
                <a:alphaOff val="0"/>
                <a:tint val="50000"/>
                <a:shade val="100000"/>
                <a:satMod val="350000"/>
              </a:schemeClr>
            </a:gs>
          </a:gsLst>
          <a:lin ang="16200000" scaled="0"/>
        </a:gradFill>
        <a:ln w="9525" cap="flat" cmpd="sng" algn="ctr">
          <a:solidFill>
            <a:schemeClr val="accent5">
              <a:hueOff val="-2252848"/>
              <a:satOff val="-5806"/>
              <a:lumOff val="-392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Aptos Light" panose="020B0004020202020204" pitchFamily="34" charset="0"/>
            </a:rPr>
            <a:t>Verificar</a:t>
          </a:r>
          <a:endParaRPr lang="en-US" sz="1800" kern="1200" dirty="0">
            <a:latin typeface="Aptos Light" panose="020B0004020202020204" pitchFamily="34" charset="0"/>
          </a:endParaRPr>
        </a:p>
      </dsp:txBody>
      <dsp:txXfrm rot="-10800000">
        <a:off x="0" y="2459667"/>
        <a:ext cx="2556245" cy="269083"/>
      </dsp:txXfrm>
    </dsp:sp>
    <dsp:sp modelId="{46E32521-47E7-4C6B-915E-3CE44935FEFD}">
      <dsp:nvSpPr>
        <dsp:cNvPr id="0" name=""/>
        <dsp:cNvSpPr/>
      </dsp:nvSpPr>
      <dsp:spPr>
        <a:xfrm>
          <a:off x="2556245" y="2459667"/>
          <a:ext cx="7668735" cy="269083"/>
        </a:xfrm>
        <a:prstGeom prst="rect">
          <a:avLst/>
        </a:prstGeom>
        <a:solidFill>
          <a:schemeClr val="accent5">
            <a:tint val="40000"/>
            <a:alpha val="90000"/>
            <a:hueOff val="-2246587"/>
            <a:satOff val="-7611"/>
            <a:lumOff val="-976"/>
            <a:alphaOff val="0"/>
          </a:schemeClr>
        </a:solidFill>
        <a:ln w="9525" cap="flat" cmpd="sng" algn="ctr">
          <a:solidFill>
            <a:schemeClr val="accent5">
              <a:tint val="40000"/>
              <a:alpha val="90000"/>
              <a:hueOff val="-2246587"/>
              <a:satOff val="-7611"/>
              <a:lumOff val="-9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kern="1200" dirty="0">
              <a:latin typeface="Aptos Light" panose="020B0004020202020204" pitchFamily="34" charset="0"/>
            </a:rPr>
            <a:t>Verificar erros ortográficos e gramaticais</a:t>
          </a:r>
          <a:endParaRPr lang="en-US" sz="1800" kern="1200" dirty="0">
            <a:latin typeface="Aptos Light" panose="020B0004020202020204" pitchFamily="34" charset="0"/>
          </a:endParaRPr>
        </a:p>
      </dsp:txBody>
      <dsp:txXfrm>
        <a:off x="2556245" y="2459667"/>
        <a:ext cx="7668735" cy="269083"/>
      </dsp:txXfrm>
    </dsp:sp>
    <dsp:sp modelId="{98246BB0-3353-4486-8D2B-105758B51314}">
      <dsp:nvSpPr>
        <dsp:cNvPr id="0" name=""/>
        <dsp:cNvSpPr/>
      </dsp:nvSpPr>
      <dsp:spPr>
        <a:xfrm rot="10800000">
          <a:off x="0" y="2049731"/>
          <a:ext cx="2556245" cy="413974"/>
        </a:xfrm>
        <a:prstGeom prst="upArrowCallout">
          <a:avLst>
            <a:gd name="adj1" fmla="val 5000"/>
            <a:gd name="adj2" fmla="val 10000"/>
            <a:gd name="adj3" fmla="val 15000"/>
            <a:gd name="adj4" fmla="val 64977"/>
          </a:avLst>
        </a:prstGeom>
        <a:gradFill rotWithShape="0">
          <a:gsLst>
            <a:gs pos="0">
              <a:schemeClr val="accent5">
                <a:hueOff val="-3003797"/>
                <a:satOff val="-7742"/>
                <a:lumOff val="-5229"/>
                <a:alphaOff val="0"/>
                <a:tint val="100000"/>
                <a:shade val="100000"/>
                <a:satMod val="130000"/>
              </a:schemeClr>
            </a:gs>
            <a:gs pos="100000">
              <a:schemeClr val="accent5">
                <a:hueOff val="-3003797"/>
                <a:satOff val="-7742"/>
                <a:lumOff val="-5229"/>
                <a:alphaOff val="0"/>
                <a:tint val="50000"/>
                <a:shade val="100000"/>
                <a:satMod val="350000"/>
              </a:schemeClr>
            </a:gs>
          </a:gsLst>
          <a:lin ang="16200000" scaled="0"/>
        </a:gradFill>
        <a:ln w="9525" cap="flat" cmpd="sng" algn="ctr">
          <a:solidFill>
            <a:schemeClr val="accent5">
              <a:hueOff val="-3003797"/>
              <a:satOff val="-7742"/>
              <a:lumOff val="-522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Aptos Light" panose="020B0004020202020204" pitchFamily="34" charset="0"/>
            </a:rPr>
            <a:t>Verificar</a:t>
          </a:r>
          <a:endParaRPr lang="en-US" sz="1800" kern="1200" dirty="0">
            <a:latin typeface="Aptos Light" panose="020B0004020202020204" pitchFamily="34" charset="0"/>
          </a:endParaRPr>
        </a:p>
      </dsp:txBody>
      <dsp:txXfrm rot="-10800000">
        <a:off x="0" y="2049731"/>
        <a:ext cx="2556245" cy="269083"/>
      </dsp:txXfrm>
    </dsp:sp>
    <dsp:sp modelId="{759517FD-4457-4A7A-BC00-A086A616CC6A}">
      <dsp:nvSpPr>
        <dsp:cNvPr id="0" name=""/>
        <dsp:cNvSpPr/>
      </dsp:nvSpPr>
      <dsp:spPr>
        <a:xfrm>
          <a:off x="2556245" y="2049731"/>
          <a:ext cx="7668735" cy="269083"/>
        </a:xfrm>
        <a:prstGeom prst="rect">
          <a:avLst/>
        </a:prstGeom>
        <a:solidFill>
          <a:schemeClr val="accent5">
            <a:tint val="40000"/>
            <a:alpha val="90000"/>
            <a:hueOff val="-2995450"/>
            <a:satOff val="-10148"/>
            <a:lumOff val="-1301"/>
            <a:alphaOff val="0"/>
          </a:schemeClr>
        </a:solidFill>
        <a:ln w="9525" cap="flat" cmpd="sng" algn="ctr">
          <a:solidFill>
            <a:schemeClr val="accent5">
              <a:tint val="40000"/>
              <a:alpha val="90000"/>
              <a:hueOff val="-2995450"/>
              <a:satOff val="-10148"/>
              <a:lumOff val="-13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kern="1200" dirty="0">
              <a:latin typeface="Aptos Light" panose="020B0004020202020204" pitchFamily="34" charset="0"/>
            </a:rPr>
            <a:t>Verificar Pedidos de Informações Pessoais</a:t>
          </a:r>
          <a:endParaRPr lang="en-US" sz="1800" kern="1200" dirty="0">
            <a:latin typeface="Aptos Light" panose="020B0004020202020204" pitchFamily="34" charset="0"/>
          </a:endParaRPr>
        </a:p>
      </dsp:txBody>
      <dsp:txXfrm>
        <a:off x="2556245" y="2049731"/>
        <a:ext cx="7668735" cy="269083"/>
      </dsp:txXfrm>
    </dsp:sp>
    <dsp:sp modelId="{64735089-8F48-43EC-AD88-DCC2BFCEC8A1}">
      <dsp:nvSpPr>
        <dsp:cNvPr id="0" name=""/>
        <dsp:cNvSpPr/>
      </dsp:nvSpPr>
      <dsp:spPr>
        <a:xfrm rot="10800000">
          <a:off x="0" y="1639794"/>
          <a:ext cx="2556245" cy="413974"/>
        </a:xfrm>
        <a:prstGeom prst="upArrowCallout">
          <a:avLst>
            <a:gd name="adj1" fmla="val 5000"/>
            <a:gd name="adj2" fmla="val 10000"/>
            <a:gd name="adj3" fmla="val 15000"/>
            <a:gd name="adj4" fmla="val 64977"/>
          </a:avLst>
        </a:prstGeom>
        <a:gradFill rotWithShape="0">
          <a:gsLst>
            <a:gs pos="0">
              <a:schemeClr val="accent5">
                <a:hueOff val="-3754746"/>
                <a:satOff val="-9677"/>
                <a:lumOff val="-6536"/>
                <a:alphaOff val="0"/>
                <a:tint val="100000"/>
                <a:shade val="100000"/>
                <a:satMod val="130000"/>
              </a:schemeClr>
            </a:gs>
            <a:gs pos="100000">
              <a:schemeClr val="accent5">
                <a:hueOff val="-3754746"/>
                <a:satOff val="-9677"/>
                <a:lumOff val="-6536"/>
                <a:alphaOff val="0"/>
                <a:tint val="50000"/>
                <a:shade val="100000"/>
                <a:satMod val="350000"/>
              </a:schemeClr>
            </a:gs>
          </a:gsLst>
          <a:lin ang="16200000" scaled="0"/>
        </a:gradFill>
        <a:ln w="9525" cap="flat" cmpd="sng" algn="ctr">
          <a:solidFill>
            <a:schemeClr val="accent5">
              <a:hueOff val="-3754746"/>
              <a:satOff val="-9677"/>
              <a:lumOff val="-653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ptos Light" panose="020B0004020202020204" pitchFamily="34" charset="0"/>
            </a:rPr>
            <a:t>Evite</a:t>
          </a:r>
        </a:p>
      </dsp:txBody>
      <dsp:txXfrm rot="-10800000">
        <a:off x="0" y="1639794"/>
        <a:ext cx="2556245" cy="269083"/>
      </dsp:txXfrm>
    </dsp:sp>
    <dsp:sp modelId="{41ECF293-B9E2-4E86-8E98-058ABA8A98F1}">
      <dsp:nvSpPr>
        <dsp:cNvPr id="0" name=""/>
        <dsp:cNvSpPr/>
      </dsp:nvSpPr>
      <dsp:spPr>
        <a:xfrm>
          <a:off x="2556245" y="1639794"/>
          <a:ext cx="7668735" cy="269083"/>
        </a:xfrm>
        <a:prstGeom prst="rect">
          <a:avLst/>
        </a:prstGeom>
        <a:solidFill>
          <a:schemeClr val="accent5">
            <a:tint val="40000"/>
            <a:alpha val="90000"/>
            <a:hueOff val="-3744313"/>
            <a:satOff val="-12684"/>
            <a:lumOff val="-1627"/>
            <a:alphaOff val="0"/>
          </a:schemeClr>
        </a:solidFill>
        <a:ln w="9525" cap="flat" cmpd="sng" algn="ctr">
          <a:solidFill>
            <a:schemeClr val="accent5">
              <a:tint val="40000"/>
              <a:alpha val="90000"/>
              <a:hueOff val="-3744313"/>
              <a:satOff val="-12684"/>
              <a:lumOff val="-162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ptos Light" panose="020B0004020202020204" pitchFamily="34" charset="0"/>
            </a:rPr>
            <a:t>Evite </a:t>
          </a:r>
          <a:r>
            <a:rPr lang="en-US" sz="1800" kern="1200" dirty="0" err="1">
              <a:latin typeface="Aptos Light" panose="020B0004020202020204" pitchFamily="34" charset="0"/>
            </a:rPr>
            <a:t>clicar</a:t>
          </a:r>
          <a:r>
            <a:rPr lang="en-US" sz="1800" kern="1200" dirty="0">
              <a:latin typeface="Aptos Light" panose="020B0004020202020204" pitchFamily="34" charset="0"/>
            </a:rPr>
            <a:t> </a:t>
          </a:r>
          <a:r>
            <a:rPr lang="en-US" sz="1800" kern="1200" dirty="0" err="1">
              <a:latin typeface="Aptos Light" panose="020B0004020202020204" pitchFamily="34" charset="0"/>
            </a:rPr>
            <a:t>em</a:t>
          </a:r>
          <a:r>
            <a:rPr lang="en-US" sz="1800" kern="1200" dirty="0">
              <a:latin typeface="Aptos Light" panose="020B0004020202020204" pitchFamily="34" charset="0"/>
            </a:rPr>
            <a:t> </a:t>
          </a:r>
          <a:r>
            <a:rPr lang="en-US" sz="1800" kern="1200" dirty="0" err="1">
              <a:latin typeface="Aptos Light" panose="020B0004020202020204" pitchFamily="34" charset="0"/>
            </a:rPr>
            <a:t>anexos</a:t>
          </a:r>
          <a:endParaRPr lang="en-US" sz="1800" kern="1200" dirty="0">
            <a:latin typeface="Aptos Light" panose="020B0004020202020204" pitchFamily="34" charset="0"/>
          </a:endParaRPr>
        </a:p>
      </dsp:txBody>
      <dsp:txXfrm>
        <a:off x="2556245" y="1639794"/>
        <a:ext cx="7668735" cy="269083"/>
      </dsp:txXfrm>
    </dsp:sp>
    <dsp:sp modelId="{4B5D5992-6A7F-4511-A4E4-1C19DA0F4696}">
      <dsp:nvSpPr>
        <dsp:cNvPr id="0" name=""/>
        <dsp:cNvSpPr/>
      </dsp:nvSpPr>
      <dsp:spPr>
        <a:xfrm rot="10800000">
          <a:off x="0" y="1229858"/>
          <a:ext cx="2556245" cy="413974"/>
        </a:xfrm>
        <a:prstGeom prst="upArrowCallout">
          <a:avLst>
            <a:gd name="adj1" fmla="val 5000"/>
            <a:gd name="adj2" fmla="val 10000"/>
            <a:gd name="adj3" fmla="val 15000"/>
            <a:gd name="adj4" fmla="val 64977"/>
          </a:avLst>
        </a:prstGeom>
        <a:gradFill rotWithShape="0">
          <a:gsLst>
            <a:gs pos="0">
              <a:schemeClr val="accent5">
                <a:hueOff val="-4505695"/>
                <a:satOff val="-11613"/>
                <a:lumOff val="-7843"/>
                <a:alphaOff val="0"/>
                <a:tint val="100000"/>
                <a:shade val="100000"/>
                <a:satMod val="130000"/>
              </a:schemeClr>
            </a:gs>
            <a:gs pos="100000">
              <a:schemeClr val="accent5">
                <a:hueOff val="-4505695"/>
                <a:satOff val="-11613"/>
                <a:lumOff val="-7843"/>
                <a:alphaOff val="0"/>
                <a:tint val="50000"/>
                <a:shade val="100000"/>
                <a:satMod val="350000"/>
              </a:schemeClr>
            </a:gs>
          </a:gsLst>
          <a:lin ang="16200000" scaled="0"/>
        </a:gradFill>
        <a:ln w="9525" cap="flat" cmpd="sng" algn="ctr">
          <a:solidFill>
            <a:schemeClr val="accent5">
              <a:hueOff val="-4505695"/>
              <a:satOff val="-11613"/>
              <a:lumOff val="-784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Aptos Light" panose="020B0004020202020204" pitchFamily="34" charset="0"/>
            </a:rPr>
            <a:t>Examinar</a:t>
          </a:r>
          <a:endParaRPr lang="en-US" sz="1800" kern="1200" dirty="0">
            <a:latin typeface="Aptos Light" panose="020B0004020202020204" pitchFamily="34" charset="0"/>
          </a:endParaRPr>
        </a:p>
      </dsp:txBody>
      <dsp:txXfrm rot="-10800000">
        <a:off x="0" y="1229858"/>
        <a:ext cx="2556245" cy="269083"/>
      </dsp:txXfrm>
    </dsp:sp>
    <dsp:sp modelId="{DB6596FC-219F-43FD-A9F2-05F06BA757CE}">
      <dsp:nvSpPr>
        <dsp:cNvPr id="0" name=""/>
        <dsp:cNvSpPr/>
      </dsp:nvSpPr>
      <dsp:spPr>
        <a:xfrm>
          <a:off x="2556245" y="1229858"/>
          <a:ext cx="7668735" cy="269083"/>
        </a:xfrm>
        <a:prstGeom prst="rect">
          <a:avLst/>
        </a:prstGeom>
        <a:solidFill>
          <a:schemeClr val="accent5">
            <a:tint val="40000"/>
            <a:alpha val="90000"/>
            <a:hueOff val="-4493175"/>
            <a:satOff val="-15221"/>
            <a:lumOff val="-1952"/>
            <a:alphaOff val="0"/>
          </a:schemeClr>
        </a:solidFill>
        <a:ln w="9525" cap="flat" cmpd="sng" algn="ctr">
          <a:solidFill>
            <a:schemeClr val="accent5">
              <a:tint val="40000"/>
              <a:alpha val="90000"/>
              <a:hueOff val="-4493175"/>
              <a:satOff val="-15221"/>
              <a:lumOff val="-19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Aptos Light" panose="020B0004020202020204" pitchFamily="34" charset="0"/>
            </a:rPr>
            <a:t>Examinar</a:t>
          </a:r>
          <a:r>
            <a:rPr lang="en-US" sz="1800" kern="1200" dirty="0">
              <a:latin typeface="Aptos Light" panose="020B0004020202020204" pitchFamily="34" charset="0"/>
            </a:rPr>
            <a:t> links e URLs</a:t>
          </a:r>
        </a:p>
      </dsp:txBody>
      <dsp:txXfrm>
        <a:off x="2556245" y="1229858"/>
        <a:ext cx="7668735" cy="269083"/>
      </dsp:txXfrm>
    </dsp:sp>
    <dsp:sp modelId="{472D41DB-D7A1-4C29-A5A9-21ADED32BF6D}">
      <dsp:nvSpPr>
        <dsp:cNvPr id="0" name=""/>
        <dsp:cNvSpPr/>
      </dsp:nvSpPr>
      <dsp:spPr>
        <a:xfrm rot="10800000">
          <a:off x="0" y="819921"/>
          <a:ext cx="2556245" cy="413974"/>
        </a:xfrm>
        <a:prstGeom prst="upArrowCallout">
          <a:avLst>
            <a:gd name="adj1" fmla="val 5000"/>
            <a:gd name="adj2" fmla="val 10000"/>
            <a:gd name="adj3" fmla="val 15000"/>
            <a:gd name="adj4" fmla="val 64977"/>
          </a:avLst>
        </a:prstGeom>
        <a:gradFill rotWithShape="0">
          <a:gsLst>
            <a:gs pos="0">
              <a:schemeClr val="accent5">
                <a:hueOff val="-5256644"/>
                <a:satOff val="-13548"/>
                <a:lumOff val="-9151"/>
                <a:alphaOff val="0"/>
                <a:tint val="100000"/>
                <a:shade val="100000"/>
                <a:satMod val="130000"/>
              </a:schemeClr>
            </a:gs>
            <a:gs pos="100000">
              <a:schemeClr val="accent5">
                <a:hueOff val="-5256644"/>
                <a:satOff val="-13548"/>
                <a:lumOff val="-9151"/>
                <a:alphaOff val="0"/>
                <a:tint val="50000"/>
                <a:shade val="100000"/>
                <a:satMod val="350000"/>
              </a:schemeClr>
            </a:gs>
          </a:gsLst>
          <a:lin ang="16200000" scaled="0"/>
        </a:gradFill>
        <a:ln w="9525" cap="flat" cmpd="sng" algn="ctr">
          <a:solidFill>
            <a:schemeClr val="accent5">
              <a:hueOff val="-5256644"/>
              <a:satOff val="-13548"/>
              <a:lumOff val="-915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ptos Light" panose="020B0004020202020204" pitchFamily="34" charset="0"/>
            </a:rPr>
            <a:t>Veja</a:t>
          </a:r>
        </a:p>
      </dsp:txBody>
      <dsp:txXfrm rot="-10800000">
        <a:off x="0" y="819921"/>
        <a:ext cx="2556245" cy="269083"/>
      </dsp:txXfrm>
    </dsp:sp>
    <dsp:sp modelId="{0B455EDB-9B22-4A39-8FE1-E50B279F7051}">
      <dsp:nvSpPr>
        <dsp:cNvPr id="0" name=""/>
        <dsp:cNvSpPr/>
      </dsp:nvSpPr>
      <dsp:spPr>
        <a:xfrm>
          <a:off x="2556245" y="819921"/>
          <a:ext cx="7668735" cy="269083"/>
        </a:xfrm>
        <a:prstGeom prst="rect">
          <a:avLst/>
        </a:prstGeom>
        <a:solidFill>
          <a:schemeClr val="accent5">
            <a:tint val="40000"/>
            <a:alpha val="90000"/>
            <a:hueOff val="-5242037"/>
            <a:satOff val="-17758"/>
            <a:lumOff val="-2277"/>
            <a:alphaOff val="0"/>
          </a:schemeClr>
        </a:solidFill>
        <a:ln w="9525" cap="flat" cmpd="sng" algn="ctr">
          <a:solidFill>
            <a:schemeClr val="accent5">
              <a:tint val="40000"/>
              <a:alpha val="90000"/>
              <a:hueOff val="-5242037"/>
              <a:satOff val="-17758"/>
              <a:lumOff val="-227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kern="1200" dirty="0">
              <a:latin typeface="Aptos Light" panose="020B0004020202020204" pitchFamily="34" charset="0"/>
            </a:rPr>
            <a:t>Procure solicitações ou ameaças urgentes</a:t>
          </a:r>
          <a:endParaRPr lang="en-US" sz="1800" kern="1200" dirty="0">
            <a:latin typeface="Aptos Light" panose="020B0004020202020204" pitchFamily="34" charset="0"/>
          </a:endParaRPr>
        </a:p>
      </dsp:txBody>
      <dsp:txXfrm>
        <a:off x="2556245" y="819921"/>
        <a:ext cx="7668735" cy="269083"/>
      </dsp:txXfrm>
    </dsp:sp>
    <dsp:sp modelId="{D8088E5B-75AD-4C79-90FD-1D36963CEDE2}">
      <dsp:nvSpPr>
        <dsp:cNvPr id="0" name=""/>
        <dsp:cNvSpPr/>
      </dsp:nvSpPr>
      <dsp:spPr>
        <a:xfrm rot="10800000">
          <a:off x="0" y="409985"/>
          <a:ext cx="2556245" cy="413974"/>
        </a:xfrm>
        <a:prstGeom prst="upArrowCallout">
          <a:avLst>
            <a:gd name="adj1" fmla="val 5000"/>
            <a:gd name="adj2" fmla="val 10000"/>
            <a:gd name="adj3" fmla="val 15000"/>
            <a:gd name="adj4" fmla="val 64977"/>
          </a:avLst>
        </a:prstGeom>
        <a:gradFill rotWithShape="0">
          <a:gsLst>
            <a:gs pos="0">
              <a:schemeClr val="accent5">
                <a:hueOff val="-6007594"/>
                <a:satOff val="-15484"/>
                <a:lumOff val="-10458"/>
                <a:alphaOff val="0"/>
                <a:tint val="100000"/>
                <a:shade val="100000"/>
                <a:satMod val="130000"/>
              </a:schemeClr>
            </a:gs>
            <a:gs pos="100000">
              <a:schemeClr val="accent5">
                <a:hueOff val="-6007594"/>
                <a:satOff val="-15484"/>
                <a:lumOff val="-10458"/>
                <a:alphaOff val="0"/>
                <a:tint val="50000"/>
                <a:shade val="100000"/>
                <a:satMod val="350000"/>
              </a:schemeClr>
            </a:gs>
          </a:gsLst>
          <a:lin ang="16200000" scaled="0"/>
        </a:gradFill>
        <a:ln w="9525" cap="flat" cmpd="sng" algn="ctr">
          <a:solidFill>
            <a:schemeClr val="accent5">
              <a:hueOff val="-6007594"/>
              <a:satOff val="-15484"/>
              <a:lumOff val="-1045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Aptos Light" panose="020B0004020202020204" pitchFamily="34" charset="0"/>
            </a:rPr>
            <a:t>Verificar</a:t>
          </a:r>
          <a:endParaRPr lang="en-US" sz="1800" kern="1200" dirty="0">
            <a:latin typeface="Aptos Light" panose="020B0004020202020204" pitchFamily="34" charset="0"/>
          </a:endParaRPr>
        </a:p>
      </dsp:txBody>
      <dsp:txXfrm rot="-10800000">
        <a:off x="0" y="409985"/>
        <a:ext cx="2556245" cy="269083"/>
      </dsp:txXfrm>
    </dsp:sp>
    <dsp:sp modelId="{50A6ACA8-53E4-4ECB-94F3-4EC3A1BB5074}">
      <dsp:nvSpPr>
        <dsp:cNvPr id="0" name=""/>
        <dsp:cNvSpPr/>
      </dsp:nvSpPr>
      <dsp:spPr>
        <a:xfrm>
          <a:off x="2556245" y="409985"/>
          <a:ext cx="7668735" cy="269083"/>
        </a:xfrm>
        <a:prstGeom prst="rect">
          <a:avLst/>
        </a:prstGeom>
        <a:solidFill>
          <a:schemeClr val="accent5">
            <a:tint val="40000"/>
            <a:alpha val="90000"/>
            <a:hueOff val="-5990900"/>
            <a:satOff val="-20295"/>
            <a:lumOff val="-2603"/>
            <a:alphaOff val="0"/>
          </a:schemeClr>
        </a:solidFill>
        <a:ln w="9525" cap="flat" cmpd="sng" algn="ctr">
          <a:solidFill>
            <a:schemeClr val="accent5">
              <a:tint val="40000"/>
              <a:alpha val="90000"/>
              <a:hueOff val="-5990900"/>
              <a:satOff val="-20295"/>
              <a:lumOff val="-260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kern="1200" dirty="0">
              <a:latin typeface="Aptos Light" panose="020B0004020202020204" pitchFamily="34" charset="0"/>
            </a:rPr>
            <a:t>Verifique se há saudações genéricas</a:t>
          </a:r>
          <a:endParaRPr lang="en-US" sz="1800" kern="1200" dirty="0">
            <a:latin typeface="Aptos Light" panose="020B0004020202020204" pitchFamily="34" charset="0"/>
          </a:endParaRPr>
        </a:p>
      </dsp:txBody>
      <dsp:txXfrm>
        <a:off x="2556245" y="409985"/>
        <a:ext cx="7668735" cy="269083"/>
      </dsp:txXfrm>
    </dsp:sp>
    <dsp:sp modelId="{B61E0F05-D414-4B05-A7B5-570E0351DF97}">
      <dsp:nvSpPr>
        <dsp:cNvPr id="0" name=""/>
        <dsp:cNvSpPr/>
      </dsp:nvSpPr>
      <dsp:spPr>
        <a:xfrm rot="10800000">
          <a:off x="0" y="48"/>
          <a:ext cx="2556245" cy="413974"/>
        </a:xfrm>
        <a:prstGeom prst="upArrowCallout">
          <a:avLst>
            <a:gd name="adj1" fmla="val 5000"/>
            <a:gd name="adj2" fmla="val 10000"/>
            <a:gd name="adj3" fmla="val 15000"/>
            <a:gd name="adj4" fmla="val 64977"/>
          </a:avLst>
        </a:prstGeom>
        <a:gradFill rotWithShape="0">
          <a:gsLst>
            <a:gs pos="0">
              <a:schemeClr val="accent5">
                <a:hueOff val="-6758543"/>
                <a:satOff val="-17419"/>
                <a:lumOff val="-11765"/>
                <a:alphaOff val="0"/>
                <a:tint val="100000"/>
                <a:shade val="100000"/>
                <a:satMod val="130000"/>
              </a:schemeClr>
            </a:gs>
            <a:gs pos="100000">
              <a:schemeClr val="accent5">
                <a:hueOff val="-6758543"/>
                <a:satOff val="-17419"/>
                <a:lumOff val="-11765"/>
                <a:alphaOff val="0"/>
                <a:tint val="50000"/>
                <a:shade val="100000"/>
                <a:satMod val="350000"/>
              </a:schemeClr>
            </a:gs>
          </a:gsLst>
          <a:lin ang="16200000" scaled="0"/>
        </a:gradFill>
        <a:ln w="9525" cap="flat" cmpd="sng" algn="ctr">
          <a:solidFill>
            <a:schemeClr val="accent5">
              <a:hueOff val="-6758543"/>
              <a:satOff val="-17419"/>
              <a:lumOff val="-1176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Aptos Light" panose="020B0004020202020204" pitchFamily="34" charset="0"/>
            </a:rPr>
            <a:t>Verificar</a:t>
          </a:r>
          <a:endParaRPr lang="en-US" sz="1800" kern="1200" dirty="0">
            <a:latin typeface="Aptos Light" panose="020B0004020202020204" pitchFamily="34" charset="0"/>
          </a:endParaRPr>
        </a:p>
      </dsp:txBody>
      <dsp:txXfrm rot="-10800000">
        <a:off x="0" y="48"/>
        <a:ext cx="2556245" cy="269083"/>
      </dsp:txXfrm>
    </dsp:sp>
    <dsp:sp modelId="{C1E2AC88-4506-444A-919F-C940AE13C7CE}">
      <dsp:nvSpPr>
        <dsp:cNvPr id="0" name=""/>
        <dsp:cNvSpPr/>
      </dsp:nvSpPr>
      <dsp:spPr>
        <a:xfrm>
          <a:off x="2556245" y="48"/>
          <a:ext cx="7668735" cy="269083"/>
        </a:xfrm>
        <a:prstGeom prst="rect">
          <a:avLst/>
        </a:prstGeom>
        <a:solidFill>
          <a:schemeClr val="accent5">
            <a:tint val="40000"/>
            <a:alpha val="90000"/>
            <a:hueOff val="-6739762"/>
            <a:satOff val="-22832"/>
            <a:lumOff val="-2928"/>
            <a:alphaOff val="0"/>
          </a:schemeClr>
        </a:solidFill>
        <a:ln w="9525" cap="flat" cmpd="sng" algn="ctr">
          <a:solidFill>
            <a:schemeClr val="accent5">
              <a:tint val="40000"/>
              <a:alpha val="90000"/>
              <a:hueOff val="-6739762"/>
              <a:satOff val="-22832"/>
              <a:lumOff val="-29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kern="1200" dirty="0">
              <a:latin typeface="Aptos Light" panose="020B0004020202020204" pitchFamily="34" charset="0"/>
            </a:rPr>
            <a:t>Verifique o endereço de e-mail do remetente</a:t>
          </a:r>
          <a:endParaRPr lang="en-US" sz="1800" kern="1200" dirty="0">
            <a:latin typeface="Aptos Light" panose="020B0004020202020204" pitchFamily="34" charset="0"/>
          </a:endParaRPr>
        </a:p>
      </dsp:txBody>
      <dsp:txXfrm>
        <a:off x="2556245" y="48"/>
        <a:ext cx="7668735" cy="2690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D7C2E-4A35-4FDB-8018-0085721EB62F}">
      <dsp:nvSpPr>
        <dsp:cNvPr id="0" name=""/>
        <dsp:cNvSpPr/>
      </dsp:nvSpPr>
      <dsp:spPr>
        <a:xfrm>
          <a:off x="0" y="3689477"/>
          <a:ext cx="2556245" cy="269163"/>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err="1">
              <a:latin typeface="Aptos Light" panose="020B0004020202020204" pitchFamily="34" charset="0"/>
            </a:rPr>
            <a:t>Relatório</a:t>
          </a:r>
          <a:endParaRPr lang="en-US" sz="1800" b="0" kern="1200" dirty="0">
            <a:latin typeface="Aptos Light" panose="020B0004020202020204" pitchFamily="34" charset="0"/>
          </a:endParaRPr>
        </a:p>
      </dsp:txBody>
      <dsp:txXfrm>
        <a:off x="0" y="3689477"/>
        <a:ext cx="2556245" cy="269163"/>
      </dsp:txXfrm>
    </dsp:sp>
    <dsp:sp modelId="{A1D80F8B-67A0-432B-8661-7AE797D2C3AF}">
      <dsp:nvSpPr>
        <dsp:cNvPr id="0" name=""/>
        <dsp:cNvSpPr/>
      </dsp:nvSpPr>
      <dsp:spPr>
        <a:xfrm>
          <a:off x="2556245" y="3689477"/>
          <a:ext cx="7668735" cy="269163"/>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en-GB" sz="1800" b="0" kern="1200" dirty="0" err="1">
              <a:latin typeface="Aptos Light" panose="020B0004020202020204" pitchFamily="34" charset="0"/>
            </a:rPr>
            <a:t>Denunciar</a:t>
          </a:r>
          <a:r>
            <a:rPr lang="en-GB" sz="1800" b="0" kern="1200" dirty="0">
              <a:latin typeface="Aptos Light" panose="020B0004020202020204" pitchFamily="34" charset="0"/>
            </a:rPr>
            <a:t> </a:t>
          </a:r>
          <a:r>
            <a:rPr lang="en-GB" sz="1800" b="0" kern="1200" dirty="0" err="1">
              <a:latin typeface="Aptos Light" panose="020B0004020202020204" pitchFamily="34" charset="0"/>
            </a:rPr>
            <a:t>atividade</a:t>
          </a:r>
          <a:r>
            <a:rPr lang="en-GB" sz="1800" b="0" kern="1200" dirty="0">
              <a:latin typeface="Aptos Light" panose="020B0004020202020204" pitchFamily="34" charset="0"/>
            </a:rPr>
            <a:t> </a:t>
          </a:r>
          <a:r>
            <a:rPr lang="en-GB" sz="1800" b="0" kern="1200" dirty="0" err="1">
              <a:latin typeface="Aptos Light" panose="020B0004020202020204" pitchFamily="34" charset="0"/>
            </a:rPr>
            <a:t>suspeita</a:t>
          </a:r>
          <a:endParaRPr lang="en-US" sz="1800" b="0" kern="1200" dirty="0">
            <a:latin typeface="Aptos Light" panose="020B0004020202020204" pitchFamily="34" charset="0"/>
          </a:endParaRPr>
        </a:p>
      </dsp:txBody>
      <dsp:txXfrm>
        <a:off x="2556245" y="3689477"/>
        <a:ext cx="7668735" cy="269163"/>
      </dsp:txXfrm>
    </dsp:sp>
    <dsp:sp modelId="{0F7987D2-831B-42D9-9FE0-C6D98B35E144}">
      <dsp:nvSpPr>
        <dsp:cNvPr id="0" name=""/>
        <dsp:cNvSpPr/>
      </dsp:nvSpPr>
      <dsp:spPr>
        <a:xfrm rot="10800000">
          <a:off x="0" y="3279541"/>
          <a:ext cx="2556245" cy="413974"/>
        </a:xfrm>
        <a:prstGeom prst="upArrowCallout">
          <a:avLst>
            <a:gd name="adj1" fmla="val 5000"/>
            <a:gd name="adj2" fmla="val 10000"/>
            <a:gd name="adj3" fmla="val 15000"/>
            <a:gd name="adj4" fmla="val 64977"/>
          </a:avLst>
        </a:prstGeom>
        <a:gradFill rotWithShape="0">
          <a:gsLst>
            <a:gs pos="0">
              <a:schemeClr val="accent5">
                <a:hueOff val="-750949"/>
                <a:satOff val="-1935"/>
                <a:lumOff val="-1307"/>
                <a:alphaOff val="0"/>
                <a:tint val="100000"/>
                <a:shade val="100000"/>
                <a:satMod val="130000"/>
              </a:schemeClr>
            </a:gs>
            <a:gs pos="100000">
              <a:schemeClr val="accent5">
                <a:hueOff val="-750949"/>
                <a:satOff val="-1935"/>
                <a:lumOff val="-1307"/>
                <a:alphaOff val="0"/>
                <a:tint val="50000"/>
                <a:shade val="100000"/>
                <a:satMod val="350000"/>
              </a:schemeClr>
            </a:gs>
          </a:gsLst>
          <a:lin ang="16200000" scaled="0"/>
        </a:gradFill>
        <a:ln w="9525" cap="flat" cmpd="sng" algn="ctr">
          <a:solidFill>
            <a:schemeClr val="accent5">
              <a:hueOff val="-750949"/>
              <a:satOff val="-1935"/>
              <a:lumOff val="-130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err="1">
              <a:latin typeface="Aptos Light" panose="020B0004020202020204" pitchFamily="34" charset="0"/>
            </a:rPr>
            <a:t>Seja</a:t>
          </a:r>
          <a:r>
            <a:rPr lang="en-US" sz="1800" b="0" kern="1200" dirty="0">
              <a:latin typeface="Aptos Light" panose="020B0004020202020204" pitchFamily="34" charset="0"/>
            </a:rPr>
            <a:t> </a:t>
          </a:r>
          <a:r>
            <a:rPr lang="en-US" sz="1800" b="0" kern="1200" dirty="0" err="1">
              <a:latin typeface="Aptos Light" panose="020B0004020202020204" pitchFamily="34" charset="0"/>
            </a:rPr>
            <a:t>cauteloso</a:t>
          </a:r>
          <a:endParaRPr lang="en-US" sz="1800" b="0" kern="1200" dirty="0">
            <a:latin typeface="Aptos Light" panose="020B0004020202020204" pitchFamily="34" charset="0"/>
          </a:endParaRPr>
        </a:p>
      </dsp:txBody>
      <dsp:txXfrm rot="-10800000">
        <a:off x="0" y="3279541"/>
        <a:ext cx="2556245" cy="269083"/>
      </dsp:txXfrm>
    </dsp:sp>
    <dsp:sp modelId="{2664C3CE-67DF-40BD-9B2A-7806D2B8581F}">
      <dsp:nvSpPr>
        <dsp:cNvPr id="0" name=""/>
        <dsp:cNvSpPr/>
      </dsp:nvSpPr>
      <dsp:spPr>
        <a:xfrm>
          <a:off x="2556245" y="3279541"/>
          <a:ext cx="7668735" cy="269083"/>
        </a:xfrm>
        <a:prstGeom prst="rect">
          <a:avLst/>
        </a:prstGeom>
        <a:solidFill>
          <a:schemeClr val="accent5">
            <a:tint val="40000"/>
            <a:alpha val="90000"/>
            <a:hueOff val="-748862"/>
            <a:satOff val="-2537"/>
            <a:lumOff val="-325"/>
            <a:alphaOff val="0"/>
          </a:schemeClr>
        </a:solidFill>
        <a:ln w="9525" cap="flat" cmpd="sng" algn="ctr">
          <a:solidFill>
            <a:schemeClr val="accent5">
              <a:tint val="40000"/>
              <a:alpha val="90000"/>
              <a:hueOff val="-748862"/>
              <a:satOff val="-2537"/>
              <a:lumOff val="-32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b="0" kern="1200" dirty="0">
              <a:latin typeface="Aptos Light" panose="020B0004020202020204" pitchFamily="34" charset="0"/>
            </a:rPr>
            <a:t>Seja cauteloso nas redes sociais e aplicativos de mensagens</a:t>
          </a:r>
          <a:endParaRPr lang="en-US" sz="1800" b="0" kern="1200" dirty="0">
            <a:latin typeface="Aptos Light" panose="020B0004020202020204" pitchFamily="34" charset="0"/>
          </a:endParaRPr>
        </a:p>
      </dsp:txBody>
      <dsp:txXfrm>
        <a:off x="2556245" y="3279541"/>
        <a:ext cx="7668735" cy="269083"/>
      </dsp:txXfrm>
    </dsp:sp>
    <dsp:sp modelId="{0E0CED74-8F63-4E34-9FB7-B5F7AF7300A3}">
      <dsp:nvSpPr>
        <dsp:cNvPr id="0" name=""/>
        <dsp:cNvSpPr/>
      </dsp:nvSpPr>
      <dsp:spPr>
        <a:xfrm rot="10800000">
          <a:off x="0" y="2869604"/>
          <a:ext cx="2556245" cy="413974"/>
        </a:xfrm>
        <a:prstGeom prst="upArrowCallout">
          <a:avLst>
            <a:gd name="adj1" fmla="val 5000"/>
            <a:gd name="adj2" fmla="val 10000"/>
            <a:gd name="adj3" fmla="val 15000"/>
            <a:gd name="adj4" fmla="val 64977"/>
          </a:avLst>
        </a:prstGeom>
        <a:gradFill rotWithShape="0">
          <a:gsLst>
            <a:gs pos="0">
              <a:schemeClr val="accent5">
                <a:hueOff val="-1501898"/>
                <a:satOff val="-3871"/>
                <a:lumOff val="-2614"/>
                <a:alphaOff val="0"/>
                <a:tint val="100000"/>
                <a:shade val="100000"/>
                <a:satMod val="130000"/>
              </a:schemeClr>
            </a:gs>
            <a:gs pos="100000">
              <a:schemeClr val="accent5">
                <a:hueOff val="-1501898"/>
                <a:satOff val="-3871"/>
                <a:lumOff val="-2614"/>
                <a:alphaOff val="0"/>
                <a:tint val="50000"/>
                <a:shade val="100000"/>
                <a:satMod val="350000"/>
              </a:schemeClr>
            </a:gs>
          </a:gsLst>
          <a:lin ang="16200000" scaled="0"/>
        </a:gradFill>
        <a:ln w="9525" cap="flat" cmpd="sng" algn="ctr">
          <a:solidFill>
            <a:schemeClr val="accent5">
              <a:hueOff val="-1501898"/>
              <a:satOff val="-3871"/>
              <a:lumOff val="-261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err="1">
              <a:latin typeface="Aptos Light" panose="020B0004020202020204" pitchFamily="34" charset="0"/>
            </a:rPr>
            <a:t>Educar</a:t>
          </a:r>
          <a:endParaRPr lang="en-US" sz="1800" b="0" kern="1200" dirty="0">
            <a:latin typeface="Aptos Light" panose="020B0004020202020204" pitchFamily="34" charset="0"/>
          </a:endParaRPr>
        </a:p>
      </dsp:txBody>
      <dsp:txXfrm rot="-10800000">
        <a:off x="0" y="2869604"/>
        <a:ext cx="2556245" cy="269083"/>
      </dsp:txXfrm>
    </dsp:sp>
    <dsp:sp modelId="{208D193F-99E8-4997-B416-82B009784C50}">
      <dsp:nvSpPr>
        <dsp:cNvPr id="0" name=""/>
        <dsp:cNvSpPr/>
      </dsp:nvSpPr>
      <dsp:spPr>
        <a:xfrm>
          <a:off x="2556245" y="2869604"/>
          <a:ext cx="7668735" cy="269083"/>
        </a:xfrm>
        <a:prstGeom prst="rect">
          <a:avLst/>
        </a:prstGeom>
        <a:solidFill>
          <a:schemeClr val="accent5">
            <a:tint val="40000"/>
            <a:alpha val="90000"/>
            <a:hueOff val="-1497725"/>
            <a:satOff val="-5074"/>
            <a:lumOff val="-651"/>
            <a:alphaOff val="0"/>
          </a:schemeClr>
        </a:solidFill>
        <a:ln w="9525" cap="flat" cmpd="sng" algn="ctr">
          <a:solidFill>
            <a:schemeClr val="accent5">
              <a:tint val="40000"/>
              <a:alpha val="90000"/>
              <a:hueOff val="-1497725"/>
              <a:satOff val="-5074"/>
              <a:lumOff val="-65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b="0" kern="1200" dirty="0">
              <a:latin typeface="Aptos Light" panose="020B0004020202020204" pitchFamily="34" charset="0"/>
            </a:rPr>
            <a:t>Informe-se sobre táticas comuns de </a:t>
          </a:r>
          <a:r>
            <a:rPr lang="pt-PT" sz="1800" b="0" kern="1200" dirty="0" err="1">
              <a:latin typeface="Aptos Light" panose="020B0004020202020204" pitchFamily="34" charset="0"/>
            </a:rPr>
            <a:t>phishing</a:t>
          </a:r>
          <a:endParaRPr lang="en-US" sz="1800" b="0" kern="1200" dirty="0">
            <a:latin typeface="Aptos Light" panose="020B0004020202020204" pitchFamily="34" charset="0"/>
          </a:endParaRPr>
        </a:p>
      </dsp:txBody>
      <dsp:txXfrm>
        <a:off x="2556245" y="2869604"/>
        <a:ext cx="7668735" cy="269083"/>
      </dsp:txXfrm>
    </dsp:sp>
    <dsp:sp modelId="{5823E15B-5C4D-4591-AC00-74CC6E5DDC91}">
      <dsp:nvSpPr>
        <dsp:cNvPr id="0" name=""/>
        <dsp:cNvSpPr/>
      </dsp:nvSpPr>
      <dsp:spPr>
        <a:xfrm rot="10800000">
          <a:off x="0" y="2459667"/>
          <a:ext cx="2556245" cy="413974"/>
        </a:xfrm>
        <a:prstGeom prst="upArrowCallout">
          <a:avLst>
            <a:gd name="adj1" fmla="val 5000"/>
            <a:gd name="adj2" fmla="val 10000"/>
            <a:gd name="adj3" fmla="val 15000"/>
            <a:gd name="adj4" fmla="val 64977"/>
          </a:avLst>
        </a:prstGeom>
        <a:gradFill rotWithShape="0">
          <a:gsLst>
            <a:gs pos="0">
              <a:schemeClr val="accent5">
                <a:hueOff val="-2252848"/>
                <a:satOff val="-5806"/>
                <a:lumOff val="-3922"/>
                <a:alphaOff val="0"/>
                <a:tint val="100000"/>
                <a:shade val="100000"/>
                <a:satMod val="130000"/>
              </a:schemeClr>
            </a:gs>
            <a:gs pos="100000">
              <a:schemeClr val="accent5">
                <a:hueOff val="-2252848"/>
                <a:satOff val="-5806"/>
                <a:lumOff val="-3922"/>
                <a:alphaOff val="0"/>
                <a:tint val="50000"/>
                <a:shade val="100000"/>
                <a:satMod val="350000"/>
              </a:schemeClr>
            </a:gs>
          </a:gsLst>
          <a:lin ang="16200000" scaled="0"/>
        </a:gradFill>
        <a:ln w="9525" cap="flat" cmpd="sng" algn="ctr">
          <a:solidFill>
            <a:schemeClr val="accent5">
              <a:hueOff val="-2252848"/>
              <a:satOff val="-5806"/>
              <a:lumOff val="-392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err="1">
              <a:latin typeface="Aptos Light" panose="020B0004020202020204" pitchFamily="34" charset="0"/>
            </a:rPr>
            <a:t>Utilização</a:t>
          </a:r>
          <a:r>
            <a:rPr lang="en-US" sz="1800" b="0" kern="1200" dirty="0">
              <a:latin typeface="Aptos Light" panose="020B0004020202020204" pitchFamily="34" charset="0"/>
            </a:rPr>
            <a:t> </a:t>
          </a:r>
        </a:p>
      </dsp:txBody>
      <dsp:txXfrm rot="-10800000">
        <a:off x="0" y="2459667"/>
        <a:ext cx="2556245" cy="269083"/>
      </dsp:txXfrm>
    </dsp:sp>
    <dsp:sp modelId="{46E32521-47E7-4C6B-915E-3CE44935FEFD}">
      <dsp:nvSpPr>
        <dsp:cNvPr id="0" name=""/>
        <dsp:cNvSpPr/>
      </dsp:nvSpPr>
      <dsp:spPr>
        <a:xfrm>
          <a:off x="2556245" y="2459667"/>
          <a:ext cx="7668735" cy="269083"/>
        </a:xfrm>
        <a:prstGeom prst="rect">
          <a:avLst/>
        </a:prstGeom>
        <a:solidFill>
          <a:schemeClr val="accent5">
            <a:tint val="40000"/>
            <a:alpha val="90000"/>
            <a:hueOff val="-2246587"/>
            <a:satOff val="-7611"/>
            <a:lumOff val="-976"/>
            <a:alphaOff val="0"/>
          </a:schemeClr>
        </a:solidFill>
        <a:ln w="9525" cap="flat" cmpd="sng" algn="ctr">
          <a:solidFill>
            <a:schemeClr val="accent5">
              <a:tint val="40000"/>
              <a:alpha val="90000"/>
              <a:hueOff val="-2246587"/>
              <a:satOff val="-7611"/>
              <a:lumOff val="-9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b="0" kern="1200" dirty="0">
              <a:latin typeface="Aptos Light" panose="020B0004020202020204" pitchFamily="34" charset="0"/>
            </a:rPr>
            <a:t>Use software antivírus e filtros de e-mail</a:t>
          </a:r>
          <a:endParaRPr lang="en-US" sz="1800" b="0" kern="1200" dirty="0">
            <a:latin typeface="Aptos Light" panose="020B0004020202020204" pitchFamily="34" charset="0"/>
          </a:endParaRPr>
        </a:p>
      </dsp:txBody>
      <dsp:txXfrm>
        <a:off x="2556245" y="2459667"/>
        <a:ext cx="7668735" cy="269083"/>
      </dsp:txXfrm>
    </dsp:sp>
    <dsp:sp modelId="{98246BB0-3353-4486-8D2B-105758B51314}">
      <dsp:nvSpPr>
        <dsp:cNvPr id="0" name=""/>
        <dsp:cNvSpPr/>
      </dsp:nvSpPr>
      <dsp:spPr>
        <a:xfrm rot="10800000">
          <a:off x="0" y="2049731"/>
          <a:ext cx="2556245" cy="413974"/>
        </a:xfrm>
        <a:prstGeom prst="upArrowCallout">
          <a:avLst>
            <a:gd name="adj1" fmla="val 5000"/>
            <a:gd name="adj2" fmla="val 10000"/>
            <a:gd name="adj3" fmla="val 15000"/>
            <a:gd name="adj4" fmla="val 64977"/>
          </a:avLst>
        </a:prstGeom>
        <a:gradFill rotWithShape="0">
          <a:gsLst>
            <a:gs pos="0">
              <a:schemeClr val="accent5">
                <a:hueOff val="-3003797"/>
                <a:satOff val="-7742"/>
                <a:lumOff val="-5229"/>
                <a:alphaOff val="0"/>
                <a:tint val="100000"/>
                <a:shade val="100000"/>
                <a:satMod val="130000"/>
              </a:schemeClr>
            </a:gs>
            <a:gs pos="100000">
              <a:schemeClr val="accent5">
                <a:hueOff val="-3003797"/>
                <a:satOff val="-7742"/>
                <a:lumOff val="-5229"/>
                <a:alphaOff val="0"/>
                <a:tint val="50000"/>
                <a:shade val="100000"/>
                <a:satMod val="350000"/>
              </a:schemeClr>
            </a:gs>
          </a:gsLst>
          <a:lin ang="16200000" scaled="0"/>
        </a:gradFill>
        <a:ln w="9525" cap="flat" cmpd="sng" algn="ctr">
          <a:solidFill>
            <a:schemeClr val="accent5">
              <a:hueOff val="-3003797"/>
              <a:satOff val="-7742"/>
              <a:lumOff val="-522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err="1">
              <a:latin typeface="Aptos Light" panose="020B0004020202020204" pitchFamily="34" charset="0"/>
            </a:rPr>
            <a:t>Verificar</a:t>
          </a:r>
          <a:endParaRPr lang="en-US" sz="1800" b="0" kern="1200" dirty="0">
            <a:latin typeface="Aptos Light" panose="020B0004020202020204" pitchFamily="34" charset="0"/>
          </a:endParaRPr>
        </a:p>
      </dsp:txBody>
      <dsp:txXfrm rot="-10800000">
        <a:off x="0" y="2049731"/>
        <a:ext cx="2556245" cy="269083"/>
      </dsp:txXfrm>
    </dsp:sp>
    <dsp:sp modelId="{759517FD-4457-4A7A-BC00-A086A616CC6A}">
      <dsp:nvSpPr>
        <dsp:cNvPr id="0" name=""/>
        <dsp:cNvSpPr/>
      </dsp:nvSpPr>
      <dsp:spPr>
        <a:xfrm>
          <a:off x="2556245" y="2049731"/>
          <a:ext cx="7668735" cy="269083"/>
        </a:xfrm>
        <a:prstGeom prst="rect">
          <a:avLst/>
        </a:prstGeom>
        <a:solidFill>
          <a:schemeClr val="accent5">
            <a:tint val="40000"/>
            <a:alpha val="90000"/>
            <a:hueOff val="-2995450"/>
            <a:satOff val="-10148"/>
            <a:lumOff val="-1301"/>
            <a:alphaOff val="0"/>
          </a:schemeClr>
        </a:solidFill>
        <a:ln w="9525" cap="flat" cmpd="sng" algn="ctr">
          <a:solidFill>
            <a:schemeClr val="accent5">
              <a:tint val="40000"/>
              <a:alpha val="90000"/>
              <a:hueOff val="-2995450"/>
              <a:satOff val="-10148"/>
              <a:lumOff val="-13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b="0" kern="1200" dirty="0">
              <a:latin typeface="Aptos Light" panose="020B0004020202020204" pitchFamily="34" charset="0"/>
            </a:rPr>
            <a:t>Verificar o conteúdo com o remetente</a:t>
          </a:r>
          <a:endParaRPr lang="en-US" sz="1800" b="0" kern="1200" dirty="0">
            <a:latin typeface="Aptos Light" panose="020B0004020202020204" pitchFamily="34" charset="0"/>
          </a:endParaRPr>
        </a:p>
      </dsp:txBody>
      <dsp:txXfrm>
        <a:off x="2556245" y="2049731"/>
        <a:ext cx="7668735" cy="269083"/>
      </dsp:txXfrm>
    </dsp:sp>
    <dsp:sp modelId="{64735089-8F48-43EC-AD88-DCC2BFCEC8A1}">
      <dsp:nvSpPr>
        <dsp:cNvPr id="0" name=""/>
        <dsp:cNvSpPr/>
      </dsp:nvSpPr>
      <dsp:spPr>
        <a:xfrm rot="10800000">
          <a:off x="0" y="1639794"/>
          <a:ext cx="2556245" cy="413974"/>
        </a:xfrm>
        <a:prstGeom prst="upArrowCallout">
          <a:avLst>
            <a:gd name="adj1" fmla="val 5000"/>
            <a:gd name="adj2" fmla="val 10000"/>
            <a:gd name="adj3" fmla="val 15000"/>
            <a:gd name="adj4" fmla="val 64977"/>
          </a:avLst>
        </a:prstGeom>
        <a:gradFill rotWithShape="0">
          <a:gsLst>
            <a:gs pos="0">
              <a:schemeClr val="accent5">
                <a:hueOff val="-3754746"/>
                <a:satOff val="-9677"/>
                <a:lumOff val="-6536"/>
                <a:alphaOff val="0"/>
                <a:tint val="100000"/>
                <a:shade val="100000"/>
                <a:satMod val="130000"/>
              </a:schemeClr>
            </a:gs>
            <a:gs pos="100000">
              <a:schemeClr val="accent5">
                <a:hueOff val="-3754746"/>
                <a:satOff val="-9677"/>
                <a:lumOff val="-6536"/>
                <a:alphaOff val="0"/>
                <a:tint val="50000"/>
                <a:shade val="100000"/>
                <a:satMod val="350000"/>
              </a:schemeClr>
            </a:gs>
          </a:gsLst>
          <a:lin ang="16200000" scaled="0"/>
        </a:gradFill>
        <a:ln w="9525" cap="flat" cmpd="sng" algn="ctr">
          <a:solidFill>
            <a:schemeClr val="accent5">
              <a:hueOff val="-3754746"/>
              <a:satOff val="-9677"/>
              <a:lumOff val="-653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err="1">
              <a:latin typeface="Aptos Light" panose="020B0004020202020204" pitchFamily="34" charset="0"/>
            </a:rPr>
            <a:t>Cuidado</a:t>
          </a:r>
          <a:endParaRPr lang="en-US" sz="1800" b="0" kern="1200" dirty="0">
            <a:latin typeface="Aptos Light" panose="020B0004020202020204" pitchFamily="34" charset="0"/>
          </a:endParaRPr>
        </a:p>
      </dsp:txBody>
      <dsp:txXfrm rot="-10800000">
        <a:off x="0" y="1639794"/>
        <a:ext cx="2556245" cy="269083"/>
      </dsp:txXfrm>
    </dsp:sp>
    <dsp:sp modelId="{41ECF293-B9E2-4E86-8E98-058ABA8A98F1}">
      <dsp:nvSpPr>
        <dsp:cNvPr id="0" name=""/>
        <dsp:cNvSpPr/>
      </dsp:nvSpPr>
      <dsp:spPr>
        <a:xfrm>
          <a:off x="2556245" y="1639794"/>
          <a:ext cx="7668735" cy="269083"/>
        </a:xfrm>
        <a:prstGeom prst="rect">
          <a:avLst/>
        </a:prstGeom>
        <a:solidFill>
          <a:schemeClr val="accent5">
            <a:tint val="40000"/>
            <a:alpha val="90000"/>
            <a:hueOff val="-3744313"/>
            <a:satOff val="-12684"/>
            <a:lumOff val="-1627"/>
            <a:alphaOff val="0"/>
          </a:schemeClr>
        </a:solidFill>
        <a:ln w="9525" cap="flat" cmpd="sng" algn="ctr">
          <a:solidFill>
            <a:schemeClr val="accent5">
              <a:tint val="40000"/>
              <a:alpha val="90000"/>
              <a:hueOff val="-3744313"/>
              <a:satOff val="-12684"/>
              <a:lumOff val="-162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b="0" kern="1200" dirty="0">
              <a:latin typeface="Aptos Light" panose="020B0004020202020204" pitchFamily="34" charset="0"/>
            </a:rPr>
            <a:t>Cuidado com pedidos urgentes ou suspeitos</a:t>
          </a:r>
          <a:endParaRPr lang="en-US" sz="1800" b="0" kern="1200" dirty="0">
            <a:latin typeface="Aptos Light" panose="020B0004020202020204" pitchFamily="34" charset="0"/>
          </a:endParaRPr>
        </a:p>
      </dsp:txBody>
      <dsp:txXfrm>
        <a:off x="2556245" y="1639794"/>
        <a:ext cx="7668735" cy="269083"/>
      </dsp:txXfrm>
    </dsp:sp>
    <dsp:sp modelId="{4B5D5992-6A7F-4511-A4E4-1C19DA0F4696}">
      <dsp:nvSpPr>
        <dsp:cNvPr id="0" name=""/>
        <dsp:cNvSpPr/>
      </dsp:nvSpPr>
      <dsp:spPr>
        <a:xfrm rot="10800000">
          <a:off x="0" y="1229858"/>
          <a:ext cx="2556245" cy="413974"/>
        </a:xfrm>
        <a:prstGeom prst="upArrowCallout">
          <a:avLst>
            <a:gd name="adj1" fmla="val 5000"/>
            <a:gd name="adj2" fmla="val 10000"/>
            <a:gd name="adj3" fmla="val 15000"/>
            <a:gd name="adj4" fmla="val 64977"/>
          </a:avLst>
        </a:prstGeom>
        <a:gradFill rotWithShape="0">
          <a:gsLst>
            <a:gs pos="0">
              <a:schemeClr val="accent5">
                <a:hueOff val="-4505695"/>
                <a:satOff val="-11613"/>
                <a:lumOff val="-7843"/>
                <a:alphaOff val="0"/>
                <a:tint val="100000"/>
                <a:shade val="100000"/>
                <a:satMod val="130000"/>
              </a:schemeClr>
            </a:gs>
            <a:gs pos="100000">
              <a:schemeClr val="accent5">
                <a:hueOff val="-4505695"/>
                <a:satOff val="-11613"/>
                <a:lumOff val="-7843"/>
                <a:alphaOff val="0"/>
                <a:tint val="50000"/>
                <a:shade val="100000"/>
                <a:satMod val="350000"/>
              </a:schemeClr>
            </a:gs>
          </a:gsLst>
          <a:lin ang="16200000" scaled="0"/>
        </a:gradFill>
        <a:ln w="9525" cap="flat" cmpd="sng" algn="ctr">
          <a:solidFill>
            <a:schemeClr val="accent5">
              <a:hueOff val="-4505695"/>
              <a:satOff val="-11613"/>
              <a:lumOff val="-784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ptos Light" panose="020B0004020202020204" pitchFamily="34" charset="0"/>
            </a:rPr>
            <a:t>Evite</a:t>
          </a:r>
        </a:p>
      </dsp:txBody>
      <dsp:txXfrm rot="-10800000">
        <a:off x="0" y="1229858"/>
        <a:ext cx="2556245" cy="269083"/>
      </dsp:txXfrm>
    </dsp:sp>
    <dsp:sp modelId="{DB6596FC-219F-43FD-A9F2-05F06BA757CE}">
      <dsp:nvSpPr>
        <dsp:cNvPr id="0" name=""/>
        <dsp:cNvSpPr/>
      </dsp:nvSpPr>
      <dsp:spPr>
        <a:xfrm>
          <a:off x="2556245" y="1229858"/>
          <a:ext cx="7668735" cy="269083"/>
        </a:xfrm>
        <a:prstGeom prst="rect">
          <a:avLst/>
        </a:prstGeom>
        <a:solidFill>
          <a:schemeClr val="accent5">
            <a:tint val="40000"/>
            <a:alpha val="90000"/>
            <a:hueOff val="-4493175"/>
            <a:satOff val="-15221"/>
            <a:lumOff val="-1952"/>
            <a:alphaOff val="0"/>
          </a:schemeClr>
        </a:solidFill>
        <a:ln w="9525" cap="flat" cmpd="sng" algn="ctr">
          <a:solidFill>
            <a:schemeClr val="accent5">
              <a:tint val="40000"/>
              <a:alpha val="90000"/>
              <a:hueOff val="-4493175"/>
              <a:satOff val="-15221"/>
              <a:lumOff val="-19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b="0" kern="1200" dirty="0">
              <a:latin typeface="Aptos Light" panose="020B0004020202020204" pitchFamily="34" charset="0"/>
            </a:rPr>
            <a:t>Evite e-mails ou mensagens não solicitadas</a:t>
          </a:r>
          <a:endParaRPr lang="en-US" sz="1800" b="0" kern="1200" dirty="0">
            <a:latin typeface="Aptos Light" panose="020B0004020202020204" pitchFamily="34" charset="0"/>
          </a:endParaRPr>
        </a:p>
      </dsp:txBody>
      <dsp:txXfrm>
        <a:off x="2556245" y="1229858"/>
        <a:ext cx="7668735" cy="269083"/>
      </dsp:txXfrm>
    </dsp:sp>
    <dsp:sp modelId="{472D41DB-D7A1-4C29-A5A9-21ADED32BF6D}">
      <dsp:nvSpPr>
        <dsp:cNvPr id="0" name=""/>
        <dsp:cNvSpPr/>
      </dsp:nvSpPr>
      <dsp:spPr>
        <a:xfrm rot="10800000">
          <a:off x="0" y="819921"/>
          <a:ext cx="2556245" cy="413974"/>
        </a:xfrm>
        <a:prstGeom prst="upArrowCallout">
          <a:avLst>
            <a:gd name="adj1" fmla="val 5000"/>
            <a:gd name="adj2" fmla="val 10000"/>
            <a:gd name="adj3" fmla="val 15000"/>
            <a:gd name="adj4" fmla="val 64977"/>
          </a:avLst>
        </a:prstGeom>
        <a:gradFill rotWithShape="0">
          <a:gsLst>
            <a:gs pos="0">
              <a:schemeClr val="accent5">
                <a:hueOff val="-5256644"/>
                <a:satOff val="-13548"/>
                <a:lumOff val="-9151"/>
                <a:alphaOff val="0"/>
                <a:tint val="100000"/>
                <a:shade val="100000"/>
                <a:satMod val="130000"/>
              </a:schemeClr>
            </a:gs>
            <a:gs pos="100000">
              <a:schemeClr val="accent5">
                <a:hueOff val="-5256644"/>
                <a:satOff val="-13548"/>
                <a:lumOff val="-9151"/>
                <a:alphaOff val="0"/>
                <a:tint val="50000"/>
                <a:shade val="100000"/>
                <a:satMod val="350000"/>
              </a:schemeClr>
            </a:gs>
          </a:gsLst>
          <a:lin ang="16200000" scaled="0"/>
        </a:gradFill>
        <a:ln w="9525" cap="flat" cmpd="sng" algn="ctr">
          <a:solidFill>
            <a:schemeClr val="accent5">
              <a:hueOff val="-5256644"/>
              <a:satOff val="-13548"/>
              <a:lumOff val="-915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ptos Light" panose="020B0004020202020204" pitchFamily="34" charset="0"/>
            </a:rPr>
            <a:t>Passe o cursor </a:t>
          </a:r>
          <a:r>
            <a:rPr lang="en-US" sz="1800" b="0" kern="1200" dirty="0" err="1">
              <a:latin typeface="Aptos Light" panose="020B0004020202020204" pitchFamily="34" charset="0"/>
            </a:rPr>
            <a:t>sobre</a:t>
          </a:r>
          <a:endParaRPr lang="en-US" sz="1800" b="0" kern="1200" dirty="0">
            <a:latin typeface="Aptos Light" panose="020B0004020202020204" pitchFamily="34" charset="0"/>
          </a:endParaRPr>
        </a:p>
      </dsp:txBody>
      <dsp:txXfrm rot="-10800000">
        <a:off x="0" y="819921"/>
        <a:ext cx="2556245" cy="269083"/>
      </dsp:txXfrm>
    </dsp:sp>
    <dsp:sp modelId="{0B455EDB-9B22-4A39-8FE1-E50B279F7051}">
      <dsp:nvSpPr>
        <dsp:cNvPr id="0" name=""/>
        <dsp:cNvSpPr/>
      </dsp:nvSpPr>
      <dsp:spPr>
        <a:xfrm>
          <a:off x="2556245" y="819921"/>
          <a:ext cx="7668735" cy="269083"/>
        </a:xfrm>
        <a:prstGeom prst="rect">
          <a:avLst/>
        </a:prstGeom>
        <a:solidFill>
          <a:schemeClr val="accent5">
            <a:tint val="40000"/>
            <a:alpha val="90000"/>
            <a:hueOff val="-5242037"/>
            <a:satOff val="-17758"/>
            <a:lumOff val="-2277"/>
            <a:alphaOff val="0"/>
          </a:schemeClr>
        </a:solidFill>
        <a:ln w="9525" cap="flat" cmpd="sng" algn="ctr">
          <a:solidFill>
            <a:schemeClr val="accent5">
              <a:tint val="40000"/>
              <a:alpha val="90000"/>
              <a:hueOff val="-5242037"/>
              <a:satOff val="-17758"/>
              <a:lumOff val="-227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b="0" kern="1200" dirty="0">
              <a:latin typeface="Aptos Light" panose="020B0004020202020204" pitchFamily="34" charset="0"/>
            </a:rPr>
            <a:t>Passe o cursor sobre os links para visualizar </a:t>
          </a:r>
          <a:r>
            <a:rPr lang="pt-PT" sz="1800" b="0" kern="1200" dirty="0" err="1">
              <a:latin typeface="Aptos Light" panose="020B0004020202020204" pitchFamily="34" charset="0"/>
            </a:rPr>
            <a:t>URLs</a:t>
          </a:r>
          <a:endParaRPr lang="en-US" sz="1800" b="0" kern="1200" dirty="0">
            <a:latin typeface="Aptos Light" panose="020B0004020202020204" pitchFamily="34" charset="0"/>
          </a:endParaRPr>
        </a:p>
      </dsp:txBody>
      <dsp:txXfrm>
        <a:off x="2556245" y="819921"/>
        <a:ext cx="7668735" cy="269083"/>
      </dsp:txXfrm>
    </dsp:sp>
    <dsp:sp modelId="{D8088E5B-75AD-4C79-90FD-1D36963CEDE2}">
      <dsp:nvSpPr>
        <dsp:cNvPr id="0" name=""/>
        <dsp:cNvSpPr/>
      </dsp:nvSpPr>
      <dsp:spPr>
        <a:xfrm rot="10800000">
          <a:off x="0" y="409985"/>
          <a:ext cx="2556245" cy="413974"/>
        </a:xfrm>
        <a:prstGeom prst="upArrowCallout">
          <a:avLst>
            <a:gd name="adj1" fmla="val 5000"/>
            <a:gd name="adj2" fmla="val 10000"/>
            <a:gd name="adj3" fmla="val 15000"/>
            <a:gd name="adj4" fmla="val 64977"/>
          </a:avLst>
        </a:prstGeom>
        <a:gradFill rotWithShape="0">
          <a:gsLst>
            <a:gs pos="0">
              <a:schemeClr val="accent5">
                <a:hueOff val="-6007594"/>
                <a:satOff val="-15484"/>
                <a:lumOff val="-10458"/>
                <a:alphaOff val="0"/>
                <a:tint val="100000"/>
                <a:shade val="100000"/>
                <a:satMod val="130000"/>
              </a:schemeClr>
            </a:gs>
            <a:gs pos="100000">
              <a:schemeClr val="accent5">
                <a:hueOff val="-6007594"/>
                <a:satOff val="-15484"/>
                <a:lumOff val="-10458"/>
                <a:alphaOff val="0"/>
                <a:tint val="50000"/>
                <a:shade val="100000"/>
                <a:satMod val="350000"/>
              </a:schemeClr>
            </a:gs>
          </a:gsLst>
          <a:lin ang="16200000" scaled="0"/>
        </a:gradFill>
        <a:ln w="9525" cap="flat" cmpd="sng" algn="ctr">
          <a:solidFill>
            <a:schemeClr val="accent5">
              <a:hueOff val="-6007594"/>
              <a:satOff val="-15484"/>
              <a:lumOff val="-1045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err="1">
              <a:latin typeface="Aptos Light" panose="020B0004020202020204" pitchFamily="34" charset="0"/>
            </a:rPr>
            <a:t>Verificar</a:t>
          </a:r>
          <a:endParaRPr lang="en-US" sz="1800" b="0" kern="1200" dirty="0">
            <a:latin typeface="Aptos Light" panose="020B0004020202020204" pitchFamily="34" charset="0"/>
          </a:endParaRPr>
        </a:p>
      </dsp:txBody>
      <dsp:txXfrm rot="-10800000">
        <a:off x="0" y="409985"/>
        <a:ext cx="2556245" cy="269083"/>
      </dsp:txXfrm>
    </dsp:sp>
    <dsp:sp modelId="{50A6ACA8-53E4-4ECB-94F3-4EC3A1BB5074}">
      <dsp:nvSpPr>
        <dsp:cNvPr id="0" name=""/>
        <dsp:cNvSpPr/>
      </dsp:nvSpPr>
      <dsp:spPr>
        <a:xfrm>
          <a:off x="2556245" y="409985"/>
          <a:ext cx="7668735" cy="269083"/>
        </a:xfrm>
        <a:prstGeom prst="rect">
          <a:avLst/>
        </a:prstGeom>
        <a:solidFill>
          <a:schemeClr val="accent5">
            <a:tint val="40000"/>
            <a:alpha val="90000"/>
            <a:hueOff val="-5990900"/>
            <a:satOff val="-20295"/>
            <a:lumOff val="-2603"/>
            <a:alphaOff val="0"/>
          </a:schemeClr>
        </a:solidFill>
        <a:ln w="9525" cap="flat" cmpd="sng" algn="ctr">
          <a:solidFill>
            <a:schemeClr val="accent5">
              <a:tint val="40000"/>
              <a:alpha val="90000"/>
              <a:hueOff val="-5990900"/>
              <a:satOff val="-20295"/>
              <a:lumOff val="-260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b="0" kern="1200" dirty="0">
              <a:latin typeface="Aptos Light" panose="020B0004020202020204" pitchFamily="34" charset="0"/>
            </a:rPr>
            <a:t>Verifique o endereço de e-mail</a:t>
          </a:r>
          <a:endParaRPr lang="en-US" sz="1800" b="0" kern="1200" dirty="0">
            <a:latin typeface="Aptos Light" panose="020B0004020202020204" pitchFamily="34" charset="0"/>
          </a:endParaRPr>
        </a:p>
      </dsp:txBody>
      <dsp:txXfrm>
        <a:off x="2556245" y="409985"/>
        <a:ext cx="7668735" cy="269083"/>
      </dsp:txXfrm>
    </dsp:sp>
    <dsp:sp modelId="{B61E0F05-D414-4B05-A7B5-570E0351DF97}">
      <dsp:nvSpPr>
        <dsp:cNvPr id="0" name=""/>
        <dsp:cNvSpPr/>
      </dsp:nvSpPr>
      <dsp:spPr>
        <a:xfrm rot="10800000">
          <a:off x="0" y="48"/>
          <a:ext cx="2556245" cy="413974"/>
        </a:xfrm>
        <a:prstGeom prst="upArrowCallout">
          <a:avLst>
            <a:gd name="adj1" fmla="val 5000"/>
            <a:gd name="adj2" fmla="val 10000"/>
            <a:gd name="adj3" fmla="val 15000"/>
            <a:gd name="adj4" fmla="val 64977"/>
          </a:avLst>
        </a:prstGeom>
        <a:gradFill rotWithShape="0">
          <a:gsLst>
            <a:gs pos="0">
              <a:schemeClr val="accent5">
                <a:hueOff val="-6758543"/>
                <a:satOff val="-17419"/>
                <a:lumOff val="-11765"/>
                <a:alphaOff val="0"/>
                <a:tint val="100000"/>
                <a:shade val="100000"/>
                <a:satMod val="130000"/>
              </a:schemeClr>
            </a:gs>
            <a:gs pos="100000">
              <a:schemeClr val="accent5">
                <a:hueOff val="-6758543"/>
                <a:satOff val="-17419"/>
                <a:lumOff val="-11765"/>
                <a:alphaOff val="0"/>
                <a:tint val="50000"/>
                <a:shade val="100000"/>
                <a:satMod val="350000"/>
              </a:schemeClr>
            </a:gs>
          </a:gsLst>
          <a:lin ang="16200000" scaled="0"/>
        </a:gradFill>
        <a:ln w="9525" cap="flat" cmpd="sng" algn="ctr">
          <a:solidFill>
            <a:schemeClr val="accent5">
              <a:hueOff val="-6758543"/>
              <a:satOff val="-17419"/>
              <a:lumOff val="-1176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28016" rIns="181800"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err="1">
              <a:latin typeface="Aptos Light" panose="020B0004020202020204" pitchFamily="34" charset="0"/>
            </a:rPr>
            <a:t>Verificar</a:t>
          </a:r>
          <a:endParaRPr lang="en-US" sz="1800" b="0" kern="1200" dirty="0">
            <a:latin typeface="Aptos Light" panose="020B0004020202020204" pitchFamily="34" charset="0"/>
          </a:endParaRPr>
        </a:p>
      </dsp:txBody>
      <dsp:txXfrm rot="-10800000">
        <a:off x="0" y="48"/>
        <a:ext cx="2556245" cy="269083"/>
      </dsp:txXfrm>
    </dsp:sp>
    <dsp:sp modelId="{C1E2AC88-4506-444A-919F-C940AE13C7CE}">
      <dsp:nvSpPr>
        <dsp:cNvPr id="0" name=""/>
        <dsp:cNvSpPr/>
      </dsp:nvSpPr>
      <dsp:spPr>
        <a:xfrm>
          <a:off x="2556245" y="48"/>
          <a:ext cx="7668735" cy="269083"/>
        </a:xfrm>
        <a:prstGeom prst="rect">
          <a:avLst/>
        </a:prstGeom>
        <a:solidFill>
          <a:schemeClr val="accent5">
            <a:tint val="40000"/>
            <a:alpha val="90000"/>
            <a:hueOff val="-6739762"/>
            <a:satOff val="-22832"/>
            <a:lumOff val="-2928"/>
            <a:alphaOff val="0"/>
          </a:schemeClr>
        </a:solidFill>
        <a:ln w="9525" cap="flat" cmpd="sng" algn="ctr">
          <a:solidFill>
            <a:schemeClr val="accent5">
              <a:tint val="40000"/>
              <a:alpha val="90000"/>
              <a:hueOff val="-6739762"/>
              <a:satOff val="-22832"/>
              <a:lumOff val="-29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28600" rIns="155558" bIns="228600" numCol="1" spcCol="1270" anchor="ctr" anchorCtr="0">
          <a:noAutofit/>
        </a:bodyPr>
        <a:lstStyle/>
        <a:p>
          <a:pPr marL="0" lvl="0" indent="0" algn="l" defTabSz="800100">
            <a:lnSpc>
              <a:spcPct val="90000"/>
            </a:lnSpc>
            <a:spcBef>
              <a:spcPct val="0"/>
            </a:spcBef>
            <a:spcAft>
              <a:spcPct val="35000"/>
            </a:spcAft>
            <a:buNone/>
          </a:pPr>
          <a:r>
            <a:rPr lang="pt-PT" sz="1800" b="0" kern="1200" dirty="0">
              <a:latin typeface="Aptos Light" panose="020B0004020202020204" pitchFamily="34" charset="0"/>
            </a:rPr>
            <a:t>Verificar a identidade do remetente</a:t>
          </a:r>
          <a:endParaRPr lang="en-US" sz="1800" b="0" kern="1200" dirty="0">
            <a:latin typeface="Aptos Light" panose="020B0004020202020204" pitchFamily="34" charset="0"/>
          </a:endParaRPr>
        </a:p>
      </dsp:txBody>
      <dsp:txXfrm>
        <a:off x="2556245" y="48"/>
        <a:ext cx="7668735" cy="26908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Neste módulo, vamos explorar três aspetos fundamentais da gestão das suas finanças na era digital. Forneceremos uma visão geral da segurança online, compras online e métodos de pagamento alternativos.</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Bef>
                <a:spcPts val="1200"/>
              </a:spcBef>
              <a:spcAft>
                <a:spcPts val="12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Os golpes vêm em várias formas e podem atingir indivíduos através de diferentes canais, incluindo e-mails, telefonemas, mensagens de texto e anúncios on-line. Reconhecer e evitar golpes é essencial para se proteger de perdas financeiras e outras consequências adversas. Aqui está uma explicação das principais estratégias para reconhecer e evitar fraudes:</a:t>
            </a:r>
          </a:p>
          <a:p>
            <a:pPr algn="just">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err="1">
                <a:effectLst/>
                <a:latin typeface="Century Gothic" panose="020B0502020202020204" pitchFamily="34" charset="0"/>
                <a:ea typeface="Calibri" panose="020F0502020204030204" pitchFamily="34" charset="0"/>
                <a:cs typeface="Arial" panose="020B0604020202020204" pitchFamily="34" charset="0"/>
              </a:rPr>
              <a:t>Eduque</a:t>
            </a:r>
            <a:r>
              <a:rPr lang="en-GB" sz="1800" b="1" dirty="0">
                <a:effectLst/>
                <a:latin typeface="Century Gothic" panose="020B0502020202020204" pitchFamily="34" charset="0"/>
                <a:ea typeface="Calibri" panose="020F0502020204030204" pitchFamily="34" charset="0"/>
                <a:cs typeface="Arial" panose="020B0604020202020204" pitchFamily="34" charset="0"/>
              </a:rPr>
              <a:t>-se:</a:t>
            </a:r>
          </a:p>
          <a:p>
            <a:pPr marL="571500" indent="-342900" algn="just">
              <a:lnSpc>
                <a:spcPct val="107000"/>
              </a:lnSpc>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Mantenha-se informado sobre os tipos comuns de golpes e esquemas fraudulentos, como golpes de </a:t>
            </a:r>
            <a:r>
              <a:rPr lang="pt-PT" sz="1800" dirty="0" err="1">
                <a:effectLst/>
                <a:latin typeface="Century Gothic" panose="020B0502020202020204" pitchFamily="34" charset="0"/>
                <a:ea typeface="Times New Roman" panose="02020603050405020304" pitchFamily="18" charset="0"/>
              </a:rPr>
              <a:t>phishing</a:t>
            </a:r>
            <a:r>
              <a:rPr lang="pt-PT" sz="1800" dirty="0">
                <a:effectLst/>
                <a:latin typeface="Century Gothic" panose="020B0502020202020204" pitchFamily="34" charset="0"/>
                <a:ea typeface="Times New Roman" panose="02020603050405020304" pitchFamily="18" charset="0"/>
              </a:rPr>
              <a:t>, golpes de investimento e golpes de loteria.
Esteja ciente das táticas mais recentes usadas pelos criminosos para enganar os indivíduos e explorar a sua confiança.</a:t>
            </a:r>
            <a:endParaRPr lang="en-GB" sz="18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pt-PT" sz="1800" b="1" dirty="0">
                <a:effectLst/>
                <a:latin typeface="Century Gothic" panose="020B0502020202020204" pitchFamily="34" charset="0"/>
                <a:ea typeface="Calibri" panose="020F0502020204030204" pitchFamily="34" charset="0"/>
                <a:cs typeface="Arial" panose="020B0604020202020204" pitchFamily="34" charset="0"/>
              </a:rPr>
              <a:t>Seja cético em relação às comunicações não solicitadas:</a:t>
            </a:r>
          </a:p>
          <a:p>
            <a:pPr marL="571500" indent="-342900" algn="just">
              <a:lnSpc>
                <a:spcPct val="107000"/>
              </a:lnSpc>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Tenha cuidado com e-mails não solicitados, telefonemas ou mensagens de texto solicitando informações pessoais ou financeiras.
Evite responder ou clicar em links em comunicações não solicitadas, especialmente se eles parecerem suspeitos ou bons demais para serem verdade.</a:t>
            </a:r>
            <a:endParaRPr lang="en-GB" sz="18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pt-PT" sz="1800" b="1" dirty="0">
                <a:effectLst/>
                <a:latin typeface="Century Gothic" panose="020B0502020202020204" pitchFamily="34" charset="0"/>
                <a:ea typeface="Calibri" panose="020F0502020204030204" pitchFamily="34" charset="0"/>
                <a:cs typeface="Arial" panose="020B0604020202020204" pitchFamily="34" charset="0"/>
              </a:rPr>
              <a:t>Verifique a legitimidade dos pedidos:</a:t>
            </a:r>
          </a:p>
          <a:p>
            <a:pPr marL="571500" indent="-342900" algn="just">
              <a:lnSpc>
                <a:spcPct val="107000"/>
              </a:lnSpc>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Verificar a legitimidade dos pedidos de informações pessoais ou financeiras antes de fornecer quaisquer dados sensíveis.
Entre em contato diretamente com a organização usando as informações de contato oficiais para confirmar a autenticidade dos pedidos.</a:t>
            </a:r>
            <a:endParaRPr lang="en-GB" sz="18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Evite </a:t>
            </a:r>
            <a:r>
              <a:rPr lang="en-GB" sz="1800" b="1" dirty="0" err="1">
                <a:effectLst/>
                <a:latin typeface="Century Gothic" panose="020B0502020202020204" pitchFamily="34" charset="0"/>
                <a:ea typeface="Calibri" panose="020F0502020204030204" pitchFamily="34" charset="0"/>
                <a:cs typeface="Arial" panose="020B0604020202020204" pitchFamily="34" charset="0"/>
              </a:rPr>
              <a:t>tomar</a:t>
            </a:r>
            <a:r>
              <a:rPr lang="en-GB" sz="1800" b="1" dirty="0">
                <a:effectLst/>
                <a:latin typeface="Century Gothic" panose="020B0502020202020204" pitchFamily="34" charset="0"/>
                <a:ea typeface="Calibri" panose="020F0502020204030204" pitchFamily="34" charset="0"/>
                <a:cs typeface="Arial" panose="020B0604020202020204" pitchFamily="34" charset="0"/>
              </a:rPr>
              <a:t> </a:t>
            </a:r>
            <a:r>
              <a:rPr lang="en-GB" sz="1800" b="1" dirty="0" err="1">
                <a:effectLst/>
                <a:latin typeface="Century Gothic" panose="020B0502020202020204" pitchFamily="34" charset="0"/>
                <a:ea typeface="Calibri" panose="020F0502020204030204" pitchFamily="34" charset="0"/>
                <a:cs typeface="Arial" panose="020B0604020202020204" pitchFamily="34" charset="0"/>
              </a:rPr>
              <a:t>decisões</a:t>
            </a:r>
            <a:r>
              <a:rPr lang="en-GB" sz="1800" b="1" dirty="0">
                <a:effectLst/>
                <a:latin typeface="Century Gothic" panose="020B0502020202020204" pitchFamily="34" charset="0"/>
                <a:ea typeface="Calibri" panose="020F0502020204030204" pitchFamily="34" charset="0"/>
                <a:cs typeface="Arial" panose="020B0604020202020204" pitchFamily="34" charset="0"/>
              </a:rPr>
              <a:t> </a:t>
            </a:r>
            <a:r>
              <a:rPr lang="en-GB" sz="1800" b="1" dirty="0" err="1">
                <a:effectLst/>
                <a:latin typeface="Century Gothic" panose="020B0502020202020204" pitchFamily="34" charset="0"/>
                <a:ea typeface="Calibri" panose="020F0502020204030204" pitchFamily="34" charset="0"/>
                <a:cs typeface="Arial" panose="020B0604020202020204" pitchFamily="34" charset="0"/>
              </a:rPr>
              <a:t>precipitadas</a:t>
            </a:r>
            <a:r>
              <a:rPr lang="en-GB" sz="1800" b="1" dirty="0">
                <a:effectLst/>
                <a:latin typeface="Century Gothic" panose="020B0502020202020204" pitchFamily="34" charset="0"/>
                <a:ea typeface="Calibri" panose="020F0502020204030204" pitchFamily="34" charset="0"/>
                <a:cs typeface="Arial" panose="020B0604020202020204" pitchFamily="34" charset="0"/>
              </a:rPr>
              <a:t>:</a:t>
            </a:r>
          </a:p>
          <a:p>
            <a:pPr marL="571500" indent="-342900" algn="just">
              <a:lnSpc>
                <a:spcPct val="107000"/>
              </a:lnSpc>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Evite tomar decisões precipitadas ou agir impulsivamente em resposta a táticas de pressão usadas por golpistas.
Reserve um tempo para pesquisar e verificar ofertas ou oportunidades antes de assumir qualquer compromisso financeiro.</a:t>
            </a:r>
            <a:endParaRPr lang="en-GB" sz="18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err="1">
                <a:effectLst/>
                <a:latin typeface="Century Gothic" panose="020B0502020202020204" pitchFamily="34" charset="0"/>
                <a:ea typeface="Calibri" panose="020F0502020204030204" pitchFamily="34" charset="0"/>
                <a:cs typeface="Arial" panose="020B0604020202020204" pitchFamily="34" charset="0"/>
              </a:rPr>
              <a:t>Proteger</a:t>
            </a:r>
            <a:r>
              <a:rPr lang="en-GB" sz="1800" b="1" dirty="0">
                <a:effectLst/>
                <a:latin typeface="Century Gothic" panose="020B0502020202020204" pitchFamily="34" charset="0"/>
                <a:ea typeface="Calibri" panose="020F0502020204030204" pitchFamily="34" charset="0"/>
                <a:cs typeface="Arial" panose="020B0604020202020204" pitchFamily="34" charset="0"/>
              </a:rPr>
              <a:t> </a:t>
            </a:r>
            <a:r>
              <a:rPr lang="en-GB" sz="1800" b="1" dirty="0" err="1">
                <a:effectLst/>
                <a:latin typeface="Century Gothic" panose="020B0502020202020204" pitchFamily="34" charset="0"/>
                <a:ea typeface="Calibri" panose="020F0502020204030204" pitchFamily="34" charset="0"/>
                <a:cs typeface="Arial" panose="020B0604020202020204" pitchFamily="34" charset="0"/>
              </a:rPr>
              <a:t>informações</a:t>
            </a:r>
            <a:r>
              <a:rPr lang="en-GB" sz="1800" b="1" dirty="0">
                <a:effectLst/>
                <a:latin typeface="Century Gothic" panose="020B0502020202020204" pitchFamily="34" charset="0"/>
                <a:ea typeface="Calibri" panose="020F0502020204030204" pitchFamily="34" charset="0"/>
                <a:cs typeface="Arial" panose="020B0604020202020204" pitchFamily="34" charset="0"/>
              </a:rPr>
              <a:t> </a:t>
            </a:r>
            <a:r>
              <a:rPr lang="en-GB" sz="1800" b="1" dirty="0" err="1">
                <a:effectLst/>
                <a:latin typeface="Century Gothic" panose="020B0502020202020204" pitchFamily="34" charset="0"/>
                <a:ea typeface="Calibri" panose="020F0502020204030204" pitchFamily="34" charset="0"/>
                <a:cs typeface="Arial" panose="020B0604020202020204" pitchFamily="34" charset="0"/>
              </a:rPr>
              <a:t>pessoais</a:t>
            </a:r>
            <a:r>
              <a:rPr lang="en-GB" sz="1800" b="1" dirty="0">
                <a:effectLst/>
                <a:latin typeface="Century Gothic" panose="020B0502020202020204" pitchFamily="34" charset="0"/>
                <a:ea typeface="Calibri" panose="020F0502020204030204" pitchFamily="34" charset="0"/>
                <a:cs typeface="Arial" panose="020B0604020202020204" pitchFamily="34" charset="0"/>
              </a:rPr>
              <a:t>:</a:t>
            </a:r>
          </a:p>
          <a:p>
            <a:pPr marL="571500" indent="-342900" algn="just">
              <a:lnSpc>
                <a:spcPct val="107000"/>
              </a:lnSpc>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Proteja informações pessoais e financeiras, evitando compartilhar dados confidenciais com partes desconhecidas ou não verificadas.
Seja cauteloso ao fornecer informações pessoais on-line, especialmente em sites que não são seguros ou confiáveis.</a:t>
            </a:r>
            <a:endParaRPr lang="en-GB" sz="18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err="1">
                <a:effectLst/>
                <a:latin typeface="Century Gothic" panose="020B0502020202020204" pitchFamily="34" charset="0"/>
                <a:ea typeface="Calibri" panose="020F0502020204030204" pitchFamily="34" charset="0"/>
                <a:cs typeface="Arial" panose="020B0604020202020204" pitchFamily="34" charset="0"/>
              </a:rPr>
              <a:t>Confie</a:t>
            </a:r>
            <a:r>
              <a:rPr lang="en-GB" sz="1800" b="1" dirty="0">
                <a:effectLst/>
                <a:latin typeface="Century Gothic" panose="020B0502020202020204" pitchFamily="34" charset="0"/>
                <a:ea typeface="Calibri" panose="020F0502020204030204" pitchFamily="34" charset="0"/>
                <a:cs typeface="Arial" panose="020B0604020202020204" pitchFamily="34" charset="0"/>
              </a:rPr>
              <a:t> </a:t>
            </a:r>
            <a:r>
              <a:rPr lang="en-GB" sz="1800" b="1" dirty="0" err="1">
                <a:effectLst/>
                <a:latin typeface="Century Gothic" panose="020B0502020202020204" pitchFamily="34" charset="0"/>
                <a:ea typeface="Calibri" panose="020F0502020204030204" pitchFamily="34" charset="0"/>
                <a:cs typeface="Arial" panose="020B0604020202020204" pitchFamily="34" charset="0"/>
              </a:rPr>
              <a:t>nos</a:t>
            </a:r>
            <a:r>
              <a:rPr lang="en-GB" sz="1800" b="1" dirty="0">
                <a:effectLst/>
                <a:latin typeface="Century Gothic" panose="020B0502020202020204" pitchFamily="34" charset="0"/>
                <a:ea typeface="Calibri" panose="020F0502020204030204" pitchFamily="34" charset="0"/>
                <a:cs typeface="Arial" panose="020B0604020202020204" pitchFamily="34" charset="0"/>
              </a:rPr>
              <a:t> </a:t>
            </a:r>
            <a:r>
              <a:rPr lang="en-GB" sz="1800" b="1" dirty="0" err="1">
                <a:effectLst/>
                <a:latin typeface="Century Gothic" panose="020B0502020202020204" pitchFamily="34" charset="0"/>
                <a:ea typeface="Calibri" panose="020F0502020204030204" pitchFamily="34" charset="0"/>
                <a:cs typeface="Arial" panose="020B0604020202020204" pitchFamily="34" charset="0"/>
              </a:rPr>
              <a:t>seus</a:t>
            </a:r>
            <a:r>
              <a:rPr lang="en-GB" sz="1800" b="1" dirty="0">
                <a:effectLst/>
                <a:latin typeface="Century Gothic" panose="020B0502020202020204" pitchFamily="34" charset="0"/>
                <a:ea typeface="Calibri" panose="020F0502020204030204" pitchFamily="34" charset="0"/>
                <a:cs typeface="Arial" panose="020B0604020202020204" pitchFamily="34" charset="0"/>
              </a:rPr>
              <a:t> </a:t>
            </a:r>
            <a:r>
              <a:rPr lang="en-GB" sz="1800" b="1" dirty="0" err="1">
                <a:effectLst/>
                <a:latin typeface="Century Gothic" panose="020B0502020202020204" pitchFamily="34" charset="0"/>
                <a:ea typeface="Calibri" panose="020F0502020204030204" pitchFamily="34" charset="0"/>
                <a:cs typeface="Arial" panose="020B0604020202020204" pitchFamily="34" charset="0"/>
              </a:rPr>
              <a:t>instintos</a:t>
            </a:r>
            <a:r>
              <a:rPr lang="en-GB" sz="1800" b="1" dirty="0">
                <a:effectLst/>
                <a:latin typeface="Century Gothic" panose="020B0502020202020204" pitchFamily="34" charset="0"/>
                <a:ea typeface="Calibri" panose="020F0502020204030204" pitchFamily="34" charset="0"/>
                <a:cs typeface="Arial" panose="020B0604020202020204" pitchFamily="34" charset="0"/>
              </a:rPr>
              <a:t>:</a:t>
            </a:r>
          </a:p>
          <a:p>
            <a:pPr marL="571500" indent="-342900" algn="just">
              <a:lnSpc>
                <a:spcPct val="107000"/>
              </a:lnSpc>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Confie nos seus instintos e desconfie de ofertas ou oportunidades que pareçam boas demais para serem verdade.
Se algo parecer suspeito ou não parecer certo, tome as precauções necessárias e procure aconselhamento de fontes confiáveis.</a:t>
            </a:r>
            <a:endParaRPr lang="de-AT" sz="1800" dirty="0">
              <a:effectLst/>
              <a:latin typeface="Times New Roman" panose="02020603050405020304" pitchFamily="18" charset="0"/>
              <a:ea typeface="Times New Roman" panose="02020603050405020304" pitchFamily="18" charset="0"/>
            </a:endParaRPr>
          </a:p>
        </p:txBody>
      </p:sp>
      <p:sp>
        <p:nvSpPr>
          <p:cNvPr id="243" name="Google Shape;2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32631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Instruções detalhadas estão disponíveis em um guia do instrutor.</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3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Medidas básicas de segurança formam a base de uma defesa robusta contra ameaças digitais. Utilizar senhas fortes e exclusivas, permitir a autenticação de dois fatores (2FA) e atualizar regularmente software e dispositivos são etapas essenciais para proteger suas contas on-line e informações pessoais. Nas seções a seguir, nos aprofundaremos em cada um desses métodos, explorando sua importância e fornecendo dicas práticas para implementação.</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Na era digital de hoje, as palavras-passe desempenham um papel crucial na proteção das nossas contas online e informações confidenciais. No entanto, a prevalência de ameaças cibernéticas, como ataques de </a:t>
            </a:r>
            <a:r>
              <a:rPr lang="pt-PT" sz="1800" dirty="0" err="1">
                <a:effectLst/>
                <a:latin typeface="Century Gothic" panose="020B0502020202020204" pitchFamily="34" charset="0"/>
                <a:ea typeface="Calibri" panose="020F0502020204030204" pitchFamily="34" charset="0"/>
                <a:cs typeface="Arial" panose="020B0604020202020204" pitchFamily="34" charset="0"/>
              </a:rPr>
              <a:t>phishing</a:t>
            </a:r>
            <a:r>
              <a:rPr lang="pt-PT" sz="1800" dirty="0">
                <a:effectLst/>
                <a:latin typeface="Century Gothic" panose="020B0502020202020204" pitchFamily="34" charset="0"/>
                <a:ea typeface="Calibri" panose="020F0502020204030204" pitchFamily="34" charset="0"/>
                <a:cs typeface="Arial" panose="020B0604020202020204" pitchFamily="34" charset="0"/>
              </a:rPr>
              <a:t>, violações de dados e ataques de força bruta, destaca a importância de usar senhas únicas fortes para proteger nossas contas contra acesso não autorizado. Aqui estão várias razões pelas quais o uso de senhas exclusivas fortes é essencial:</a:t>
            </a:r>
          </a:p>
          <a:p>
            <a:pPr algn="just">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pt-PT" sz="1800" b="1" dirty="0">
                <a:effectLst/>
                <a:latin typeface="Century Gothic" panose="020B0502020202020204" pitchFamily="34" charset="0"/>
                <a:ea typeface="Times New Roman" panose="02020603050405020304" pitchFamily="18" charset="0"/>
              </a:rPr>
              <a:t>Impedindo o acesso não autorizado: </a:t>
            </a:r>
            <a:r>
              <a:rPr lang="pt-PT" sz="1800" dirty="0">
                <a:effectLst/>
                <a:latin typeface="Century Gothic" panose="020B0502020202020204" pitchFamily="34" charset="0"/>
                <a:ea typeface="Times New Roman" panose="02020603050405020304" pitchFamily="18" charset="0"/>
              </a:rPr>
              <a:t>Senhas fortes e exclusivas atuam como a primeira linha de defesa contra o acesso não autorizado às nossas contas online. Eles tornam significativamente mais desafiador para os </a:t>
            </a:r>
            <a:r>
              <a:rPr lang="pt-PT" sz="1800" dirty="0" err="1">
                <a:effectLst/>
                <a:latin typeface="Century Gothic" panose="020B0502020202020204" pitchFamily="34" charset="0"/>
                <a:ea typeface="Times New Roman" panose="02020603050405020304" pitchFamily="18" charset="0"/>
              </a:rPr>
              <a:t>cibercriminosos</a:t>
            </a:r>
            <a:r>
              <a:rPr lang="pt-PT" sz="1800" dirty="0">
                <a:effectLst/>
                <a:latin typeface="Century Gothic" panose="020B0502020202020204" pitchFamily="34" charset="0"/>
                <a:ea typeface="Times New Roman" panose="02020603050405020304" pitchFamily="18" charset="0"/>
              </a:rPr>
              <a:t> adivinhar ou quebrar senhas por meio de ferramentas automatizadas ou ataques de força bruta.</a:t>
            </a:r>
          </a:p>
          <a:p>
            <a:pPr marL="342900" lvl="0" indent="-342900" algn="just">
              <a:spcBef>
                <a:spcPts val="1200"/>
              </a:spcBef>
              <a:spcAft>
                <a:spcPts val="1200"/>
              </a:spcAft>
              <a:buFont typeface="+mj-lt"/>
              <a:buAutoNum type="arabicPeriod"/>
            </a:pPr>
            <a:r>
              <a:rPr lang="en-GB" sz="1800" b="1" dirty="0" err="1">
                <a:effectLst/>
                <a:latin typeface="Century Gothic" panose="020B0502020202020204" pitchFamily="34" charset="0"/>
                <a:ea typeface="Times New Roman" panose="02020603050405020304" pitchFamily="18" charset="0"/>
              </a:rPr>
              <a:t>Proteção</a:t>
            </a:r>
            <a:r>
              <a:rPr lang="en-GB" sz="1800" b="1" dirty="0">
                <a:effectLst/>
                <a:latin typeface="Century Gothic" panose="020B0502020202020204" pitchFamily="34" charset="0"/>
                <a:ea typeface="Times New Roman" panose="02020603050405020304" pitchFamily="18" charset="0"/>
              </a:rPr>
              <a:t> de </a:t>
            </a:r>
            <a:r>
              <a:rPr lang="en-GB" sz="1800" b="1" dirty="0" err="1">
                <a:effectLst/>
                <a:latin typeface="Century Gothic" panose="020B0502020202020204" pitchFamily="34" charset="0"/>
                <a:ea typeface="Times New Roman" panose="02020603050405020304" pitchFamily="18" charset="0"/>
              </a:rPr>
              <a:t>informações</a:t>
            </a:r>
            <a:r>
              <a:rPr lang="en-GB" sz="1800" b="1" dirty="0">
                <a:effectLst/>
                <a:latin typeface="Century Gothic" panose="020B0502020202020204" pitchFamily="34" charset="0"/>
                <a:ea typeface="Times New Roman" panose="02020603050405020304" pitchFamily="18" charset="0"/>
              </a:rPr>
              <a:t> </a:t>
            </a:r>
            <a:r>
              <a:rPr lang="en-GB" sz="1800" b="1" dirty="0" err="1">
                <a:effectLst/>
                <a:latin typeface="Century Gothic" panose="020B0502020202020204" pitchFamily="34" charset="0"/>
                <a:ea typeface="Times New Roman" panose="02020603050405020304" pitchFamily="18" charset="0"/>
              </a:rPr>
              <a:t>pessoais</a:t>
            </a:r>
            <a:r>
              <a:rPr lang="en-GB" sz="1800" b="1" dirty="0">
                <a:effectLst/>
                <a:latin typeface="Century Gothic" panose="020B0502020202020204" pitchFamily="34" charset="0"/>
                <a:ea typeface="Times New Roman" panose="02020603050405020304" pitchFamily="18" charset="0"/>
              </a:rPr>
              <a:t>:</a:t>
            </a:r>
            <a:r>
              <a:rPr lang="en-GB" sz="1800" dirty="0">
                <a:effectLst/>
                <a:latin typeface="Century Gothic" panose="020B0502020202020204" pitchFamily="34" charset="0"/>
                <a:ea typeface="Times New Roman" panose="02020603050405020304" pitchFamily="18" charset="0"/>
              </a:rPr>
              <a:t> </a:t>
            </a:r>
            <a:r>
              <a:rPr lang="pt-PT" sz="1800" dirty="0">
                <a:effectLst/>
                <a:latin typeface="Century Gothic" panose="020B0502020202020204" pitchFamily="34" charset="0"/>
                <a:ea typeface="Times New Roman" panose="02020603050405020304" pitchFamily="18" charset="0"/>
              </a:rPr>
              <a:t>As contas online geralmente contêm informações pessoais e financeiras confidenciais, como detalhes bancários, registros médicos e comunicações pessoais. O uso de senhas exclusivas fortes ajuda a proteger essas informações contra acesso não autorizado, reduzindo o risco de roubo de identidade, fraude financeira e violações de privacidade.</a:t>
            </a:r>
          </a:p>
          <a:p>
            <a:pPr marL="342900" lvl="0" indent="-342900" algn="just">
              <a:spcBef>
                <a:spcPts val="1200"/>
              </a:spcBef>
              <a:spcAft>
                <a:spcPts val="1200"/>
              </a:spcAft>
              <a:buFont typeface="+mj-lt"/>
              <a:buAutoNum type="arabicPeriod"/>
            </a:pPr>
            <a:r>
              <a:rPr lang="pt-PT" sz="1800" b="1" dirty="0">
                <a:effectLst/>
                <a:latin typeface="Century Gothic" panose="020B0502020202020204" pitchFamily="34" charset="0"/>
                <a:ea typeface="Times New Roman" panose="02020603050405020304" pitchFamily="18" charset="0"/>
              </a:rPr>
              <a:t>Mitigando o impacto das violações de dados</a:t>
            </a:r>
            <a:r>
              <a:rPr lang="en-GB" sz="1800" b="1" dirty="0">
                <a:effectLst/>
                <a:latin typeface="Century Gothic" panose="020B0502020202020204" pitchFamily="34" charset="0"/>
                <a:ea typeface="Times New Roman" panose="02020603050405020304" pitchFamily="18" charset="0"/>
              </a:rPr>
              <a:t>:</a:t>
            </a:r>
            <a:r>
              <a:rPr lang="en-GB" sz="1800" dirty="0">
                <a:effectLst/>
                <a:latin typeface="Century Gothic" panose="020B0502020202020204" pitchFamily="34" charset="0"/>
                <a:ea typeface="Times New Roman" panose="02020603050405020304" pitchFamily="18" charset="0"/>
              </a:rPr>
              <a:t> </a:t>
            </a:r>
            <a:r>
              <a:rPr lang="pt-PT" sz="1800" dirty="0">
                <a:effectLst/>
                <a:latin typeface="Century Gothic" panose="020B0502020202020204" pitchFamily="34" charset="0"/>
                <a:ea typeface="Times New Roman" panose="02020603050405020304" pitchFamily="18" charset="0"/>
              </a:rPr>
              <a:t>No caso de uma violação de dados em que as credenciais de login são comprometidas, ter senhas fortes e exclusivas para cada conta pode mitigar o impacto, impedindo que os </a:t>
            </a:r>
            <a:r>
              <a:rPr lang="pt-PT" sz="1800" dirty="0" err="1">
                <a:effectLst/>
                <a:latin typeface="Century Gothic" panose="020B0502020202020204" pitchFamily="34" charset="0"/>
                <a:ea typeface="Times New Roman" panose="02020603050405020304" pitchFamily="18" charset="0"/>
              </a:rPr>
              <a:t>cibercriminosos</a:t>
            </a:r>
            <a:r>
              <a:rPr lang="pt-PT" sz="1800" dirty="0">
                <a:effectLst/>
                <a:latin typeface="Century Gothic" panose="020B0502020202020204" pitchFamily="34" charset="0"/>
                <a:ea typeface="Times New Roman" panose="02020603050405020304" pitchFamily="18" charset="0"/>
              </a:rPr>
              <a:t> acedam outras contas usando as mesmas credenciais. Essa prática, conhecida como higiene de senha, ajuda a conter os danos e limitar a exposição a outros riscos de segurança.</a:t>
            </a:r>
          </a:p>
          <a:p>
            <a:pPr marL="342900" lvl="0" indent="-342900" algn="just">
              <a:spcBef>
                <a:spcPts val="1200"/>
              </a:spcBef>
              <a:spcAft>
                <a:spcPts val="1200"/>
              </a:spcAft>
              <a:buFont typeface="+mj-lt"/>
              <a:buAutoNum type="arabicPeriod"/>
            </a:pPr>
            <a:r>
              <a:rPr lang="pt-PT" sz="1800" b="1" dirty="0">
                <a:effectLst/>
                <a:latin typeface="Century Gothic" panose="020B0502020202020204" pitchFamily="34" charset="0"/>
                <a:ea typeface="Times New Roman" panose="02020603050405020304" pitchFamily="18" charset="0"/>
              </a:rPr>
              <a:t>Conformidade com as melhores práticas de segurança</a:t>
            </a:r>
            <a:r>
              <a:rPr lang="en-GB" sz="1800" b="1" dirty="0">
                <a:effectLst/>
                <a:latin typeface="Century Gothic" panose="020B0502020202020204" pitchFamily="34" charset="0"/>
                <a:ea typeface="Times New Roman" panose="02020603050405020304" pitchFamily="18" charset="0"/>
              </a:rPr>
              <a:t>:</a:t>
            </a:r>
            <a:r>
              <a:rPr lang="pt-PT" sz="1800" dirty="0">
                <a:effectLst/>
                <a:latin typeface="Century Gothic" panose="020B0502020202020204" pitchFamily="34" charset="0"/>
                <a:ea typeface="Times New Roman" panose="02020603050405020304" pitchFamily="18" charset="0"/>
              </a:rPr>
              <a:t>Senhas exclusivas fortes se alinham com as melhores práticas do setor e diretrizes de segurança cibernética recomendadas por organizações como o </a:t>
            </a:r>
            <a:r>
              <a:rPr lang="pt-PT" sz="1800" dirty="0" err="1">
                <a:effectLst/>
                <a:latin typeface="Century Gothic" panose="020B0502020202020204" pitchFamily="34" charset="0"/>
                <a:ea typeface="Times New Roman" panose="02020603050405020304" pitchFamily="18" charset="0"/>
              </a:rPr>
              <a:t>National</a:t>
            </a:r>
            <a:r>
              <a:rPr lang="pt-PT" sz="1800" dirty="0">
                <a:effectLst/>
                <a:latin typeface="Century Gothic" panose="020B0502020202020204" pitchFamily="34" charset="0"/>
                <a:ea typeface="Times New Roman" panose="02020603050405020304" pitchFamily="18" charset="0"/>
              </a:rPr>
              <a:t> </a:t>
            </a:r>
            <a:r>
              <a:rPr lang="pt-PT" sz="1800" dirty="0" err="1">
                <a:effectLst/>
                <a:latin typeface="Century Gothic" panose="020B0502020202020204" pitchFamily="34" charset="0"/>
                <a:ea typeface="Times New Roman" panose="02020603050405020304" pitchFamily="18" charset="0"/>
              </a:rPr>
              <a:t>Institute</a:t>
            </a:r>
            <a:r>
              <a:rPr lang="pt-PT" sz="1800" dirty="0">
                <a:effectLst/>
                <a:latin typeface="Century Gothic" panose="020B0502020202020204" pitchFamily="34" charset="0"/>
                <a:ea typeface="Times New Roman" panose="02020603050405020304" pitchFamily="18" charset="0"/>
              </a:rPr>
              <a:t> </a:t>
            </a:r>
            <a:r>
              <a:rPr lang="pt-PT" sz="1800" dirty="0" err="1">
                <a:effectLst/>
                <a:latin typeface="Century Gothic" panose="020B0502020202020204" pitchFamily="34" charset="0"/>
                <a:ea typeface="Times New Roman" panose="02020603050405020304" pitchFamily="18" charset="0"/>
              </a:rPr>
              <a:t>of</a:t>
            </a:r>
            <a:r>
              <a:rPr lang="pt-PT" sz="1800" dirty="0">
                <a:effectLst/>
                <a:latin typeface="Century Gothic" panose="020B0502020202020204" pitchFamily="34" charset="0"/>
                <a:ea typeface="Times New Roman" panose="02020603050405020304" pitchFamily="18" charset="0"/>
              </a:rPr>
              <a:t> Standards </a:t>
            </a:r>
            <a:r>
              <a:rPr lang="pt-PT" sz="1800" dirty="0" err="1">
                <a:effectLst/>
                <a:latin typeface="Century Gothic" panose="020B0502020202020204" pitchFamily="34" charset="0"/>
                <a:ea typeface="Times New Roman" panose="02020603050405020304" pitchFamily="18" charset="0"/>
              </a:rPr>
              <a:t>and</a:t>
            </a:r>
            <a:r>
              <a:rPr lang="pt-PT" sz="1800" dirty="0">
                <a:effectLst/>
                <a:latin typeface="Century Gothic" panose="020B0502020202020204" pitchFamily="34" charset="0"/>
                <a:ea typeface="Times New Roman" panose="02020603050405020304" pitchFamily="18" charset="0"/>
              </a:rPr>
              <a:t> </a:t>
            </a:r>
            <a:r>
              <a:rPr lang="pt-PT" sz="1800" dirty="0" err="1">
                <a:effectLst/>
                <a:latin typeface="Century Gothic" panose="020B0502020202020204" pitchFamily="34" charset="0"/>
                <a:ea typeface="Times New Roman" panose="02020603050405020304" pitchFamily="18" charset="0"/>
              </a:rPr>
              <a:t>Technology</a:t>
            </a:r>
            <a:r>
              <a:rPr lang="pt-PT" sz="1800" dirty="0">
                <a:effectLst/>
                <a:latin typeface="Century Gothic" panose="020B0502020202020204" pitchFamily="34" charset="0"/>
                <a:ea typeface="Times New Roman" panose="02020603050405020304" pitchFamily="18" charset="0"/>
              </a:rPr>
              <a:t> (NIST) e a </a:t>
            </a:r>
            <a:r>
              <a:rPr lang="pt-PT" sz="1800" dirty="0" err="1">
                <a:effectLst/>
                <a:latin typeface="Century Gothic" panose="020B0502020202020204" pitchFamily="34" charset="0"/>
                <a:ea typeface="Times New Roman" panose="02020603050405020304" pitchFamily="18" charset="0"/>
              </a:rPr>
              <a:t>Cybersecurity</a:t>
            </a:r>
            <a:r>
              <a:rPr lang="pt-PT" sz="1800" dirty="0">
                <a:effectLst/>
                <a:latin typeface="Century Gothic" panose="020B0502020202020204" pitchFamily="34" charset="0"/>
                <a:ea typeface="Times New Roman" panose="02020603050405020304" pitchFamily="18" charset="0"/>
              </a:rPr>
              <a:t> </a:t>
            </a:r>
            <a:r>
              <a:rPr lang="pt-PT" sz="1800" dirty="0" err="1">
                <a:effectLst/>
                <a:latin typeface="Century Gothic" panose="020B0502020202020204" pitchFamily="34" charset="0"/>
                <a:ea typeface="Times New Roman" panose="02020603050405020304" pitchFamily="18" charset="0"/>
              </a:rPr>
              <a:t>and</a:t>
            </a:r>
            <a:r>
              <a:rPr lang="pt-PT" sz="1800" dirty="0">
                <a:effectLst/>
                <a:latin typeface="Century Gothic" panose="020B0502020202020204" pitchFamily="34" charset="0"/>
                <a:ea typeface="Times New Roman" panose="02020603050405020304" pitchFamily="18" charset="0"/>
              </a:rPr>
              <a:t> </a:t>
            </a:r>
            <a:r>
              <a:rPr lang="pt-PT" sz="1800" dirty="0" err="1">
                <a:effectLst/>
                <a:latin typeface="Century Gothic" panose="020B0502020202020204" pitchFamily="34" charset="0"/>
                <a:ea typeface="Times New Roman" panose="02020603050405020304" pitchFamily="18" charset="0"/>
              </a:rPr>
              <a:t>Infrastructure</a:t>
            </a:r>
            <a:r>
              <a:rPr lang="pt-PT" sz="1800" dirty="0">
                <a:effectLst/>
                <a:latin typeface="Century Gothic" panose="020B0502020202020204" pitchFamily="34" charset="0"/>
                <a:ea typeface="Times New Roman" panose="02020603050405020304" pitchFamily="18" charset="0"/>
              </a:rPr>
              <a:t> </a:t>
            </a:r>
            <a:r>
              <a:rPr lang="pt-PT" sz="1800" dirty="0" err="1">
                <a:effectLst/>
                <a:latin typeface="Century Gothic" panose="020B0502020202020204" pitchFamily="34" charset="0"/>
                <a:ea typeface="Times New Roman" panose="02020603050405020304" pitchFamily="18" charset="0"/>
              </a:rPr>
              <a:t>Security</a:t>
            </a:r>
            <a:r>
              <a:rPr lang="pt-PT" sz="1800" dirty="0">
                <a:effectLst/>
                <a:latin typeface="Century Gothic" panose="020B0502020202020204" pitchFamily="34" charset="0"/>
                <a:ea typeface="Times New Roman" panose="02020603050405020304" pitchFamily="18" charset="0"/>
              </a:rPr>
              <a:t> </a:t>
            </a:r>
            <a:r>
              <a:rPr lang="pt-PT" sz="1800" dirty="0" err="1">
                <a:effectLst/>
                <a:latin typeface="Century Gothic" panose="020B0502020202020204" pitchFamily="34" charset="0"/>
                <a:ea typeface="Times New Roman" panose="02020603050405020304" pitchFamily="18" charset="0"/>
              </a:rPr>
              <a:t>Agency</a:t>
            </a:r>
            <a:r>
              <a:rPr lang="pt-PT" sz="1800" dirty="0">
                <a:effectLst/>
                <a:latin typeface="Century Gothic" panose="020B0502020202020204" pitchFamily="34" charset="0"/>
                <a:ea typeface="Times New Roman" panose="02020603050405020304" pitchFamily="18" charset="0"/>
              </a:rPr>
              <a:t> (CISA). Seguir essas recomendações demonstra um compromisso com a segurança on-line e ajuda indivíduos e organizações a permanecerem em conformidade com os regulamentos e normas relevantes.</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00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A criação de palavras-passe únicas fortes envolve a utilização de uma combinação de carateres, incluindo letras maiúsculas e minúsculas, números e símbolos especiais, para tornar as palavras-passe mais resistentes a tentativas de pirataria. Aqui estão alguns métodos para criar senhas exclusivas fortes:</a:t>
            </a:r>
          </a:p>
          <a:p>
            <a:pPr algn="just">
              <a:lnSpc>
                <a:spcPct val="107000"/>
              </a:lnSpc>
              <a:spcBef>
                <a:spcPts val="1200"/>
              </a:spcBef>
              <a:spcAft>
                <a:spcPts val="1200"/>
              </a:spcAft>
            </a:pPr>
            <a:endParaRPr lang="pt-PT" sz="18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pt-PT" sz="1800" b="1" dirty="0">
                <a:effectLst/>
                <a:latin typeface="Century Gothic" panose="020B0502020202020204" pitchFamily="34" charset="0"/>
                <a:ea typeface="Times New Roman" panose="02020603050405020304" pitchFamily="18" charset="0"/>
              </a:rPr>
              <a:t>Frases secretas: </a:t>
            </a:r>
            <a:r>
              <a:rPr lang="pt-PT" sz="1800" b="0" dirty="0">
                <a:effectLst/>
                <a:latin typeface="Century Gothic" panose="020B0502020202020204" pitchFamily="34" charset="0"/>
                <a:ea typeface="Times New Roman" panose="02020603050405020304" pitchFamily="18" charset="0"/>
              </a:rPr>
              <a:t>em vez das palavras-passe tradicionais, considere a utilização de frases secretas – combinações mais longas de palavras ou frases fáceis de lembrar, mas difíceis de adivinhar por outros. As frases secretas podem ser compostas por palavras aleatórias, letras de músicas, títulos de livros ou frases memoráveis que tenham significado pessoal.</a:t>
            </a:r>
            <a:r>
              <a:rPr lang="pt-PT" sz="1800" b="1" dirty="0">
                <a:effectLst/>
                <a:latin typeface="Century Gothic" panose="020B0502020202020204" pitchFamily="34" charset="0"/>
                <a:ea typeface="Times New Roman" panose="02020603050405020304" pitchFamily="18" charset="0"/>
              </a:rPr>
              <a:t>
Combinações aleatórias de caracteres: </a:t>
            </a:r>
            <a:r>
              <a:rPr lang="pt-PT" sz="1800" b="0" dirty="0">
                <a:effectLst/>
                <a:latin typeface="Century Gothic" panose="020B0502020202020204" pitchFamily="34" charset="0"/>
                <a:ea typeface="Times New Roman" panose="02020603050405020304" pitchFamily="18" charset="0"/>
              </a:rPr>
              <a:t>use uma combinação aleatória de letras maiúsculas e minúsculas, números e símbolos especiais para criar uma senha exclusiva. Evite usar padrões ou sequências facilmente adivinháveis, como "123456" ou "senha", que são comumente visados por hackers.</a:t>
            </a:r>
            <a:r>
              <a:rPr lang="pt-PT" sz="1800" b="1" dirty="0">
                <a:effectLst/>
                <a:latin typeface="Century Gothic" panose="020B0502020202020204" pitchFamily="34" charset="0"/>
                <a:ea typeface="Times New Roman" panose="02020603050405020304" pitchFamily="18" charset="0"/>
              </a:rPr>
              <a:t>
Geradores de senhas: </a:t>
            </a:r>
            <a:r>
              <a:rPr lang="pt-PT" sz="1800" b="0" dirty="0">
                <a:effectLst/>
                <a:latin typeface="Century Gothic" panose="020B0502020202020204" pitchFamily="34" charset="0"/>
                <a:ea typeface="Times New Roman" panose="02020603050405020304" pitchFamily="18" charset="0"/>
              </a:rPr>
              <a:t>Considere usar ferramentas de gerador de senhas ou recursos integrados no software de gerenciamento de senhas para criar senhas exclusivas fortes. Os geradores de senhas podem gerar senhas aleatórias de vários comprimentos e complexidade, tornando-as altamente seguras e difíceis de adivinhar.</a:t>
            </a:r>
            <a:r>
              <a:rPr lang="pt-PT" sz="1800" b="1" dirty="0">
                <a:effectLst/>
                <a:latin typeface="Century Gothic" panose="020B0502020202020204" pitchFamily="34" charset="0"/>
                <a:ea typeface="Times New Roman" panose="02020603050405020304" pitchFamily="18" charset="0"/>
              </a:rPr>
              <a:t>
Evitar palavras de dicionário: </a:t>
            </a:r>
            <a:r>
              <a:rPr lang="pt-PT" sz="1800" b="0" dirty="0">
                <a:effectLst/>
                <a:latin typeface="Century Gothic" panose="020B0502020202020204" pitchFamily="34" charset="0"/>
                <a:ea typeface="Times New Roman" panose="02020603050405020304" pitchFamily="18" charset="0"/>
              </a:rPr>
              <a:t>Evite usar palavras de dicionário ou frases facilmente adivinháveis como senhas, pois estas são suscetíveis a ataques de dicionário e ferramentas de quebra de senha. Em vez disso, opte por combinações de caracteres aleatórios ou frases secretas que não são encontradas em dicionários ou padrões de linguagem comuns.</a:t>
            </a:r>
            <a:r>
              <a:rPr lang="pt-PT" sz="1800" b="1" dirty="0">
                <a:effectLst/>
                <a:latin typeface="Century Gothic" panose="020B0502020202020204" pitchFamily="34" charset="0"/>
                <a:ea typeface="Times New Roman" panose="02020603050405020304" pitchFamily="18" charset="0"/>
              </a:rPr>
              <a:t>
Senhas exclusivas para cada conta: </a:t>
            </a:r>
            <a:r>
              <a:rPr lang="pt-PT" sz="1800" b="0" dirty="0">
                <a:effectLst/>
                <a:latin typeface="Century Gothic" panose="020B0502020202020204" pitchFamily="34" charset="0"/>
                <a:ea typeface="Times New Roman" panose="02020603050405020304" pitchFamily="18" charset="0"/>
              </a:rPr>
              <a:t>certifique-se de que cada conta online tenha uma senha exclusiva para evitar o efeito dominó de uma única senha comprometida levando ao acesso não autorizado a várias contas. Evite usar a mesma senha em várias contas, pois isso aumenta o risco de violações de segurança e comprometimentos.</a:t>
            </a:r>
            <a:endParaRPr lang="de-AT" sz="1800" b="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26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A autenticação de dois fatores (2FA) é uma camada adicional de segurança utilizada para proteger as contas online para além de um simples nome de utilizador e palavra-passe. Exige que os utilizadores forneçam dois fatores de autenticação diferentes para verificar a sua identidade e obter acesso às suas contas. Estes fatores de autenticação dividem-se normalmente em três categorias: algo que se sabe (por exemplo, uma palavra-passe), algo que se tem (por exemplo, um dispositivo móvel ou um </a:t>
            </a:r>
            <a:r>
              <a:rPr lang="pt-PT" sz="1800" dirty="0" err="1">
                <a:effectLst/>
                <a:latin typeface="Century Gothic" panose="020B0502020202020204" pitchFamily="34" charset="0"/>
                <a:ea typeface="Calibri" panose="020F0502020204030204" pitchFamily="34" charset="0"/>
                <a:cs typeface="Arial" panose="020B0604020202020204" pitchFamily="34" charset="0"/>
              </a:rPr>
              <a:t>token</a:t>
            </a:r>
            <a:r>
              <a:rPr lang="pt-PT" sz="1800" dirty="0">
                <a:effectLst/>
                <a:latin typeface="Century Gothic" panose="020B0502020202020204" pitchFamily="34" charset="0"/>
                <a:ea typeface="Calibri" panose="020F0502020204030204" pitchFamily="34" charset="0"/>
                <a:cs typeface="Arial" panose="020B0604020202020204" pitchFamily="34" charset="0"/>
              </a:rPr>
              <a:t> de hardware) e algo que se é (por exemplo, dados biométricos como impressões digitais ou reconhecimento facial).Importância da autenticação de dois fatores:</a:t>
            </a:r>
          </a:p>
          <a:p>
            <a:pPr algn="just">
              <a:lnSpc>
                <a:spcPct val="107000"/>
              </a:lnSpc>
              <a:spcBef>
                <a:spcPts val="1200"/>
              </a:spcBef>
              <a:spcAft>
                <a:spcPts val="12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Segurança melhorada: A 2FA melhora significativamente a segurança da conta ao adicionar uma camada extra de proteção para além de uma simples palavra-passe. Mesmo que um hacker consiga obter a palavra-passe de um utilizador, continuará a precisar de aceder ao segundo fator (por exemplo, um dispositivo móvel ou dados biométricos) para se autenticar com êxito e obter acesso à conta.</a:t>
            </a:r>
          </a:p>
          <a:p>
            <a:pPr algn="just">
              <a:lnSpc>
                <a:spcPct val="107000"/>
              </a:lnSpc>
              <a:spcBef>
                <a:spcPts val="1200"/>
              </a:spcBef>
              <a:spcAft>
                <a:spcPts val="12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Proteção contra o roubo de palavras-passe: O roubo de palavras-passe é um método comum utilizado pelos hackers para obter acesso não autorizado a contas online. Ao exigir uma segunda forma de autenticação, a 2FA reduz o risco de acesso não autorizado, mesmo que as palavras-passe estejam comprometidas.</a:t>
            </a:r>
          </a:p>
          <a:p>
            <a:pPr algn="just">
              <a:lnSpc>
                <a:spcPct val="107000"/>
              </a:lnSpc>
              <a:spcBef>
                <a:spcPts val="1200"/>
              </a:spcBef>
              <a:spcAft>
                <a:spcPts val="12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Risco reduzido de acesso não autorizado: A 2FA reduz o risco de acesso não autorizado às contas, especialmente no caso de reutilização de palavras-passe ou de palavras-passe fracas. Mesmo que a palavra-passe de um utilizador seja comprometida devido a uma violação de dados ou a um ataque de </a:t>
            </a:r>
            <a:r>
              <a:rPr lang="pt-PT" sz="1800" dirty="0" err="1">
                <a:effectLst/>
                <a:latin typeface="Century Gothic" panose="020B0502020202020204" pitchFamily="34" charset="0"/>
                <a:ea typeface="Calibri" panose="020F0502020204030204" pitchFamily="34" charset="0"/>
                <a:cs typeface="Arial" panose="020B0604020202020204" pitchFamily="34" charset="0"/>
              </a:rPr>
              <a:t>phishing</a:t>
            </a:r>
            <a:r>
              <a:rPr lang="pt-PT" sz="1800" dirty="0">
                <a:effectLst/>
                <a:latin typeface="Century Gothic" panose="020B0502020202020204" pitchFamily="34" charset="0"/>
                <a:ea typeface="Calibri" panose="020F0502020204030204" pitchFamily="34" charset="0"/>
                <a:cs typeface="Arial" panose="020B0604020202020204" pitchFamily="34" charset="0"/>
              </a:rPr>
              <a:t>, o fator de autenticação adicional acrescenta uma camada extra de segurança.</a:t>
            </a:r>
          </a:p>
          <a:p>
            <a:pPr algn="just">
              <a:lnSpc>
                <a:spcPct val="107000"/>
              </a:lnSpc>
              <a:spcBef>
                <a:spcPts val="1200"/>
              </a:spcBef>
              <a:spcAft>
                <a:spcPts val="12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Conformidade com as normas de segurança: Muitas organizações e organismos reguladores recomendam ou exigem a utilização da 2FA como parte dos seus protocolos de segurança. A conformidade com estas normas ajuda a garantir que os dados e recursos sensíveis estão adequadamente protegidos contra o acesso não autorizado.</a:t>
            </a:r>
          </a:p>
          <a:p>
            <a:pPr algn="just">
              <a:lnSpc>
                <a:spcPct val="107000"/>
              </a:lnSpc>
              <a:spcBef>
                <a:spcPts val="1200"/>
              </a:spcBef>
              <a:spcAft>
                <a:spcPts val="12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Sensibilização e controlo do utilizador: A 2FA aumenta a sensibilização e o controlo do utilizador sobre a segurança da conta, fornecendo uma camada adicional de defesa contra o acesso não autorizado. Os utilizadores ficam habilitados a tomar medidas proactivas para proteger as suas contas e dados.</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712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342900" algn="just">
              <a:spcBef>
                <a:spcPts val="1200"/>
              </a:spcBef>
              <a:spcAft>
                <a:spcPts val="1200"/>
              </a:spcAft>
              <a:buFont typeface="+mj-lt"/>
              <a:buAutoNum type="arabicPeriod"/>
            </a:pPr>
            <a:r>
              <a:rPr lang="pt-PT" sz="1800" dirty="0">
                <a:effectLst/>
                <a:latin typeface="Times New Roman" panose="02020603050405020304" pitchFamily="18" charset="0"/>
                <a:ea typeface="Times New Roman" panose="02020603050405020304" pitchFamily="18" charset="0"/>
              </a:rPr>
              <a:t>Códigos de mensagem de texto (SMS): É enviado um código de verificação para o dispositivo móvel do utilizador através de uma mensagem de texto, que este deve introduzir juntamente com a sua palavra-passe para se autenticar.</a:t>
            </a:r>
          </a:p>
          <a:p>
            <a:pPr marL="342900" lvl="0" indent="-342900" algn="just">
              <a:spcBef>
                <a:spcPts val="1200"/>
              </a:spcBef>
              <a:spcAft>
                <a:spcPts val="1200"/>
              </a:spcAft>
              <a:buFont typeface="+mj-lt"/>
              <a:buAutoNum type="arabicPeriod"/>
            </a:pPr>
            <a:r>
              <a:rPr lang="pt-PT" sz="1800" dirty="0">
                <a:effectLst/>
                <a:latin typeface="Times New Roman" panose="02020603050405020304" pitchFamily="18" charset="0"/>
                <a:ea typeface="Times New Roman" panose="02020603050405020304" pitchFamily="18" charset="0"/>
              </a:rPr>
              <a:t>Aplicações de autenticação: Os utilizadores podem instalar aplicações de autenticação como o Google </a:t>
            </a:r>
            <a:r>
              <a:rPr lang="pt-PT" sz="1800" dirty="0" err="1">
                <a:effectLst/>
                <a:latin typeface="Times New Roman" panose="02020603050405020304" pitchFamily="18" charset="0"/>
                <a:ea typeface="Times New Roman" panose="02020603050405020304" pitchFamily="18" charset="0"/>
              </a:rPr>
              <a:t>Authenticator</a:t>
            </a:r>
            <a:r>
              <a:rPr lang="pt-PT" sz="1800" dirty="0">
                <a:effectLst/>
                <a:latin typeface="Times New Roman" panose="02020603050405020304" pitchFamily="18" charset="0"/>
                <a:ea typeface="Times New Roman" panose="02020603050405020304" pitchFamily="18" charset="0"/>
              </a:rPr>
              <a:t>, o Microsoft </a:t>
            </a:r>
            <a:r>
              <a:rPr lang="pt-PT" sz="1800" dirty="0" err="1">
                <a:effectLst/>
                <a:latin typeface="Times New Roman" panose="02020603050405020304" pitchFamily="18" charset="0"/>
                <a:ea typeface="Times New Roman" panose="02020603050405020304" pitchFamily="18" charset="0"/>
              </a:rPr>
              <a:t>Authenticator</a:t>
            </a:r>
            <a:r>
              <a:rPr lang="pt-PT" sz="1800" dirty="0">
                <a:effectLst/>
                <a:latin typeface="Times New Roman" panose="02020603050405020304" pitchFamily="18" charset="0"/>
                <a:ea typeface="Times New Roman" panose="02020603050405020304" pitchFamily="18" charset="0"/>
              </a:rPr>
              <a:t> ou o </a:t>
            </a:r>
            <a:r>
              <a:rPr lang="pt-PT" sz="1800" dirty="0" err="1">
                <a:effectLst/>
                <a:latin typeface="Times New Roman" panose="02020603050405020304" pitchFamily="18" charset="0"/>
                <a:ea typeface="Times New Roman" panose="02020603050405020304" pitchFamily="18" charset="0"/>
              </a:rPr>
              <a:t>Authy</a:t>
            </a:r>
            <a:r>
              <a:rPr lang="pt-PT" sz="1800" dirty="0">
                <a:effectLst/>
                <a:latin typeface="Times New Roman" panose="02020603050405020304" pitchFamily="18" charset="0"/>
                <a:ea typeface="Times New Roman" panose="02020603050405020304" pitchFamily="18" charset="0"/>
              </a:rPr>
              <a:t> nos seus dispositivos móveis. Estas aplicações geram palavras-passe únicas baseadas no tempo (</a:t>
            </a:r>
            <a:r>
              <a:rPr lang="pt-PT" sz="1800" dirty="0" err="1">
                <a:effectLst/>
                <a:latin typeface="Times New Roman" panose="02020603050405020304" pitchFamily="18" charset="0"/>
                <a:ea typeface="Times New Roman" panose="02020603050405020304" pitchFamily="18" charset="0"/>
              </a:rPr>
              <a:t>TOTPs</a:t>
            </a:r>
            <a:r>
              <a:rPr lang="pt-PT" sz="1800" dirty="0">
                <a:effectLst/>
                <a:latin typeface="Times New Roman" panose="02020603050405020304" pitchFamily="18" charset="0"/>
                <a:ea typeface="Times New Roman" panose="02020603050405020304" pitchFamily="18" charset="0"/>
              </a:rPr>
              <a:t>) que os utilizadores introduzem juntamente com a sua palavra-passe para se autenticarem.</a:t>
            </a:r>
          </a:p>
          <a:p>
            <a:pPr marL="342900" lvl="0" indent="-342900" algn="just">
              <a:spcBef>
                <a:spcPts val="1200"/>
              </a:spcBef>
              <a:spcAft>
                <a:spcPts val="1200"/>
              </a:spcAft>
              <a:buFont typeface="+mj-lt"/>
              <a:buAutoNum type="arabicPeriod"/>
            </a:pPr>
            <a:r>
              <a:rPr lang="pt-PT" sz="1800" dirty="0" err="1">
                <a:effectLst/>
                <a:latin typeface="Times New Roman" panose="02020603050405020304" pitchFamily="18" charset="0"/>
                <a:ea typeface="Times New Roman" panose="02020603050405020304" pitchFamily="18" charset="0"/>
              </a:rPr>
              <a:t>Tokens</a:t>
            </a:r>
            <a:r>
              <a:rPr lang="pt-PT" sz="1800" dirty="0">
                <a:effectLst/>
                <a:latin typeface="Times New Roman" panose="02020603050405020304" pitchFamily="18" charset="0"/>
                <a:ea typeface="Times New Roman" panose="02020603050405020304" pitchFamily="18" charset="0"/>
              </a:rPr>
              <a:t> de hardware: Algumas organizações emitem </a:t>
            </a:r>
            <a:r>
              <a:rPr lang="pt-PT" sz="1800" dirty="0" err="1">
                <a:effectLst/>
                <a:latin typeface="Times New Roman" panose="02020603050405020304" pitchFamily="18" charset="0"/>
                <a:ea typeface="Times New Roman" panose="02020603050405020304" pitchFamily="18" charset="0"/>
              </a:rPr>
              <a:t>tokens</a:t>
            </a:r>
            <a:r>
              <a:rPr lang="pt-PT" sz="1800" dirty="0">
                <a:effectLst/>
                <a:latin typeface="Times New Roman" panose="02020603050405020304" pitchFamily="18" charset="0"/>
                <a:ea typeface="Times New Roman" panose="02020603050405020304" pitchFamily="18" charset="0"/>
              </a:rPr>
              <a:t> de hardware que geram códigos de autenticação. Os utilizadores têm de ter o </a:t>
            </a:r>
            <a:r>
              <a:rPr lang="pt-PT" sz="1800" dirty="0" err="1">
                <a:effectLst/>
                <a:latin typeface="Times New Roman" panose="02020603050405020304" pitchFamily="18" charset="0"/>
                <a:ea typeface="Times New Roman" panose="02020603050405020304" pitchFamily="18" charset="0"/>
              </a:rPr>
              <a:t>token</a:t>
            </a:r>
            <a:r>
              <a:rPr lang="pt-PT" sz="1800" dirty="0">
                <a:effectLst/>
                <a:latin typeface="Times New Roman" panose="02020603050405020304" pitchFamily="18" charset="0"/>
                <a:ea typeface="Times New Roman" panose="02020603050405020304" pitchFamily="18" charset="0"/>
              </a:rPr>
              <a:t> físico na sua posse para se autenticarem.</a:t>
            </a:r>
          </a:p>
          <a:p>
            <a:pPr marL="342900" lvl="0" indent="-342900" algn="just">
              <a:spcBef>
                <a:spcPts val="1200"/>
              </a:spcBef>
              <a:spcAft>
                <a:spcPts val="1200"/>
              </a:spcAft>
              <a:buFont typeface="+mj-lt"/>
              <a:buAutoNum type="arabicPeriod"/>
            </a:pPr>
            <a:r>
              <a:rPr lang="pt-PT" sz="1800" dirty="0">
                <a:effectLst/>
                <a:latin typeface="Times New Roman" panose="02020603050405020304" pitchFamily="18" charset="0"/>
                <a:ea typeface="Times New Roman" panose="02020603050405020304" pitchFamily="18" charset="0"/>
              </a:rPr>
              <a:t>Autenticação biométrica: Alguns sistemas suportam métodos de autenticação biométrica, como impressões digitais, reconhecimento facial ou reconhecimento de voz, como um segundo fator.</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8637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A0CB7EB-26C1-5FBD-DF23-DB58AC0944D5}"/>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E4286084-0D00-EDC8-EF1B-9776055E269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pt-PT" sz="1800" dirty="0">
                <a:effectLst/>
                <a:latin typeface="Times New Roman" panose="02020603050405020304" pitchFamily="18" charset="0"/>
                <a:ea typeface="Times New Roman" panose="02020603050405020304" pitchFamily="18" charset="0"/>
              </a:rPr>
              <a:t>A importância da atualização regular do software e dos dispositivos para atenuar as vulnerabilidades de segurança não pode ser exagerada. Eis algumas das principais razões pelas quais é crucial:</a:t>
            </a:r>
          </a:p>
          <a:p>
            <a:r>
              <a:rPr lang="pt-PT" sz="1800" dirty="0">
                <a:effectLst/>
                <a:latin typeface="Times New Roman" panose="02020603050405020304" pitchFamily="18" charset="0"/>
                <a:ea typeface="Times New Roman" panose="02020603050405020304" pitchFamily="18" charset="0"/>
              </a:rPr>
              <a:t>Correção de vulnerabilidades de segurança: As atualizações de software incluem frequentemente correções que corrigem vulnerabilidades de segurança conhecidas. Essas vulnerabilidades podem ser exploradas por </a:t>
            </a:r>
            <a:r>
              <a:rPr lang="pt-PT" sz="1800" dirty="0" err="1">
                <a:effectLst/>
                <a:latin typeface="Times New Roman" panose="02020603050405020304" pitchFamily="18" charset="0"/>
                <a:ea typeface="Times New Roman" panose="02020603050405020304" pitchFamily="18" charset="0"/>
              </a:rPr>
              <a:t>cibercriminosos</a:t>
            </a:r>
            <a:r>
              <a:rPr lang="pt-PT" sz="1800" dirty="0">
                <a:effectLst/>
                <a:latin typeface="Times New Roman" panose="02020603050405020304" pitchFamily="18" charset="0"/>
                <a:ea typeface="Times New Roman" panose="02020603050405020304" pitchFamily="18" charset="0"/>
              </a:rPr>
              <a:t> para obter acesso não autorizado a sistemas, roubar informações confidenciais ou interromper serviços. As atualizações regulares ajudam a garantir que estas vulnerabilidades são resolvidas prontamente, reduzindo o risco de exploração.</a:t>
            </a:r>
          </a:p>
          <a:p>
            <a:r>
              <a:rPr lang="pt-PT" sz="1800" dirty="0">
                <a:effectLst/>
                <a:latin typeface="Times New Roman" panose="02020603050405020304" pitchFamily="18" charset="0"/>
                <a:ea typeface="Times New Roman" panose="02020603050405020304" pitchFamily="18" charset="0"/>
              </a:rPr>
              <a:t>Proteger-se contra explorações: Os </a:t>
            </a:r>
            <a:r>
              <a:rPr lang="pt-PT" sz="1800" dirty="0" err="1">
                <a:effectLst/>
                <a:latin typeface="Times New Roman" panose="02020603050405020304" pitchFamily="18" charset="0"/>
                <a:ea typeface="Times New Roman" panose="02020603050405020304" pitchFamily="18" charset="0"/>
              </a:rPr>
              <a:t>cibercriminosos</a:t>
            </a:r>
            <a:r>
              <a:rPr lang="pt-PT" sz="1800" dirty="0">
                <a:effectLst/>
                <a:latin typeface="Times New Roman" panose="02020603050405020304" pitchFamily="18" charset="0"/>
                <a:ea typeface="Times New Roman" panose="02020603050405020304" pitchFamily="18" charset="0"/>
              </a:rPr>
              <a:t> estão constantemente a desenvolver novas técnicas e explorações para atacar software e dispositivos. Ao manter o software e os dispositivos atualizados, os utilizadores podem proteger-se contra vulnerabilidades e explorações recentemente descobertas. Isto ajuda a manter a integridade e a segurança dos sistemas e dos dados.</a:t>
            </a:r>
          </a:p>
          <a:p>
            <a:r>
              <a:rPr lang="pt-PT" sz="1800" dirty="0">
                <a:effectLst/>
                <a:latin typeface="Times New Roman" panose="02020603050405020304" pitchFamily="18" charset="0"/>
                <a:ea typeface="Times New Roman" panose="02020603050405020304" pitchFamily="18" charset="0"/>
              </a:rPr>
              <a:t>Manter a conformidade: Em muitos sectores, a conformidade com regulamentos e normas relacionados com a </a:t>
            </a:r>
            <a:r>
              <a:rPr lang="pt-PT" sz="1800" dirty="0" err="1">
                <a:effectLst/>
                <a:latin typeface="Times New Roman" panose="02020603050405020304" pitchFamily="18" charset="0"/>
                <a:ea typeface="Times New Roman" panose="02020603050405020304" pitchFamily="18" charset="0"/>
              </a:rPr>
              <a:t>cibersegurança</a:t>
            </a:r>
            <a:r>
              <a:rPr lang="pt-PT" sz="1800" dirty="0">
                <a:effectLst/>
                <a:latin typeface="Times New Roman" panose="02020603050405020304" pitchFamily="18" charset="0"/>
                <a:ea typeface="Times New Roman" panose="02020603050405020304" pitchFamily="18" charset="0"/>
              </a:rPr>
              <a:t> é obrigatória. A atualização regular do software e dos dispositivos é frequentemente um requisito destes regulamentos e normas. O não cumprimento destes requisitos pode resultar em penalizações, multas ou outras consequências legais.</a:t>
            </a:r>
          </a:p>
          <a:p>
            <a:r>
              <a:rPr lang="pt-PT" sz="1800" dirty="0">
                <a:effectLst/>
                <a:latin typeface="Times New Roman" panose="02020603050405020304" pitchFamily="18" charset="0"/>
                <a:ea typeface="Times New Roman" panose="02020603050405020304" pitchFamily="18" charset="0"/>
              </a:rPr>
              <a:t>Melhorar a estabilidade e o desempenho: As </a:t>
            </a:r>
            <a:r>
              <a:rPr lang="pt-PT" sz="1800" dirty="0" err="1">
                <a:effectLst/>
                <a:latin typeface="Times New Roman" panose="02020603050405020304" pitchFamily="18" charset="0"/>
                <a:ea typeface="Times New Roman" panose="02020603050405020304" pitchFamily="18" charset="0"/>
              </a:rPr>
              <a:t>actualizações</a:t>
            </a:r>
            <a:r>
              <a:rPr lang="pt-PT" sz="1800" dirty="0">
                <a:effectLst/>
                <a:latin typeface="Times New Roman" panose="02020603050405020304" pitchFamily="18" charset="0"/>
                <a:ea typeface="Times New Roman" panose="02020603050405020304" pitchFamily="18" charset="0"/>
              </a:rPr>
              <a:t> de software não só resolvem as vulnerabilidades de segurança, como também incluem melhorias na estabilidade e no desempenho. Ao manter o software e os dispositivos </a:t>
            </a:r>
            <a:r>
              <a:rPr lang="pt-PT" sz="1800" dirty="0" err="1">
                <a:effectLst/>
                <a:latin typeface="Times New Roman" panose="02020603050405020304" pitchFamily="18" charset="0"/>
                <a:ea typeface="Times New Roman" panose="02020603050405020304" pitchFamily="18" charset="0"/>
              </a:rPr>
              <a:t>actualizados</a:t>
            </a:r>
            <a:r>
              <a:rPr lang="pt-PT" sz="1800" dirty="0">
                <a:effectLst/>
                <a:latin typeface="Times New Roman" panose="02020603050405020304" pitchFamily="18" charset="0"/>
                <a:ea typeface="Times New Roman" panose="02020603050405020304" pitchFamily="18" charset="0"/>
              </a:rPr>
              <a:t>, os utilizadores podem beneficiar de uma maior fiabilidade, de um desempenho mais rápido e de uma funcionalidade melhorada.</a:t>
            </a:r>
          </a:p>
          <a:p>
            <a:r>
              <a:rPr lang="pt-PT" sz="1800" dirty="0">
                <a:effectLst/>
                <a:latin typeface="Times New Roman" panose="02020603050405020304" pitchFamily="18" charset="0"/>
                <a:ea typeface="Times New Roman" panose="02020603050405020304" pitchFamily="18" charset="0"/>
              </a:rPr>
              <a:t>Proteção contra </a:t>
            </a:r>
            <a:r>
              <a:rPr lang="pt-PT" sz="1800" dirty="0" err="1">
                <a:effectLst/>
                <a:latin typeface="Times New Roman" panose="02020603050405020304" pitchFamily="18" charset="0"/>
                <a:ea typeface="Times New Roman" panose="02020603050405020304" pitchFamily="18" charset="0"/>
              </a:rPr>
              <a:t>malware</a:t>
            </a:r>
            <a:r>
              <a:rPr lang="pt-PT" sz="1800" dirty="0">
                <a:effectLst/>
                <a:latin typeface="Times New Roman" panose="02020603050405020304" pitchFamily="18" charset="0"/>
                <a:ea typeface="Times New Roman" panose="02020603050405020304" pitchFamily="18" charset="0"/>
              </a:rPr>
              <a:t> e ciberataques: O software e os dispositivos </a:t>
            </a:r>
            <a:r>
              <a:rPr lang="pt-PT" sz="1800" dirty="0" err="1">
                <a:effectLst/>
                <a:latin typeface="Times New Roman" panose="02020603050405020304" pitchFamily="18" charset="0"/>
                <a:ea typeface="Times New Roman" panose="02020603050405020304" pitchFamily="18" charset="0"/>
              </a:rPr>
              <a:t>desactualizados</a:t>
            </a:r>
            <a:r>
              <a:rPr lang="pt-PT" sz="1800" dirty="0">
                <a:effectLst/>
                <a:latin typeface="Times New Roman" panose="02020603050405020304" pitchFamily="18" charset="0"/>
                <a:ea typeface="Times New Roman" panose="02020603050405020304" pitchFamily="18" charset="0"/>
              </a:rPr>
              <a:t> são mais vulneráveis a </a:t>
            </a:r>
            <a:r>
              <a:rPr lang="pt-PT" sz="1800" dirty="0" err="1">
                <a:effectLst/>
                <a:latin typeface="Times New Roman" panose="02020603050405020304" pitchFamily="18" charset="0"/>
                <a:ea typeface="Times New Roman" panose="02020603050405020304" pitchFamily="18" charset="0"/>
              </a:rPr>
              <a:t>infecções</a:t>
            </a:r>
            <a:r>
              <a:rPr lang="pt-PT" sz="1800" dirty="0">
                <a:effectLst/>
                <a:latin typeface="Times New Roman" panose="02020603050405020304" pitchFamily="18" charset="0"/>
                <a:ea typeface="Times New Roman" panose="02020603050405020304" pitchFamily="18" charset="0"/>
              </a:rPr>
              <a:t> de </a:t>
            </a:r>
            <a:r>
              <a:rPr lang="pt-PT" sz="1800" dirty="0" err="1">
                <a:effectLst/>
                <a:latin typeface="Times New Roman" panose="02020603050405020304" pitchFamily="18" charset="0"/>
                <a:ea typeface="Times New Roman" panose="02020603050405020304" pitchFamily="18" charset="0"/>
              </a:rPr>
              <a:t>malware</a:t>
            </a:r>
            <a:r>
              <a:rPr lang="pt-PT" sz="1800" dirty="0">
                <a:effectLst/>
                <a:latin typeface="Times New Roman" panose="02020603050405020304" pitchFamily="18" charset="0"/>
                <a:ea typeface="Times New Roman" panose="02020603050405020304" pitchFamily="18" charset="0"/>
              </a:rPr>
              <a:t> e ciberataques. Os </a:t>
            </a:r>
            <a:r>
              <a:rPr lang="pt-PT" sz="1800" dirty="0" err="1">
                <a:effectLst/>
                <a:latin typeface="Times New Roman" panose="02020603050405020304" pitchFamily="18" charset="0"/>
                <a:ea typeface="Times New Roman" panose="02020603050405020304" pitchFamily="18" charset="0"/>
              </a:rPr>
              <a:t>cibercriminosos</a:t>
            </a:r>
            <a:r>
              <a:rPr lang="pt-PT" sz="1800" dirty="0">
                <a:effectLst/>
                <a:latin typeface="Times New Roman" panose="02020603050405020304" pitchFamily="18" charset="0"/>
                <a:ea typeface="Times New Roman" panose="02020603050405020304" pitchFamily="18" charset="0"/>
              </a:rPr>
              <a:t> exploram frequentemente vulnerabilidades conhecidas em software desatualizado para distribuir </a:t>
            </a:r>
            <a:r>
              <a:rPr lang="pt-PT" sz="1800" dirty="0" err="1">
                <a:effectLst/>
                <a:latin typeface="Times New Roman" panose="02020603050405020304" pitchFamily="18" charset="0"/>
                <a:ea typeface="Times New Roman" panose="02020603050405020304" pitchFamily="18" charset="0"/>
              </a:rPr>
              <a:t>malware</a:t>
            </a:r>
            <a:r>
              <a:rPr lang="pt-PT" sz="1800" dirty="0">
                <a:effectLst/>
                <a:latin typeface="Times New Roman" panose="02020603050405020304" pitchFamily="18" charset="0"/>
                <a:ea typeface="Times New Roman" panose="02020603050405020304" pitchFamily="18" charset="0"/>
              </a:rPr>
              <a:t>, como </a:t>
            </a:r>
            <a:r>
              <a:rPr lang="pt-PT" sz="1800" dirty="0" err="1">
                <a:effectLst/>
                <a:latin typeface="Times New Roman" panose="02020603050405020304" pitchFamily="18" charset="0"/>
                <a:ea typeface="Times New Roman" panose="02020603050405020304" pitchFamily="18" charset="0"/>
              </a:rPr>
              <a:t>ransomware</a:t>
            </a:r>
            <a:r>
              <a:rPr lang="pt-PT" sz="1800" dirty="0">
                <a:effectLst/>
                <a:latin typeface="Times New Roman" panose="02020603050405020304" pitchFamily="18" charset="0"/>
                <a:ea typeface="Times New Roman" panose="02020603050405020304" pitchFamily="18" charset="0"/>
              </a:rPr>
              <a:t>, vírus ou spyware. As </a:t>
            </a:r>
            <a:r>
              <a:rPr lang="pt-PT" sz="1800" dirty="0" err="1">
                <a:effectLst/>
                <a:latin typeface="Times New Roman" panose="02020603050405020304" pitchFamily="18" charset="0"/>
                <a:ea typeface="Times New Roman" panose="02020603050405020304" pitchFamily="18" charset="0"/>
              </a:rPr>
              <a:t>actualizações</a:t>
            </a:r>
            <a:r>
              <a:rPr lang="pt-PT" sz="1800" dirty="0">
                <a:effectLst/>
                <a:latin typeface="Times New Roman" panose="02020603050405020304" pitchFamily="18" charset="0"/>
                <a:ea typeface="Times New Roman" panose="02020603050405020304" pitchFamily="18" charset="0"/>
              </a:rPr>
              <a:t> regulares ajudam a proteger contra estas ameaças, colmatando as lacunas de segurança.</a:t>
            </a:r>
          </a:p>
          <a:p>
            <a:r>
              <a:rPr lang="pt-PT" sz="1800" dirty="0">
                <a:effectLst/>
                <a:latin typeface="Times New Roman" panose="02020603050405020304" pitchFamily="18" charset="0"/>
                <a:ea typeface="Times New Roman" panose="02020603050405020304" pitchFamily="18" charset="0"/>
              </a:rPr>
              <a:t>Manter o suporte do fornecedor: Normalmente, os fornecedores de software fornecem suporte e manutenção para os seus produtos durante um período limitado. Quando o software chega ao fim do seu ciclo de vida de suporte, os fornecedores podem deixar de lançar </a:t>
            </a:r>
            <a:r>
              <a:rPr lang="pt-PT" sz="1800" dirty="0" err="1">
                <a:effectLst/>
                <a:latin typeface="Times New Roman" panose="02020603050405020304" pitchFamily="18" charset="0"/>
                <a:ea typeface="Times New Roman" panose="02020603050405020304" pitchFamily="18" charset="0"/>
              </a:rPr>
              <a:t>actualizações</a:t>
            </a:r>
            <a:r>
              <a:rPr lang="pt-PT" sz="1800" dirty="0">
                <a:effectLst/>
                <a:latin typeface="Times New Roman" panose="02020603050405020304" pitchFamily="18" charset="0"/>
                <a:ea typeface="Times New Roman" panose="02020603050405020304" pitchFamily="18" charset="0"/>
              </a:rPr>
              <a:t> e </a:t>
            </a:r>
            <a:r>
              <a:rPr lang="pt-PT" sz="1800" dirty="0" err="1">
                <a:effectLst/>
                <a:latin typeface="Times New Roman" panose="02020603050405020304" pitchFamily="18" charset="0"/>
                <a:ea typeface="Times New Roman" panose="02020603050405020304" pitchFamily="18" charset="0"/>
              </a:rPr>
              <a:t>patches</a:t>
            </a:r>
            <a:r>
              <a:rPr lang="pt-PT" sz="1800" dirty="0">
                <a:effectLst/>
                <a:latin typeface="Times New Roman" panose="02020603050405020304" pitchFamily="18" charset="0"/>
                <a:ea typeface="Times New Roman" panose="02020603050405020304" pitchFamily="18" charset="0"/>
              </a:rPr>
              <a:t>, deixando os utilizadores vulneráveis a ameaças à segurança. A atualização regular do software e dos dispositivos garante que os utilizadores continuam a receber suporte do fornecedor e proteção contra vulnerabilidades de segurança.</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BAF31C80-E334-CF83-32FD-F975548243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097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err="1">
                <a:effectLst/>
                <a:latin typeface="Century Gothic" panose="020B0502020202020204" pitchFamily="34" charset="0"/>
                <a:ea typeface="Calibri" panose="020F0502020204030204" pitchFamily="34" charset="0"/>
                <a:cs typeface="Arial" panose="020B0604020202020204" pitchFamily="34" charset="0"/>
              </a:rPr>
              <a:t>Detailed</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instructions</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are</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available</a:t>
            </a:r>
            <a:r>
              <a:rPr lang="de-DE" sz="1800" dirty="0">
                <a:effectLst/>
                <a:latin typeface="Century Gothic" panose="020B0502020202020204" pitchFamily="34" charset="0"/>
                <a:ea typeface="Calibri" panose="020F0502020204030204" pitchFamily="34" charset="0"/>
                <a:cs typeface="Arial" panose="020B0604020202020204" pitchFamily="34" charset="0"/>
              </a:rPr>
              <a:t> in a </a:t>
            </a:r>
            <a:r>
              <a:rPr lang="de-DE" sz="1800" dirty="0" err="1">
                <a:effectLst/>
                <a:latin typeface="Century Gothic" panose="020B0502020202020204" pitchFamily="34" charset="0"/>
                <a:ea typeface="Calibri" panose="020F0502020204030204" pitchFamily="34" charset="0"/>
                <a:cs typeface="Arial" panose="020B0604020202020204" pitchFamily="34" charset="0"/>
              </a:rPr>
              <a:t>trainer</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guide</a:t>
            </a:r>
            <a:r>
              <a:rPr lang="de-DE" sz="1800" dirty="0">
                <a:effectLst/>
                <a:latin typeface="Century Gothic" panose="020B050202020202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366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228600" algn="just" defTabSz="914400" rtl="0" eaLnBrk="1" fontAlgn="auto" latinLnBrk="0" hangingPunct="1">
              <a:lnSpc>
                <a:spcPct val="107000"/>
              </a:lnSpc>
              <a:spcBef>
                <a:spcPts val="1200"/>
              </a:spcBef>
              <a:spcAft>
                <a:spcPts val="1200"/>
              </a:spcAft>
              <a:buClr>
                <a:srgbClr val="000000"/>
              </a:buClr>
              <a:buSzPts val="1400"/>
              <a:buFont typeface="Arial"/>
              <a:buNone/>
              <a:tabLst/>
              <a:defRPr/>
            </a:pPr>
            <a:r>
              <a:rPr lang="pt-PT" sz="1800" dirty="0">
                <a:effectLst/>
                <a:latin typeface="Century Gothic" panose="020B0502020202020204" pitchFamily="34" charset="0"/>
                <a:ea typeface="Calibri" panose="020F0502020204030204" pitchFamily="34" charset="0"/>
                <a:cs typeface="Arial" panose="020B0604020202020204" pitchFamily="34" charset="0"/>
              </a:rPr>
              <a:t>Abaixo são explorados os tipos comuns de golpes, suas características e sinais de alerta a serem observados.</a:t>
            </a:r>
          </a:p>
          <a:p>
            <a:pPr marL="457200" marR="0" lvl="0" indent="-228600" algn="just" defTabSz="914400" rtl="0" eaLnBrk="1" fontAlgn="auto" latinLnBrk="0" hangingPunct="1">
              <a:lnSpc>
                <a:spcPct val="107000"/>
              </a:lnSpc>
              <a:spcBef>
                <a:spcPts val="1200"/>
              </a:spcBef>
              <a:spcAft>
                <a:spcPts val="1200"/>
              </a:spcAft>
              <a:buClr>
                <a:srgbClr val="000000"/>
              </a:buClr>
              <a:buSzPts val="1400"/>
              <a:buFont typeface="Arial"/>
              <a:buNone/>
              <a:tabLst/>
              <a:defRPr/>
            </a:pPr>
            <a:endParaRPr lang="en-GB" sz="1800" b="1"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pt-PT" sz="1800" b="1" dirty="0">
                <a:effectLst/>
                <a:latin typeface="Century Gothic" panose="020B0502020202020204" pitchFamily="34" charset="0"/>
                <a:ea typeface="Calibri" panose="020F0502020204030204" pitchFamily="34" charset="0"/>
                <a:cs typeface="Arial" panose="020B0604020202020204" pitchFamily="34" charset="0"/>
              </a:rPr>
              <a:t>E-mails de </a:t>
            </a:r>
            <a:r>
              <a:rPr lang="pt-PT" sz="1800" b="1" dirty="0" err="1">
                <a:effectLst/>
                <a:latin typeface="Century Gothic" panose="020B0502020202020204" pitchFamily="34" charset="0"/>
                <a:ea typeface="Calibri" panose="020F0502020204030204" pitchFamily="34" charset="0"/>
                <a:cs typeface="Arial" panose="020B0604020202020204" pitchFamily="34" charset="0"/>
              </a:rPr>
              <a:t>phishing</a:t>
            </a:r>
            <a:r>
              <a:rPr lang="pt-PT" sz="1800" b="1" dirty="0">
                <a:effectLst/>
                <a:latin typeface="Century Gothic" panose="020B0502020202020204" pitchFamily="34" charset="0"/>
                <a:ea typeface="Calibri" panose="020F0502020204030204" pitchFamily="34" charset="0"/>
                <a:cs typeface="Arial" panose="020B0604020202020204" pitchFamily="34" charset="0"/>
              </a:rPr>
              <a:t> </a:t>
            </a:r>
            <a:r>
              <a:rPr lang="pt-PT" sz="1800" b="0" dirty="0">
                <a:effectLst/>
                <a:latin typeface="Century Gothic" panose="020B0502020202020204" pitchFamily="34" charset="0"/>
                <a:ea typeface="Calibri" panose="020F0502020204030204" pitchFamily="34" charset="0"/>
                <a:cs typeface="Arial" panose="020B0604020202020204" pitchFamily="34" charset="0"/>
              </a:rPr>
              <a:t>são e-mails fraudulentos que parecem ser de organizações ou indivíduos legítimos, mas são projetados para enganar os destinatários a revelar informações confidenciais, como senhas, nomes de usuário, números de cartão de crédito ou outras informações pessoais. Esses e-mails geralmente contêm links para sites falsos ou anexos maliciosos.
Exemplo: em 2016, um golpe de </a:t>
            </a:r>
            <a:r>
              <a:rPr lang="pt-PT" sz="1800" b="0" dirty="0" err="1">
                <a:effectLst/>
                <a:latin typeface="Century Gothic" panose="020B0502020202020204" pitchFamily="34" charset="0"/>
                <a:ea typeface="Calibri" panose="020F0502020204030204" pitchFamily="34" charset="0"/>
                <a:cs typeface="Arial" panose="020B0604020202020204" pitchFamily="34" charset="0"/>
              </a:rPr>
              <a:t>phishing</a:t>
            </a:r>
            <a:r>
              <a:rPr lang="pt-PT" sz="1800" b="0" dirty="0">
                <a:effectLst/>
                <a:latin typeface="Century Gothic" panose="020B0502020202020204" pitchFamily="34" charset="0"/>
                <a:ea typeface="Calibri" panose="020F0502020204030204" pitchFamily="34" charset="0"/>
                <a:cs typeface="Arial" panose="020B0604020202020204" pitchFamily="34" charset="0"/>
              </a:rPr>
              <a:t> generalizado teve como alvo os usuários do Gmail enviando e-mails que pareciam ser do Google, levando os usuários a clicar em um link para uma página de login falsa do Google. Os usuários que inseriram suas credenciais na página falsa inadvertidamente deram suas informações de login aos invasores, que então obtiveram acesso não autorizado às suas contas.</a:t>
            </a:r>
            <a:endParaRPr lang="en-GB" sz="1800" b="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pt-PT" sz="1800" b="0" dirty="0">
                <a:effectLst/>
                <a:latin typeface="Century Gothic" panose="020B0502020202020204" pitchFamily="34" charset="0"/>
                <a:ea typeface="Calibri" panose="020F0502020204030204" pitchFamily="34" charset="0"/>
                <a:cs typeface="Arial" panose="020B0604020202020204" pitchFamily="34" charset="0"/>
              </a:rPr>
              <a:t>Os </a:t>
            </a:r>
            <a:r>
              <a:rPr lang="pt-PT" sz="1800" b="1" dirty="0">
                <a:effectLst/>
                <a:latin typeface="Century Gothic" panose="020B0502020202020204" pitchFamily="34" charset="0"/>
                <a:ea typeface="Calibri" panose="020F0502020204030204" pitchFamily="34" charset="0"/>
                <a:cs typeface="Arial" panose="020B0604020202020204" pitchFamily="34" charset="0"/>
              </a:rPr>
              <a:t>esquemas </a:t>
            </a:r>
            <a:r>
              <a:rPr lang="pt-PT" sz="1800" b="1" dirty="0" err="1">
                <a:effectLst/>
                <a:latin typeface="Century Gothic" panose="020B0502020202020204" pitchFamily="34" charset="0"/>
                <a:ea typeface="Calibri" panose="020F0502020204030204" pitchFamily="34" charset="0"/>
                <a:cs typeface="Arial" panose="020B0604020202020204" pitchFamily="34" charset="0"/>
              </a:rPr>
              <a:t>Ponzi</a:t>
            </a:r>
            <a:r>
              <a:rPr lang="pt-PT" sz="1800" b="1" dirty="0">
                <a:effectLst/>
                <a:latin typeface="Century Gothic" panose="020B0502020202020204" pitchFamily="34" charset="0"/>
                <a:ea typeface="Calibri" panose="020F0502020204030204" pitchFamily="34" charset="0"/>
                <a:cs typeface="Arial" panose="020B0604020202020204" pitchFamily="34" charset="0"/>
              </a:rPr>
              <a:t> </a:t>
            </a:r>
            <a:r>
              <a:rPr lang="pt-PT" sz="1800" b="0" dirty="0">
                <a:effectLst/>
                <a:latin typeface="Century Gothic" panose="020B0502020202020204" pitchFamily="34" charset="0"/>
                <a:ea typeface="Calibri" panose="020F0502020204030204" pitchFamily="34" charset="0"/>
                <a:cs typeface="Arial" panose="020B0604020202020204" pitchFamily="34" charset="0"/>
              </a:rPr>
              <a:t>são esquemas de investimento fraudulentos que prometem altos retornos aos investidores com pouco ou nenhum risco. Em um esquema </a:t>
            </a:r>
            <a:r>
              <a:rPr lang="pt-PT" sz="1800" b="0" dirty="0" err="1">
                <a:effectLst/>
                <a:latin typeface="Century Gothic" panose="020B0502020202020204" pitchFamily="34" charset="0"/>
                <a:ea typeface="Calibri" panose="020F0502020204030204" pitchFamily="34" charset="0"/>
                <a:cs typeface="Arial" panose="020B0604020202020204" pitchFamily="34" charset="0"/>
              </a:rPr>
              <a:t>Ponzi</a:t>
            </a:r>
            <a:r>
              <a:rPr lang="pt-PT" sz="1800" b="0" dirty="0">
                <a:effectLst/>
                <a:latin typeface="Century Gothic" panose="020B0502020202020204" pitchFamily="34" charset="0"/>
                <a:ea typeface="Calibri" panose="020F0502020204030204" pitchFamily="34" charset="0"/>
                <a:cs typeface="Arial" panose="020B0604020202020204" pitchFamily="34" charset="0"/>
              </a:rPr>
              <a:t>, os primeiros investidores recebem retornos dos investimentos de investidores posteriores, em vez de lucros legítimos. À medida que o esquema cresce, o operador pode usar fundos de novos investidores para pagar retornos a investidores anteriores, criando a ilusão de rentabilidade.
Exemplo: Um dos esquemas </a:t>
            </a:r>
            <a:r>
              <a:rPr lang="pt-PT" sz="1800" b="0" dirty="0" err="1">
                <a:effectLst/>
                <a:latin typeface="Century Gothic" panose="020B0502020202020204" pitchFamily="34" charset="0"/>
                <a:ea typeface="Calibri" panose="020F0502020204030204" pitchFamily="34" charset="0"/>
                <a:cs typeface="Arial" panose="020B0604020202020204" pitchFamily="34" charset="0"/>
              </a:rPr>
              <a:t>Ponzi</a:t>
            </a:r>
            <a:r>
              <a:rPr lang="pt-PT" sz="1800" b="0" dirty="0">
                <a:effectLst/>
                <a:latin typeface="Century Gothic" panose="020B0502020202020204" pitchFamily="34" charset="0"/>
                <a:ea typeface="Calibri" panose="020F0502020204030204" pitchFamily="34" charset="0"/>
                <a:cs typeface="Arial" panose="020B0604020202020204" pitchFamily="34" charset="0"/>
              </a:rPr>
              <a:t> mais infames da história foi orquestrado por </a:t>
            </a:r>
            <a:r>
              <a:rPr lang="pt-PT" sz="1800" b="0" dirty="0" err="1">
                <a:effectLst/>
                <a:latin typeface="Century Gothic" panose="020B0502020202020204" pitchFamily="34" charset="0"/>
                <a:ea typeface="Calibri" panose="020F0502020204030204" pitchFamily="34" charset="0"/>
                <a:cs typeface="Arial" panose="020B0604020202020204" pitchFamily="34" charset="0"/>
              </a:rPr>
              <a:t>Bernie</a:t>
            </a:r>
            <a:r>
              <a:rPr lang="pt-PT" sz="1800" b="0" dirty="0">
                <a:effectLst/>
                <a:latin typeface="Century Gothic" panose="020B0502020202020204" pitchFamily="34" charset="0"/>
                <a:ea typeface="Calibri" panose="020F0502020204030204" pitchFamily="34" charset="0"/>
                <a:cs typeface="Arial" panose="020B0604020202020204" pitchFamily="34" charset="0"/>
              </a:rPr>
              <a:t> </a:t>
            </a:r>
            <a:r>
              <a:rPr lang="pt-PT" sz="1800" b="0" dirty="0" err="1">
                <a:effectLst/>
                <a:latin typeface="Century Gothic" panose="020B0502020202020204" pitchFamily="34" charset="0"/>
                <a:ea typeface="Calibri" panose="020F0502020204030204" pitchFamily="34" charset="0"/>
                <a:cs typeface="Arial" panose="020B0604020202020204" pitchFamily="34" charset="0"/>
              </a:rPr>
              <a:t>Madoff</a:t>
            </a:r>
            <a:r>
              <a:rPr lang="pt-PT" sz="1800" b="0" dirty="0">
                <a:effectLst/>
                <a:latin typeface="Century Gothic" panose="020B0502020202020204" pitchFamily="34" charset="0"/>
                <a:ea typeface="Calibri" panose="020F0502020204030204" pitchFamily="34" charset="0"/>
                <a:cs typeface="Arial" panose="020B0604020202020204" pitchFamily="34" charset="0"/>
              </a:rPr>
              <a:t>, que defraudou investidores de milhares de milhões de dólares ao longo de várias décadas. </a:t>
            </a:r>
            <a:r>
              <a:rPr lang="pt-PT" sz="1800" b="0" dirty="0" err="1">
                <a:effectLst/>
                <a:latin typeface="Century Gothic" panose="020B0502020202020204" pitchFamily="34" charset="0"/>
                <a:ea typeface="Calibri" panose="020F0502020204030204" pitchFamily="34" charset="0"/>
                <a:cs typeface="Arial" panose="020B0604020202020204" pitchFamily="34" charset="0"/>
              </a:rPr>
              <a:t>Madoff</a:t>
            </a:r>
            <a:r>
              <a:rPr lang="pt-PT" sz="1800" b="0" dirty="0">
                <a:effectLst/>
                <a:latin typeface="Century Gothic" panose="020B0502020202020204" pitchFamily="34" charset="0"/>
                <a:ea typeface="Calibri" panose="020F0502020204030204" pitchFamily="34" charset="0"/>
                <a:cs typeface="Arial" panose="020B0604020202020204" pitchFamily="34" charset="0"/>
              </a:rPr>
              <a:t> prometeu retornos altos e consistentes aos investidores por meio de sua empresa de investimentos, mas em vez disso estava usando fundos de novos investidores para pagar retornos aos investidores existentes. O esquema acabou por ruir em 2008, levando a enormes perdas financeiras para milhares de investidores.</a:t>
            </a:r>
            <a:endParaRPr lang="en-GB" sz="1800" b="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pt-PT" sz="1800" b="0" dirty="0">
                <a:effectLst/>
                <a:latin typeface="Century Gothic" panose="020B0502020202020204" pitchFamily="34" charset="0"/>
                <a:ea typeface="Calibri" panose="020F0502020204030204" pitchFamily="34" charset="0"/>
                <a:cs typeface="Arial" panose="020B0604020202020204" pitchFamily="34" charset="0"/>
              </a:rPr>
              <a:t>Os </a:t>
            </a:r>
            <a:r>
              <a:rPr lang="pt-PT" sz="1800" b="1" dirty="0">
                <a:effectLst/>
                <a:latin typeface="Century Gothic" panose="020B0502020202020204" pitchFamily="34" charset="0"/>
                <a:ea typeface="Calibri" panose="020F0502020204030204" pitchFamily="34" charset="0"/>
                <a:cs typeface="Arial" panose="020B0604020202020204" pitchFamily="34" charset="0"/>
              </a:rPr>
              <a:t>golpes de investimento </a:t>
            </a:r>
            <a:r>
              <a:rPr lang="pt-PT" sz="1800" b="0" dirty="0">
                <a:effectLst/>
                <a:latin typeface="Century Gothic" panose="020B0502020202020204" pitchFamily="34" charset="0"/>
                <a:ea typeface="Calibri" panose="020F0502020204030204" pitchFamily="34" charset="0"/>
                <a:cs typeface="Arial" panose="020B0604020202020204" pitchFamily="34" charset="0"/>
              </a:rPr>
              <a:t>envolvem esquemas fraudulentos ou ofertas que prometem altos retornos sobre os investimentos, mas, em última análise, resultam em perdas financeiras para os investidores. Esses golpes geralmente têm como alvo indivíduos que procuram investir seu dinheiro em oportunidades que parecem boas demais para ser verdade.
Exemplo: Nos últimos anos, os golpes de investimento em </a:t>
            </a:r>
            <a:r>
              <a:rPr lang="pt-PT" sz="1800" b="0" dirty="0" err="1">
                <a:effectLst/>
                <a:latin typeface="Century Gothic" panose="020B0502020202020204" pitchFamily="34" charset="0"/>
                <a:ea typeface="Calibri" panose="020F0502020204030204" pitchFamily="34" charset="0"/>
                <a:cs typeface="Arial" panose="020B0604020202020204" pitchFamily="34" charset="0"/>
              </a:rPr>
              <a:t>criptomoedas</a:t>
            </a:r>
            <a:r>
              <a:rPr lang="pt-PT" sz="1800" b="0" dirty="0">
                <a:effectLst/>
                <a:latin typeface="Century Gothic" panose="020B0502020202020204" pitchFamily="34" charset="0"/>
                <a:ea typeface="Calibri" panose="020F0502020204030204" pitchFamily="34" charset="0"/>
                <a:cs typeface="Arial" panose="020B0604020202020204" pitchFamily="34" charset="0"/>
              </a:rPr>
              <a:t> têm se tornado cada vez mais prevalentes. Os golpistas podem promover falsas ofertas iniciais de moedas (</a:t>
            </a:r>
            <a:r>
              <a:rPr lang="pt-PT" sz="1800" b="0" dirty="0" err="1">
                <a:effectLst/>
                <a:latin typeface="Century Gothic" panose="020B0502020202020204" pitchFamily="34" charset="0"/>
                <a:ea typeface="Calibri" panose="020F0502020204030204" pitchFamily="34" charset="0"/>
                <a:cs typeface="Arial" panose="020B0604020202020204" pitchFamily="34" charset="0"/>
              </a:rPr>
              <a:t>ICOs</a:t>
            </a:r>
            <a:r>
              <a:rPr lang="pt-PT" sz="1800" b="0" dirty="0">
                <a:effectLst/>
                <a:latin typeface="Century Gothic" panose="020B0502020202020204" pitchFamily="34" charset="0"/>
                <a:ea typeface="Calibri" panose="020F0502020204030204" pitchFamily="34" charset="0"/>
                <a:cs typeface="Arial" panose="020B0604020202020204" pitchFamily="34" charset="0"/>
              </a:rPr>
              <a:t>) ou oportunidades de investimento em </a:t>
            </a:r>
            <a:r>
              <a:rPr lang="pt-PT" sz="1800" b="0" dirty="0" err="1">
                <a:effectLst/>
                <a:latin typeface="Century Gothic" panose="020B0502020202020204" pitchFamily="34" charset="0"/>
                <a:ea typeface="Calibri" panose="020F0502020204030204" pitchFamily="34" charset="0"/>
                <a:cs typeface="Arial" panose="020B0604020202020204" pitchFamily="34" charset="0"/>
              </a:rPr>
              <a:t>criptomoedas</a:t>
            </a:r>
            <a:r>
              <a:rPr lang="pt-PT" sz="1800" b="0" dirty="0">
                <a:effectLst/>
                <a:latin typeface="Century Gothic" panose="020B0502020202020204" pitchFamily="34" charset="0"/>
                <a:ea typeface="Calibri" panose="020F0502020204030204" pitchFamily="34" charset="0"/>
                <a:cs typeface="Arial" panose="020B0604020202020204" pitchFamily="34" charset="0"/>
              </a:rPr>
              <a:t> falsas, prometendo altos retornos com risco mínimo. Essas fraudes são projetadas para enganar os investidores a enviar seu dinheiro para os golpistas, resultando em perdas financeiras para as vítimas.</a:t>
            </a:r>
            <a:endParaRPr lang="de-AT" sz="1800" b="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2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50000"/>
              </a:lnSpc>
              <a:spcBef>
                <a:spcPts val="1200"/>
              </a:spcBef>
              <a:spcAft>
                <a:spcPts val="8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Os objetivos de aprendizagem deste módulo são diversos e projetados para equipar os participantes com conhecimentos abrangentes e habilidades práticas em áreas específicas.</a:t>
            </a:r>
          </a:p>
          <a:p>
            <a:pPr algn="just">
              <a:lnSpc>
                <a:spcPct val="150000"/>
              </a:lnSpc>
              <a:spcBef>
                <a:spcPts val="1200"/>
              </a:spcBef>
              <a:spcAft>
                <a:spcPts val="8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
O primeiro tópico é Segurança Online. Ele mergulha no domínio da segurança online, destacando riscos comuns, como roubo de identidade, transações fraudulentas e ameaças de segurança cibernética. Explica os impactos financeiros e emocionais destes riscos nos indivíduos, enfatizando a importância de salvaguardar as informações pessoais. </a:t>
            </a:r>
          </a:p>
          <a:p>
            <a:pPr algn="just">
              <a:lnSpc>
                <a:spcPct val="150000"/>
              </a:lnSpc>
              <a:spcBef>
                <a:spcPts val="1200"/>
              </a:spcBef>
              <a:spcAft>
                <a:spcPts val="8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
O segundo tópico é "Como comprar online com segurança". Os principais objetivos incluem a compreensão dos riscos associados às compras online, a identificação de métodos comuns de fraude online e cibercrime, a avaliação da segurança de sites e métodos de pagamento e a implementação de estratégias para proteger informações pessoais e financeiras.</a:t>
            </a:r>
            <a:br>
              <a:rPr lang="en-GB" sz="1800" dirty="0">
                <a:effectLst/>
                <a:latin typeface="Century Gothic" panose="020B0502020202020204" pitchFamily="34" charset="0"/>
                <a:ea typeface="Calibri" panose="020F0502020204030204" pitchFamily="34" charset="0"/>
                <a:cs typeface="Arial" panose="020B0604020202020204" pitchFamily="34" charset="0"/>
              </a:rPr>
            </a:br>
            <a:r>
              <a:rPr lang="en-GB" sz="1800"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972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pt-PT" sz="18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Características de cada tipo de golpe e sinais de alerta a serem observados.</a:t>
            </a:r>
          </a:p>
          <a:p>
            <a:pPr algn="just">
              <a:lnSpc>
                <a:spcPct val="107000"/>
              </a:lnSpc>
              <a:spcBef>
                <a:spcPts val="1200"/>
              </a:spcBef>
              <a:spcAft>
                <a:spcPts val="1200"/>
              </a:spcAft>
            </a:pP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571500" indent="-342900" algn="just">
              <a:lnSpc>
                <a:spcPct val="107000"/>
              </a:lnSpc>
              <a:spcBef>
                <a:spcPts val="1200"/>
              </a:spcBef>
              <a:spcAft>
                <a:spcPts val="1200"/>
              </a:spcAft>
              <a:buAutoNum type="arabicPeriod"/>
            </a:pPr>
            <a:r>
              <a:rPr lang="en-GB" sz="1800" b="1" dirty="0">
                <a:effectLst/>
                <a:latin typeface="Century Gothic" panose="020B0502020202020204" pitchFamily="34" charset="0"/>
                <a:ea typeface="Calibri" panose="020F0502020204030204" pitchFamily="34" charset="0"/>
                <a:cs typeface="Arial" panose="020B0604020202020204" pitchFamily="34" charset="0"/>
              </a:rPr>
              <a:t>E-mails de phishing:</a:t>
            </a:r>
          </a:p>
          <a:p>
            <a:pPr marL="228600" indent="0" algn="just">
              <a:lnSpc>
                <a:spcPct val="107000"/>
              </a:lnSpc>
              <a:spcBef>
                <a:spcPts val="1200"/>
              </a:spcBef>
              <a:spcAft>
                <a:spcPts val="1200"/>
              </a:spcAft>
              <a:buNone/>
            </a:pPr>
            <a:r>
              <a:rPr lang="en-GB" sz="1800" u="sng" dirty="0" err="1">
                <a:effectLst/>
                <a:latin typeface="Century Gothic" panose="020B0502020202020204" pitchFamily="34" charset="0"/>
                <a:ea typeface="Calibri" panose="020F0502020204030204" pitchFamily="34" charset="0"/>
                <a:cs typeface="Arial" panose="020B0604020202020204" pitchFamily="34" charset="0"/>
              </a:rPr>
              <a:t>Caraterísticas</a:t>
            </a:r>
            <a:r>
              <a:rPr lang="en-GB" sz="1800" u="sng" dirty="0">
                <a:effectLst/>
                <a:latin typeface="Century Gothic" panose="020B050202020202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Os e-mails de </a:t>
            </a:r>
            <a:r>
              <a:rPr lang="pt-PT" sz="1800" dirty="0" err="1">
                <a:effectLst/>
                <a:latin typeface="Century Gothic" panose="020B0502020202020204" pitchFamily="34" charset="0"/>
                <a:ea typeface="Times New Roman" panose="02020603050405020304" pitchFamily="18" charset="0"/>
              </a:rPr>
              <a:t>phishing</a:t>
            </a:r>
            <a:r>
              <a:rPr lang="pt-PT" sz="1800" dirty="0">
                <a:effectLst/>
                <a:latin typeface="Century Gothic" panose="020B0502020202020204" pitchFamily="34" charset="0"/>
                <a:ea typeface="Times New Roman" panose="02020603050405020304" pitchFamily="18" charset="0"/>
              </a:rPr>
              <a:t> geralmente parecem ser de organizações legítimas, como bancos, plataformas de </a:t>
            </a:r>
            <a:r>
              <a:rPr lang="pt-PT" sz="1800" dirty="0" err="1">
                <a:effectLst/>
                <a:latin typeface="Century Gothic" panose="020B0502020202020204" pitchFamily="34" charset="0"/>
                <a:ea typeface="Times New Roman" panose="02020603050405020304" pitchFamily="18" charset="0"/>
              </a:rPr>
              <a:t>mídia</a:t>
            </a:r>
            <a:r>
              <a:rPr lang="pt-PT" sz="1800" dirty="0">
                <a:effectLst/>
                <a:latin typeface="Century Gothic" panose="020B0502020202020204" pitchFamily="34" charset="0"/>
                <a:ea typeface="Times New Roman" panose="02020603050405020304" pitchFamily="18" charset="0"/>
              </a:rPr>
              <a:t> social ou agências governamentais.
Eles geralmente contêm mensagens urgentes ou alarmantes que solicitam que os destinatários tomem medidas imediatas, como clicar em um link ou fornecer informações confidenciais.
Os e-mails de </a:t>
            </a:r>
            <a:r>
              <a:rPr lang="pt-PT" sz="1800" dirty="0" err="1">
                <a:effectLst/>
                <a:latin typeface="Century Gothic" panose="020B0502020202020204" pitchFamily="34" charset="0"/>
                <a:ea typeface="Times New Roman" panose="02020603050405020304" pitchFamily="18" charset="0"/>
              </a:rPr>
              <a:t>phishing</a:t>
            </a:r>
            <a:r>
              <a:rPr lang="pt-PT" sz="1800" dirty="0">
                <a:effectLst/>
                <a:latin typeface="Century Gothic" panose="020B0502020202020204" pitchFamily="34" charset="0"/>
                <a:ea typeface="Times New Roman" panose="02020603050405020304" pitchFamily="18" charset="0"/>
              </a:rPr>
              <a:t> podem incluir logotipos, marcas ou endereços de e-mail falsos que imitam fontes legítimas para enganar os destinatários.</a:t>
            </a:r>
            <a:endParaRPr lang="en-GB" sz="1800" u="sng"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en-GB" sz="1800" u="sng"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pt-PT" sz="1800" u="sng" dirty="0">
                <a:effectLst/>
                <a:latin typeface="Century Gothic" panose="020B0502020202020204" pitchFamily="34" charset="0"/>
                <a:ea typeface="Calibri" panose="020F0502020204030204" pitchFamily="34" charset="0"/>
                <a:cs typeface="Arial" panose="020B0604020202020204" pitchFamily="34" charset="0"/>
              </a:rPr>
              <a:t>Bandeiras vermelhas a que deve estar atento:</a:t>
            </a:r>
          </a:p>
          <a:p>
            <a:pPr marL="571500" indent="-342900" algn="just">
              <a:lnSpc>
                <a:spcPct val="107000"/>
              </a:lnSpc>
              <a:spcBef>
                <a:spcPts val="1200"/>
              </a:spcBef>
              <a:spcAft>
                <a:spcPts val="1200"/>
              </a:spcAft>
              <a:buFont typeface="+mj-lt"/>
              <a:buAutoNum type="arabicPeriod"/>
            </a:pPr>
            <a:r>
              <a:rPr lang="pt-PT" sz="1800" b="1" dirty="0">
                <a:effectLst/>
                <a:latin typeface="Century Gothic" panose="020B0502020202020204" pitchFamily="34" charset="0"/>
                <a:ea typeface="Times New Roman" panose="02020603050405020304" pitchFamily="18" charset="0"/>
              </a:rPr>
              <a:t>Saudações genéricas: </a:t>
            </a:r>
            <a:r>
              <a:rPr lang="pt-PT" sz="1800" b="0" dirty="0">
                <a:effectLst/>
                <a:latin typeface="Century Gothic" panose="020B0502020202020204" pitchFamily="34" charset="0"/>
                <a:ea typeface="Times New Roman" panose="02020603050405020304" pitchFamily="18" charset="0"/>
              </a:rPr>
              <a:t>os e-mails de </a:t>
            </a:r>
            <a:r>
              <a:rPr lang="pt-PT" sz="1800" b="0" dirty="0" err="1">
                <a:effectLst/>
                <a:latin typeface="Century Gothic" panose="020B0502020202020204" pitchFamily="34" charset="0"/>
                <a:ea typeface="Times New Roman" panose="02020603050405020304" pitchFamily="18" charset="0"/>
              </a:rPr>
              <a:t>phishing</a:t>
            </a:r>
            <a:r>
              <a:rPr lang="pt-PT" sz="1800" b="0" dirty="0">
                <a:effectLst/>
                <a:latin typeface="Century Gothic" panose="020B0502020202020204" pitchFamily="34" charset="0"/>
                <a:ea typeface="Times New Roman" panose="02020603050405020304" pitchFamily="18" charset="0"/>
              </a:rPr>
              <a:t> geralmente usam saudações genéricas como "Caro cliente" em vez de se dirigirem aos destinatários pelo nome.</a:t>
            </a:r>
            <a:r>
              <a:rPr lang="pt-PT" sz="1800" b="1" dirty="0">
                <a:effectLst/>
                <a:latin typeface="Century Gothic" panose="020B0502020202020204" pitchFamily="34" charset="0"/>
                <a:ea typeface="Times New Roman" panose="02020603050405020304" pitchFamily="18" charset="0"/>
              </a:rPr>
              <a:t>
Solicitações urgentes: </a:t>
            </a:r>
            <a:r>
              <a:rPr lang="pt-PT" sz="1800" b="0" dirty="0">
                <a:effectLst/>
                <a:latin typeface="Century Gothic" panose="020B0502020202020204" pitchFamily="34" charset="0"/>
                <a:ea typeface="Times New Roman" panose="02020603050405020304" pitchFamily="18" charset="0"/>
              </a:rPr>
              <a:t>os e-mails de </a:t>
            </a:r>
            <a:r>
              <a:rPr lang="pt-PT" sz="1800" b="0" dirty="0" err="1">
                <a:effectLst/>
                <a:latin typeface="Century Gothic" panose="020B0502020202020204" pitchFamily="34" charset="0"/>
                <a:ea typeface="Times New Roman" panose="02020603050405020304" pitchFamily="18" charset="0"/>
              </a:rPr>
              <a:t>phishing</a:t>
            </a:r>
            <a:r>
              <a:rPr lang="pt-PT" sz="1800" b="0" dirty="0">
                <a:effectLst/>
                <a:latin typeface="Century Gothic" panose="020B0502020202020204" pitchFamily="34" charset="0"/>
                <a:ea typeface="Times New Roman" panose="02020603050405020304" pitchFamily="18" charset="0"/>
              </a:rPr>
              <a:t> podem conter solicitações urgentes de informações pessoais, verificação de conta ou ação imediata para evitar consequências.</a:t>
            </a:r>
            <a:r>
              <a:rPr lang="pt-PT" sz="1800" b="1" dirty="0">
                <a:effectLst/>
                <a:latin typeface="Century Gothic" panose="020B0502020202020204" pitchFamily="34" charset="0"/>
                <a:ea typeface="Times New Roman" panose="02020603050405020304" pitchFamily="18" charset="0"/>
              </a:rPr>
              <a:t>
Links suspeitos: </a:t>
            </a:r>
            <a:r>
              <a:rPr lang="pt-PT" sz="1800" b="0" dirty="0">
                <a:effectLst/>
                <a:latin typeface="Century Gothic" panose="020B0502020202020204" pitchFamily="34" charset="0"/>
                <a:ea typeface="Times New Roman" panose="02020603050405020304" pitchFamily="18" charset="0"/>
              </a:rPr>
              <a:t>desconfie de links em e-mails que direcionam você para sites desconhecidos ou </a:t>
            </a:r>
            <a:r>
              <a:rPr lang="pt-PT" sz="1800" b="0" dirty="0" err="1">
                <a:effectLst/>
                <a:latin typeface="Century Gothic" panose="020B0502020202020204" pitchFamily="34" charset="0"/>
                <a:ea typeface="Times New Roman" panose="02020603050405020304" pitchFamily="18" charset="0"/>
              </a:rPr>
              <a:t>URLs</a:t>
            </a:r>
            <a:r>
              <a:rPr lang="pt-PT" sz="1800" b="0" dirty="0">
                <a:effectLst/>
                <a:latin typeface="Century Gothic" panose="020B0502020202020204" pitchFamily="34" charset="0"/>
                <a:ea typeface="Times New Roman" panose="02020603050405020304" pitchFamily="18" charset="0"/>
              </a:rPr>
              <a:t> que não correspondem ao domínio do remetente.</a:t>
            </a:r>
            <a:r>
              <a:rPr lang="pt-PT" sz="1800" b="1" dirty="0">
                <a:effectLst/>
                <a:latin typeface="Century Gothic" panose="020B0502020202020204" pitchFamily="34" charset="0"/>
                <a:ea typeface="Times New Roman" panose="02020603050405020304" pitchFamily="18" charset="0"/>
              </a:rPr>
              <a:t>
Gramática e ortografia deficientes: </a:t>
            </a:r>
            <a:r>
              <a:rPr lang="pt-PT" sz="1800" b="0" dirty="0">
                <a:effectLst/>
                <a:latin typeface="Century Gothic" panose="020B0502020202020204" pitchFamily="34" charset="0"/>
                <a:ea typeface="Times New Roman" panose="02020603050405020304" pitchFamily="18" charset="0"/>
              </a:rPr>
              <a:t>os e-mails de </a:t>
            </a:r>
            <a:r>
              <a:rPr lang="pt-PT" sz="1800" b="0" dirty="0" err="1">
                <a:effectLst/>
                <a:latin typeface="Century Gothic" panose="020B0502020202020204" pitchFamily="34" charset="0"/>
                <a:ea typeface="Times New Roman" panose="02020603050405020304" pitchFamily="18" charset="0"/>
              </a:rPr>
              <a:t>phishing</a:t>
            </a:r>
            <a:r>
              <a:rPr lang="pt-PT" sz="1800" b="0" dirty="0">
                <a:effectLst/>
                <a:latin typeface="Century Gothic" panose="020B0502020202020204" pitchFamily="34" charset="0"/>
                <a:ea typeface="Times New Roman" panose="02020603050405020304" pitchFamily="18" charset="0"/>
              </a:rPr>
              <a:t> geralmente contêm erros ortográficos e gramaticais, formatação incomum ou linguagem estranha que pode indicar que não são de uma fonte legítima.</a:t>
            </a:r>
            <a:r>
              <a:rPr lang="pt-PT" sz="1800" b="1" dirty="0">
                <a:effectLst/>
                <a:latin typeface="Century Gothic" panose="020B0502020202020204" pitchFamily="34" charset="0"/>
                <a:ea typeface="Times New Roman" panose="02020603050405020304" pitchFamily="18" charset="0"/>
              </a:rPr>
              <a:t>
Solicitações de informações pessoais: </a:t>
            </a:r>
            <a:r>
              <a:rPr lang="pt-PT" sz="1800" b="0" dirty="0">
                <a:effectLst/>
                <a:latin typeface="Century Gothic" panose="020B0502020202020204" pitchFamily="34" charset="0"/>
                <a:ea typeface="Times New Roman" panose="02020603050405020304" pitchFamily="18" charset="0"/>
              </a:rPr>
              <a:t>organizações legítimas geralmente não solicitam informações confidenciais, como senhas, números de segurança social ou detalhes da conta por e-mail.</a:t>
            </a:r>
            <a:endParaRPr lang="en-GB" sz="1800" b="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en-GB" sz="1800" b="1"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2. </a:t>
            </a:r>
            <a:r>
              <a:rPr lang="en-GB" sz="1800" b="1" dirty="0" err="1">
                <a:effectLst/>
                <a:latin typeface="Century Gothic" panose="020B0502020202020204" pitchFamily="34" charset="0"/>
                <a:ea typeface="Calibri" panose="020F0502020204030204" pitchFamily="34" charset="0"/>
                <a:cs typeface="Arial" panose="020B0604020202020204" pitchFamily="34" charset="0"/>
              </a:rPr>
              <a:t>Esquemas</a:t>
            </a:r>
            <a:r>
              <a:rPr lang="en-GB" sz="1800" b="1" dirty="0">
                <a:effectLst/>
                <a:latin typeface="Century Gothic" panose="020B0502020202020204" pitchFamily="34" charset="0"/>
                <a:ea typeface="Calibri" panose="020F0502020204030204" pitchFamily="34" charset="0"/>
                <a:cs typeface="Arial" panose="020B0604020202020204" pitchFamily="34" charset="0"/>
              </a:rPr>
              <a:t> Ponzi:</a:t>
            </a:r>
          </a:p>
          <a:p>
            <a:pPr algn="just">
              <a:lnSpc>
                <a:spcPct val="107000"/>
              </a:lnSpc>
              <a:spcBef>
                <a:spcPts val="1200"/>
              </a:spcBef>
              <a:spcAft>
                <a:spcPts val="1200"/>
              </a:spcAft>
            </a:pPr>
            <a:r>
              <a:rPr lang="en-GB" sz="1800" u="sng" dirty="0" err="1">
                <a:effectLst/>
                <a:latin typeface="Century Gothic" panose="020B0502020202020204" pitchFamily="34" charset="0"/>
                <a:ea typeface="Calibri" panose="020F0502020204030204" pitchFamily="34" charset="0"/>
                <a:cs typeface="Arial" panose="020B0604020202020204" pitchFamily="34" charset="0"/>
              </a:rPr>
              <a:t>Caraterísticas</a:t>
            </a:r>
            <a:r>
              <a:rPr lang="en-GB" sz="1800" u="sng" dirty="0">
                <a:effectLst/>
                <a:latin typeface="Century Gothic" panose="020B050202020202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Os esquemas </a:t>
            </a:r>
            <a:r>
              <a:rPr lang="pt-PT" sz="1800" dirty="0" err="1">
                <a:effectLst/>
                <a:latin typeface="Century Gothic" panose="020B0502020202020204" pitchFamily="34" charset="0"/>
                <a:ea typeface="Times New Roman" panose="02020603050405020304" pitchFamily="18" charset="0"/>
              </a:rPr>
              <a:t>Ponzi</a:t>
            </a:r>
            <a:r>
              <a:rPr lang="pt-PT" sz="1800" dirty="0">
                <a:effectLst/>
                <a:latin typeface="Century Gothic" panose="020B0502020202020204" pitchFamily="34" charset="0"/>
                <a:ea typeface="Times New Roman" panose="02020603050405020304" pitchFamily="18" charset="0"/>
              </a:rPr>
              <a:t> prometem altos retornos sobre os investimentos com risco mínimo.
Dependem de um afluxo contínuo de novos investidores para pagar retornos aos investidores existentes, em vez de gerar lucros legítimos a partir dos investimentos.
Os esquemas </a:t>
            </a:r>
            <a:r>
              <a:rPr lang="pt-PT" sz="1800" dirty="0" err="1">
                <a:effectLst/>
                <a:latin typeface="Century Gothic" panose="020B0502020202020204" pitchFamily="34" charset="0"/>
                <a:ea typeface="Times New Roman" panose="02020603050405020304" pitchFamily="18" charset="0"/>
              </a:rPr>
              <a:t>Ponzi</a:t>
            </a:r>
            <a:r>
              <a:rPr lang="pt-PT" sz="1800" dirty="0">
                <a:effectLst/>
                <a:latin typeface="Century Gothic" panose="020B0502020202020204" pitchFamily="34" charset="0"/>
                <a:ea typeface="Times New Roman" panose="02020603050405020304" pitchFamily="18" charset="0"/>
              </a:rPr>
              <a:t> muitas vezes usam estratégias de investimento complexas ou jargão financeiro para confundir os investidores e criar a ilusão de legitimidade.</a:t>
            </a:r>
            <a:endParaRPr lang="en-GB" sz="1800" u="sng"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en-GB" sz="1800" u="sng"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pt-PT" sz="1800" u="sng" dirty="0">
                <a:effectLst/>
                <a:latin typeface="Century Gothic" panose="020B0502020202020204" pitchFamily="34" charset="0"/>
                <a:ea typeface="Calibri" panose="020F0502020204030204" pitchFamily="34" charset="0"/>
                <a:cs typeface="Arial" panose="020B0604020202020204" pitchFamily="34" charset="0"/>
              </a:rPr>
              <a:t>Bandeiras vermelhas a que deve estar atento</a:t>
            </a:r>
            <a:r>
              <a:rPr lang="en-GB" sz="1800" u="sng" dirty="0">
                <a:effectLst/>
                <a:latin typeface="Century Gothic" panose="020B050202020202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pt-PT" sz="1800" b="1" dirty="0">
                <a:effectLst/>
                <a:latin typeface="Century Gothic" panose="020B0502020202020204" pitchFamily="34" charset="0"/>
                <a:ea typeface="Times New Roman" panose="02020603050405020304" pitchFamily="18" charset="0"/>
              </a:rPr>
              <a:t>Retornos irrealistas: </a:t>
            </a:r>
            <a:r>
              <a:rPr lang="pt-PT" sz="1800" b="0" dirty="0">
                <a:effectLst/>
                <a:latin typeface="Century Gothic" panose="020B0502020202020204" pitchFamily="34" charset="0"/>
                <a:ea typeface="Times New Roman" panose="02020603050405020304" pitchFamily="18" charset="0"/>
              </a:rPr>
              <a:t>Seja cauteloso com oportunidades de investimento que prometem retornos consistentemente altos com pouco ou nenhum risco.</a:t>
            </a:r>
            <a:r>
              <a:rPr lang="pt-PT" sz="1800" b="1" dirty="0">
                <a:effectLst/>
                <a:latin typeface="Century Gothic" panose="020B0502020202020204" pitchFamily="34" charset="0"/>
                <a:ea typeface="Times New Roman" panose="02020603050405020304" pitchFamily="18" charset="0"/>
              </a:rPr>
              <a:t>
Falta de transparência: </a:t>
            </a:r>
            <a:r>
              <a:rPr lang="pt-PT" sz="1800" b="0" dirty="0">
                <a:effectLst/>
                <a:latin typeface="Century Gothic" panose="020B0502020202020204" pitchFamily="34" charset="0"/>
                <a:ea typeface="Times New Roman" panose="02020603050405020304" pitchFamily="18" charset="0"/>
              </a:rPr>
              <a:t>Os esquemas </a:t>
            </a:r>
            <a:r>
              <a:rPr lang="pt-PT" sz="1800" b="0" dirty="0" err="1">
                <a:effectLst/>
                <a:latin typeface="Century Gothic" panose="020B0502020202020204" pitchFamily="34" charset="0"/>
                <a:ea typeface="Times New Roman" panose="02020603050405020304" pitchFamily="18" charset="0"/>
              </a:rPr>
              <a:t>Ponzi</a:t>
            </a:r>
            <a:r>
              <a:rPr lang="pt-PT" sz="1800" b="0" dirty="0">
                <a:effectLst/>
                <a:latin typeface="Century Gothic" panose="020B0502020202020204" pitchFamily="34" charset="0"/>
                <a:ea typeface="Times New Roman" panose="02020603050405020304" pitchFamily="18" charset="0"/>
              </a:rPr>
              <a:t> muitas vezes carecem de transparência em relação à forma como os fundos dos investidores estão a ser utilizados ou investidos.</a:t>
            </a:r>
            <a:r>
              <a:rPr lang="pt-PT" sz="1800" b="1" dirty="0">
                <a:effectLst/>
                <a:latin typeface="Century Gothic" panose="020B0502020202020204" pitchFamily="34" charset="0"/>
                <a:ea typeface="Times New Roman" panose="02020603050405020304" pitchFamily="18" charset="0"/>
              </a:rPr>
              <a:t>
Pressão para investir: </a:t>
            </a:r>
            <a:r>
              <a:rPr lang="pt-PT" sz="1800" b="0" dirty="0">
                <a:effectLst/>
                <a:latin typeface="Century Gothic" panose="020B0502020202020204" pitchFamily="34" charset="0"/>
                <a:ea typeface="Times New Roman" panose="02020603050405020304" pitchFamily="18" charset="0"/>
              </a:rPr>
              <a:t>Os golpistas podem usar táticas de vendas de alta pressão para convencer as pessoas a investir rapidamente, sem fornecer tempo adequado para diligência ou pesquisa.</a:t>
            </a:r>
            <a:r>
              <a:rPr lang="pt-PT" sz="1800" b="1" dirty="0">
                <a:effectLst/>
                <a:latin typeface="Century Gothic" panose="020B0502020202020204" pitchFamily="34" charset="0"/>
                <a:ea typeface="Times New Roman" panose="02020603050405020304" pitchFamily="18" charset="0"/>
              </a:rPr>
              <a:t>
Sem registo ou regulamentação: </a:t>
            </a:r>
            <a:r>
              <a:rPr lang="pt-PT" sz="1800" b="0" dirty="0">
                <a:effectLst/>
                <a:latin typeface="Century Gothic" panose="020B0502020202020204" pitchFamily="34" charset="0"/>
                <a:ea typeface="Times New Roman" panose="02020603050405020304" pitchFamily="18" charset="0"/>
              </a:rPr>
              <a:t>As oportunidades de investimento legítimas são normalmente registadas junto das autoridades reguladoras e estão sujeitas a supervisão. Os esquemas </a:t>
            </a:r>
            <a:r>
              <a:rPr lang="pt-PT" sz="1800" b="0" dirty="0" err="1">
                <a:effectLst/>
                <a:latin typeface="Century Gothic" panose="020B0502020202020204" pitchFamily="34" charset="0"/>
                <a:ea typeface="Times New Roman" panose="02020603050405020304" pitchFamily="18" charset="0"/>
              </a:rPr>
              <a:t>Ponzi</a:t>
            </a:r>
            <a:r>
              <a:rPr lang="pt-PT" sz="1800" b="0" dirty="0">
                <a:effectLst/>
                <a:latin typeface="Century Gothic" panose="020B0502020202020204" pitchFamily="34" charset="0"/>
                <a:ea typeface="Times New Roman" panose="02020603050405020304" pitchFamily="18" charset="0"/>
              </a:rPr>
              <a:t> podem não ter registo ou regulamentação adequados.</a:t>
            </a:r>
            <a:endParaRPr lang="en-GB" sz="1800" b="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en-GB" sz="1800" b="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3. </a:t>
            </a:r>
            <a:r>
              <a:rPr lang="en-GB" sz="1800" b="1" dirty="0" err="1">
                <a:effectLst/>
                <a:latin typeface="Century Gothic" panose="020B0502020202020204" pitchFamily="34" charset="0"/>
                <a:ea typeface="Calibri" panose="020F0502020204030204" pitchFamily="34" charset="0"/>
                <a:cs typeface="Arial" panose="020B0604020202020204" pitchFamily="34" charset="0"/>
              </a:rPr>
              <a:t>Fraudes</a:t>
            </a:r>
            <a:r>
              <a:rPr lang="en-GB" sz="1800" b="1" dirty="0">
                <a:effectLst/>
                <a:latin typeface="Century Gothic" panose="020B0502020202020204" pitchFamily="34" charset="0"/>
                <a:ea typeface="Calibri" panose="020F0502020204030204" pitchFamily="34" charset="0"/>
                <a:cs typeface="Arial" panose="020B0604020202020204" pitchFamily="34" charset="0"/>
              </a:rPr>
              <a:t> de </a:t>
            </a:r>
            <a:r>
              <a:rPr lang="en-GB" sz="1800" b="1" dirty="0" err="1">
                <a:effectLst/>
                <a:latin typeface="Century Gothic" panose="020B0502020202020204" pitchFamily="34" charset="0"/>
                <a:ea typeface="Calibri" panose="020F0502020204030204" pitchFamily="34" charset="0"/>
                <a:cs typeface="Arial" panose="020B0604020202020204" pitchFamily="34" charset="0"/>
              </a:rPr>
              <a:t>Investimento</a:t>
            </a:r>
            <a:r>
              <a:rPr lang="en-GB" sz="1800" b="1" dirty="0">
                <a:effectLst/>
                <a:latin typeface="Century Gothic" panose="020B050202020202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u="sng" dirty="0" err="1">
                <a:effectLst/>
                <a:latin typeface="Century Gothic" panose="020B0502020202020204" pitchFamily="34" charset="0"/>
                <a:ea typeface="Calibri" panose="020F0502020204030204" pitchFamily="34" charset="0"/>
                <a:cs typeface="Arial" panose="020B0604020202020204" pitchFamily="34" charset="0"/>
              </a:rPr>
              <a:t>Caraterísticas</a:t>
            </a:r>
            <a:r>
              <a:rPr lang="en-GB" sz="1800" u="sng" dirty="0">
                <a:effectLst/>
                <a:latin typeface="Century Gothic" panose="020B050202020202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Os golpes de investimento podem envolver ofertas ou oportunidades fraudulentas relacionadas a ações, imóveis, </a:t>
            </a:r>
            <a:r>
              <a:rPr lang="pt-PT" sz="1800" dirty="0" err="1">
                <a:effectLst/>
                <a:latin typeface="Century Gothic" panose="020B0502020202020204" pitchFamily="34" charset="0"/>
                <a:ea typeface="Times New Roman" panose="02020603050405020304" pitchFamily="18" charset="0"/>
              </a:rPr>
              <a:t>criptomoedas</a:t>
            </a:r>
            <a:r>
              <a:rPr lang="pt-PT" sz="1800" dirty="0">
                <a:effectLst/>
                <a:latin typeface="Century Gothic" panose="020B0502020202020204" pitchFamily="34" charset="0"/>
                <a:ea typeface="Times New Roman" panose="02020603050405020304" pitchFamily="18" charset="0"/>
              </a:rPr>
              <a:t> ou outros produtos financeiros</a:t>
            </a:r>
            <a:r>
              <a:rPr lang="en-GB" sz="1800" dirty="0">
                <a:effectLst/>
                <a:latin typeface="Century Gothic" panose="020B0502020202020204" pitchFamily="34" charset="0"/>
                <a:ea typeface="Times New Roman" panose="02020603050405020304" pitchFamily="18" charset="0"/>
              </a:rPr>
              <a:t>.</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Os criminosos podem usar informações falsas ou enganosas para atrair as pessoas a investir dinheiro</a:t>
            </a:r>
            <a:r>
              <a:rPr lang="en-GB" sz="1800" dirty="0">
                <a:effectLst/>
                <a:latin typeface="Century Gothic" panose="020B0502020202020204" pitchFamily="34" charset="0"/>
                <a:ea typeface="Times New Roman" panose="02020603050405020304" pitchFamily="18" charset="0"/>
              </a:rPr>
              <a:t>.</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Os golpes de investimento geralmente prometem altos retornos com o mínimo de esforço ou risco, jogando com o desejo dos indivíduos de obter lucros rápidos</a:t>
            </a:r>
            <a:r>
              <a:rPr lang="en-GB" sz="1800" dirty="0">
                <a:effectLst/>
                <a:latin typeface="Century Gothic" panose="020B0502020202020204" pitchFamily="34" charset="0"/>
                <a:ea typeface="Times New Roman" panose="02020603050405020304" pitchFamily="18" charset="0"/>
              </a:rPr>
              <a:t>.</a:t>
            </a:r>
          </a:p>
          <a:p>
            <a:pPr marL="342900" lvl="0" indent="-342900" algn="just">
              <a:spcBef>
                <a:spcPts val="1200"/>
              </a:spcBef>
              <a:spcAft>
                <a:spcPts val="1200"/>
              </a:spcAft>
              <a:buFont typeface="+mj-lt"/>
              <a:buAutoNum type="arabicPeriod"/>
            </a:pPr>
            <a:endParaRPr lang="en-GB" sz="18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pt-PT" sz="1800" u="sng" dirty="0">
                <a:effectLst/>
                <a:latin typeface="Century Gothic" panose="020B0502020202020204" pitchFamily="34" charset="0"/>
                <a:ea typeface="Calibri" panose="020F0502020204030204" pitchFamily="34" charset="0"/>
                <a:cs typeface="Arial" panose="020B0604020202020204" pitchFamily="34" charset="0"/>
              </a:rPr>
              <a:t>Bandeiras vermelhas a que deve estar atento</a:t>
            </a:r>
            <a:r>
              <a:rPr lang="en-GB" sz="1800" u="sng" dirty="0">
                <a:effectLst/>
                <a:latin typeface="Century Gothic" panose="020B050202020202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b="1" dirty="0" err="1">
                <a:effectLst/>
                <a:latin typeface="Century Gothic" panose="020B0502020202020204" pitchFamily="34" charset="0"/>
                <a:ea typeface="Times New Roman" panose="02020603050405020304" pitchFamily="18" charset="0"/>
              </a:rPr>
              <a:t>Ofertas</a:t>
            </a:r>
            <a:r>
              <a:rPr lang="en-GB" sz="1800" b="1" dirty="0">
                <a:effectLst/>
                <a:latin typeface="Century Gothic" panose="020B0502020202020204" pitchFamily="34" charset="0"/>
                <a:ea typeface="Times New Roman" panose="02020603050405020304" pitchFamily="18" charset="0"/>
              </a:rPr>
              <a:t> </a:t>
            </a:r>
            <a:r>
              <a:rPr lang="en-GB" sz="1800" b="1" dirty="0" err="1">
                <a:effectLst/>
                <a:latin typeface="Century Gothic" panose="020B0502020202020204" pitchFamily="34" charset="0"/>
                <a:ea typeface="Times New Roman" panose="02020603050405020304" pitchFamily="18" charset="0"/>
              </a:rPr>
              <a:t>não</a:t>
            </a:r>
            <a:r>
              <a:rPr lang="en-GB" sz="1800" b="1" dirty="0">
                <a:effectLst/>
                <a:latin typeface="Century Gothic" panose="020B0502020202020204" pitchFamily="34" charset="0"/>
                <a:ea typeface="Times New Roman" panose="02020603050405020304" pitchFamily="18" charset="0"/>
              </a:rPr>
              <a:t> </a:t>
            </a:r>
            <a:r>
              <a:rPr lang="en-GB" sz="1800" b="1" dirty="0" err="1">
                <a:effectLst/>
                <a:latin typeface="Century Gothic" panose="020B0502020202020204" pitchFamily="34" charset="0"/>
                <a:ea typeface="Times New Roman" panose="02020603050405020304" pitchFamily="18" charset="0"/>
              </a:rPr>
              <a:t>solicitadas</a:t>
            </a:r>
            <a:r>
              <a:rPr lang="en-GB" sz="1800" b="1" dirty="0">
                <a:effectLst/>
                <a:latin typeface="Century Gothic" panose="020B0502020202020204" pitchFamily="34" charset="0"/>
                <a:ea typeface="Times New Roman" panose="02020603050405020304" pitchFamily="18" charset="0"/>
              </a:rPr>
              <a:t>:</a:t>
            </a:r>
            <a:r>
              <a:rPr lang="en-GB" sz="1800" dirty="0">
                <a:effectLst/>
                <a:latin typeface="Century Gothic" panose="020B0502020202020204" pitchFamily="34" charset="0"/>
                <a:ea typeface="Times New Roman" panose="02020603050405020304" pitchFamily="18" charset="0"/>
              </a:rPr>
              <a:t> </a:t>
            </a:r>
            <a:r>
              <a:rPr lang="pt-PT" sz="1800" dirty="0">
                <a:effectLst/>
                <a:latin typeface="Century Gothic" panose="020B0502020202020204" pitchFamily="34" charset="0"/>
                <a:ea typeface="Times New Roman" panose="02020603050405020304" pitchFamily="18" charset="0"/>
              </a:rPr>
              <a:t>Tenha cuidado com ofertas de investimento não solicitadas recebidas por e-mail, telefonemas, redes sociais ou anúncios on-line</a:t>
            </a:r>
            <a:r>
              <a:rPr lang="en-GB" sz="1800" dirty="0">
                <a:effectLst/>
                <a:latin typeface="Century Gothic" panose="020B0502020202020204" pitchFamily="34" charset="0"/>
                <a:ea typeface="Times New Roman" panose="02020603050405020304" pitchFamily="18" charset="0"/>
              </a:rPr>
              <a:t>.</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Falta de </a:t>
            </a:r>
            <a:r>
              <a:rPr lang="en-GB" sz="1800" b="1" dirty="0" err="1">
                <a:effectLst/>
                <a:latin typeface="Century Gothic" panose="020B0502020202020204" pitchFamily="34" charset="0"/>
                <a:ea typeface="Times New Roman" panose="02020603050405020304" pitchFamily="18" charset="0"/>
              </a:rPr>
              <a:t>documentação</a:t>
            </a:r>
            <a:r>
              <a:rPr lang="en-GB" sz="1800" b="1" dirty="0">
                <a:effectLst/>
                <a:latin typeface="Century Gothic" panose="020B0502020202020204" pitchFamily="34" charset="0"/>
                <a:ea typeface="Times New Roman" panose="02020603050405020304" pitchFamily="18" charset="0"/>
              </a:rPr>
              <a:t>:</a:t>
            </a:r>
            <a:r>
              <a:rPr lang="en-GB" sz="1800" dirty="0">
                <a:effectLst/>
                <a:latin typeface="Century Gothic" panose="020B0502020202020204" pitchFamily="34" charset="0"/>
                <a:ea typeface="Times New Roman" panose="02020603050405020304" pitchFamily="18" charset="0"/>
              </a:rPr>
              <a:t> </a:t>
            </a:r>
            <a:r>
              <a:rPr lang="pt-PT" sz="1800" dirty="0">
                <a:effectLst/>
                <a:latin typeface="Century Gothic" panose="020B0502020202020204" pitchFamily="34" charset="0"/>
                <a:ea typeface="Times New Roman" panose="02020603050405020304" pitchFamily="18" charset="0"/>
              </a:rPr>
              <a:t>As oportunidades de investimento legítimas normalmente fornecem documentação ou materiais de divulgação descrevendo os detalhes, riscos e termos do investimento. Desconfie de oportunidades que carecem de documentação adequada ou transparência</a:t>
            </a:r>
            <a:r>
              <a:rPr lang="en-GB" sz="1800" dirty="0">
                <a:effectLst/>
                <a:latin typeface="Century Gothic" panose="020B0502020202020204" pitchFamily="34" charset="0"/>
                <a:ea typeface="Times New Roman" panose="02020603050405020304" pitchFamily="18" charset="0"/>
              </a:rPr>
              <a:t>.</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err="1">
                <a:effectLst/>
                <a:latin typeface="Century Gothic" panose="020B0502020202020204" pitchFamily="34" charset="0"/>
                <a:ea typeface="Times New Roman" panose="02020603050405020304" pitchFamily="18" charset="0"/>
              </a:rPr>
              <a:t>Pressão</a:t>
            </a:r>
            <a:r>
              <a:rPr lang="en-GB" sz="1800" b="1" dirty="0">
                <a:effectLst/>
                <a:latin typeface="Century Gothic" panose="020B0502020202020204" pitchFamily="34" charset="0"/>
                <a:ea typeface="Times New Roman" panose="02020603050405020304" pitchFamily="18" charset="0"/>
              </a:rPr>
              <a:t> para </a:t>
            </a:r>
            <a:r>
              <a:rPr lang="en-GB" sz="1800" b="1" dirty="0" err="1">
                <a:effectLst/>
                <a:latin typeface="Century Gothic" panose="020B0502020202020204" pitchFamily="34" charset="0"/>
                <a:ea typeface="Times New Roman" panose="02020603050405020304" pitchFamily="18" charset="0"/>
              </a:rPr>
              <a:t>agir</a:t>
            </a:r>
            <a:r>
              <a:rPr lang="en-GB" sz="1800" b="1" dirty="0">
                <a:effectLst/>
                <a:latin typeface="Century Gothic" panose="020B0502020202020204" pitchFamily="34" charset="0"/>
                <a:ea typeface="Times New Roman" panose="02020603050405020304" pitchFamily="18" charset="0"/>
              </a:rPr>
              <a:t> </a:t>
            </a:r>
            <a:r>
              <a:rPr lang="en-GB" sz="1800" b="1" dirty="0" err="1">
                <a:effectLst/>
                <a:latin typeface="Century Gothic" panose="020B0502020202020204" pitchFamily="34" charset="0"/>
                <a:ea typeface="Times New Roman" panose="02020603050405020304" pitchFamily="18" charset="0"/>
              </a:rPr>
              <a:t>rapidamente</a:t>
            </a:r>
            <a:r>
              <a:rPr lang="en-GB" sz="1800" b="1" dirty="0">
                <a:effectLst/>
                <a:latin typeface="Century Gothic" panose="020B0502020202020204" pitchFamily="34" charset="0"/>
                <a:ea typeface="Times New Roman" panose="02020603050405020304" pitchFamily="18" charset="0"/>
              </a:rPr>
              <a:t>:</a:t>
            </a:r>
            <a:r>
              <a:rPr lang="en-GB" sz="1800" dirty="0">
                <a:effectLst/>
                <a:latin typeface="Century Gothic" panose="020B0502020202020204" pitchFamily="34" charset="0"/>
                <a:ea typeface="Times New Roman" panose="02020603050405020304" pitchFamily="18" charset="0"/>
              </a:rPr>
              <a:t> </a:t>
            </a:r>
            <a:r>
              <a:rPr lang="pt-PT" sz="1800" dirty="0">
                <a:effectLst/>
                <a:latin typeface="Century Gothic" panose="020B0502020202020204" pitchFamily="34" charset="0"/>
                <a:ea typeface="Times New Roman" panose="02020603050405020304" pitchFamily="18" charset="0"/>
              </a:rPr>
              <a:t>Os criminosos podem pressionar os indivíduos a tomar decisões de investimento rapidamente, sem fornecer tempo adequado para a devida diligência ou pesquisa</a:t>
            </a:r>
            <a:r>
              <a:rPr lang="en-GB" sz="1800" dirty="0">
                <a:effectLst/>
                <a:latin typeface="Century Gothic" panose="020B0502020202020204" pitchFamily="34" charset="0"/>
                <a:ea typeface="Times New Roman" panose="02020603050405020304" pitchFamily="18" charset="0"/>
              </a:rPr>
              <a:t>.</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err="1">
                <a:effectLst/>
                <a:latin typeface="Century Gothic" panose="020B0502020202020204" pitchFamily="34" charset="0"/>
                <a:ea typeface="Times New Roman" panose="02020603050405020304" pitchFamily="18" charset="0"/>
              </a:rPr>
              <a:t>Devoluções</a:t>
            </a:r>
            <a:r>
              <a:rPr lang="en-GB" sz="1800" b="1" dirty="0">
                <a:effectLst/>
                <a:latin typeface="Century Gothic" panose="020B0502020202020204" pitchFamily="34" charset="0"/>
                <a:ea typeface="Times New Roman" panose="02020603050405020304" pitchFamily="18" charset="0"/>
              </a:rPr>
              <a:t> </a:t>
            </a:r>
            <a:r>
              <a:rPr lang="en-GB" sz="1800" b="1" dirty="0" err="1">
                <a:effectLst/>
                <a:latin typeface="Century Gothic" panose="020B0502020202020204" pitchFamily="34" charset="0"/>
                <a:ea typeface="Times New Roman" panose="02020603050405020304" pitchFamily="18" charset="0"/>
              </a:rPr>
              <a:t>Garantidas</a:t>
            </a:r>
            <a:r>
              <a:rPr lang="en-GB" sz="1800" b="1" dirty="0">
                <a:effectLst/>
                <a:latin typeface="Century Gothic" panose="020B0502020202020204" pitchFamily="34" charset="0"/>
                <a:ea typeface="Times New Roman" panose="02020603050405020304" pitchFamily="18" charset="0"/>
              </a:rPr>
              <a:t>:</a:t>
            </a:r>
            <a:r>
              <a:rPr lang="en-GB" sz="1800" dirty="0">
                <a:effectLst/>
                <a:latin typeface="Century Gothic" panose="020B0502020202020204" pitchFamily="34" charset="0"/>
                <a:ea typeface="Times New Roman" panose="02020603050405020304" pitchFamily="18" charset="0"/>
              </a:rPr>
              <a:t> </a:t>
            </a:r>
            <a:r>
              <a:rPr lang="pt-PT" sz="1800" dirty="0">
                <a:effectLst/>
                <a:latin typeface="Century Gothic" panose="020B0502020202020204" pitchFamily="34" charset="0"/>
                <a:ea typeface="Times New Roman" panose="02020603050405020304" pitchFamily="18" charset="0"/>
              </a:rPr>
              <a:t>Seja cético em relação a oportunidades de investimento que garantam altos retornos ou prometam riscos mínimos. Todos os investimentos comportam algum grau de risco, e as oportunidades de investimento legítimas não garantem lucros</a:t>
            </a:r>
            <a:r>
              <a:rPr lang="en-GB" sz="1800" dirty="0">
                <a:effectLst/>
                <a:latin typeface="Century Gothic" panose="020B0502020202020204" pitchFamily="34" charset="0"/>
                <a:ea typeface="Times New Roman" panose="02020603050405020304" pitchFamily="18" charset="0"/>
              </a:rPr>
              <a:t>.</a:t>
            </a:r>
            <a:endParaRPr lang="de-AT" sz="1800" dirty="0">
              <a:effectLst/>
              <a:latin typeface="Times New Roman" panose="02020603050405020304" pitchFamily="18"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1168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Instruções detalhadas estão disponíveis em um guia do instrutor.</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408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228600" algn="just" defTabSz="914400" rtl="0" eaLnBrk="1" fontAlgn="auto" latinLnBrk="0" hangingPunct="1">
              <a:lnSpc>
                <a:spcPct val="107000"/>
              </a:lnSpc>
              <a:spcBef>
                <a:spcPts val="1200"/>
              </a:spcBef>
              <a:spcAft>
                <a:spcPts val="1200"/>
              </a:spcAft>
              <a:buClr>
                <a:srgbClr val="000000"/>
              </a:buClr>
              <a:buSzPts val="1400"/>
              <a:buFont typeface="Arial"/>
              <a:buNone/>
              <a:tabLst/>
              <a:defRPr/>
            </a:pPr>
            <a:r>
              <a:rPr lang="en-GB" sz="1800" dirty="0">
                <a:effectLst/>
                <a:latin typeface="Century Gothic" panose="020B0502020202020204" pitchFamily="34" charset="0"/>
                <a:ea typeface="Calibri" panose="020F0502020204030204" pitchFamily="34" charset="0"/>
                <a:cs typeface="Arial" panose="020B0604020202020204" pitchFamily="34" charset="0"/>
              </a:rPr>
              <a:t>Cybersecurity awareness is paramount to protect oneself from various online threats. Understanding the strategies used by cybercriminals to deceive individuals, such as phishing attempts, is crucial in maintaining digital safety and security. By recognizing common phishing tactics and distinguishing them from legitimate emails, individuals can mitigate the risks of falling victim to cyberattacks.</a:t>
            </a:r>
          </a:p>
          <a:p>
            <a:pPr marL="457200" marR="0" lvl="0" indent="-228600" algn="just" defTabSz="914400" rtl="0" eaLnBrk="1" fontAlgn="auto" latinLnBrk="0" hangingPunct="1">
              <a:lnSpc>
                <a:spcPct val="107000"/>
              </a:lnSpc>
              <a:spcBef>
                <a:spcPts val="1200"/>
              </a:spcBef>
              <a:spcAft>
                <a:spcPts val="1200"/>
              </a:spcAft>
              <a:buClr>
                <a:srgbClr val="000000"/>
              </a:buClr>
              <a:buSzPts val="1400"/>
              <a:buFont typeface="Arial"/>
              <a:buNone/>
              <a:tabLst/>
              <a:defRPr/>
            </a:pPr>
            <a:r>
              <a:rPr lang="en-GB" sz="1800" dirty="0">
                <a:effectLst/>
                <a:latin typeface="Century Gothic" panose="020B0502020202020204" pitchFamily="34" charset="0"/>
                <a:ea typeface="Calibri" panose="020F0502020204030204" pitchFamily="34" charset="0"/>
                <a:cs typeface="Arial" panose="020B0604020202020204" pitchFamily="34" charset="0"/>
              </a:rPr>
              <a:t>Phishing attempts often aim to deceive recipients into divulging sensitive information or clicking on malicious links. By employing the following strategies, individuals can enhance their ability to identify and thwart phishing attempts</a:t>
            </a:r>
            <a:r>
              <a:rPr lang="de-AT" sz="1800" dirty="0">
                <a:effectLst/>
                <a:latin typeface="Calibri" panose="020F0502020204030204" pitchFamily="34" charset="0"/>
                <a:ea typeface="Calibri" panose="020F0502020204030204" pitchFamily="34" charset="0"/>
                <a:cs typeface="Arial" panose="020B0604020202020204" pitchFamily="34" charset="0"/>
              </a:rPr>
              <a:t>:</a:t>
            </a:r>
          </a:p>
          <a:p>
            <a:pPr algn="just">
              <a:lnSpc>
                <a:spcPct val="107000"/>
              </a:lnSpc>
              <a:spcBef>
                <a:spcPts val="1200"/>
              </a:spcBef>
              <a:spcAft>
                <a:spcPts val="1200"/>
              </a:spcAft>
            </a:pPr>
            <a:endParaRPr lang="en-GB" sz="1800" b="1"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Verify the Sender's Email Address: </a:t>
            </a:r>
            <a:r>
              <a:rPr lang="en-GB" sz="1800" dirty="0">
                <a:effectLst/>
                <a:latin typeface="Century Gothic" panose="020B0502020202020204" pitchFamily="34" charset="0"/>
                <a:ea typeface="Calibri" panose="020F0502020204030204" pitchFamily="34" charset="0"/>
                <a:cs typeface="Arial" panose="020B0604020202020204" pitchFamily="34" charset="0"/>
              </a:rPr>
              <a:t>Check the sender's email address carefully to ensure it matches the official domain of the organization or individual claiming to send the email. Be wary of email addresses that use misspelled or suspicious domain names.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Check for Generic Greetings:</a:t>
            </a:r>
            <a:r>
              <a:rPr lang="en-GB" sz="1800" dirty="0">
                <a:effectLst/>
                <a:latin typeface="Century Gothic" panose="020B0502020202020204" pitchFamily="34" charset="0"/>
                <a:ea typeface="Calibri" panose="020F0502020204030204" pitchFamily="34" charset="0"/>
                <a:cs typeface="Arial" panose="020B0604020202020204" pitchFamily="34" charset="0"/>
              </a:rPr>
              <a:t> Phishing emails often use generic greetings like "Dear Customer" or "Dear User" instead of addressing recipients by their name. Legitimate emails from reputable organizations typically address recipients by their name.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Look for Urgent Requests or Threats:</a:t>
            </a:r>
            <a:r>
              <a:rPr lang="en-GB" sz="1800" dirty="0">
                <a:effectLst/>
                <a:latin typeface="Century Gothic" panose="020B0502020202020204" pitchFamily="34" charset="0"/>
                <a:ea typeface="Calibri" panose="020F0502020204030204" pitchFamily="34" charset="0"/>
                <a:cs typeface="Arial" panose="020B0604020202020204" pitchFamily="34" charset="0"/>
              </a:rPr>
              <a:t> Phishing emails often contain urgent requests or threats designed to create a sense of urgency and pressure recipients into taking immediate action. Be cautious of emails that threaten consequences if you do not respond quickly or provide personal information.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Examine Links and URLs:</a:t>
            </a:r>
            <a:r>
              <a:rPr lang="en-GB" sz="1800" dirty="0">
                <a:effectLst/>
                <a:latin typeface="Century Gothic" panose="020B0502020202020204" pitchFamily="34" charset="0"/>
                <a:ea typeface="Calibri" panose="020F0502020204030204" pitchFamily="34" charset="0"/>
                <a:cs typeface="Arial" panose="020B0604020202020204" pitchFamily="34" charset="0"/>
              </a:rPr>
              <a:t> Hover your mouse cursor over hyperlinks in emails (without clicking) to preview the destination URL. Check if the URL matches the official website of the organization it claims to be from. Be cautious of shortened URLs or URLs that redirect to unfamiliar or suspicious websites.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Avoid Clicking on Attachments:</a:t>
            </a:r>
            <a:r>
              <a:rPr lang="en-GB" sz="1800" dirty="0">
                <a:effectLst/>
                <a:latin typeface="Century Gothic" panose="020B0502020202020204" pitchFamily="34" charset="0"/>
                <a:ea typeface="Calibri" panose="020F0502020204030204" pitchFamily="34" charset="0"/>
                <a:cs typeface="Arial" panose="020B0604020202020204" pitchFamily="34" charset="0"/>
              </a:rPr>
              <a:t> Be cautious of email attachments, especially if they come from unknown or unexpected sources. Phishing emails may contain malicious attachments that can install malware on your device or compromise your security.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Verify Requests for Personal Information:</a:t>
            </a:r>
            <a:r>
              <a:rPr lang="en-GB" sz="1800" dirty="0">
                <a:effectLst/>
                <a:latin typeface="Century Gothic" panose="020B0502020202020204" pitchFamily="34" charset="0"/>
                <a:ea typeface="Calibri" panose="020F0502020204030204" pitchFamily="34" charset="0"/>
                <a:cs typeface="Arial" panose="020B0604020202020204" pitchFamily="34" charset="0"/>
              </a:rPr>
              <a:t> Be sceptical of emails that request sensitive information like passwords, Social Security numbers, credit card details, or account credentials. Legitimate organizations typically do not request sensitive information via email.</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Check for Spelling and Grammar Mistakes:</a:t>
            </a:r>
            <a:r>
              <a:rPr lang="en-GB" sz="1800" dirty="0">
                <a:effectLst/>
                <a:latin typeface="Century Gothic" panose="020B0502020202020204" pitchFamily="34" charset="0"/>
                <a:ea typeface="Calibri" panose="020F0502020204030204" pitchFamily="34" charset="0"/>
                <a:cs typeface="Arial" panose="020B0604020202020204" pitchFamily="34" charset="0"/>
              </a:rPr>
              <a:t> Phishing emails often contain spelling and grammar mistakes, unusual sentence structure, or awkward language that may indicate they are not from a legitimate source. Be wary of emails with poor language quality.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Be Cautious of Unusual Requests or Offers:</a:t>
            </a:r>
            <a:r>
              <a:rPr lang="en-GB" sz="1800" dirty="0">
                <a:effectLst/>
                <a:latin typeface="Century Gothic" panose="020B0502020202020204" pitchFamily="34" charset="0"/>
                <a:ea typeface="Calibri" panose="020F0502020204030204" pitchFamily="34" charset="0"/>
                <a:cs typeface="Arial" panose="020B0604020202020204" pitchFamily="34" charset="0"/>
              </a:rPr>
              <a:t> Be suspicious of emails that offer unexpected rewards, prizes, or deals that seem too good to be true. Phishing emails may also ask recipients to participate in surveys, contests, or offers that require personal information or financial transactions.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Trust Your Instincts and Be Sceptical:</a:t>
            </a:r>
            <a:r>
              <a:rPr lang="en-GB" sz="1800" dirty="0">
                <a:effectLst/>
                <a:latin typeface="Century Gothic" panose="020B0502020202020204" pitchFamily="34" charset="0"/>
                <a:ea typeface="Calibri" panose="020F0502020204030204" pitchFamily="34" charset="0"/>
                <a:cs typeface="Arial" panose="020B0604020202020204" pitchFamily="34" charset="0"/>
              </a:rPr>
              <a:t> If something feels off or suspicious about an email, trust your instincts and err on the side of caution. It's better to be sceptical and verify the legitimacy of an email before taking any action.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Use Security Software and Email Filters:</a:t>
            </a:r>
            <a:r>
              <a:rPr lang="en-GB" sz="1800" dirty="0">
                <a:effectLst/>
                <a:latin typeface="Century Gothic" panose="020B0502020202020204" pitchFamily="34" charset="0"/>
                <a:ea typeface="Calibri" panose="020F0502020204030204" pitchFamily="34" charset="0"/>
                <a:cs typeface="Arial" panose="020B0604020202020204" pitchFamily="34" charset="0"/>
              </a:rPr>
              <a:t> Install reputable antivirus software and email filters to help detect and block phishing attempts. These tools can help identify suspicious emails and protect against malicious content.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065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r>
              <a:rPr lang="pt-PT" sz="1800" dirty="0">
                <a:effectLst/>
                <a:latin typeface="Times New Roman" panose="02020603050405020304" pitchFamily="18" charset="0"/>
                <a:ea typeface="Times New Roman" panose="02020603050405020304" pitchFamily="18" charset="0"/>
              </a:rPr>
              <a:t>Verificar o endereço de correio eletrónico do remetente: Verifique cuidadosamente o endereço de correio eletrónico do remetente para garantir que corresponde ao domínio oficial da organização ou indivíduo que afirma ter enviado a mensagem de correio eletrónico. Desconfie de endereços de correio eletrónico que utilizem nomes de domínio mal escritos ou suspeitos.</a:t>
            </a:r>
          </a:p>
          <a:p>
            <a:pPr algn="just"/>
            <a:r>
              <a:rPr lang="pt-PT" sz="1800" dirty="0">
                <a:effectLst/>
                <a:latin typeface="Times New Roman" panose="02020603050405020304" pitchFamily="18" charset="0"/>
                <a:ea typeface="Times New Roman" panose="02020603050405020304" pitchFamily="18" charset="0"/>
              </a:rPr>
              <a:t>Verifique se há saudações genéricas: Os e-mails de </a:t>
            </a:r>
            <a:r>
              <a:rPr lang="pt-PT" sz="1800" dirty="0" err="1">
                <a:effectLst/>
                <a:latin typeface="Times New Roman" panose="02020603050405020304" pitchFamily="18" charset="0"/>
                <a:ea typeface="Times New Roman" panose="02020603050405020304" pitchFamily="18" charset="0"/>
              </a:rPr>
              <a:t>phishing</a:t>
            </a:r>
            <a:r>
              <a:rPr lang="pt-PT" sz="1800" dirty="0">
                <a:effectLst/>
                <a:latin typeface="Times New Roman" panose="02020603050405020304" pitchFamily="18" charset="0"/>
                <a:ea typeface="Times New Roman" panose="02020603050405020304" pitchFamily="18" charset="0"/>
              </a:rPr>
              <a:t> utilizam frequentemente saudações genéricas como "Caro cliente" ou "Caro utilizador" em vez de se dirigirem aos destinatários pelo seu nome. Os e-mails legítimos de organizações com boa reputação normalmente dirigem-se aos destinatários pelo seu nome.</a:t>
            </a:r>
          </a:p>
          <a:p>
            <a:pPr algn="just"/>
            <a:r>
              <a:rPr lang="pt-PT" sz="1800" dirty="0">
                <a:effectLst/>
                <a:latin typeface="Times New Roman" panose="02020603050405020304" pitchFamily="18" charset="0"/>
                <a:ea typeface="Times New Roman" panose="02020603050405020304" pitchFamily="18" charset="0"/>
              </a:rPr>
              <a:t>Procure pedidos urgentes ou ameaças: Os e-mails de </a:t>
            </a:r>
            <a:r>
              <a:rPr lang="pt-PT" sz="1800" dirty="0" err="1">
                <a:effectLst/>
                <a:latin typeface="Times New Roman" panose="02020603050405020304" pitchFamily="18" charset="0"/>
                <a:ea typeface="Times New Roman" panose="02020603050405020304" pitchFamily="18" charset="0"/>
              </a:rPr>
              <a:t>phishing</a:t>
            </a:r>
            <a:r>
              <a:rPr lang="pt-PT" sz="1800" dirty="0">
                <a:effectLst/>
                <a:latin typeface="Times New Roman" panose="02020603050405020304" pitchFamily="18" charset="0"/>
                <a:ea typeface="Times New Roman" panose="02020603050405020304" pitchFamily="18" charset="0"/>
              </a:rPr>
              <a:t> contêm frequentemente pedidos urgentes ou ameaças concebidas para criar uma sensação de urgência e pressionar os destinatários a tomarem medidas imediatas. Tenha cuidado com as mensagens de correio eletrónico que ameaçam consequências se não responder rapidamente ou não fornecer informações pessoais.</a:t>
            </a:r>
          </a:p>
          <a:p>
            <a:pPr algn="just"/>
            <a:r>
              <a:rPr lang="pt-PT" sz="1800" dirty="0">
                <a:effectLst/>
                <a:latin typeface="Times New Roman" panose="02020603050405020304" pitchFamily="18" charset="0"/>
                <a:ea typeface="Times New Roman" panose="02020603050405020304" pitchFamily="18" charset="0"/>
              </a:rPr>
              <a:t>Examine links e </a:t>
            </a:r>
            <a:r>
              <a:rPr lang="pt-PT" sz="1800" dirty="0" err="1">
                <a:effectLst/>
                <a:latin typeface="Times New Roman" panose="02020603050405020304" pitchFamily="18" charset="0"/>
                <a:ea typeface="Times New Roman" panose="02020603050405020304" pitchFamily="18" charset="0"/>
              </a:rPr>
              <a:t>URLs</a:t>
            </a:r>
            <a:r>
              <a:rPr lang="pt-PT" sz="1800" dirty="0">
                <a:effectLst/>
                <a:latin typeface="Times New Roman" panose="02020603050405020304" pitchFamily="18" charset="0"/>
                <a:ea typeface="Times New Roman" panose="02020603050405020304" pitchFamily="18" charset="0"/>
              </a:rPr>
              <a:t>: Passe o cursor do rato sobre hiperligações em mensagens de correio eletrónico (sem clicar) para pré-visualizar o URL de destino. Verifique se o URL corresponde ao sítio Web oficial da organização de que diz ser proveniente. Tenha cuidado com </a:t>
            </a:r>
            <a:r>
              <a:rPr lang="pt-PT" sz="1800" dirty="0" err="1">
                <a:effectLst/>
                <a:latin typeface="Times New Roman" panose="02020603050405020304" pitchFamily="18" charset="0"/>
                <a:ea typeface="Times New Roman" panose="02020603050405020304" pitchFamily="18" charset="0"/>
              </a:rPr>
              <a:t>URLs</a:t>
            </a:r>
            <a:r>
              <a:rPr lang="pt-PT" sz="1800" dirty="0">
                <a:effectLst/>
                <a:latin typeface="Times New Roman" panose="02020603050405020304" pitchFamily="18" charset="0"/>
                <a:ea typeface="Times New Roman" panose="02020603050405020304" pitchFamily="18" charset="0"/>
              </a:rPr>
              <a:t> encurtados ou </a:t>
            </a:r>
            <a:r>
              <a:rPr lang="pt-PT" sz="1800" dirty="0" err="1">
                <a:effectLst/>
                <a:latin typeface="Times New Roman" panose="02020603050405020304" pitchFamily="18" charset="0"/>
                <a:ea typeface="Times New Roman" panose="02020603050405020304" pitchFamily="18" charset="0"/>
              </a:rPr>
              <a:t>URLs</a:t>
            </a:r>
            <a:r>
              <a:rPr lang="pt-PT" sz="1800" dirty="0">
                <a:effectLst/>
                <a:latin typeface="Times New Roman" panose="02020603050405020304" pitchFamily="18" charset="0"/>
                <a:ea typeface="Times New Roman" panose="02020603050405020304" pitchFamily="18" charset="0"/>
              </a:rPr>
              <a:t> que </a:t>
            </a:r>
            <a:r>
              <a:rPr lang="pt-PT" sz="1800" dirty="0" err="1">
                <a:effectLst/>
                <a:latin typeface="Times New Roman" panose="02020603050405020304" pitchFamily="18" charset="0"/>
                <a:ea typeface="Times New Roman" panose="02020603050405020304" pitchFamily="18" charset="0"/>
              </a:rPr>
              <a:t>redireccionam</a:t>
            </a:r>
            <a:r>
              <a:rPr lang="pt-PT" sz="1800" dirty="0">
                <a:effectLst/>
                <a:latin typeface="Times New Roman" panose="02020603050405020304" pitchFamily="18" charset="0"/>
                <a:ea typeface="Times New Roman" panose="02020603050405020304" pitchFamily="18" charset="0"/>
              </a:rPr>
              <a:t> para sites desconhecidos ou suspeitos.</a:t>
            </a:r>
          </a:p>
          <a:p>
            <a:pPr algn="just"/>
            <a:r>
              <a:rPr lang="pt-PT" sz="1800" dirty="0">
                <a:effectLst/>
                <a:latin typeface="Times New Roman" panose="02020603050405020304" pitchFamily="18" charset="0"/>
                <a:ea typeface="Times New Roman" panose="02020603050405020304" pitchFamily="18" charset="0"/>
              </a:rPr>
              <a:t>Evitar clicar em anexos: Tenha cuidado com os anexos de correio eletrónico, especialmente se vierem de fontes desconhecidas ou inesperadas. Os e-mails de </a:t>
            </a:r>
            <a:r>
              <a:rPr lang="pt-PT" sz="1800" dirty="0" err="1">
                <a:effectLst/>
                <a:latin typeface="Times New Roman" panose="02020603050405020304" pitchFamily="18" charset="0"/>
                <a:ea typeface="Times New Roman" panose="02020603050405020304" pitchFamily="18" charset="0"/>
              </a:rPr>
              <a:t>phishing</a:t>
            </a:r>
            <a:r>
              <a:rPr lang="pt-PT" sz="1800" dirty="0">
                <a:effectLst/>
                <a:latin typeface="Times New Roman" panose="02020603050405020304" pitchFamily="18" charset="0"/>
                <a:ea typeface="Times New Roman" panose="02020603050405020304" pitchFamily="18" charset="0"/>
              </a:rPr>
              <a:t> podem conter anexos maliciosos que podem instalar </a:t>
            </a:r>
            <a:r>
              <a:rPr lang="pt-PT" sz="1800" dirty="0" err="1">
                <a:effectLst/>
                <a:latin typeface="Times New Roman" panose="02020603050405020304" pitchFamily="18" charset="0"/>
                <a:ea typeface="Times New Roman" panose="02020603050405020304" pitchFamily="18" charset="0"/>
              </a:rPr>
              <a:t>malware</a:t>
            </a:r>
            <a:r>
              <a:rPr lang="pt-PT" sz="1800" dirty="0">
                <a:effectLst/>
                <a:latin typeface="Times New Roman" panose="02020603050405020304" pitchFamily="18" charset="0"/>
                <a:ea typeface="Times New Roman" panose="02020603050405020304" pitchFamily="18" charset="0"/>
              </a:rPr>
              <a:t> no seu dispositivo ou comprometer a sua segurança.</a:t>
            </a:r>
          </a:p>
          <a:p>
            <a:pPr algn="just"/>
            <a:r>
              <a:rPr lang="pt-PT" sz="1800" dirty="0">
                <a:effectLst/>
                <a:latin typeface="Times New Roman" panose="02020603050405020304" pitchFamily="18" charset="0"/>
                <a:ea typeface="Times New Roman" panose="02020603050405020304" pitchFamily="18" charset="0"/>
              </a:rPr>
              <a:t>Verifique os pedidos de informações pessoais: Seja cético em relação a e-mails que solicitem informações confidenciais, como palavras-passe, números da Segurança Social, detalhes de cartões de crédito ou credenciais de contas. Normalmente, as organizações legítimas não solicitam informações confidenciais por correio eletrónico.</a:t>
            </a:r>
          </a:p>
          <a:p>
            <a:pPr algn="just"/>
            <a:r>
              <a:rPr lang="pt-PT" sz="1800" dirty="0">
                <a:effectLst/>
                <a:latin typeface="Times New Roman" panose="02020603050405020304" pitchFamily="18" charset="0"/>
                <a:ea typeface="Times New Roman" panose="02020603050405020304" pitchFamily="18" charset="0"/>
              </a:rPr>
              <a:t>Verifique se há erros ortográficos e gramaticais: Os e-mails de </a:t>
            </a:r>
            <a:r>
              <a:rPr lang="pt-PT" sz="1800" dirty="0" err="1">
                <a:effectLst/>
                <a:latin typeface="Times New Roman" panose="02020603050405020304" pitchFamily="18" charset="0"/>
                <a:ea typeface="Times New Roman" panose="02020603050405020304" pitchFamily="18" charset="0"/>
              </a:rPr>
              <a:t>phishing</a:t>
            </a:r>
            <a:r>
              <a:rPr lang="pt-PT" sz="1800" dirty="0">
                <a:effectLst/>
                <a:latin typeface="Times New Roman" panose="02020603050405020304" pitchFamily="18" charset="0"/>
                <a:ea typeface="Times New Roman" panose="02020603050405020304" pitchFamily="18" charset="0"/>
              </a:rPr>
              <a:t> contêm frequentemente erros ortográficos e gramaticais, uma estrutura de frases invulgar ou uma linguagem estranha que pode indicar que não são de uma fonte legítima. Desconfie de e-mails com má qualidade de linguagem.</a:t>
            </a:r>
          </a:p>
          <a:p>
            <a:pPr algn="just"/>
            <a:r>
              <a:rPr lang="pt-PT" sz="1800" dirty="0">
                <a:effectLst/>
                <a:latin typeface="Times New Roman" panose="02020603050405020304" pitchFamily="18" charset="0"/>
                <a:ea typeface="Times New Roman" panose="02020603050405020304" pitchFamily="18" charset="0"/>
              </a:rPr>
              <a:t>Seja cauteloso com pedidos ou ofertas invulgares: Desconfie de e-mails que ofereçam recompensas inesperadas, prémios ou negócios que pareçam demasiado bons para serem verdade. Os e-mails de </a:t>
            </a:r>
            <a:r>
              <a:rPr lang="pt-PT" sz="1800" dirty="0" err="1">
                <a:effectLst/>
                <a:latin typeface="Times New Roman" panose="02020603050405020304" pitchFamily="18" charset="0"/>
                <a:ea typeface="Times New Roman" panose="02020603050405020304" pitchFamily="18" charset="0"/>
              </a:rPr>
              <a:t>phishing</a:t>
            </a:r>
            <a:r>
              <a:rPr lang="pt-PT" sz="1800" dirty="0">
                <a:effectLst/>
                <a:latin typeface="Times New Roman" panose="02020603050405020304" pitchFamily="18" charset="0"/>
                <a:ea typeface="Times New Roman" panose="02020603050405020304" pitchFamily="18" charset="0"/>
              </a:rPr>
              <a:t> também podem pedir aos destinatários que participem em inquéritos, concursos ou ofertas que exijam informações pessoais ou transações financeiras.</a:t>
            </a:r>
          </a:p>
          <a:p>
            <a:pPr algn="just"/>
            <a:r>
              <a:rPr lang="pt-PT" sz="1800" dirty="0">
                <a:effectLst/>
                <a:latin typeface="Times New Roman" panose="02020603050405020304" pitchFamily="18" charset="0"/>
                <a:ea typeface="Times New Roman" panose="02020603050405020304" pitchFamily="18" charset="0"/>
              </a:rPr>
              <a:t>Confie nos seus instintos e seja cético: Se algo parecer estranho ou suspeito numa mensagem de correio eletrónico, confie nos seus instintos e seja cauteloso. É melhor ser cético e verificar a legitimidade de uma mensagem de correio eletrónico antes de tomar qualquer medida.</a:t>
            </a:r>
          </a:p>
          <a:p>
            <a:pPr algn="just"/>
            <a:r>
              <a:rPr lang="pt-PT" sz="1800" dirty="0">
                <a:effectLst/>
                <a:latin typeface="Times New Roman" panose="02020603050405020304" pitchFamily="18" charset="0"/>
                <a:ea typeface="Times New Roman" panose="02020603050405020304" pitchFamily="18" charset="0"/>
              </a:rPr>
              <a:t>Utilize software de segurança e filtros de correio eletrónico: Instale software antivírus e filtros de correio eletrónico de boa reputação para ajudar a detetar e bloquear tentativas de </a:t>
            </a:r>
            <a:r>
              <a:rPr lang="pt-PT" sz="1800" dirty="0" err="1">
                <a:effectLst/>
                <a:latin typeface="Times New Roman" panose="02020603050405020304" pitchFamily="18" charset="0"/>
                <a:ea typeface="Times New Roman" panose="02020603050405020304" pitchFamily="18" charset="0"/>
              </a:rPr>
              <a:t>phishing</a:t>
            </a:r>
            <a:r>
              <a:rPr lang="pt-PT" sz="1800" dirty="0">
                <a:effectLst/>
                <a:latin typeface="Times New Roman" panose="02020603050405020304" pitchFamily="18" charset="0"/>
                <a:ea typeface="Times New Roman" panose="02020603050405020304" pitchFamily="18" charset="0"/>
              </a:rPr>
              <a:t>. Estas ferramentas podem ajudar a identificar mensagens de correio eletrónico suspeitas e proteger contra conteúdos maliciosos.</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353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pt-PT" sz="1800" dirty="0">
                <a:effectLst/>
                <a:latin typeface="Calibri" panose="020F0502020204030204" pitchFamily="34" charset="0"/>
                <a:ea typeface="Calibri" panose="020F0502020204030204" pitchFamily="34" charset="0"/>
                <a:cs typeface="Arial" panose="020B0604020202020204" pitchFamily="34" charset="0"/>
              </a:rPr>
              <a:t>Manter a privacidade das informações pessoais nas plataformas de redes sociais é crucial por várias </a:t>
            </a:r>
            <a:r>
              <a:rPr lang="pt-PT" sz="1800" dirty="0" err="1">
                <a:effectLst/>
                <a:latin typeface="Calibri" panose="020F0502020204030204" pitchFamily="34" charset="0"/>
                <a:ea typeface="Calibri" panose="020F0502020204030204" pitchFamily="34" charset="0"/>
                <a:cs typeface="Arial" panose="020B0604020202020204" pitchFamily="34" charset="0"/>
              </a:rPr>
              <a:t>razões:Proteção</a:t>
            </a:r>
            <a:r>
              <a:rPr lang="pt-PT" sz="1800" dirty="0">
                <a:effectLst/>
                <a:latin typeface="Calibri" panose="020F0502020204030204" pitchFamily="34" charset="0"/>
                <a:ea typeface="Calibri" panose="020F0502020204030204" pitchFamily="34" charset="0"/>
                <a:cs typeface="Arial" panose="020B0604020202020204" pitchFamily="34" charset="0"/>
              </a:rPr>
              <a:t> contra roubo de identidade: As informações pessoais partilhadas nas redes sociais, como o nome completo, a data de nascimento, a morada e os detalhes de contacto, podem ser exploradas por ladrões de identidade para roubar a sua identidade. Com estas informações, os criminosos podem abrir contas fraudulentas, pedir cartões de crédito ou cometer outras formas de fraude financeira em seu </a:t>
            </a:r>
            <a:r>
              <a:rPr lang="pt-PT" sz="1800" dirty="0" err="1">
                <a:effectLst/>
                <a:latin typeface="Calibri" panose="020F0502020204030204" pitchFamily="34" charset="0"/>
                <a:ea typeface="Calibri" panose="020F0502020204030204" pitchFamily="34" charset="0"/>
                <a:cs typeface="Arial" panose="020B0604020202020204" pitchFamily="34" charset="0"/>
              </a:rPr>
              <a:t>nome.Prevenção</a:t>
            </a:r>
            <a:r>
              <a:rPr lang="pt-PT" sz="1800" dirty="0">
                <a:effectLst/>
                <a:latin typeface="Calibri" panose="020F0502020204030204" pitchFamily="34" charset="0"/>
                <a:ea typeface="Calibri" panose="020F0502020204030204" pitchFamily="34" charset="0"/>
                <a:cs typeface="Arial" panose="020B0604020202020204" pitchFamily="34" charset="0"/>
              </a:rPr>
              <a:t> de perseguição e assédio cibernéticos: Partilhar demasiadas informações pessoais nas redes sociais pode torná-lo vulnerável a </a:t>
            </a:r>
            <a:r>
              <a:rPr lang="pt-PT" sz="1800" dirty="0" err="1">
                <a:effectLst/>
                <a:latin typeface="Calibri" panose="020F0502020204030204" pitchFamily="34" charset="0"/>
                <a:ea typeface="Calibri" panose="020F0502020204030204" pitchFamily="34" charset="0"/>
                <a:cs typeface="Arial" panose="020B0604020202020204" pitchFamily="34" charset="0"/>
              </a:rPr>
              <a:t>ciberperseguição</a:t>
            </a:r>
            <a:r>
              <a:rPr lang="pt-PT" sz="1800" dirty="0">
                <a:effectLst/>
                <a:latin typeface="Calibri" panose="020F0502020204030204" pitchFamily="34" charset="0"/>
                <a:ea typeface="Calibri" panose="020F0502020204030204" pitchFamily="34" charset="0"/>
                <a:cs typeface="Arial" panose="020B0604020202020204" pitchFamily="34" charset="0"/>
              </a:rPr>
              <a:t> e assédio. Indivíduos mal-intencionados podem utilizar as suas informações pessoais para seguir o seu paradeiro, monitorizar as suas </a:t>
            </a:r>
            <a:r>
              <a:rPr lang="pt-PT" sz="1800" dirty="0" err="1">
                <a:effectLst/>
                <a:latin typeface="Calibri" panose="020F0502020204030204" pitchFamily="34" charset="0"/>
                <a:ea typeface="Calibri" panose="020F0502020204030204" pitchFamily="34" charset="0"/>
                <a:cs typeface="Arial" panose="020B0604020202020204" pitchFamily="34" charset="0"/>
              </a:rPr>
              <a:t>actividades</a:t>
            </a:r>
            <a:r>
              <a:rPr lang="pt-PT" sz="1800" dirty="0">
                <a:effectLst/>
                <a:latin typeface="Calibri" panose="020F0502020204030204" pitchFamily="34" charset="0"/>
                <a:ea typeface="Calibri" panose="020F0502020204030204" pitchFamily="34" charset="0"/>
                <a:cs typeface="Arial" panose="020B0604020202020204" pitchFamily="34" charset="0"/>
              </a:rPr>
              <a:t> ou assediá-lo em linha ou na vida </a:t>
            </a:r>
            <a:r>
              <a:rPr lang="pt-PT" sz="1800" dirty="0" err="1">
                <a:effectLst/>
                <a:latin typeface="Calibri" panose="020F0502020204030204" pitchFamily="34" charset="0"/>
                <a:ea typeface="Calibri" panose="020F0502020204030204" pitchFamily="34" charset="0"/>
                <a:cs typeface="Arial" panose="020B0604020202020204" pitchFamily="34" charset="0"/>
              </a:rPr>
              <a:t>real.Evitar</a:t>
            </a:r>
            <a:r>
              <a:rPr lang="pt-PT" sz="1800" dirty="0">
                <a:effectLst/>
                <a:latin typeface="Calibri" panose="020F0502020204030204" pitchFamily="34" charset="0"/>
                <a:ea typeface="Calibri" panose="020F0502020204030204" pitchFamily="34" charset="0"/>
                <a:cs typeface="Arial" panose="020B0604020202020204" pitchFamily="34" charset="0"/>
              </a:rPr>
              <a:t> burlas em linha e ataques de </a:t>
            </a:r>
            <a:r>
              <a:rPr lang="pt-PT" sz="1800" dirty="0" err="1">
                <a:effectLst/>
                <a:latin typeface="Calibri" panose="020F0502020204030204" pitchFamily="34" charset="0"/>
                <a:ea typeface="Calibri" panose="020F0502020204030204" pitchFamily="34" charset="0"/>
                <a:cs typeface="Arial" panose="020B0604020202020204" pitchFamily="34" charset="0"/>
              </a:rPr>
              <a:t>phishing</a:t>
            </a:r>
            <a:r>
              <a:rPr lang="pt-PT" sz="1800" dirty="0">
                <a:effectLst/>
                <a:latin typeface="Calibri" panose="020F0502020204030204" pitchFamily="34" charset="0"/>
                <a:ea typeface="Calibri" panose="020F0502020204030204" pitchFamily="34" charset="0"/>
                <a:cs typeface="Arial" panose="020B0604020202020204" pitchFamily="34" charset="0"/>
              </a:rPr>
              <a:t>: Os </a:t>
            </a:r>
            <a:r>
              <a:rPr lang="pt-PT" sz="1800" dirty="0" err="1">
                <a:effectLst/>
                <a:latin typeface="Calibri" panose="020F0502020204030204" pitchFamily="34" charset="0"/>
                <a:ea typeface="Calibri" panose="020F0502020204030204" pitchFamily="34" charset="0"/>
                <a:cs typeface="Arial" panose="020B0604020202020204" pitchFamily="34" charset="0"/>
              </a:rPr>
              <a:t>cibercriminosos</a:t>
            </a:r>
            <a:r>
              <a:rPr lang="pt-PT" sz="1800" dirty="0">
                <a:effectLst/>
                <a:latin typeface="Calibri" panose="020F0502020204030204" pitchFamily="34" charset="0"/>
                <a:ea typeface="Calibri" panose="020F0502020204030204" pitchFamily="34" charset="0"/>
                <a:cs typeface="Arial" panose="020B0604020202020204" pitchFamily="34" charset="0"/>
              </a:rPr>
              <a:t> utilizam frequentemente as informações pessoais partilhadas nas redes sociais para lançar ataques de </a:t>
            </a:r>
            <a:r>
              <a:rPr lang="pt-PT" sz="1800" dirty="0" err="1">
                <a:effectLst/>
                <a:latin typeface="Calibri" panose="020F0502020204030204" pitchFamily="34" charset="0"/>
                <a:ea typeface="Calibri" panose="020F0502020204030204" pitchFamily="34" charset="0"/>
                <a:cs typeface="Arial" panose="020B0604020202020204" pitchFamily="34" charset="0"/>
              </a:rPr>
              <a:t>phishing</a:t>
            </a:r>
            <a:r>
              <a:rPr lang="pt-PT" sz="1800" dirty="0">
                <a:effectLst/>
                <a:latin typeface="Calibri" panose="020F0502020204030204" pitchFamily="34" charset="0"/>
                <a:ea typeface="Calibri" panose="020F0502020204030204" pitchFamily="34" charset="0"/>
                <a:cs typeface="Arial" panose="020B0604020202020204" pitchFamily="34" charset="0"/>
              </a:rPr>
              <a:t> ou burlas direcionadas. Podem utilizar os seus dados pessoais para criar mensagens ou e-mails convincentes, induzindo-o a revelar informações sensíveis ou a cair em esquemas fraudulentos. Proteção da reputação e da privacidade: A partilha de informações sensíveis ou inadequadas nas redes sociais pode prejudicar a sua reputação e privacidade. Os empregadores, colegas, familiares e outras pessoas podem ter acesso aos seus perfis nas redes sociais e o conteúdo inadequado pode ter consequências negativas na sua vida profissional e pessoal. Prevenção de ataques de engenharia social: As plataformas de redes sociais são normalmente utilizadas por </a:t>
            </a:r>
            <a:r>
              <a:rPr lang="pt-PT" sz="1800" dirty="0" err="1">
                <a:effectLst/>
                <a:latin typeface="Calibri" panose="020F0502020204030204" pitchFamily="34" charset="0"/>
                <a:ea typeface="Calibri" panose="020F0502020204030204" pitchFamily="34" charset="0"/>
                <a:cs typeface="Arial" panose="020B0604020202020204" pitchFamily="34" charset="0"/>
              </a:rPr>
              <a:t>cibercriminosos</a:t>
            </a:r>
            <a:r>
              <a:rPr lang="pt-PT" sz="1800" dirty="0">
                <a:effectLst/>
                <a:latin typeface="Calibri" panose="020F0502020204030204" pitchFamily="34" charset="0"/>
                <a:ea typeface="Calibri" panose="020F0502020204030204" pitchFamily="34" charset="0"/>
                <a:cs typeface="Arial" panose="020B0604020202020204" pitchFamily="34" charset="0"/>
              </a:rPr>
              <a:t> para ataques de engenharia social, em que manipulam os utilizadores para que revelem informações confidenciais ou realizem ações que comprometam a segurança. Ao limitar a quantidade de informações pessoais que partilha nas redes sociais, reduz o risco de ser vítima de táticas de engenharia social. Segurança online melhorada: Manter a privacidade das informações pessoais nas plataformas de redes sociais ajuda a melhorar a sua segurança online geral. Reduz a probabilidade de acesso não autorizado às suas contas, minimiza o risco de roubo de identidade e fraude, e protege a sua privacidade e pegada digital.</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8748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Instruções detalhadas estão disponíveis em um guia do instrutor.</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690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err="1">
                <a:effectLst/>
                <a:latin typeface="Century Gothic" panose="020B0502020202020204" pitchFamily="34" charset="0"/>
                <a:ea typeface="Calibri" panose="020F0502020204030204" pitchFamily="34" charset="0"/>
                <a:cs typeface="Arial" panose="020B0604020202020204" pitchFamily="34" charset="0"/>
              </a:rPr>
              <a:t>Detailed</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instructions</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are</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available</a:t>
            </a:r>
            <a:r>
              <a:rPr lang="de-DE" sz="1800" dirty="0">
                <a:effectLst/>
                <a:latin typeface="Century Gothic" panose="020B0502020202020204" pitchFamily="34" charset="0"/>
                <a:ea typeface="Calibri" panose="020F0502020204030204" pitchFamily="34" charset="0"/>
                <a:cs typeface="Arial" panose="020B0604020202020204" pitchFamily="34" charset="0"/>
              </a:rPr>
              <a:t> in a </a:t>
            </a:r>
            <a:r>
              <a:rPr lang="de-DE" sz="1800" dirty="0" err="1">
                <a:effectLst/>
                <a:latin typeface="Century Gothic" panose="020B0502020202020204" pitchFamily="34" charset="0"/>
                <a:ea typeface="Calibri" panose="020F0502020204030204" pitchFamily="34" charset="0"/>
                <a:cs typeface="Arial" panose="020B0604020202020204" pitchFamily="34" charset="0"/>
              </a:rPr>
              <a:t>trainer</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guide</a:t>
            </a:r>
            <a:r>
              <a:rPr lang="de-DE" sz="1800" dirty="0">
                <a:effectLst/>
                <a:latin typeface="Century Gothic" panose="020B050202020202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269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Instruções detalhadas para um questionário estão disponíveis em um guia do instrutor.</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694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pt-PT"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Neste subtópico, o objetivo é aprofundar a compreensão das compras online, enfatizando o aspeto de navegação das lojas online sem a necessidade de fazer uma compra. A ênfase está em explicar que se pode explorar lojas online, ver itens e navegar por diferentes categorias sem se comprometer a comprar nada. Isso permite que as pessoas se acostumem com o layout e os recursos de várias lojas online, entendam como os produtos são exibidos e como o processo de compra é estruturado.</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198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ts val="1866"/>
              </a:lnSpc>
            </a:pPr>
            <a:r>
              <a:rPr lang="pt-PT" sz="1200" dirty="0">
                <a:latin typeface="Century Gothic" panose="020B0502020202020204" pitchFamily="34" charset="0"/>
              </a:rPr>
              <a:t>A ênfase está em explicar que todos nós podemos explorar lojas online, ver itens e navegar por diferentes categorias sem se comprometer a comprar nada. Isso permite que as pessoas se acostumem com o layout e os recursos de várias lojas online, entendam como os produtos são exibidos e como o processo de compra é estruturado. </a:t>
            </a:r>
          </a:p>
          <a:p>
            <a:pPr algn="just">
              <a:lnSpc>
                <a:spcPts val="1866"/>
              </a:lnSpc>
            </a:pPr>
            <a:r>
              <a:rPr lang="pt-PT" sz="1200" dirty="0">
                <a:latin typeface="Century Gothic" panose="020B0502020202020204" pitchFamily="34" charset="0"/>
              </a:rPr>
              <a:t>
Simplesmente navegando, podemos ganhar familiaridade com a interface do usuário, funcionalidades de pesquisa e a experiência geral de compras on-line sem a pressão de fazer uma compra. Esta exploração prática é crucial para aumentar a sua confiança e compreensão do ambiente de compras online.</a:t>
            </a:r>
          </a:p>
          <a:p>
            <a:pPr algn="just">
              <a:lnSpc>
                <a:spcPts val="1866"/>
              </a:lnSpc>
            </a:pPr>
            <a:r>
              <a:rPr lang="pt-PT" sz="1200" dirty="0">
                <a:latin typeface="Century Gothic" panose="020B0502020202020204" pitchFamily="34" charset="0"/>
              </a:rPr>
              <a:t>
Instruções detalhadas para a atividade estão disponíveis em um guia do instrutor.</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spcBef>
                <a:spcPts val="1200"/>
              </a:spcBef>
              <a:spcAft>
                <a:spcPts val="800"/>
              </a:spcAft>
            </a:pPr>
            <a:r>
              <a:rPr lang="pt-PT" sz="1800" dirty="0">
                <a:solidFill>
                  <a:srgbClr val="000000"/>
                </a:solidFill>
                <a:effectLst/>
                <a:latin typeface="Century Gothic" panose="020B0502020202020204" pitchFamily="34" charset="0"/>
                <a:ea typeface="Times New Roman" panose="02020603050405020304" pitchFamily="18" charset="0"/>
              </a:rPr>
              <a:t>Por fim, o tópico "Quais são os métodos de pagamento alternativos?" está centrado na compreensão, análise e uso seguro de vários métodos de pagamento alternativos, como carteiras eletrônicas, </a:t>
            </a:r>
            <a:r>
              <a:rPr lang="pt-PT" sz="1800" dirty="0" err="1">
                <a:solidFill>
                  <a:srgbClr val="000000"/>
                </a:solidFill>
                <a:effectLst/>
                <a:latin typeface="Century Gothic" panose="020B0502020202020204" pitchFamily="34" charset="0"/>
                <a:ea typeface="Times New Roman" panose="02020603050405020304" pitchFamily="18" charset="0"/>
              </a:rPr>
              <a:t>criptomoedas</a:t>
            </a:r>
            <a:r>
              <a:rPr lang="pt-PT" sz="1800" dirty="0">
                <a:solidFill>
                  <a:srgbClr val="000000"/>
                </a:solidFill>
                <a:effectLst/>
                <a:latin typeface="Century Gothic" panose="020B0502020202020204" pitchFamily="34" charset="0"/>
                <a:ea typeface="Times New Roman" panose="02020603050405020304" pitchFamily="18" charset="0"/>
              </a:rPr>
              <a:t> e pagamentos móveis. Também enfatiza a educação dos participantes, especialmente as mulheres, sobre métodos de pagamento sustentáveis, capacitando-os a fazer escolhas financeiras ambiental e socialmente responsáveis.</a:t>
            </a:r>
          </a:p>
          <a:p>
            <a:pPr algn="l">
              <a:spcBef>
                <a:spcPts val="1200"/>
              </a:spcBef>
              <a:spcAft>
                <a:spcPts val="800"/>
              </a:spcAft>
            </a:pPr>
            <a:r>
              <a:rPr lang="pt-PT" sz="1800" dirty="0">
                <a:solidFill>
                  <a:srgbClr val="000000"/>
                </a:solidFill>
                <a:effectLst/>
                <a:latin typeface="Century Gothic" panose="020B0502020202020204" pitchFamily="34" charset="0"/>
                <a:ea typeface="Times New Roman" panose="02020603050405020304" pitchFamily="18" charset="0"/>
              </a:rPr>
              <a:t>
No geral, estes objetivos de aprendizagem visam proporcionar aos participantes uma compreensão abrangente de cada tópico e equipá-los com o conhecimento e as habilidades necessárias para navegar no assunto de forma eficaz.</a:t>
            </a:r>
            <a:br>
              <a:rPr lang="en-GB" sz="1800" dirty="0">
                <a:effectLst/>
                <a:latin typeface="Century Gothic" panose="020B0502020202020204" pitchFamily="34" charset="0"/>
                <a:ea typeface="Calibri" panose="020F0502020204030204" pitchFamily="34" charset="0"/>
                <a:cs typeface="Arial" panose="020B0604020202020204" pitchFamily="34" charset="0"/>
              </a:rPr>
            </a:br>
            <a:r>
              <a:rPr lang="en-GB" sz="1800"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800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pt-PT" sz="1200" dirty="0">
                <a:effectLst/>
                <a:latin typeface="Century Gothic" panose="020B0502020202020204" pitchFamily="34" charset="0"/>
                <a:ea typeface="Calibri" panose="020F0502020204030204" pitchFamily="34" charset="0"/>
                <a:cs typeface="Arial" panose="020B0604020202020204" pitchFamily="34" charset="0"/>
              </a:rPr>
              <a:t>O objetivo deste subtópico é familiarizar os alunos com as etapas essenciais no processo de compra de itens através de compras on-line. A explicação começa por comparar o processo de compra digital ao de uma loja física, dividindo os passos numa sequência simples. Inicialmente, os alunos são apresentados às etapas fundamentais que envolvem encontrar o item desejado na loja online, adicioná-lo ao carrinho de compras virtual, proceder ao checkout, inserir os detalhes de entrega necessários e concluir a transação fazendo o pagamento. Ao enquadrar o processo de compra online desta forma, pretende-se simplificar e desmistificar os passos, tornando mais fácil para os alunos compreenderem e navegarem pela experiência de compra online, à semelhança das suas habituais rotinas de compras em loja. Esta abordagem estruturada pretende criar confiança e compreensão nos alunos, capacitando-os para se envolverem de forma eficaz e segura nas transações online.</a:t>
            </a:r>
          </a:p>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endParaRPr lang="de-DE"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pt-PT" sz="1200" dirty="0">
                <a:effectLst/>
                <a:latin typeface="Century Gothic" panose="020B0502020202020204" pitchFamily="34" charset="0"/>
                <a:ea typeface="Calibri" panose="020F0502020204030204" pitchFamily="34" charset="0"/>
                <a:cs typeface="Arial" panose="020B0604020202020204" pitchFamily="34" charset="0"/>
              </a:rPr>
              <a:t>Instruções detalhadas para a atividade estão disponíveis em um guia do instrutor.</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07000"/>
              </a:lnSpc>
              <a:spcBef>
                <a:spcPts val="1200"/>
              </a:spcBef>
              <a:spcAft>
                <a:spcPts val="800"/>
              </a:spcAft>
            </a:pPr>
            <a:r>
              <a:rPr lang="pt-PT" sz="1200" dirty="0">
                <a:effectLst/>
                <a:latin typeface="Century Gothic" panose="020B0502020202020204" pitchFamily="34" charset="0"/>
                <a:ea typeface="Calibri" panose="020F0502020204030204" pitchFamily="34" charset="0"/>
                <a:cs typeface="Arial" panose="020B0604020202020204" pitchFamily="34" charset="0"/>
              </a:rPr>
              <a:t>Os golpes de romance online são um tipo desonesto e ardiloso de cibercrime em que os golpistas se aproveitam dos vínculos emocionais das vítimas para roubá-las de dinheiro. Para ganhar a confiança e a proximidade de vítimas ingênuas, os golpistas frequentemente adotam identidades falsas e parecem estar romanticamente interessados nelas. Esses criminosos usam estratégias criativas, como criar histórias cativantes e se apresentar como parceiros perfeitos, para embalar as vítimas a pensar que estão seguras. </a:t>
            </a:r>
          </a:p>
          <a:p>
            <a:pPr algn="just">
              <a:lnSpc>
                <a:spcPct val="107000"/>
              </a:lnSpc>
              <a:spcBef>
                <a:spcPts val="1200"/>
              </a:spcBef>
              <a:spcAft>
                <a:spcPts val="800"/>
              </a:spcAft>
            </a:pPr>
            <a:r>
              <a:rPr lang="pt-PT" sz="1200" dirty="0">
                <a:effectLst/>
                <a:latin typeface="Century Gothic" panose="020B0502020202020204" pitchFamily="34" charset="0"/>
                <a:ea typeface="Calibri" panose="020F0502020204030204" pitchFamily="34" charset="0"/>
                <a:cs typeface="Arial" panose="020B0604020202020204" pitchFamily="34" charset="0"/>
              </a:rPr>
              <a:t>
Uma vez que a confiança tenha sido construída, o vigarista pode se aproveitar dos sentimentos da vítima para coagi-la a enviar dinheiro ou divulgar dados financeiros ou pessoais sensíveis. Histórias de vida excessivamente dramáticas ou impecáveis, uma relutância em se encontrar pessoalmente, declarações apressadas de amor ou devoção e pedidos de ajuda financeira são bandeiras de alerta de fraude de romance online. Para reduzir a probabilidade de ser vítima destes esquemas fraudulentos, é crucial ter cuidado, ceticismo e alerta ao participar em interações online. Os golpes de romance online atacam as emoções e a confiança das pessoas.</a:t>
            </a:r>
          </a:p>
          <a:p>
            <a:pPr algn="just">
              <a:lnSpc>
                <a:spcPct val="107000"/>
              </a:lnSpc>
              <a:spcBef>
                <a:spcPts val="1200"/>
              </a:spcBef>
              <a:spcAft>
                <a:spcPts val="800"/>
              </a:spcAft>
            </a:pPr>
            <a:endParaRPr lang="de-DE"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pt-PT" sz="1200" dirty="0">
                <a:effectLst/>
                <a:latin typeface="Century Gothic" panose="020B0502020202020204" pitchFamily="34" charset="0"/>
                <a:ea typeface="Calibri" panose="020F0502020204030204" pitchFamily="34" charset="0"/>
                <a:cs typeface="Arial" panose="020B0604020202020204" pitchFamily="34" charset="0"/>
              </a:rPr>
              <a:t>Instruções detalhadas para a atividade estão disponíveis em um guia do instrutor.</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07000"/>
              </a:lnSpc>
              <a:spcBef>
                <a:spcPts val="1200"/>
              </a:spcBef>
              <a:spcAft>
                <a:spcPts val="800"/>
              </a:spcAft>
            </a:pPr>
            <a:r>
              <a:rPr lang="pt-PT" sz="1200" dirty="0">
                <a:effectLst/>
                <a:latin typeface="Century Gothic" panose="020B0502020202020204" pitchFamily="34" charset="0"/>
                <a:ea typeface="Calibri" panose="020F0502020204030204" pitchFamily="34" charset="0"/>
                <a:cs typeface="Arial" panose="020B0604020202020204" pitchFamily="34" charset="0"/>
              </a:rPr>
              <a:t>O objetivo desta atividade é orientar os alunos no reconhecimento e implementação de medidas de segurança ao se envolverem em compras online. A atividade deve começar por orientar os alunos a visitar www.getsafeonline.org, seguindo-se a navegação até à secção "Ver vídeos" e selecionar o vídeo "Compras online". Após a conclusão do vídeo, os alunos devem ser instruídos a proceder à www.easons.com e avaliar criticamente o site, respondendo a perguntas específicas: se o site exibe uma política de privacidade e se apresenta um endereço de contato.</a:t>
            </a:r>
          </a:p>
          <a:p>
            <a:pPr algn="just">
              <a:lnSpc>
                <a:spcPct val="107000"/>
              </a:lnSpc>
              <a:spcBef>
                <a:spcPts val="1200"/>
              </a:spcBef>
              <a:spcAft>
                <a:spcPts val="800"/>
              </a:spcAft>
            </a:pPr>
            <a:r>
              <a:rPr lang="pt-PT" sz="1200" dirty="0">
                <a:effectLst/>
                <a:latin typeface="Century Gothic" panose="020B0502020202020204" pitchFamily="34" charset="0"/>
                <a:ea typeface="Calibri" panose="020F0502020204030204" pitchFamily="34" charset="0"/>
                <a:cs typeface="Arial" panose="020B0604020202020204" pitchFamily="34" charset="0"/>
              </a:rPr>
              <a:t>
Esta atividade visa incentivar os alunos a envolverem-se com recursos educativos sobre segurança online e, em seguida, aplicarem os seus conhecimentos na prática, avaliando as medidas de segurança e transparência de um site de compras real. Ao combinar os conhecimentos teóricos do vídeo com uma avaliação prática do sítio Web, os alunos podem discernir e identificar ativamente as precauções de segurança essenciais a considerar ao fazer compras online. Este processo facilita uma experiência de aprendizagem prática, reforçando a importância das políticas de privacidade e informações de contacto para uma experiência de compra online segura.</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Os métodos de pagamento convencionais, como o numerário e os cartões de crédito, podem ser prejudiciais para a sociedade e o ambiente. Este subtópico aborda isso destacando métodos de pagamento substitutos chamados métodos de pagamento alternativos, como:</a:t>
            </a:r>
          </a:p>
          <a:p>
            <a:pPr algn="just">
              <a:lnSpc>
                <a:spcPct val="107000"/>
              </a:lnSpc>
              <a:spcBef>
                <a:spcPts val="1200"/>
              </a:spcBef>
              <a:spcAft>
                <a:spcPts val="800"/>
              </a:spcAft>
            </a:pPr>
            <a:endParaRPr lang="pt-PT" sz="1800" dirty="0">
              <a:effectLst/>
              <a:latin typeface="Century Gothic" panose="020B0502020202020204" pitchFamily="34" charset="0"/>
              <a:ea typeface="Calibri" panose="020F0502020204030204" pitchFamily="34" charset="0"/>
              <a:cs typeface="Arial" panose="020B0604020202020204" pitchFamily="34" charset="0"/>
            </a:endParaRPr>
          </a:p>
          <a:p>
            <a:pPr marL="514350" indent="-285750" algn="just">
              <a:lnSpc>
                <a:spcPct val="107000"/>
              </a:lnSpc>
              <a:spcBef>
                <a:spcPts val="1200"/>
              </a:spcBef>
              <a:spcAft>
                <a:spcPts val="800"/>
              </a:spcAft>
              <a:buFont typeface="Arial" panose="020B0604020202020204" pitchFamily="34" charset="0"/>
              <a:buChar char="•"/>
            </a:pPr>
            <a:r>
              <a:rPr lang="pt-PT" sz="1800" b="1" dirty="0">
                <a:effectLst/>
                <a:latin typeface="Century Gothic" panose="020B0502020202020204" pitchFamily="34" charset="0"/>
                <a:ea typeface="Times New Roman" panose="02020603050405020304" pitchFamily="18" charset="0"/>
              </a:rPr>
              <a:t>Carteiras digitais: </a:t>
            </a:r>
            <a:r>
              <a:rPr lang="pt-PT" sz="1800" b="0" dirty="0">
                <a:effectLst/>
                <a:latin typeface="Century Gothic" panose="020B0502020202020204" pitchFamily="34" charset="0"/>
                <a:ea typeface="Times New Roman" panose="02020603050405020304" pitchFamily="18" charset="0"/>
              </a:rPr>
              <a:t>Ao simplificar as transações on-line e eliminar a necessidade de moeda forte e faturas em papel, esses cartões eletrônicos promovem um sistema financeiro sem papel.</a:t>
            </a:r>
            <a:r>
              <a:rPr lang="pt-PT" sz="1800" b="1" dirty="0">
                <a:effectLst/>
                <a:latin typeface="Century Gothic" panose="020B0502020202020204" pitchFamily="34" charset="0"/>
                <a:ea typeface="Times New Roman" panose="02020603050405020304" pitchFamily="18" charset="0"/>
              </a:rPr>
              <a:t>
Pagamentos móveis: </a:t>
            </a:r>
            <a:r>
              <a:rPr lang="pt-PT" sz="1800" b="0" dirty="0">
                <a:effectLst/>
                <a:latin typeface="Century Gothic" panose="020B0502020202020204" pitchFamily="34" charset="0"/>
                <a:ea typeface="Times New Roman" panose="02020603050405020304" pitchFamily="18" charset="0"/>
              </a:rPr>
              <a:t>Para uma ampla gama de serviços e mercadorias, esses serviços, que são executados em dispositivos móveis, assumem o papel de métodos de pagamento tradicionais, como dinheiro ou cartões.</a:t>
            </a:r>
            <a:r>
              <a:rPr lang="pt-PT" sz="1800" b="1" dirty="0">
                <a:effectLst/>
                <a:latin typeface="Century Gothic" panose="020B0502020202020204" pitchFamily="34" charset="0"/>
                <a:ea typeface="Times New Roman" panose="02020603050405020304" pitchFamily="18" charset="0"/>
              </a:rPr>
              <a:t>
</a:t>
            </a:r>
            <a:r>
              <a:rPr lang="pt-PT" sz="1800" b="1" dirty="0" err="1">
                <a:effectLst/>
                <a:latin typeface="Century Gothic" panose="020B0502020202020204" pitchFamily="34" charset="0"/>
                <a:ea typeface="Times New Roman" panose="02020603050405020304" pitchFamily="18" charset="0"/>
              </a:rPr>
              <a:t>Criptomoedas</a:t>
            </a:r>
            <a:r>
              <a:rPr lang="pt-PT" sz="1800" b="1" dirty="0">
                <a:effectLst/>
                <a:latin typeface="Century Gothic" panose="020B0502020202020204" pitchFamily="34" charset="0"/>
                <a:ea typeface="Times New Roman" panose="02020603050405020304" pitchFamily="18" charset="0"/>
              </a:rPr>
              <a:t>: </a:t>
            </a:r>
            <a:r>
              <a:rPr lang="pt-PT" sz="1800" b="0" dirty="0">
                <a:effectLst/>
                <a:latin typeface="Century Gothic" panose="020B0502020202020204" pitchFamily="34" charset="0"/>
                <a:ea typeface="Times New Roman" panose="02020603050405020304" pitchFamily="18" charset="0"/>
              </a:rPr>
              <a:t>Usando a tecnologia blockchain, moedas digitais descentralizadas e seguras permitem transações sem a necessidade de bancos centrais, possivelmente reduzindo a dependência de instituições financeiras estabelecidas.</a:t>
            </a:r>
          </a:p>
          <a:p>
            <a:pPr marL="514350" indent="-285750" algn="just">
              <a:lnSpc>
                <a:spcPct val="107000"/>
              </a:lnSpc>
              <a:spcBef>
                <a:spcPts val="1200"/>
              </a:spcBef>
              <a:spcAft>
                <a:spcPts val="800"/>
              </a:spcAft>
              <a:buFont typeface="Arial" panose="020B0604020202020204" pitchFamily="34" charset="0"/>
              <a:buChar char="•"/>
            </a:pPr>
            <a:endParaRPr lang="de-AT" sz="1800" b="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8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Os métodos de pagamento alternativos são ferramentas ou sistemas que permitem às empresas aceitar pagamentos para além dos métodos tradicionais, como dinheiro, cheques ou cartões de crédito/débito. Estes módulos integram-se com os sistemas de processamento de pagamentos existentes e permitem que os clientes paguem usando vários métodos alternativos, como carteiras digitais, pagamentos móveis, </a:t>
            </a:r>
            <a:r>
              <a:rPr lang="pt-PT" sz="1800" dirty="0" err="1">
                <a:effectLst/>
                <a:latin typeface="Century Gothic" panose="020B0502020202020204" pitchFamily="34" charset="0"/>
                <a:ea typeface="Calibri" panose="020F0502020204030204" pitchFamily="34" charset="0"/>
                <a:cs typeface="Arial" panose="020B0604020202020204" pitchFamily="34" charset="0"/>
              </a:rPr>
              <a:t>criptomoedas</a:t>
            </a:r>
            <a:r>
              <a:rPr lang="pt-PT" sz="1800" dirty="0">
                <a:effectLst/>
                <a:latin typeface="Century Gothic" panose="020B0502020202020204" pitchFamily="34" charset="0"/>
                <a:ea typeface="Calibri" panose="020F0502020204030204" pitchFamily="34" charset="0"/>
                <a:cs typeface="Arial" panose="020B0604020202020204" pitchFamily="34" charset="0"/>
              </a:rPr>
              <a:t>, ou compre agora pagar mais tarde. Ao oferecer diversas opções de pagamento, as empresas podem atender a uma gama mais ampla de clientes, melhorar a conveniência e, potencialmente, aumentar as vendas. Esses módulos geralmente vêm com recursos como integração perfeita, medidas de segurança e análises para ajudar as empresas a otimizar seus processos de pagamento.</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690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Métodos de pagamento alternativos, referem-se a uma variedade de métodos de transação financeira não tradicionais que fornecem aos clientes mais alternativas para fazer pagamentos. 
Alguns exemplos de métodos de pagamento alternativos são:</a:t>
            </a:r>
          </a:p>
          <a:p>
            <a:pPr algn="just">
              <a:lnSpc>
                <a:spcPct val="107000"/>
              </a:lnSpc>
              <a:spcBef>
                <a:spcPts val="1200"/>
              </a:spcBef>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buFont typeface="Symbol" panose="05050102010706020507" pitchFamily="18" charset="2"/>
              <a:buChar char=""/>
            </a:pPr>
            <a:r>
              <a:rPr lang="pt-PT" sz="1800" b="1" dirty="0">
                <a:solidFill>
                  <a:srgbClr val="000000"/>
                </a:solidFill>
                <a:effectLst/>
                <a:latin typeface="Century Gothic" panose="020B0502020202020204" pitchFamily="34" charset="0"/>
                <a:ea typeface="Times New Roman" panose="02020603050405020304" pitchFamily="18" charset="0"/>
              </a:rPr>
              <a:t>Cartões pré-pagos: </a:t>
            </a:r>
            <a:r>
              <a:rPr lang="pt-PT" sz="1800" b="0" dirty="0">
                <a:solidFill>
                  <a:srgbClr val="000000"/>
                </a:solidFill>
                <a:effectLst/>
                <a:latin typeface="Century Gothic" panose="020B0502020202020204" pitchFamily="34" charset="0"/>
                <a:ea typeface="Times New Roman" panose="02020603050405020304" pitchFamily="18" charset="0"/>
              </a:rPr>
              <a:t>são cartões pré-carregados com uma determinada quantia de dinheiro e podem ser usados para fazer compras até que o saldo se esgote.</a:t>
            </a:r>
            <a:r>
              <a:rPr lang="pt-PT" sz="1800" b="1" dirty="0">
                <a:solidFill>
                  <a:srgbClr val="000000"/>
                </a:solidFill>
                <a:effectLst/>
                <a:latin typeface="Century Gothic" panose="020B0502020202020204" pitchFamily="34" charset="0"/>
                <a:ea typeface="Times New Roman" panose="02020603050405020304" pitchFamily="18" charset="0"/>
              </a:rPr>
              <a:t>
Transferências bancárias: </a:t>
            </a:r>
            <a:r>
              <a:rPr lang="pt-PT" sz="1800" b="0" dirty="0">
                <a:solidFill>
                  <a:srgbClr val="000000"/>
                </a:solidFill>
                <a:effectLst/>
                <a:latin typeface="Century Gothic" panose="020B0502020202020204" pitchFamily="34" charset="0"/>
                <a:ea typeface="Times New Roman" panose="02020603050405020304" pitchFamily="18" charset="0"/>
              </a:rPr>
              <a:t>Este método permite que os consumidores paguem bens e serviços em linha através de transferências diretas em linha a partir da sua conta bancária.</a:t>
            </a:r>
            <a:r>
              <a:rPr lang="pt-PT" sz="1800" b="1" dirty="0">
                <a:solidFill>
                  <a:srgbClr val="000000"/>
                </a:solidFill>
                <a:effectLst/>
                <a:latin typeface="Century Gothic" panose="020B0502020202020204" pitchFamily="34" charset="0"/>
                <a:ea typeface="Times New Roman" panose="02020603050405020304" pitchFamily="18" charset="0"/>
              </a:rPr>
              <a:t>
Carteiras digitais: </a:t>
            </a:r>
            <a:r>
              <a:rPr lang="pt-PT" sz="1800" b="0" dirty="0">
                <a:solidFill>
                  <a:srgbClr val="000000"/>
                </a:solidFill>
                <a:effectLst/>
                <a:latin typeface="Century Gothic" panose="020B0502020202020204" pitchFamily="34" charset="0"/>
                <a:ea typeface="Times New Roman" panose="02020603050405020304" pitchFamily="18" charset="0"/>
              </a:rPr>
              <a:t>são softwares ou hardwares que permitem aos usuários fazer pagamentos eletrônicos. Eles podem ser usados para armazenar vários métodos de pagamento, como cartões de crédito e contas bancárias, e podem ser usados para fazer compras on-line ou em lojas.</a:t>
            </a:r>
            <a:r>
              <a:rPr lang="pt-PT" sz="1800" b="1" dirty="0">
                <a:solidFill>
                  <a:srgbClr val="000000"/>
                </a:solidFill>
                <a:effectLst/>
                <a:latin typeface="Century Gothic" panose="020B0502020202020204" pitchFamily="34" charset="0"/>
                <a:ea typeface="Times New Roman" panose="02020603050405020304" pitchFamily="18" charset="0"/>
              </a:rPr>
              <a:t>
</a:t>
            </a:r>
            <a:r>
              <a:rPr lang="pt-PT" sz="1800" b="1" dirty="0" err="1">
                <a:solidFill>
                  <a:srgbClr val="000000"/>
                </a:solidFill>
                <a:effectLst/>
                <a:latin typeface="Century Gothic" panose="020B0502020202020204" pitchFamily="34" charset="0"/>
                <a:ea typeface="Times New Roman" panose="02020603050405020304" pitchFamily="18" charset="0"/>
              </a:rPr>
              <a:t>Criptomoedas</a:t>
            </a:r>
            <a:r>
              <a:rPr lang="pt-PT" sz="1800" b="1" dirty="0">
                <a:solidFill>
                  <a:srgbClr val="000000"/>
                </a:solidFill>
                <a:effectLst/>
                <a:latin typeface="Century Gothic" panose="020B0502020202020204" pitchFamily="34" charset="0"/>
                <a:ea typeface="Times New Roman" panose="02020603050405020304" pitchFamily="18" charset="0"/>
              </a:rPr>
              <a:t>: </a:t>
            </a:r>
            <a:r>
              <a:rPr lang="pt-PT" sz="1800" b="0" dirty="0">
                <a:solidFill>
                  <a:srgbClr val="000000"/>
                </a:solidFill>
                <a:effectLst/>
                <a:latin typeface="Century Gothic" panose="020B0502020202020204" pitchFamily="34" charset="0"/>
                <a:ea typeface="Times New Roman" panose="02020603050405020304" pitchFamily="18" charset="0"/>
              </a:rPr>
              <a:t>são moedas digitais ou virtuais que usam criptografia para segurança e operam independentemente de um banco central. Podem ser utilizados para fazer compras online ou em lojas que os aceitem como forma de pagamento.</a:t>
            </a:r>
            <a:r>
              <a:rPr lang="pt-PT" sz="1800" b="1" dirty="0">
                <a:solidFill>
                  <a:srgbClr val="000000"/>
                </a:solidFill>
                <a:effectLst/>
                <a:latin typeface="Century Gothic" panose="020B0502020202020204" pitchFamily="34" charset="0"/>
                <a:ea typeface="Times New Roman" panose="02020603050405020304" pitchFamily="18" charset="0"/>
              </a:rPr>
              <a:t>
Programas de fidelidade: </a:t>
            </a:r>
            <a:r>
              <a:rPr lang="pt-PT" sz="1800" b="0" dirty="0">
                <a:solidFill>
                  <a:srgbClr val="000000"/>
                </a:solidFill>
                <a:effectLst/>
                <a:latin typeface="Century Gothic" panose="020B0502020202020204" pitchFamily="34" charset="0"/>
                <a:ea typeface="Times New Roman" panose="02020603050405020304" pitchFamily="18" charset="0"/>
              </a:rPr>
              <a:t>esses programas permitem que os consumidores ganhem pontos ou recompensas por fazerem compras com um </a:t>
            </a:r>
            <a:r>
              <a:rPr lang="pt-PT" sz="1800" b="0" dirty="0" err="1">
                <a:solidFill>
                  <a:srgbClr val="000000"/>
                </a:solidFill>
                <a:effectLst/>
                <a:latin typeface="Century Gothic" panose="020B0502020202020204" pitchFamily="34" charset="0"/>
                <a:ea typeface="Times New Roman" panose="02020603050405020304" pitchFamily="18" charset="0"/>
              </a:rPr>
              <a:t>varejista</a:t>
            </a:r>
            <a:r>
              <a:rPr lang="pt-PT" sz="1800" b="0" dirty="0">
                <a:solidFill>
                  <a:srgbClr val="000000"/>
                </a:solidFill>
                <a:effectLst/>
                <a:latin typeface="Century Gothic" panose="020B0502020202020204" pitchFamily="34" charset="0"/>
                <a:ea typeface="Times New Roman" panose="02020603050405020304" pitchFamily="18" charset="0"/>
              </a:rPr>
              <a:t> ou marca específica. Os pontos ou recompensas podem ser trocados por descontos ou produtos gratuitos.</a:t>
            </a:r>
            <a:r>
              <a:rPr lang="pt-PT" sz="1800" b="1" dirty="0">
                <a:solidFill>
                  <a:srgbClr val="000000"/>
                </a:solidFill>
                <a:effectLst/>
                <a:latin typeface="Century Gothic" panose="020B0502020202020204" pitchFamily="34" charset="0"/>
                <a:ea typeface="Times New Roman" panose="02020603050405020304" pitchFamily="18" charset="0"/>
              </a:rPr>
              <a:t>
Cartões locais: </a:t>
            </a:r>
            <a:r>
              <a:rPr lang="pt-PT" sz="1800" b="0" dirty="0">
                <a:solidFill>
                  <a:srgbClr val="000000"/>
                </a:solidFill>
                <a:effectLst/>
                <a:latin typeface="Century Gothic" panose="020B0502020202020204" pitchFamily="34" charset="0"/>
                <a:ea typeface="Times New Roman" panose="02020603050405020304" pitchFamily="18" charset="0"/>
              </a:rPr>
              <a:t>são cartões de crédito ou débito emitidos por bancos ou instituições financeiras locais e que só podem ser utilizados num país ou região específicos.
Opções de pagamento em atraso e em prestações: estas opções permitem aos consumidores adiar o pagamento de uma compra ou pagá-la em prestações ao longo do tempo.</a:t>
            </a:r>
            <a:endParaRPr lang="de-AT" sz="1800" b="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198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pt-PT" sz="18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Atividade 1: Distribua a apostila sobre diferentes tipos de métodos de pagamento alternativos e analise cada tipo brevemente.</a:t>
            </a:r>
          </a:p>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pt-PT" sz="1800" dirty="0">
                <a:effectLst/>
                <a:latin typeface="Century Gothic" panose="020B0502020202020204" pitchFamily="34" charset="0"/>
                <a:ea typeface="Calibri" panose="020F0502020204030204" pitchFamily="34" charset="0"/>
                <a:cs typeface="Arial" panose="020B0604020202020204" pitchFamily="34" charset="0"/>
              </a:rPr>
              <a:t>O principal objetivo desta atividade é fornecer aos alunos uma apostila completa que introduz e explica uma variedade de diferentes opções de pagamento. Uma breve descrição é fornecida para cada método, que inclui cartões pré-pagos, transferências bancárias, carteiras digitais, </a:t>
            </a:r>
            <a:r>
              <a:rPr lang="pt-PT" sz="1800" dirty="0" err="1">
                <a:effectLst/>
                <a:latin typeface="Century Gothic" panose="020B0502020202020204" pitchFamily="34" charset="0"/>
                <a:ea typeface="Calibri" panose="020F0502020204030204" pitchFamily="34" charset="0"/>
                <a:cs typeface="Arial" panose="020B0604020202020204" pitchFamily="34" charset="0"/>
              </a:rPr>
              <a:t>criptomoedas</a:t>
            </a:r>
            <a:r>
              <a:rPr lang="pt-PT" sz="1800" dirty="0">
                <a:effectLst/>
                <a:latin typeface="Century Gothic" panose="020B0502020202020204" pitchFamily="34" charset="0"/>
                <a:ea typeface="Calibri" panose="020F0502020204030204" pitchFamily="34" charset="0"/>
                <a:cs typeface="Arial" panose="020B0604020202020204" pitchFamily="34" charset="0"/>
              </a:rPr>
              <a:t>, programas de fidelidade, cartões locais e opções de pagamento atrasado. O objetivo é proporcionar aos alunos uma compreensão básica dos diferentes mecanismos de pagamento, destacando os muitos benefícios, características e situações em que cada abordagem pode ser útil. Os alunos devem ter uma compreensão básica das opções de pagamento alternativas no final da atividade, permitindo-lhes avaliar as possíveis utilizações e vantagens de cada método em várias situações financeiras.</a:t>
            </a:r>
          </a:p>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endParaRPr lang="pt-PT" sz="1800" b="1" i="1" dirty="0">
              <a:solidFill>
                <a:srgbClr val="2F5496"/>
              </a:solidFill>
              <a:effectLst/>
              <a:latin typeface="Century Gothic" panose="020B0502020202020204" pitchFamily="34" charset="0"/>
              <a:ea typeface="Calibri" panose="020F0502020204030204" pitchFamily="34" charset="0"/>
              <a:cs typeface="Arial" panose="020B0604020202020204" pitchFamily="34" charset="0"/>
            </a:endParaRPr>
          </a:p>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en-GB" sz="1800" b="1" i="1" dirty="0" err="1">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Passo</a:t>
            </a:r>
            <a:r>
              <a:rPr lang="en-GB"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a </a:t>
            </a:r>
            <a:r>
              <a:rPr lang="en-GB" sz="1800" b="1" i="1" dirty="0" err="1">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Passo</a:t>
            </a:r>
            <a:endParaRPr lang="en-GB"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571500" marR="0" lvl="0" indent="-342900" algn="just" defTabSz="914400" rtl="0" eaLnBrk="1" fontAlgn="auto" latinLnBrk="0" hangingPunct="1">
              <a:lnSpc>
                <a:spcPct val="107000"/>
              </a:lnSpc>
              <a:spcBef>
                <a:spcPts val="1200"/>
              </a:spcBef>
              <a:spcAft>
                <a:spcPts val="800"/>
              </a:spcAft>
              <a:buClr>
                <a:srgbClr val="000000"/>
              </a:buClr>
              <a:buSzPts val="1400"/>
              <a:buFont typeface="+mj-lt"/>
              <a:buAutoNum type="arabicPeriod"/>
              <a:tabLst/>
              <a:defRPr/>
            </a:pPr>
            <a:r>
              <a:rPr lang="pt-PT" sz="1800" dirty="0">
                <a:effectLst/>
                <a:latin typeface="Century Gothic" panose="020B0502020202020204" pitchFamily="34" charset="0"/>
                <a:ea typeface="Times New Roman" panose="02020603050405020304" pitchFamily="18" charset="0"/>
              </a:rPr>
              <a:t>Distribua a apostila aos alunos.
Pergunte aos alunos se utilizaram algum destes métodos de pagamento e, em caso afirmativo, como foi a sua experiência.</a:t>
            </a:r>
          </a:p>
          <a:p>
            <a:pPr marL="571500" marR="0" lvl="0" indent="-342900" algn="just" defTabSz="914400" rtl="0" eaLnBrk="1" fontAlgn="auto" latinLnBrk="0" hangingPunct="1">
              <a:lnSpc>
                <a:spcPct val="107000"/>
              </a:lnSpc>
              <a:spcBef>
                <a:spcPts val="1200"/>
              </a:spcBef>
              <a:spcAft>
                <a:spcPts val="800"/>
              </a:spcAft>
              <a:buClr>
                <a:srgbClr val="000000"/>
              </a:buClr>
              <a:buSzPts val="1400"/>
              <a:buFont typeface="+mj-lt"/>
              <a:buAutoNum type="arabicPeriod"/>
              <a:tabLst/>
              <a:defRPr/>
            </a:pPr>
            <a:endParaRPr lang="de-A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1200"/>
              </a:spcAft>
            </a:pPr>
            <a:r>
              <a:rPr lang="pt-PT" sz="1800" b="1" u="none"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Atividade 2: Divida o quadro ou </a:t>
            </a:r>
            <a:r>
              <a:rPr lang="pt-PT" sz="1800" b="1" u="none" dirty="0" err="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flipchart</a:t>
            </a:r>
            <a:r>
              <a:rPr lang="pt-PT" sz="1800" b="1" u="none"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 em duas colunas rotuladas "Benefícios" e "Desvantagens".</a:t>
            </a:r>
          </a:p>
          <a:p>
            <a:pPr algn="just">
              <a:lnSpc>
                <a:spcPct val="107000"/>
              </a:lnSpc>
              <a:spcBef>
                <a:spcPts val="200"/>
              </a:spcBef>
              <a:spcAft>
                <a:spcPts val="1200"/>
              </a:spcAft>
            </a:pPr>
            <a:endParaRPr lang="pt-PT" sz="1800" b="1" u="none"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12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Esta atividade tem como objetivos promover o pensamento crítico e a participação dos participantes na ponderação das vantagens e desvantagens das várias opções de pagamento. No quadro branco ou </a:t>
            </a:r>
            <a:r>
              <a:rPr lang="pt-PT" sz="1800" dirty="0" err="1">
                <a:effectLst/>
                <a:latin typeface="Century Gothic" panose="020B0502020202020204" pitchFamily="34" charset="0"/>
                <a:ea typeface="Calibri" panose="020F0502020204030204" pitchFamily="34" charset="0"/>
                <a:cs typeface="Arial" panose="020B0604020202020204" pitchFamily="34" charset="0"/>
              </a:rPr>
              <a:t>flipchart</a:t>
            </a:r>
            <a:r>
              <a:rPr lang="pt-PT" sz="1800" dirty="0">
                <a:effectLst/>
                <a:latin typeface="Century Gothic" panose="020B0502020202020204" pitchFamily="34" charset="0"/>
                <a:ea typeface="Calibri" panose="020F0502020204030204" pitchFamily="34" charset="0"/>
                <a:cs typeface="Arial" panose="020B0604020202020204" pitchFamily="34" charset="0"/>
              </a:rPr>
              <a:t>, é criada uma área organizada, incentivando a participação numa conversa de grupo. O objetivo do exercício é investigar e compreender os benefícios e inconvenientes de várias opções de pagamento alternativas.</a:t>
            </a:r>
          </a:p>
          <a:p>
            <a:pPr algn="just">
              <a:lnSpc>
                <a:spcPct val="107000"/>
              </a:lnSpc>
              <a:spcBef>
                <a:spcPts val="200"/>
              </a:spcBef>
              <a:spcAft>
                <a:spcPts val="12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Através deste exercício, os alunos podem identificar as vantagens da utilização destas estratégias, incluindo uma maior flexibilidade, uma base de consumidores mais alargada e possíveis poupanças de custos para as empresas. Eles pensam sobre as possíveis desvantagens ao mesmo tempo, como a adoção limitada pelas empresas, a exigência de várias opções de pagamento e os diferentes graus de proteção contra fraudes oferecidos por diferentes alternativas. Os alunos compreendem a complexidade dos sistemas de pagamento alternativos e os fatores a considerar através desta comparação.</a:t>
            </a:r>
          </a:p>
          <a:p>
            <a:pPr algn="just">
              <a:lnSpc>
                <a:spcPct val="107000"/>
              </a:lnSpc>
              <a:spcBef>
                <a:spcPts val="200"/>
              </a:spcBef>
              <a:spcAft>
                <a:spcPts val="1200"/>
              </a:spcAft>
            </a:pPr>
            <a:endParaRPr lang="pt-PT" sz="1800" b="1" i="1" dirty="0">
              <a:solidFill>
                <a:srgbClr val="2F5496"/>
              </a:solidFill>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r>
              <a:rPr lang="en-GB" sz="1800" b="1" i="1" dirty="0" err="1">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Passo</a:t>
            </a:r>
            <a:r>
              <a:rPr lang="en-GB"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a </a:t>
            </a:r>
            <a:r>
              <a:rPr lang="en-GB" sz="1800" b="1" i="1" dirty="0" err="1">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Passo</a:t>
            </a:r>
            <a:endParaRPr lang="en-GB"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1200"/>
              </a:spcAft>
            </a:pPr>
            <a:endParaRPr lang="en-GB"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571500" indent="-342900" algn="just">
              <a:lnSpc>
                <a:spcPct val="107000"/>
              </a:lnSpc>
              <a:spcBef>
                <a:spcPts val="200"/>
              </a:spcBef>
              <a:spcAft>
                <a:spcPts val="1200"/>
              </a:spcAft>
              <a:buFont typeface="+mj-lt"/>
              <a:buAutoNum type="arabicPeriod"/>
            </a:pPr>
            <a:r>
              <a:rPr lang="pt-PT" sz="1800" dirty="0">
                <a:solidFill>
                  <a:srgbClr val="000000"/>
                </a:solidFill>
                <a:effectLst/>
                <a:latin typeface="Century Gothic" panose="020B0502020202020204" pitchFamily="34" charset="0"/>
                <a:ea typeface="Times New Roman" panose="02020603050405020304" pitchFamily="18" charset="0"/>
              </a:rPr>
              <a:t>Peça aos alunos que partilhem as suas ideias sobre os benefícios e inconvenientes da utilização de métodos de pagamento alternativos e escreva-os no lado apropriado do quadro (ver exemplos acima).
Use o quadro de comunicações</a:t>
            </a:r>
          </a:p>
          <a:p>
            <a:pPr marL="571500" indent="-342900" algn="just">
              <a:lnSpc>
                <a:spcPct val="107000"/>
              </a:lnSpc>
              <a:spcBef>
                <a:spcPts val="200"/>
              </a:spcBef>
              <a:spcAft>
                <a:spcPts val="1200"/>
              </a:spcAft>
              <a:buFont typeface="+mj-lt"/>
              <a:buAutoNum type="arabicPeriod"/>
            </a:pPr>
            <a:endParaRPr lang="de-AT" sz="1800" b="0" u="sng" dirty="0">
              <a:solidFill>
                <a:schemeClr val="dk1"/>
              </a:solidFill>
              <a:effectLst/>
              <a:latin typeface="Times New Roman" panose="02020603050405020304" pitchFamily="18" charset="0"/>
              <a:ea typeface="Times New Roman" panose="02020603050405020304" pitchFamily="18" charset="0"/>
              <a:cs typeface="Calibri"/>
            </a:endParaRPr>
          </a:p>
          <a:p>
            <a:pPr marL="0" lvl="0" indent="0" algn="just">
              <a:spcBef>
                <a:spcPts val="1200"/>
              </a:spcBef>
              <a:buFont typeface="Symbol" panose="05050102010706020507" pitchFamily="18" charset="2"/>
              <a:buNone/>
            </a:pPr>
            <a:r>
              <a:rPr lang="de-AT" sz="1800" b="0" u="sng" dirty="0">
                <a:solidFill>
                  <a:schemeClr val="dk1"/>
                </a:solidFill>
                <a:effectLst/>
                <a:latin typeface="Times New Roman" panose="02020603050405020304" pitchFamily="18" charset="0"/>
                <a:ea typeface="Times New Roman" panose="02020603050405020304" pitchFamily="18" charset="0"/>
                <a:cs typeface="Calibri"/>
              </a:rPr>
              <a:t>Guia para um formador:</a:t>
            </a:r>
          </a:p>
          <a:p>
            <a:pPr marL="0" lvl="0" indent="0" algn="just">
              <a:spcBef>
                <a:spcPts val="1200"/>
              </a:spcBef>
              <a:buFont typeface="Symbol" panose="05050102010706020507" pitchFamily="18" charset="2"/>
              <a:buNone/>
            </a:pPr>
            <a:endParaRPr lang="de-AT" sz="1800" b="0" u="sng" dirty="0">
              <a:solidFill>
                <a:schemeClr val="dk1"/>
              </a:solidFill>
              <a:effectLst/>
              <a:latin typeface="Times New Roman" panose="02020603050405020304" pitchFamily="18" charset="0"/>
              <a:ea typeface="Times New Roman" panose="02020603050405020304" pitchFamily="18" charset="0"/>
              <a:cs typeface="Calibri"/>
            </a:endParaRPr>
          </a:p>
          <a:p>
            <a:pPr marL="0" lvl="0" indent="0" algn="just">
              <a:spcBef>
                <a:spcPts val="1200"/>
              </a:spcBef>
              <a:buFont typeface="Symbol" panose="05050102010706020507" pitchFamily="18" charset="2"/>
              <a:buNone/>
            </a:pPr>
            <a:r>
              <a:rPr lang="en-GB" sz="1800" b="1" dirty="0" err="1">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Benefícios</a:t>
            </a:r>
            <a:r>
              <a:rPr lang="en-GB" sz="1800" b="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e </a:t>
            </a:r>
            <a:r>
              <a:rPr lang="en-GB" sz="1800" b="1" dirty="0" err="1">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desvantagens</a:t>
            </a:r>
            <a:endParaRPr lang="en-GB" sz="1800" b="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lvl="0" indent="0" algn="just">
              <a:spcBef>
                <a:spcPts val="1200"/>
              </a:spcBef>
              <a:buFont typeface="Symbol" panose="05050102010706020507" pitchFamily="18" charset="2"/>
              <a:buNone/>
            </a:pPr>
            <a:endParaRPr lang="en-GB" sz="1800" b="1" dirty="0">
              <a:solidFill>
                <a:srgbClr val="2F5496"/>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gn="just">
              <a:spcBef>
                <a:spcPts val="1200"/>
              </a:spcBef>
              <a:buFont typeface="Symbol" panose="05050102010706020507" pitchFamily="18" charset="2"/>
              <a:buNone/>
            </a:pPr>
            <a:r>
              <a:rPr lang="pt-PT" sz="1800" dirty="0">
                <a:effectLst/>
                <a:latin typeface="Century Gothic" panose="020B0502020202020204" pitchFamily="34" charset="0"/>
                <a:ea typeface="Calibri" panose="020F0502020204030204" pitchFamily="34" charset="0"/>
                <a:cs typeface="Arial" panose="020B0604020202020204" pitchFamily="34" charset="0"/>
              </a:rPr>
              <a:t>Aspetos como a segurança, a facilidade de utilização, os custos, a disponibilidade e os possíveis incentivos são frequentemente objeto de discussões sobre as vantagens e desvantagens de vários sistemas de pagamento alternativos. Ao examinar cuidadosamente estes fatores, os alunos terão os conhecimentos necessários para equilibrar os benefícios e inconvenientes da utilização de métodos de pagamento alternativos. Esta compreensão facilita a tomada de decisões bem informadas sobre a sua aplicação em diversas transações financeiras.</a:t>
            </a:r>
          </a:p>
          <a:p>
            <a:pPr marL="0" lvl="0" indent="0" algn="just">
              <a:spcBef>
                <a:spcPts val="1200"/>
              </a:spcBef>
              <a:buFont typeface="Symbol" panose="05050102010706020507" pitchFamily="18" charset="2"/>
              <a:buNone/>
            </a:pPr>
            <a:r>
              <a:rPr lang="pt-PT" sz="1800" dirty="0">
                <a:effectLst/>
                <a:latin typeface="Century Gothic" panose="020B0502020202020204" pitchFamily="34" charset="0"/>
                <a:ea typeface="Calibri" panose="020F0502020204030204" pitchFamily="34" charset="0"/>
                <a:cs typeface="Arial" panose="020B0604020202020204" pitchFamily="34" charset="0"/>
              </a:rPr>
              <a:t>
A utilização de outros métodos de pagamento tem várias vantagens. Os clientes, quando se trata de compras, proporcionam maiores opções e liberdade. Ao escolher o método de pagamento escolhido, eles também podem ajudar as empresas a atrair clientes de todo o mundo. Além disso, ao utilizar outras opções de pagamento, as empresas podem reduzir os custos de processamento dos seus cartões de crédito.</a:t>
            </a:r>
          </a:p>
          <a:p>
            <a:pPr marL="0" lvl="0" indent="0" algn="just">
              <a:spcBef>
                <a:spcPts val="1200"/>
              </a:spcBef>
              <a:buFont typeface="Symbol" panose="05050102010706020507" pitchFamily="18" charset="2"/>
              <a:buNone/>
            </a:pPr>
            <a:r>
              <a:rPr lang="pt-PT" sz="1800" dirty="0">
                <a:effectLst/>
                <a:latin typeface="Century Gothic" panose="020B0502020202020204" pitchFamily="34" charset="0"/>
                <a:ea typeface="Calibri" panose="020F0502020204030204" pitchFamily="34" charset="0"/>
                <a:cs typeface="Arial" panose="020B0604020202020204" pitchFamily="34" charset="0"/>
              </a:rPr>
              <a:t>
No entanto, pode haver algumas desvantagens na utilização de opções de pagamento alternativas. Por exemplo, os clientes podem precisar de ter muitas alternativas de pagamento disponíveis, porque nem todas as empresas aceitam todos os tipos de métodos de pagamento alternativos. Além disso, nem todas as outras opções de pagamento oferecem o mesmo grau de proteção contra fraudes que os cartões de crédito.</a:t>
            </a:r>
          </a:p>
          <a:p>
            <a:pPr marL="0" lvl="0" indent="0" algn="just">
              <a:spcBef>
                <a:spcPts val="1200"/>
              </a:spcBef>
              <a:buFont typeface="Symbol" panose="05050102010706020507" pitchFamily="18" charset="2"/>
              <a:buNone/>
            </a:pPr>
            <a:endParaRPr lang="pt-PT" sz="1800" dirty="0">
              <a:effectLst/>
              <a:latin typeface="Century Gothic" panose="020B0502020202020204" pitchFamily="34" charset="0"/>
              <a:ea typeface="Calibri" panose="020F0502020204030204" pitchFamily="34" charset="0"/>
              <a:cs typeface="Arial" panose="020B0604020202020204" pitchFamily="34" charset="0"/>
            </a:endParaRPr>
          </a:p>
          <a:p>
            <a:pPr marL="0" lvl="0" indent="0" algn="just">
              <a:spcBef>
                <a:spcPts val="1200"/>
              </a:spcBef>
              <a:buFont typeface="Symbol" panose="05050102010706020507" pitchFamily="18" charset="2"/>
              <a:buNone/>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200"/>
              </a:spcBef>
              <a:spcAft>
                <a:spcPts val="1200"/>
              </a:spcAft>
            </a:pPr>
            <a:r>
              <a:rPr lang="en-GB" sz="18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Activity 3: Ask the learners if they have any concerns about the security and privacy of using alternative payment methods.</a:t>
            </a: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1200"/>
              </a:spcBef>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This activity aims to address privacy and security concerns associated with utilising alternative payment methods. It explores the possible dangers of using various payment methods, including fraud, identity theft, and data breaches. The importance of taking preventative measures to reduce these risks is emphasised in the discussion. These preventative measures include routinely reviewing financial statements for irregularities, utilising two-factor authentication to guard against account takeovers, and making sure payment recipients are legitimate before transferring money. The goal is to provide consumers with useful tactics to reduce security and privacy issues when utilising other payment methods.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r>
              <a:rPr lang="en-GB"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Step by Step</a:t>
            </a:r>
            <a:endParaRPr lang="de-AT"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Discuss the security and privacy implications of using alternative payment methods, such as the risk of fraud, data breaches, and identity theft.</a:t>
            </a:r>
            <a:endParaRPr lang="de-AT" sz="1800" dirty="0">
              <a:solidFill>
                <a:schemeClr val="dk1"/>
              </a:solidFill>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de-AT" sz="1800" dirty="0">
                <a:solidFill>
                  <a:schemeClr val="dk1"/>
                </a:solidFill>
                <a:effectLst/>
                <a:latin typeface="Times New Roman" panose="02020603050405020304" pitchFamily="18" charset="0"/>
                <a:ea typeface="Times New Roman" panose="02020603050405020304" pitchFamily="18" charset="0"/>
              </a:rPr>
              <a:t>S</a:t>
            </a:r>
            <a:r>
              <a:rPr lang="en-GB" sz="1800" dirty="0" err="1">
                <a:solidFill>
                  <a:srgbClr val="000000"/>
                </a:solidFill>
                <a:effectLst/>
                <a:latin typeface="Century Gothic" panose="020B0502020202020204" pitchFamily="34" charset="0"/>
                <a:ea typeface="Times New Roman" panose="02020603050405020304" pitchFamily="18" charset="0"/>
              </a:rPr>
              <a:t>ummarize</a:t>
            </a:r>
            <a:r>
              <a:rPr lang="en-GB" sz="1800" dirty="0">
                <a:solidFill>
                  <a:srgbClr val="000000"/>
                </a:solidFill>
                <a:effectLst/>
                <a:latin typeface="Century Gothic" panose="020B0502020202020204" pitchFamily="34" charset="0"/>
                <a:ea typeface="Times New Roman" panose="02020603050405020304" pitchFamily="18" charset="0"/>
              </a:rPr>
              <a:t> the key points covered in the lesson and emphasize the importance of using alternative payment methods safely and securely.</a:t>
            </a:r>
            <a:endParaRPr lang="de-AT"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Encourage the students to ask any questions they may have about the topic.</a:t>
            </a:r>
            <a:endParaRPr lang="de-AT"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i="1" dirty="0">
                <a:effectLst/>
                <a:latin typeface="Century Gothic" panose="020B0502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i="1" dirty="0">
                <a:effectLst/>
                <a:latin typeface="Century Gothic" panose="020B0502020202020204" pitchFamily="34" charset="0"/>
                <a:ea typeface="Calibri" panose="020F0502020204030204" pitchFamily="34" charset="0"/>
                <a:cs typeface="Arial" panose="020B0604020202020204" pitchFamily="34" charset="0"/>
              </a:rPr>
              <a:t>Guide for a trainer:</a:t>
            </a:r>
          </a:p>
          <a:p>
            <a:pPr marL="342900" lvl="0" indent="-342900" algn="just">
              <a:spcBef>
                <a:spcPts val="1200"/>
              </a:spcBef>
              <a:spcAft>
                <a:spcPts val="1200"/>
              </a:spcAft>
              <a:buFont typeface="Symbol" panose="05050102010706020507" pitchFamily="18" charset="2"/>
              <a:buChar char=""/>
            </a:pPr>
            <a:r>
              <a:rPr lang="en-GB" sz="1800" b="1" dirty="0">
                <a:solidFill>
                  <a:srgbClr val="000000"/>
                </a:solidFill>
                <a:effectLst/>
                <a:latin typeface="Century Gothic" panose="020B0502020202020204" pitchFamily="34" charset="0"/>
                <a:ea typeface="Times New Roman" panose="02020603050405020304" pitchFamily="18" charset="0"/>
              </a:rPr>
              <a:t>Risk of Fraud:</a:t>
            </a:r>
            <a:r>
              <a:rPr lang="en-GB" sz="1800" dirty="0">
                <a:solidFill>
                  <a:srgbClr val="000000"/>
                </a:solidFill>
                <a:effectLst/>
                <a:latin typeface="Century Gothic" panose="020B0502020202020204" pitchFamily="34" charset="0"/>
                <a:ea typeface="Times New Roman" panose="02020603050405020304" pitchFamily="18" charset="0"/>
              </a:rPr>
              <a:t> Alternative payment methods introduce new opportunities for fraudulent activities. Unlike traditional payment systems, these methods may have less stringent security measures, making them vulnerable to unauthorized transactions or account takeovers. Users must be cautious when sharing their payment information and be aware of potential phishing attempts or scams.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solidFill>
                  <a:srgbClr val="000000"/>
                </a:solidFill>
                <a:effectLst/>
                <a:latin typeface="Century Gothic" panose="020B0502020202020204" pitchFamily="34" charset="0"/>
                <a:ea typeface="Times New Roman" panose="02020603050405020304" pitchFamily="18" charset="0"/>
              </a:rPr>
              <a:t>Data Breaches</a:t>
            </a:r>
            <a:r>
              <a:rPr lang="en-GB" sz="1800" dirty="0">
                <a:solidFill>
                  <a:srgbClr val="000000"/>
                </a:solidFill>
                <a:effectLst/>
                <a:latin typeface="Century Gothic" panose="020B0502020202020204" pitchFamily="34" charset="0"/>
                <a:ea typeface="Times New Roman" panose="02020603050405020304" pitchFamily="18" charset="0"/>
              </a:rPr>
              <a:t>: Alternative payment platforms store sensitive financial information, such as credit card details or bank account numbers. In the event of a data breach, this information could be compromised, leading to financial losses and identity theft. Companies offering alternative payment services must prioritize robust security measures to protect user data from unauthorized access or cyberattacks.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solidFill>
                  <a:srgbClr val="000000"/>
                </a:solidFill>
                <a:effectLst/>
                <a:latin typeface="Century Gothic" panose="020B0502020202020204" pitchFamily="34" charset="0"/>
                <a:ea typeface="Times New Roman" panose="02020603050405020304" pitchFamily="18" charset="0"/>
              </a:rPr>
              <a:t>Identity Theft</a:t>
            </a:r>
            <a:r>
              <a:rPr lang="en-GB" sz="1800" dirty="0">
                <a:solidFill>
                  <a:srgbClr val="000000"/>
                </a:solidFill>
                <a:effectLst/>
                <a:latin typeface="Century Gothic" panose="020B0502020202020204" pitchFamily="34" charset="0"/>
                <a:ea typeface="Times New Roman" panose="02020603050405020304" pitchFamily="18" charset="0"/>
              </a:rPr>
              <a:t>: Alternative payment methods increase the risk of identity theft, as they often require users to provide personal information for account creation and verification. Cybercriminals may exploit vulnerabilities in these systems to steal users' identities and engage in fraudulent activities. Users should exercise caution when sharing personal information online and regularly monitor their accounts for suspicious activity.</a:t>
            </a:r>
            <a:endParaRPr lang="de-AT" sz="1800" dirty="0">
              <a:effectLst/>
              <a:latin typeface="Times New Roman" panose="02020603050405020304" pitchFamily="18" charset="0"/>
              <a:ea typeface="Times New Roman" panose="02020603050405020304" pitchFamily="18" charset="0"/>
            </a:endParaRPr>
          </a:p>
          <a:p>
            <a:pPr marL="0" lvl="0" indent="0" algn="just">
              <a:spcBef>
                <a:spcPts val="1200"/>
              </a:spcBef>
              <a:spcAft>
                <a:spcPts val="1200"/>
              </a:spcAft>
              <a:buFont typeface="Symbol" panose="05050102010706020507" pitchFamily="18" charset="2"/>
              <a:buNone/>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0156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Este módulo proporcionou aos participantes conhecimentos essenciais e competências práticas em segurança online e literacia financeira. Ao explorar tópicos como os riscos de segurança em linha, as compras em linha seguras e os métodos de pagamento alternativos, os participantes adquiriram conhecimentos sobre a proteção eficaz das informações pessoais e financeiras. O módulo visa capacitar os indivíduos a tomar decisões informadas e adotar práticas financeiras seguras e sustentáveis na era digital de hoje.</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18" name="Google Shape;6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50000"/>
              </a:lnSpc>
              <a:spcBef>
                <a:spcPts val="1200"/>
              </a:spcBef>
              <a:spcAft>
                <a:spcPts val="800"/>
              </a:spcAft>
            </a:pPr>
            <a:r>
              <a:rPr lang="pt-PT" sz="1200" b="1" dirty="0">
                <a:effectLst/>
                <a:latin typeface="Century Gothic" panose="020B0502020202020204" pitchFamily="34" charset="0"/>
                <a:ea typeface="Calibri" panose="020F0502020204030204" pitchFamily="34" charset="0"/>
                <a:cs typeface="Arial" panose="020B0604020202020204" pitchFamily="34" charset="0"/>
              </a:rPr>
              <a:t>O roubo de identidade </a:t>
            </a:r>
            <a:r>
              <a:rPr lang="pt-PT" sz="1200" b="0" dirty="0">
                <a:effectLst/>
                <a:latin typeface="Century Gothic" panose="020B0502020202020204" pitchFamily="34" charset="0"/>
                <a:ea typeface="Calibri" panose="020F0502020204030204" pitchFamily="34" charset="0"/>
                <a:cs typeface="Arial" panose="020B0604020202020204" pitchFamily="34" charset="0"/>
              </a:rPr>
              <a:t>ocorre quando alguém obtém e usa ilegalmente informações pessoais de outra pessoa (como nome, número de segurança social, número de cartão de crédito ou detalhes da conta bancária) para cometer fraude ou outros crimes.</a:t>
            </a:r>
          </a:p>
          <a:p>
            <a:pPr algn="just">
              <a:lnSpc>
                <a:spcPct val="150000"/>
              </a:lnSpc>
              <a:spcBef>
                <a:spcPts val="1200"/>
              </a:spcBef>
              <a:spcAft>
                <a:spcPts val="800"/>
              </a:spcAft>
            </a:pPr>
            <a:r>
              <a:rPr lang="en-GB" sz="1200" u="sng" dirty="0" err="1">
                <a:effectLst/>
                <a:latin typeface="Century Gothic" panose="020B0502020202020204" pitchFamily="34" charset="0"/>
                <a:ea typeface="Calibri" panose="020F0502020204030204" pitchFamily="34" charset="0"/>
                <a:cs typeface="Arial" panose="020B0604020202020204" pitchFamily="34" charset="0"/>
              </a:rPr>
              <a:t>Exemplos</a:t>
            </a:r>
            <a:r>
              <a:rPr lang="en-GB" sz="1200" u="sng" dirty="0">
                <a:effectLst/>
                <a:latin typeface="Century Gothic" panose="020B0502020202020204" pitchFamily="34" charset="0"/>
                <a:ea typeface="Calibri" panose="020F0502020204030204" pitchFamily="34" charset="0"/>
                <a:cs typeface="Arial" panose="020B0604020202020204" pitchFamily="34" charset="0"/>
              </a:rPr>
              <a:t>:</a:t>
            </a:r>
          </a:p>
          <a:p>
            <a:pPr algn="just">
              <a:lnSpc>
                <a:spcPct val="150000"/>
              </a:lnSpc>
              <a:spcBef>
                <a:spcPts val="1200"/>
              </a:spcBef>
              <a:spcAft>
                <a:spcPts val="800"/>
              </a:spcAft>
            </a:pPr>
            <a:r>
              <a:rPr lang="pt-PT" sz="1200" dirty="0">
                <a:effectLst/>
                <a:latin typeface="Century Gothic" panose="020B0502020202020204" pitchFamily="34" charset="0"/>
                <a:ea typeface="Times New Roman" panose="02020603050405020304" pitchFamily="18" charset="0"/>
              </a:rPr>
              <a:t>Uso não autorizado das informações do cartão de crédito ou da conta bancária de alguém para fazer compras.
Abertura de novas contas de crédito ou empréstimos usando a identidade de outra pessoa.
Apresentação de declarações fiscais fraudulentas utilizando números de Segurança Social roubados.</a:t>
            </a:r>
          </a:p>
          <a:p>
            <a:pPr marL="342900" lvl="0" indent="-342900" algn="just">
              <a:lnSpc>
                <a:spcPct val="150000"/>
              </a:lnSpc>
              <a:spcBef>
                <a:spcPts val="1200"/>
              </a:spcBef>
              <a:buFont typeface="Symbol" panose="05050102010706020507" pitchFamily="18" charset="2"/>
              <a:buChar char=""/>
            </a:pPr>
            <a:endParaRPr lang="pt-PT" sz="1200" b="1"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1200"/>
              </a:spcBef>
              <a:buFont typeface="Symbol" panose="05050102010706020507" pitchFamily="18" charset="2"/>
              <a:buChar char=""/>
            </a:pPr>
            <a:endParaRPr lang="pt-PT" sz="1200" b="1" dirty="0">
              <a:effectLst/>
              <a:latin typeface="Century Gothic" panose="020B0502020202020204" pitchFamily="34" charset="0"/>
              <a:ea typeface="Calibri" panose="020F0502020204030204" pitchFamily="34" charset="0"/>
              <a:cs typeface="Arial" panose="020B0604020202020204" pitchFamily="34" charset="0"/>
            </a:endParaRPr>
          </a:p>
          <a:p>
            <a:pPr marL="0" lvl="0" indent="0" algn="just">
              <a:lnSpc>
                <a:spcPct val="150000"/>
              </a:lnSpc>
              <a:spcBef>
                <a:spcPts val="1200"/>
              </a:spcBef>
              <a:buFont typeface="Symbol" panose="05050102010706020507" pitchFamily="18" charset="2"/>
              <a:buNone/>
            </a:pPr>
            <a:r>
              <a:rPr lang="pt-PT" sz="1200" b="1" dirty="0">
                <a:effectLst/>
                <a:latin typeface="Century Gothic" panose="020B0502020202020204" pitchFamily="34" charset="0"/>
                <a:ea typeface="Calibri" panose="020F0502020204030204" pitchFamily="34" charset="0"/>
                <a:cs typeface="Arial" panose="020B0604020202020204" pitchFamily="34" charset="0"/>
              </a:rPr>
              <a:t>As transações fraudulentas </a:t>
            </a:r>
            <a:r>
              <a:rPr lang="pt-PT" sz="1200" b="0" dirty="0">
                <a:effectLst/>
                <a:latin typeface="Century Gothic" panose="020B0502020202020204" pitchFamily="34" charset="0"/>
                <a:ea typeface="Calibri" panose="020F0502020204030204" pitchFamily="34" charset="0"/>
                <a:cs typeface="Arial" panose="020B0604020202020204" pitchFamily="34" charset="0"/>
              </a:rPr>
              <a:t>envolvem a aquisição, uso ou transferência não autorizada ou enganosa de fundos, propriedade ou outros ativos por meios enganosos ou desonestos</a:t>
            </a:r>
            <a:r>
              <a:rPr lang="pt-PT" sz="1200" b="1" dirty="0">
                <a:effectLst/>
                <a:latin typeface="Century Gothic" panose="020B0502020202020204" pitchFamily="34" charset="0"/>
                <a:ea typeface="Calibri" panose="020F0502020204030204" pitchFamily="34" charset="0"/>
                <a:cs typeface="Arial" panose="020B0604020202020204" pitchFamily="34" charset="0"/>
              </a:rPr>
              <a:t>.</a:t>
            </a:r>
          </a:p>
          <a:p>
            <a:pPr marL="0" lvl="0" indent="0" algn="just">
              <a:lnSpc>
                <a:spcPct val="150000"/>
              </a:lnSpc>
              <a:spcBef>
                <a:spcPts val="1200"/>
              </a:spcBef>
              <a:buFont typeface="Symbol" panose="05050102010706020507" pitchFamily="18" charset="2"/>
              <a:buNone/>
            </a:pPr>
            <a:r>
              <a:rPr lang="en-GB" sz="1200" u="sng" dirty="0" err="1">
                <a:effectLst/>
                <a:latin typeface="Century Gothic" panose="020B0502020202020204" pitchFamily="34" charset="0"/>
                <a:ea typeface="Calibri" panose="020F0502020204030204" pitchFamily="34" charset="0"/>
                <a:cs typeface="Arial" panose="020B0604020202020204" pitchFamily="34" charset="0"/>
              </a:rPr>
              <a:t>Exemplos</a:t>
            </a:r>
            <a:r>
              <a:rPr lang="en-GB" sz="1200" u="sng" dirty="0">
                <a:effectLst/>
                <a:latin typeface="Century Gothic" panose="020B0502020202020204" pitchFamily="34" charset="0"/>
                <a:ea typeface="Calibri" panose="020F0502020204030204" pitchFamily="34" charset="0"/>
                <a:cs typeface="Arial" panose="020B0604020202020204" pitchFamily="34" charset="0"/>
              </a:rPr>
              <a:t>:</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Bef>
                <a:spcPts val="1200"/>
              </a:spcBef>
              <a:buFont typeface="Symbol" panose="05050102010706020507" pitchFamily="18" charset="2"/>
              <a:buChar char=""/>
            </a:pPr>
            <a:r>
              <a:rPr lang="pt-PT" sz="1200" dirty="0">
                <a:effectLst/>
                <a:latin typeface="Century Gothic" panose="020B0502020202020204" pitchFamily="34" charset="0"/>
                <a:ea typeface="Times New Roman" panose="02020603050405020304" pitchFamily="18" charset="0"/>
              </a:rPr>
              <a:t>Um golpista se passando por um representante legítimo da empresa solicitando pagamento por serviços ou produtos falsos.
Acesso não autorizado a uma conta bancária ou cartão de crédito para fazer levantamentos ou compras não autorizados.
Esquemas de faturação ou faturação falsos em que são enviadas faturas por serviços nunca prestados.</a:t>
            </a:r>
          </a:p>
          <a:p>
            <a:pPr marL="342900" lvl="0" indent="-342900" algn="just">
              <a:lnSpc>
                <a:spcPct val="150000"/>
              </a:lnSpc>
              <a:spcBef>
                <a:spcPts val="1200"/>
              </a:spcBef>
              <a:buFont typeface="Symbol" panose="05050102010706020507" pitchFamily="18" charset="2"/>
              <a:buChar char=""/>
            </a:pPr>
            <a:endParaRPr lang="pt-PT" sz="1200" b="1" dirty="0">
              <a:effectLst/>
              <a:latin typeface="Century Gothic" panose="020B0502020202020204" pitchFamily="34" charset="0"/>
              <a:ea typeface="Calibri" panose="020F0502020204030204" pitchFamily="34" charset="0"/>
              <a:cs typeface="Arial" panose="020B0604020202020204" pitchFamily="34" charset="0"/>
            </a:endParaRPr>
          </a:p>
          <a:p>
            <a:pPr marL="0" lvl="0" indent="0" algn="just">
              <a:lnSpc>
                <a:spcPct val="150000"/>
              </a:lnSpc>
              <a:spcBef>
                <a:spcPts val="1200"/>
              </a:spcBef>
              <a:buFont typeface="Symbol" panose="05050102010706020507" pitchFamily="18" charset="2"/>
              <a:buNone/>
            </a:pPr>
            <a:r>
              <a:rPr lang="pt-PT" sz="1200" b="1" dirty="0">
                <a:effectLst/>
                <a:latin typeface="Century Gothic" panose="020B0502020202020204" pitchFamily="34" charset="0"/>
                <a:ea typeface="Calibri" panose="020F0502020204030204" pitchFamily="34" charset="0"/>
                <a:cs typeface="Arial" panose="020B0604020202020204" pitchFamily="34" charset="0"/>
              </a:rPr>
              <a:t>As ameaças de </a:t>
            </a:r>
            <a:r>
              <a:rPr lang="pt-PT" sz="1200" b="1" dirty="0" err="1">
                <a:effectLst/>
                <a:latin typeface="Century Gothic" panose="020B0502020202020204" pitchFamily="34" charset="0"/>
                <a:ea typeface="Calibri" panose="020F0502020204030204" pitchFamily="34" charset="0"/>
                <a:cs typeface="Arial" panose="020B0604020202020204" pitchFamily="34" charset="0"/>
              </a:rPr>
              <a:t>cibersegurança</a:t>
            </a:r>
            <a:r>
              <a:rPr lang="pt-PT" sz="1200" b="1" dirty="0">
                <a:effectLst/>
                <a:latin typeface="Century Gothic" panose="020B0502020202020204" pitchFamily="34" charset="0"/>
                <a:ea typeface="Calibri" panose="020F0502020204030204" pitchFamily="34" charset="0"/>
                <a:cs typeface="Arial" panose="020B0604020202020204" pitchFamily="34" charset="0"/>
              </a:rPr>
              <a:t> </a:t>
            </a:r>
            <a:r>
              <a:rPr lang="pt-PT" sz="1200" b="0" dirty="0">
                <a:effectLst/>
                <a:latin typeface="Century Gothic" panose="020B0502020202020204" pitchFamily="34" charset="0"/>
                <a:ea typeface="Calibri" panose="020F0502020204030204" pitchFamily="34" charset="0"/>
                <a:cs typeface="Arial" panose="020B0604020202020204" pitchFamily="34" charset="0"/>
              </a:rPr>
              <a:t>referem-se a quaisquer atividades ou eventos maliciosos que procurem comprometer a confidencialidade, integridade ou disponibilidade de informações e sistemas digitais.</a:t>
            </a:r>
          </a:p>
          <a:p>
            <a:pPr marL="0" lvl="0" indent="0" algn="just">
              <a:lnSpc>
                <a:spcPct val="150000"/>
              </a:lnSpc>
              <a:spcBef>
                <a:spcPts val="1200"/>
              </a:spcBef>
              <a:buFont typeface="Symbol" panose="05050102010706020507" pitchFamily="18" charset="2"/>
              <a:buNone/>
            </a:pPr>
            <a:r>
              <a:rPr lang="en-GB" sz="1200" u="sng" dirty="0" err="1">
                <a:effectLst/>
                <a:latin typeface="Century Gothic" panose="020B0502020202020204" pitchFamily="34" charset="0"/>
                <a:ea typeface="Calibri" panose="020F0502020204030204" pitchFamily="34" charset="0"/>
                <a:cs typeface="Arial" panose="020B0604020202020204" pitchFamily="34" charset="0"/>
              </a:rPr>
              <a:t>Exemplos</a:t>
            </a:r>
            <a:r>
              <a:rPr lang="en-GB" sz="1200" u="sng" dirty="0">
                <a:effectLst/>
                <a:latin typeface="Century Gothic" panose="020B0502020202020204" pitchFamily="34" charset="0"/>
                <a:ea typeface="Calibri" panose="020F0502020204030204" pitchFamily="34" charset="0"/>
                <a:cs typeface="Arial" panose="020B0604020202020204" pitchFamily="34" charset="0"/>
              </a:rPr>
              <a:t>:</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Bef>
                <a:spcPts val="1200"/>
              </a:spcBef>
              <a:buFont typeface="Symbol" panose="05050102010706020507" pitchFamily="18" charset="2"/>
              <a:buChar char=""/>
            </a:pPr>
            <a:r>
              <a:rPr lang="pt-PT" sz="1200" dirty="0">
                <a:effectLst/>
                <a:latin typeface="Century Gothic" panose="020B0502020202020204" pitchFamily="34" charset="0"/>
                <a:ea typeface="Times New Roman" panose="02020603050405020304" pitchFamily="18" charset="0"/>
              </a:rPr>
              <a:t>Ataques de </a:t>
            </a:r>
            <a:r>
              <a:rPr lang="pt-PT" sz="1200" dirty="0" err="1">
                <a:effectLst/>
                <a:latin typeface="Century Gothic" panose="020B0502020202020204" pitchFamily="34" charset="0"/>
                <a:ea typeface="Times New Roman" panose="02020603050405020304" pitchFamily="18" charset="0"/>
              </a:rPr>
              <a:t>malware</a:t>
            </a:r>
            <a:r>
              <a:rPr lang="pt-PT" sz="1200" dirty="0">
                <a:effectLst/>
                <a:latin typeface="Century Gothic" panose="020B0502020202020204" pitchFamily="34" charset="0"/>
                <a:ea typeface="Times New Roman" panose="02020603050405020304" pitchFamily="18" charset="0"/>
              </a:rPr>
              <a:t> (por exemplo, vírus, </a:t>
            </a:r>
            <a:r>
              <a:rPr lang="pt-PT" sz="1200" dirty="0" err="1">
                <a:effectLst/>
                <a:latin typeface="Century Gothic" panose="020B0502020202020204" pitchFamily="34" charset="0"/>
                <a:ea typeface="Times New Roman" panose="02020603050405020304" pitchFamily="18" charset="0"/>
              </a:rPr>
              <a:t>ransomware</a:t>
            </a:r>
            <a:r>
              <a:rPr lang="pt-PT" sz="1200" dirty="0">
                <a:effectLst/>
                <a:latin typeface="Century Gothic" panose="020B0502020202020204" pitchFamily="34" charset="0"/>
                <a:ea typeface="Times New Roman" panose="02020603050405020304" pitchFamily="18" charset="0"/>
              </a:rPr>
              <a:t>, spyware) que infetam e comprometem sistemas ou redes de computadores.
E-mails de </a:t>
            </a:r>
            <a:r>
              <a:rPr lang="pt-PT" sz="1200" dirty="0" err="1">
                <a:effectLst/>
                <a:latin typeface="Century Gothic" panose="020B0502020202020204" pitchFamily="34" charset="0"/>
                <a:ea typeface="Times New Roman" panose="02020603050405020304" pitchFamily="18" charset="0"/>
              </a:rPr>
              <a:t>phishing</a:t>
            </a:r>
            <a:r>
              <a:rPr lang="pt-PT" sz="1200" dirty="0">
                <a:effectLst/>
                <a:latin typeface="Century Gothic" panose="020B0502020202020204" pitchFamily="34" charset="0"/>
                <a:ea typeface="Times New Roman" panose="02020603050405020304" pitchFamily="18" charset="0"/>
              </a:rPr>
              <a:t> ou golpes de engenharia social projetados para enganar as pessoas a revelar informações confidenciais ou clicar em links maliciosos.
Violações de dados em que partes não autorizadas obtêm acesso a informações confidenciais armazenadas em bancos de dados ou servidores.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50000"/>
              </a:lnSpc>
              <a:spcBef>
                <a:spcPts val="1200"/>
              </a:spcBef>
              <a:spcAft>
                <a:spcPts val="800"/>
              </a:spcAft>
            </a:pPr>
            <a:r>
              <a:rPr lang="pt-PT" sz="1200" u="none" dirty="0">
                <a:effectLst/>
                <a:latin typeface="Century Gothic" panose="020B0502020202020204" pitchFamily="34" charset="0"/>
                <a:ea typeface="Calibri" panose="020F0502020204030204" pitchFamily="34" charset="0"/>
                <a:cs typeface="Arial" panose="020B0604020202020204" pitchFamily="34" charset="0"/>
              </a:rPr>
              <a:t>O impacto dos riscos inclui o impacto financeiro e emocional.</a:t>
            </a:r>
          </a:p>
          <a:p>
            <a:pPr algn="just">
              <a:lnSpc>
                <a:spcPct val="150000"/>
              </a:lnSpc>
              <a:spcBef>
                <a:spcPts val="1200"/>
              </a:spcBef>
              <a:spcAft>
                <a:spcPts val="800"/>
              </a:spcAft>
            </a:pPr>
            <a:endParaRPr lang="pt-PT" sz="1200" u="none"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800"/>
              </a:spcAft>
            </a:pPr>
            <a:r>
              <a:rPr lang="en-GB" sz="1200" u="sng" dirty="0" err="1">
                <a:effectLst/>
                <a:latin typeface="Century Gothic" panose="020B0502020202020204" pitchFamily="34" charset="0"/>
                <a:ea typeface="Calibri" panose="020F0502020204030204" pitchFamily="34" charset="0"/>
                <a:cs typeface="Arial" panose="020B0604020202020204" pitchFamily="34" charset="0"/>
              </a:rPr>
              <a:t>Impacto</a:t>
            </a:r>
            <a:r>
              <a:rPr lang="en-GB" sz="1200" u="sng" dirty="0">
                <a:effectLst/>
                <a:latin typeface="Century Gothic" panose="020B0502020202020204" pitchFamily="34" charset="0"/>
                <a:ea typeface="Calibri" panose="020F0502020204030204" pitchFamily="34" charset="0"/>
                <a:cs typeface="Arial" panose="020B0604020202020204" pitchFamily="34" charset="0"/>
              </a:rPr>
              <a:t> </a:t>
            </a:r>
            <a:r>
              <a:rPr lang="en-GB" sz="1200" u="sng" dirty="0" err="1">
                <a:effectLst/>
                <a:latin typeface="Century Gothic" panose="020B0502020202020204" pitchFamily="34" charset="0"/>
                <a:ea typeface="Calibri" panose="020F0502020204030204" pitchFamily="34" charset="0"/>
                <a:cs typeface="Arial" panose="020B0604020202020204" pitchFamily="34" charset="0"/>
              </a:rPr>
              <a:t>financeiro</a:t>
            </a:r>
            <a:r>
              <a:rPr lang="en-GB" sz="1200" u="sng" dirty="0">
                <a:effectLst/>
                <a:latin typeface="Century Gothic" panose="020B0502020202020204" pitchFamily="34" charset="0"/>
                <a:ea typeface="Calibri" panose="020F0502020204030204" pitchFamily="34" charset="0"/>
                <a:cs typeface="Arial" panose="020B0604020202020204" pitchFamily="34" charset="0"/>
              </a:rPr>
              <a:t>:</a:t>
            </a:r>
          </a:p>
          <a:p>
            <a:pPr algn="just">
              <a:lnSpc>
                <a:spcPct val="150000"/>
              </a:lnSpc>
              <a:spcBef>
                <a:spcPts val="1200"/>
              </a:spcBef>
              <a:spcAft>
                <a:spcPts val="800"/>
              </a:spcAft>
            </a:pPr>
            <a:endParaRPr lang="en-GB" sz="1200" b="1" u="sng"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800"/>
              </a:spcAft>
            </a:pPr>
            <a:r>
              <a:rPr lang="pt-PT" sz="1200" b="1" dirty="0">
                <a:effectLst/>
                <a:latin typeface="Century Gothic" panose="020B0502020202020204" pitchFamily="34" charset="0"/>
                <a:ea typeface="Times New Roman" panose="02020603050405020304" pitchFamily="18" charset="0"/>
              </a:rPr>
              <a:t>Roubo de identidade: </a:t>
            </a:r>
            <a:r>
              <a:rPr lang="pt-PT" sz="1200" b="0" dirty="0">
                <a:effectLst/>
                <a:latin typeface="Century Gothic" panose="020B0502020202020204" pitchFamily="34" charset="0"/>
                <a:ea typeface="Times New Roman" panose="02020603050405020304" pitchFamily="18" charset="0"/>
              </a:rPr>
              <a:t>As vítimas de roubo de identidade podem enfrentar perdas financeiras devido a transações não autorizadas, empréstimos fraudulentos ou cobranças em suas contas. Podem também incorrer em despesas relacionadas com serviços de resolução de roubo de identidade e honorários legais.</a:t>
            </a:r>
            <a:r>
              <a:rPr lang="pt-PT" sz="1200" b="1" dirty="0">
                <a:effectLst/>
                <a:latin typeface="Century Gothic" panose="020B0502020202020204" pitchFamily="34" charset="0"/>
                <a:ea typeface="Times New Roman" panose="02020603050405020304" pitchFamily="18" charset="0"/>
              </a:rPr>
              <a:t>
Transações fraudulentas: </a:t>
            </a:r>
            <a:r>
              <a:rPr lang="pt-PT" sz="1200" b="0" dirty="0">
                <a:effectLst/>
                <a:latin typeface="Century Gothic" panose="020B0502020202020204" pitchFamily="34" charset="0"/>
                <a:ea typeface="Times New Roman" panose="02020603050405020304" pitchFamily="18" charset="0"/>
              </a:rPr>
              <a:t>Os indivíduos afetados por transações fraudulentas podem sofrer perdas financeiras diretas se os fundos forem roubados ou se forem feitas cobranças não autorizadas em suas contas. Eles também podem sofrer impactos financeiros indiretos, como taxas por cheque especial ou cheques devolvidos.</a:t>
            </a:r>
            <a:r>
              <a:rPr lang="pt-PT" sz="1200" b="1" dirty="0">
                <a:effectLst/>
                <a:latin typeface="Century Gothic" panose="020B0502020202020204" pitchFamily="34" charset="0"/>
                <a:ea typeface="Times New Roman" panose="02020603050405020304" pitchFamily="18" charset="0"/>
              </a:rPr>
              <a:t>
Ameaças de </a:t>
            </a:r>
            <a:r>
              <a:rPr lang="pt-PT" sz="1200" b="1" dirty="0" err="1">
                <a:effectLst/>
                <a:latin typeface="Century Gothic" panose="020B0502020202020204" pitchFamily="34" charset="0"/>
                <a:ea typeface="Times New Roman" panose="02020603050405020304" pitchFamily="18" charset="0"/>
              </a:rPr>
              <a:t>cibersegurança</a:t>
            </a:r>
            <a:r>
              <a:rPr lang="pt-PT" sz="1200" b="1" dirty="0">
                <a:effectLst/>
                <a:latin typeface="Century Gothic" panose="020B0502020202020204" pitchFamily="34" charset="0"/>
                <a:ea typeface="Times New Roman" panose="02020603050405020304" pitchFamily="18" charset="0"/>
              </a:rPr>
              <a:t>: </a:t>
            </a:r>
            <a:r>
              <a:rPr lang="pt-PT" sz="1200" b="0" dirty="0">
                <a:effectLst/>
                <a:latin typeface="Century Gothic" panose="020B0502020202020204" pitchFamily="34" charset="0"/>
                <a:ea typeface="Times New Roman" panose="02020603050405020304" pitchFamily="18" charset="0"/>
              </a:rPr>
              <a:t>As vítimas de ameaças de </a:t>
            </a:r>
            <a:r>
              <a:rPr lang="pt-PT" sz="1200" b="0" dirty="0" err="1">
                <a:effectLst/>
                <a:latin typeface="Century Gothic" panose="020B0502020202020204" pitchFamily="34" charset="0"/>
                <a:ea typeface="Times New Roman" panose="02020603050405020304" pitchFamily="18" charset="0"/>
              </a:rPr>
              <a:t>cibersegurança</a:t>
            </a:r>
            <a:r>
              <a:rPr lang="pt-PT" sz="1200" b="0" dirty="0">
                <a:effectLst/>
                <a:latin typeface="Century Gothic" panose="020B0502020202020204" pitchFamily="34" charset="0"/>
                <a:ea typeface="Times New Roman" panose="02020603050405020304" pitchFamily="18" charset="0"/>
              </a:rPr>
              <a:t> podem sofrer perdas financeiras resultantes de informações financeiras roubadas, pagamentos de resgate para recuperar o acesso a dados encriptados ou custos associados à recuperação de violações de dados (por exemplo, investigações forenses, multas regulamentares, compensação de clientes).</a:t>
            </a:r>
          </a:p>
          <a:p>
            <a:pPr algn="just">
              <a:lnSpc>
                <a:spcPct val="150000"/>
              </a:lnSpc>
              <a:spcBef>
                <a:spcPts val="1200"/>
              </a:spcBef>
              <a:spcAft>
                <a:spcPts val="800"/>
              </a:spcAft>
            </a:pPr>
            <a:endParaRPr lang="de-AT" sz="1200" b="0" dirty="0">
              <a:effectLst/>
              <a:latin typeface="Times New Roman" panose="02020603050405020304" pitchFamily="18" charset="0"/>
              <a:ea typeface="Times New Roman" panose="02020603050405020304" pitchFamily="18" charset="0"/>
            </a:endParaRPr>
          </a:p>
          <a:p>
            <a:pPr algn="just">
              <a:lnSpc>
                <a:spcPct val="150000"/>
              </a:lnSpc>
              <a:spcBef>
                <a:spcPts val="1200"/>
              </a:spcBef>
              <a:spcAft>
                <a:spcPts val="800"/>
              </a:spcAft>
            </a:pPr>
            <a:r>
              <a:rPr lang="en-GB" sz="1200" u="sng" dirty="0" err="1">
                <a:effectLst/>
                <a:latin typeface="Century Gothic" panose="020B0502020202020204" pitchFamily="34" charset="0"/>
                <a:ea typeface="Calibri" panose="020F0502020204030204" pitchFamily="34" charset="0"/>
                <a:cs typeface="Arial" panose="020B0604020202020204" pitchFamily="34" charset="0"/>
              </a:rPr>
              <a:t>Impacto</a:t>
            </a:r>
            <a:r>
              <a:rPr lang="en-GB" sz="1200" u="sng" dirty="0">
                <a:effectLst/>
                <a:latin typeface="Century Gothic" panose="020B0502020202020204" pitchFamily="34" charset="0"/>
                <a:ea typeface="Calibri" panose="020F0502020204030204" pitchFamily="34" charset="0"/>
                <a:cs typeface="Arial" panose="020B0604020202020204" pitchFamily="34" charset="0"/>
              </a:rPr>
              <a:t> </a:t>
            </a:r>
            <a:r>
              <a:rPr lang="en-GB" sz="1200" u="sng" dirty="0" err="1">
                <a:effectLst/>
                <a:latin typeface="Century Gothic" panose="020B0502020202020204" pitchFamily="34" charset="0"/>
                <a:ea typeface="Calibri" panose="020F0502020204030204" pitchFamily="34" charset="0"/>
                <a:cs typeface="Arial" panose="020B0604020202020204" pitchFamily="34" charset="0"/>
              </a:rPr>
              <a:t>emocional</a:t>
            </a:r>
            <a:r>
              <a:rPr lang="en-GB" sz="1200" u="sng" dirty="0">
                <a:effectLst/>
                <a:latin typeface="Century Gothic" panose="020B0502020202020204" pitchFamily="34" charset="0"/>
                <a:ea typeface="Calibri" panose="020F0502020204030204" pitchFamily="34" charset="0"/>
                <a:cs typeface="Arial" panose="020B0604020202020204" pitchFamily="34" charset="0"/>
              </a:rPr>
              <a:t>:</a:t>
            </a:r>
          </a:p>
          <a:p>
            <a:pPr algn="just">
              <a:lnSpc>
                <a:spcPct val="150000"/>
              </a:lnSpc>
              <a:spcBef>
                <a:spcPts val="1200"/>
              </a:spcBef>
              <a:spcAft>
                <a:spcPts val="800"/>
              </a:spcAft>
            </a:pPr>
            <a:endParaRPr lang="en-GB" sz="1200" u="sng"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800"/>
              </a:spcAft>
            </a:pPr>
            <a:r>
              <a:rPr lang="pt-PT" sz="1200" b="1" dirty="0">
                <a:effectLst/>
                <a:latin typeface="Century Gothic" panose="020B0502020202020204" pitchFamily="34" charset="0"/>
                <a:ea typeface="Times New Roman" panose="02020603050405020304" pitchFamily="18" charset="0"/>
              </a:rPr>
              <a:t>Roubo de identidade: </a:t>
            </a:r>
            <a:r>
              <a:rPr lang="pt-PT" sz="1200" b="0" dirty="0">
                <a:effectLst/>
                <a:latin typeface="Century Gothic" panose="020B0502020202020204" pitchFamily="34" charset="0"/>
                <a:ea typeface="Times New Roman" panose="02020603050405020304" pitchFamily="18" charset="0"/>
              </a:rPr>
              <a:t>O impacto emocional do roubo de identidade pode ser significativo, causando sentimentos de violação, ansiedade e impotência. As vítimas podem sentir stress e frustração enquanto navegam no processo de denunciar o roubo, contestar acusações fraudulentas e restaurar a sua identidade.</a:t>
            </a:r>
            <a:r>
              <a:rPr lang="pt-PT" sz="1200" b="1" dirty="0">
                <a:effectLst/>
                <a:latin typeface="Century Gothic" panose="020B0502020202020204" pitchFamily="34" charset="0"/>
                <a:ea typeface="Times New Roman" panose="02020603050405020304" pitchFamily="18" charset="0"/>
              </a:rPr>
              <a:t>
Transações fraudulentas: </a:t>
            </a:r>
            <a:r>
              <a:rPr lang="pt-PT" sz="1200" b="0" dirty="0">
                <a:effectLst/>
                <a:latin typeface="Century Gothic" panose="020B0502020202020204" pitchFamily="34" charset="0"/>
                <a:ea typeface="Times New Roman" panose="02020603050405020304" pitchFamily="18" charset="0"/>
              </a:rPr>
              <a:t>Os indivíduos afetados por transações fraudulentas podem experimentar sentimentos de traição e vulnerabilidade, especialmente se a fraude envolver alguém em quem confiaram. Podem também sentir uma perda de controlo sobre a sua segurança financeira e privacidade.</a:t>
            </a:r>
            <a:r>
              <a:rPr lang="pt-PT" sz="1200" b="1" dirty="0">
                <a:effectLst/>
                <a:latin typeface="Century Gothic" panose="020B0502020202020204" pitchFamily="34" charset="0"/>
                <a:ea typeface="Times New Roman" panose="02020603050405020304" pitchFamily="18" charset="0"/>
              </a:rPr>
              <a:t>
Ameaças à </a:t>
            </a:r>
            <a:r>
              <a:rPr lang="pt-PT" sz="1200" b="1" dirty="0" err="1">
                <a:effectLst/>
                <a:latin typeface="Century Gothic" panose="020B0502020202020204" pitchFamily="34" charset="0"/>
                <a:ea typeface="Times New Roman" panose="02020603050405020304" pitchFamily="18" charset="0"/>
              </a:rPr>
              <a:t>cibersegurança</a:t>
            </a:r>
            <a:r>
              <a:rPr lang="pt-PT" sz="1200" b="1" dirty="0">
                <a:effectLst/>
                <a:latin typeface="Century Gothic" panose="020B0502020202020204" pitchFamily="34" charset="0"/>
                <a:ea typeface="Times New Roman" panose="02020603050405020304" pitchFamily="18" charset="0"/>
              </a:rPr>
              <a:t>: </a:t>
            </a:r>
            <a:r>
              <a:rPr lang="pt-PT" sz="1200" b="0" dirty="0">
                <a:effectLst/>
                <a:latin typeface="Century Gothic" panose="020B0502020202020204" pitchFamily="34" charset="0"/>
                <a:ea typeface="Times New Roman" panose="02020603050405020304" pitchFamily="18" charset="0"/>
              </a:rPr>
              <a:t>As vítimas de ameaças de </a:t>
            </a:r>
            <a:r>
              <a:rPr lang="pt-PT" sz="1200" b="0" dirty="0" err="1">
                <a:effectLst/>
                <a:latin typeface="Century Gothic" panose="020B0502020202020204" pitchFamily="34" charset="0"/>
                <a:ea typeface="Times New Roman" panose="02020603050405020304" pitchFamily="18" charset="0"/>
              </a:rPr>
              <a:t>cibersegurança</a:t>
            </a:r>
            <a:r>
              <a:rPr lang="pt-PT" sz="1200" b="0" dirty="0">
                <a:effectLst/>
                <a:latin typeface="Century Gothic" panose="020B0502020202020204" pitchFamily="34" charset="0"/>
                <a:ea typeface="Times New Roman" panose="02020603050405020304" pitchFamily="18" charset="0"/>
              </a:rPr>
              <a:t> podem sentir medo, ansiedade e desconfiança na segurança das suas informações pessoais e atividades online. Podem também sentir um sentimento de vulnerabilidade e frustração com a perceção de falta de controlo sobre a sua privacidade e segurança digitais.</a:t>
            </a:r>
            <a:endParaRPr lang="en-US"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50000"/>
              </a:lnSpc>
              <a:spcBef>
                <a:spcPts val="1200"/>
              </a:spcBef>
              <a:spcAft>
                <a:spcPts val="1200"/>
              </a:spcAft>
            </a:pPr>
            <a:r>
              <a:rPr lang="pt-PT" sz="12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Atividade: Discussão em grupo sobre violações de segurança recentes e seu impacto em indivíduos e organizações.</a:t>
            </a:r>
          </a:p>
          <a:p>
            <a:pPr algn="just">
              <a:lnSpc>
                <a:spcPct val="150000"/>
              </a:lnSpc>
              <a:spcBef>
                <a:spcPts val="1200"/>
              </a:spcBef>
              <a:spcAft>
                <a:spcPts val="1200"/>
              </a:spcAft>
            </a:pPr>
            <a:r>
              <a:rPr lang="pt-PT" sz="1200" dirty="0">
                <a:effectLst/>
                <a:latin typeface="Century Gothic" panose="020B0502020202020204" pitchFamily="34" charset="0"/>
                <a:ea typeface="Calibri" panose="020F0502020204030204" pitchFamily="34" charset="0"/>
                <a:cs typeface="Arial" panose="020B0604020202020204" pitchFamily="34" charset="0"/>
              </a:rPr>
              <a:t>Esta atividade tem como objetivo analisar e discutir as recentes violações de segurança e o seu impacto nos indivíduos e organizações, incluindo as consequências financeiras e emocionais, as lições aprendidas e as estratégias de prevenção.</a:t>
            </a:r>
          </a:p>
          <a:p>
            <a:pPr algn="just">
              <a:lnSpc>
                <a:spcPct val="150000"/>
              </a:lnSpc>
              <a:spcBef>
                <a:spcPts val="1200"/>
              </a:spcBef>
              <a:spcAft>
                <a:spcPts val="1200"/>
              </a:spcAft>
            </a:pPr>
            <a:endParaRPr lang="en-GB"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err="1">
                <a:effectLst/>
                <a:latin typeface="Century Gothic" panose="020B0502020202020204" pitchFamily="34" charset="0"/>
                <a:ea typeface="Calibri" panose="020F0502020204030204" pitchFamily="34" charset="0"/>
                <a:cs typeface="Arial" panose="020B0604020202020204" pitchFamily="34" charset="0"/>
              </a:rPr>
              <a:t>Passo</a:t>
            </a:r>
            <a:r>
              <a:rPr lang="en-GB" sz="1200" dirty="0">
                <a:effectLst/>
                <a:latin typeface="Century Gothic" panose="020B0502020202020204" pitchFamily="34" charset="0"/>
                <a:ea typeface="Calibri" panose="020F0502020204030204" pitchFamily="34" charset="0"/>
                <a:cs typeface="Arial" panose="020B0604020202020204" pitchFamily="34" charset="0"/>
              </a:rPr>
              <a:t> a </a:t>
            </a:r>
            <a:r>
              <a:rPr lang="en-GB" sz="1200" dirty="0" err="1">
                <a:effectLst/>
                <a:latin typeface="Century Gothic" panose="020B0502020202020204" pitchFamily="34" charset="0"/>
                <a:ea typeface="Calibri" panose="020F0502020204030204" pitchFamily="34" charset="0"/>
                <a:cs typeface="Arial" panose="020B0604020202020204" pitchFamily="34" charset="0"/>
              </a:rPr>
              <a:t>passo</a:t>
            </a:r>
            <a:r>
              <a:rPr lang="en-GB" sz="1200" dirty="0">
                <a:effectLst/>
                <a:latin typeface="Century Gothic" panose="020B0502020202020204" pitchFamily="34" charset="0"/>
                <a:ea typeface="Calibri" panose="020F0502020204030204" pitchFamily="34" charset="0"/>
                <a:cs typeface="Arial" panose="020B0604020202020204" pitchFamily="34" charset="0"/>
              </a:rPr>
              <a:t>:</a:t>
            </a:r>
          </a:p>
          <a:p>
            <a:pPr algn="just">
              <a:lnSpc>
                <a:spcPct val="150000"/>
              </a:lnSpc>
              <a:spcBef>
                <a:spcPts val="1200"/>
              </a:spcBef>
              <a:spcAft>
                <a:spcPts val="1200"/>
              </a:spcAft>
            </a:pPr>
            <a:endParaRPr lang="en-GB"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buAutoNum type="arabicPeriod"/>
            </a:pPr>
            <a:r>
              <a:rPr lang="pt-PT" sz="1200" dirty="0">
                <a:effectLst/>
                <a:latin typeface="Century Gothic" panose="020B0502020202020204" pitchFamily="34" charset="0"/>
                <a:ea typeface="Calibri" panose="020F0502020204030204" pitchFamily="34" charset="0"/>
                <a:cs typeface="Arial" panose="020B0604020202020204" pitchFamily="34" charset="0"/>
              </a:rPr>
              <a:t>Divida os participantes em pequenos grupos de 4-6 membros.
Atribua a cada grupo um estudo de caso recente de violação de segurança ou artigo de notícias para analisar. Os exemplos incluem violações de dados em grandes empresas, ataques de </a:t>
            </a:r>
            <a:r>
              <a:rPr lang="pt-PT" sz="1200" dirty="0" err="1">
                <a:effectLst/>
                <a:latin typeface="Century Gothic" panose="020B0502020202020204" pitchFamily="34" charset="0"/>
                <a:ea typeface="Calibri" panose="020F0502020204030204" pitchFamily="34" charset="0"/>
                <a:cs typeface="Arial" panose="020B0604020202020204" pitchFamily="34" charset="0"/>
              </a:rPr>
              <a:t>ransomware</a:t>
            </a:r>
            <a:r>
              <a:rPr lang="pt-PT" sz="1200" dirty="0">
                <a:effectLst/>
                <a:latin typeface="Century Gothic" panose="020B0502020202020204" pitchFamily="34" charset="0"/>
                <a:ea typeface="Calibri" panose="020F0502020204030204" pitchFamily="34" charset="0"/>
                <a:cs typeface="Arial" panose="020B0604020202020204" pitchFamily="34" charset="0"/>
              </a:rPr>
              <a:t> a organizações de saúde ou esquemas de </a:t>
            </a:r>
            <a:r>
              <a:rPr lang="pt-PT" sz="1200" dirty="0" err="1">
                <a:effectLst/>
                <a:latin typeface="Century Gothic" panose="020B0502020202020204" pitchFamily="34" charset="0"/>
                <a:ea typeface="Calibri" panose="020F0502020204030204" pitchFamily="34" charset="0"/>
                <a:cs typeface="Arial" panose="020B0604020202020204" pitchFamily="34" charset="0"/>
              </a:rPr>
              <a:t>phishing</a:t>
            </a:r>
            <a:r>
              <a:rPr lang="pt-PT" sz="1200" dirty="0">
                <a:effectLst/>
                <a:latin typeface="Century Gothic" panose="020B0502020202020204" pitchFamily="34" charset="0"/>
                <a:ea typeface="Calibri" panose="020F0502020204030204" pitchFamily="34" charset="0"/>
                <a:cs typeface="Arial" panose="020B0604020202020204" pitchFamily="34" charset="0"/>
              </a:rPr>
              <a:t> direcionados a indivíduos.</a:t>
            </a:r>
          </a:p>
          <a:p>
            <a:pPr algn="just">
              <a:lnSpc>
                <a:spcPct val="150000"/>
              </a:lnSpc>
              <a:spcBef>
                <a:spcPts val="1200"/>
              </a:spcBef>
              <a:spcAft>
                <a:spcPts val="1200"/>
              </a:spcAft>
              <a:buAutoNum type="arabicPeriod"/>
            </a:pP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pt-PT" sz="1200" dirty="0">
                <a:effectLst/>
                <a:latin typeface="Century Gothic" panose="020B0502020202020204" pitchFamily="34" charset="0"/>
                <a:ea typeface="Calibri" panose="020F0502020204030204" pitchFamily="34" charset="0"/>
                <a:cs typeface="Arial" panose="020B0604020202020204" pitchFamily="34" charset="0"/>
              </a:rPr>
              <a:t>Podem ser utilizados os seguintes exemplos:</a:t>
            </a:r>
          </a:p>
          <a:p>
            <a:pPr algn="just">
              <a:lnSpc>
                <a:spcPct val="150000"/>
              </a:lnSpc>
              <a:spcBef>
                <a:spcPts val="1200"/>
              </a:spcBef>
              <a:spcAft>
                <a:spcPts val="1200"/>
              </a:spcAft>
            </a:pP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pt-PT" sz="1200" b="1" u="sng" dirty="0">
                <a:effectLst/>
                <a:latin typeface="Century Gothic" panose="020B0502020202020204" pitchFamily="34" charset="0"/>
                <a:ea typeface="Calibri" panose="020F0502020204030204" pitchFamily="34" charset="0"/>
                <a:cs typeface="Arial" panose="020B0604020202020204" pitchFamily="34" charset="0"/>
              </a:rPr>
              <a:t>Violações de dados em grandes empresas:</a:t>
            </a: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CAM4 Data Breach (</a:t>
            </a:r>
            <a:r>
              <a:rPr lang="en-GB" sz="1200" b="1" dirty="0" err="1">
                <a:effectLst/>
                <a:latin typeface="Century Gothic" panose="020B0502020202020204" pitchFamily="34" charset="0"/>
                <a:ea typeface="Calibri" panose="020F0502020204030204" pitchFamily="34" charset="0"/>
                <a:cs typeface="Arial" panose="020B0604020202020204" pitchFamily="34" charset="0"/>
              </a:rPr>
              <a:t>Março</a:t>
            </a:r>
            <a:r>
              <a:rPr lang="en-GB" sz="1200" b="1" dirty="0">
                <a:effectLst/>
                <a:latin typeface="Century Gothic" panose="020B0502020202020204" pitchFamily="34" charset="0"/>
                <a:ea typeface="Calibri" panose="020F0502020204030204" pitchFamily="34" charset="0"/>
                <a:cs typeface="Arial" panose="020B0604020202020204" pitchFamily="34" charset="0"/>
              </a:rPr>
              <a:t> 2020):</a:t>
            </a:r>
            <a:r>
              <a:rPr lang="en-GB" sz="1200" dirty="0">
                <a:effectLst/>
                <a:latin typeface="Century Gothic" panose="020B0502020202020204" pitchFamily="34" charset="0"/>
                <a:ea typeface="Calibri" panose="020F0502020204030204" pitchFamily="34" charset="0"/>
                <a:cs typeface="Arial" panose="020B0604020202020204" pitchFamily="34" charset="0"/>
              </a:rPr>
              <a:t> </a:t>
            </a:r>
            <a:r>
              <a:rPr lang="pt-PT" sz="1200" dirty="0">
                <a:effectLst/>
                <a:latin typeface="Century Gothic" panose="020B0502020202020204" pitchFamily="34" charset="0"/>
                <a:ea typeface="Calibri" panose="020F0502020204030204" pitchFamily="34" charset="0"/>
                <a:cs typeface="Arial" panose="020B0604020202020204" pitchFamily="34" charset="0"/>
              </a:rPr>
              <a:t>O site de </a:t>
            </a:r>
            <a:r>
              <a:rPr lang="pt-PT" sz="1200" dirty="0" err="1">
                <a:effectLst/>
                <a:latin typeface="Century Gothic" panose="020B0502020202020204" pitchFamily="34" charset="0"/>
                <a:ea typeface="Calibri" panose="020F0502020204030204" pitchFamily="34" charset="0"/>
                <a:cs typeface="Arial" panose="020B0604020202020204" pitchFamily="34" charset="0"/>
              </a:rPr>
              <a:t>streaming</a:t>
            </a:r>
            <a:r>
              <a:rPr lang="pt-PT" sz="1200" dirty="0">
                <a:effectLst/>
                <a:latin typeface="Century Gothic" panose="020B0502020202020204" pitchFamily="34" charset="0"/>
                <a:ea typeface="Calibri" panose="020F0502020204030204" pitchFamily="34" charset="0"/>
                <a:cs typeface="Arial" panose="020B0604020202020204" pitchFamily="34" charset="0"/>
              </a:rPr>
              <a:t> de vídeo adulto CAM4 teve seu servidor </a:t>
            </a:r>
            <a:r>
              <a:rPr lang="pt-PT" sz="1200" dirty="0" err="1">
                <a:effectLst/>
                <a:latin typeface="Century Gothic" panose="020B0502020202020204" pitchFamily="34" charset="0"/>
                <a:ea typeface="Calibri" panose="020F0502020204030204" pitchFamily="34" charset="0"/>
                <a:cs typeface="Arial" panose="020B0604020202020204" pitchFamily="34" charset="0"/>
              </a:rPr>
              <a:t>Elasticsearch</a:t>
            </a:r>
            <a:r>
              <a:rPr lang="pt-PT" sz="1200" dirty="0">
                <a:effectLst/>
                <a:latin typeface="Century Gothic" panose="020B0502020202020204" pitchFamily="34" charset="0"/>
                <a:ea typeface="Calibri" panose="020F0502020204030204" pitchFamily="34" charset="0"/>
                <a:cs typeface="Arial" panose="020B0604020202020204" pitchFamily="34" charset="0"/>
              </a:rPr>
              <a:t> violado, expondo mais de 10 bilhões de registros. Os registros violados incluíam nomes completos, endereços de e-mail, orientação sexual, transcrições de bate-papo, transcrições de correspondência por e-mail, </a:t>
            </a:r>
            <a:r>
              <a:rPr lang="pt-PT" sz="1200" dirty="0" err="1">
                <a:effectLst/>
                <a:latin typeface="Century Gothic" panose="020B0502020202020204" pitchFamily="34" charset="0"/>
                <a:ea typeface="Calibri" panose="020F0502020204030204" pitchFamily="34" charset="0"/>
                <a:cs typeface="Arial" panose="020B0604020202020204" pitchFamily="34" charset="0"/>
              </a:rPr>
              <a:t>hashes</a:t>
            </a:r>
            <a:r>
              <a:rPr lang="pt-PT" sz="1200" dirty="0">
                <a:effectLst/>
                <a:latin typeface="Century Gothic" panose="020B0502020202020204" pitchFamily="34" charset="0"/>
                <a:ea typeface="Calibri" panose="020F0502020204030204" pitchFamily="34" charset="0"/>
                <a:cs typeface="Arial" panose="020B0604020202020204" pitchFamily="34" charset="0"/>
              </a:rPr>
              <a:t> de senha, endereços IP e registros de pagamento.</a:t>
            </a: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Yahoo Data Breach (</a:t>
            </a:r>
            <a:r>
              <a:rPr lang="en-GB" sz="1200" b="1" dirty="0" err="1">
                <a:effectLst/>
                <a:latin typeface="Century Gothic" panose="020B0502020202020204" pitchFamily="34" charset="0"/>
                <a:ea typeface="Calibri" panose="020F0502020204030204" pitchFamily="34" charset="0"/>
                <a:cs typeface="Arial" panose="020B0604020202020204" pitchFamily="34" charset="0"/>
              </a:rPr>
              <a:t>Outubro</a:t>
            </a:r>
            <a:r>
              <a:rPr lang="en-GB" sz="1200" b="1" dirty="0">
                <a:effectLst/>
                <a:latin typeface="Century Gothic" panose="020B0502020202020204" pitchFamily="34" charset="0"/>
                <a:ea typeface="Calibri" panose="020F0502020204030204" pitchFamily="34" charset="0"/>
                <a:cs typeface="Arial" panose="020B0604020202020204" pitchFamily="34" charset="0"/>
              </a:rPr>
              <a:t> 2017):</a:t>
            </a:r>
            <a:r>
              <a:rPr lang="en-GB" sz="1200" dirty="0">
                <a:effectLst/>
                <a:latin typeface="Century Gothic" panose="020B0502020202020204" pitchFamily="34" charset="0"/>
                <a:ea typeface="Calibri" panose="020F0502020204030204" pitchFamily="34" charset="0"/>
                <a:cs typeface="Arial" panose="020B0604020202020204" pitchFamily="34" charset="0"/>
              </a:rPr>
              <a:t> </a:t>
            </a:r>
            <a:r>
              <a:rPr lang="pt-PT" sz="1200" dirty="0">
                <a:effectLst/>
                <a:latin typeface="Century Gothic" panose="020B0502020202020204" pitchFamily="34" charset="0"/>
                <a:ea typeface="Calibri" panose="020F0502020204030204" pitchFamily="34" charset="0"/>
                <a:cs typeface="Arial" panose="020B0604020202020204" pitchFamily="34" charset="0"/>
              </a:rPr>
              <a:t>O Yahoo divulgou que uma violação em agosto de 2013 comprometeu 3 bilhões de contas. A violação foi relatada pela primeira vez pelo Yahoo durante as negociações para se vender à Verizon.</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Aadhaar Data Breach (</a:t>
            </a:r>
            <a:r>
              <a:rPr lang="en-GB" sz="1200" b="1" dirty="0" err="1">
                <a:effectLst/>
                <a:latin typeface="Century Gothic" panose="020B0502020202020204" pitchFamily="34" charset="0"/>
                <a:ea typeface="Calibri" panose="020F0502020204030204" pitchFamily="34" charset="0"/>
                <a:cs typeface="Arial" panose="020B0604020202020204" pitchFamily="34" charset="0"/>
              </a:rPr>
              <a:t>Março</a:t>
            </a:r>
            <a:r>
              <a:rPr lang="en-GB" sz="1200" b="1" dirty="0">
                <a:effectLst/>
                <a:latin typeface="Century Gothic" panose="020B0502020202020204" pitchFamily="34" charset="0"/>
                <a:ea typeface="Calibri" panose="020F0502020204030204" pitchFamily="34" charset="0"/>
                <a:cs typeface="Arial" panose="020B0604020202020204" pitchFamily="34" charset="0"/>
              </a:rPr>
              <a:t> 2018):</a:t>
            </a:r>
            <a:r>
              <a:rPr lang="en-GB" sz="1200" dirty="0">
                <a:effectLst/>
                <a:latin typeface="Century Gothic" panose="020B0502020202020204" pitchFamily="34" charset="0"/>
                <a:ea typeface="Calibri" panose="020F0502020204030204" pitchFamily="34" charset="0"/>
                <a:cs typeface="Arial" panose="020B0604020202020204" pitchFamily="34" charset="0"/>
              </a:rPr>
              <a:t> </a:t>
            </a:r>
            <a:r>
              <a:rPr lang="pt-PT" sz="1200" dirty="0">
                <a:effectLst/>
                <a:latin typeface="Century Gothic" panose="020B0502020202020204" pitchFamily="34" charset="0"/>
                <a:ea typeface="Calibri" panose="020F0502020204030204" pitchFamily="34" charset="0"/>
                <a:cs typeface="Arial" panose="020B0604020202020204" pitchFamily="34" charset="0"/>
              </a:rPr>
              <a:t>Os dados pessoais de mais de mil milhões de cidadãos na Índia, armazenados na maior base de dados biométricos do mundo, podem ser comprados em linha.</a:t>
            </a:r>
          </a:p>
          <a:p>
            <a:pPr algn="just">
              <a:lnSpc>
                <a:spcPct val="150000"/>
              </a:lnSpc>
              <a:spcBef>
                <a:spcPts val="1200"/>
              </a:spcBef>
              <a:spcAft>
                <a:spcPts val="1200"/>
              </a:spcAft>
            </a:pPr>
            <a:endParaRPr lang="pt-PT" sz="1200" b="1" u="sng"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pt-PT" sz="1200" b="1" u="sng" dirty="0">
                <a:effectLst/>
                <a:latin typeface="Century Gothic" panose="020B0502020202020204" pitchFamily="34" charset="0"/>
                <a:ea typeface="Calibri" panose="020F0502020204030204" pitchFamily="34" charset="0"/>
                <a:cs typeface="Arial" panose="020B0604020202020204" pitchFamily="34" charset="0"/>
              </a:rPr>
              <a:t>Ataques de </a:t>
            </a:r>
            <a:r>
              <a:rPr lang="pt-PT" sz="1200" b="1" u="sng" dirty="0" err="1">
                <a:effectLst/>
                <a:latin typeface="Century Gothic" panose="020B0502020202020204" pitchFamily="34" charset="0"/>
                <a:ea typeface="Calibri" panose="020F0502020204030204" pitchFamily="34" charset="0"/>
                <a:cs typeface="Arial" panose="020B0604020202020204" pitchFamily="34" charset="0"/>
              </a:rPr>
              <a:t>ransomware</a:t>
            </a:r>
            <a:r>
              <a:rPr lang="pt-PT" sz="1200" b="1" u="sng" dirty="0">
                <a:effectLst/>
                <a:latin typeface="Century Gothic" panose="020B0502020202020204" pitchFamily="34" charset="0"/>
                <a:ea typeface="Calibri" panose="020F0502020204030204" pitchFamily="34" charset="0"/>
                <a:cs typeface="Arial" panose="020B0604020202020204" pitchFamily="34" charset="0"/>
              </a:rPr>
              <a:t> a organizações de saúde:</a:t>
            </a: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University of Vermont (UVM) Medical Centre (</a:t>
            </a:r>
            <a:r>
              <a:rPr lang="en-GB" sz="1200" b="1" dirty="0" err="1">
                <a:effectLst/>
                <a:latin typeface="Century Gothic" panose="020B0502020202020204" pitchFamily="34" charset="0"/>
                <a:ea typeface="Calibri" panose="020F0502020204030204" pitchFamily="34" charset="0"/>
                <a:cs typeface="Arial" panose="020B0604020202020204" pitchFamily="34" charset="0"/>
              </a:rPr>
              <a:t>Outubro</a:t>
            </a:r>
            <a:r>
              <a:rPr lang="en-GB" sz="1200" b="1" dirty="0">
                <a:effectLst/>
                <a:latin typeface="Century Gothic" panose="020B0502020202020204" pitchFamily="34" charset="0"/>
                <a:ea typeface="Calibri" panose="020F0502020204030204" pitchFamily="34" charset="0"/>
                <a:cs typeface="Arial" panose="020B0604020202020204" pitchFamily="34" charset="0"/>
              </a:rPr>
              <a:t> 2020):</a:t>
            </a:r>
            <a:r>
              <a:rPr lang="en-GB" sz="1200" dirty="0">
                <a:effectLst/>
                <a:latin typeface="Century Gothic" panose="020B0502020202020204" pitchFamily="34" charset="0"/>
                <a:ea typeface="Calibri" panose="020F0502020204030204" pitchFamily="34" charset="0"/>
                <a:cs typeface="Arial" panose="020B0604020202020204" pitchFamily="34" charset="0"/>
              </a:rPr>
              <a:t> </a:t>
            </a:r>
            <a:r>
              <a:rPr lang="pt-PT" sz="1200" dirty="0">
                <a:effectLst/>
                <a:latin typeface="Century Gothic" panose="020B0502020202020204" pitchFamily="34" charset="0"/>
                <a:ea typeface="Calibri" panose="020F0502020204030204" pitchFamily="34" charset="0"/>
                <a:cs typeface="Arial" panose="020B0604020202020204" pitchFamily="34" charset="0"/>
              </a:rPr>
              <a:t>Os funcionários do Centro Médico UVM não puderam usar registros eletrônicos de saúde (</a:t>
            </a:r>
            <a:r>
              <a:rPr lang="pt-PT" sz="1200" dirty="0" err="1">
                <a:effectLst/>
                <a:latin typeface="Century Gothic" panose="020B0502020202020204" pitchFamily="34" charset="0"/>
                <a:ea typeface="Calibri" panose="020F0502020204030204" pitchFamily="34" charset="0"/>
                <a:cs typeface="Arial" panose="020B0604020202020204" pitchFamily="34" charset="0"/>
              </a:rPr>
              <a:t>EHRs</a:t>
            </a:r>
            <a:r>
              <a:rPr lang="pt-PT" sz="1200" dirty="0">
                <a:effectLst/>
                <a:latin typeface="Century Gothic" panose="020B0502020202020204" pitchFamily="34" charset="0"/>
                <a:ea typeface="Calibri" panose="020F0502020204030204" pitchFamily="34" charset="0"/>
                <a:cs typeface="Arial" panose="020B0604020202020204" pitchFamily="34" charset="0"/>
              </a:rPr>
              <a:t>), programas de folha de pagamento e outras ferramentas digitais vitais por quase um mês. Muitas cirurgias tiveram que ser remarcadas, e pacientes com câncer tiveram que ir para outro lugar para tratamento de radiação</a:t>
            </a:r>
            <a:r>
              <a:rPr lang="en-GB" sz="1200" dirty="0">
                <a:effectLst/>
                <a:latin typeface="Century Gothic" panose="020B0502020202020204" pitchFamily="34" charset="0"/>
                <a:ea typeface="Calibri" panose="020F0502020204030204" pitchFamily="34" charset="0"/>
                <a:cs typeface="Arial" panose="020B0604020202020204" pitchFamily="34" charset="0"/>
              </a:rPr>
              <a:t>.</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Inova Health System:</a:t>
            </a:r>
            <a:r>
              <a:rPr lang="en-GB" sz="1200" dirty="0">
                <a:effectLst/>
                <a:latin typeface="Century Gothic" panose="020B0502020202020204" pitchFamily="34" charset="0"/>
                <a:ea typeface="Calibri" panose="020F0502020204030204" pitchFamily="34" charset="0"/>
                <a:cs typeface="Arial" panose="020B0604020202020204" pitchFamily="34" charset="0"/>
              </a:rPr>
              <a:t> </a:t>
            </a:r>
            <a:r>
              <a:rPr lang="pt-PT" sz="1200" dirty="0">
                <a:effectLst/>
                <a:latin typeface="Century Gothic" panose="020B0502020202020204" pitchFamily="34" charset="0"/>
                <a:ea typeface="Calibri" panose="020F0502020204030204" pitchFamily="34" charset="0"/>
                <a:cs typeface="Arial" panose="020B0604020202020204" pitchFamily="34" charset="0"/>
              </a:rPr>
              <a:t>A Inova </a:t>
            </a:r>
            <a:r>
              <a:rPr lang="pt-PT" sz="1200" dirty="0" err="1">
                <a:effectLst/>
                <a:latin typeface="Century Gothic" panose="020B0502020202020204" pitchFamily="34" charset="0"/>
                <a:ea typeface="Calibri" panose="020F0502020204030204" pitchFamily="34" charset="0"/>
                <a:cs typeface="Arial" panose="020B0604020202020204" pitchFamily="34" charset="0"/>
              </a:rPr>
              <a:t>Health</a:t>
            </a:r>
            <a:r>
              <a:rPr lang="pt-PT" sz="1200" dirty="0">
                <a:effectLst/>
                <a:latin typeface="Century Gothic" panose="020B0502020202020204" pitchFamily="34" charset="0"/>
                <a:ea typeface="Calibri" panose="020F0502020204030204" pitchFamily="34" charset="0"/>
                <a:cs typeface="Arial" panose="020B0604020202020204" pitchFamily="34" charset="0"/>
              </a:rPr>
              <a:t> </a:t>
            </a:r>
            <a:r>
              <a:rPr lang="pt-PT" sz="1200" dirty="0" err="1">
                <a:effectLst/>
                <a:latin typeface="Century Gothic" panose="020B0502020202020204" pitchFamily="34" charset="0"/>
                <a:ea typeface="Calibri" panose="020F0502020204030204" pitchFamily="34" charset="0"/>
                <a:cs typeface="Arial" panose="020B0604020202020204" pitchFamily="34" charset="0"/>
              </a:rPr>
              <a:t>System</a:t>
            </a:r>
            <a:r>
              <a:rPr lang="pt-PT" sz="1200" dirty="0">
                <a:effectLst/>
                <a:latin typeface="Century Gothic" panose="020B0502020202020204" pitchFamily="34" charset="0"/>
                <a:ea typeface="Calibri" panose="020F0502020204030204" pitchFamily="34" charset="0"/>
                <a:cs typeface="Arial" panose="020B0604020202020204" pitchFamily="34" charset="0"/>
              </a:rPr>
              <a:t> foi um dos prestadores de cuidados de saúde que foi vítima de um ataque de </a:t>
            </a:r>
            <a:r>
              <a:rPr lang="pt-PT" sz="1200" dirty="0" err="1">
                <a:effectLst/>
                <a:latin typeface="Century Gothic" panose="020B0502020202020204" pitchFamily="34" charset="0"/>
                <a:ea typeface="Calibri" panose="020F0502020204030204" pitchFamily="34" charset="0"/>
                <a:cs typeface="Arial" panose="020B0604020202020204" pitchFamily="34" charset="0"/>
              </a:rPr>
              <a:t>ransomware</a:t>
            </a:r>
            <a:r>
              <a:rPr lang="pt-PT" sz="1200" dirty="0">
                <a:effectLst/>
                <a:latin typeface="Century Gothic" panose="020B0502020202020204" pitchFamily="34" charset="0"/>
                <a:ea typeface="Calibri" panose="020F0502020204030204" pitchFamily="34" charset="0"/>
                <a:cs typeface="Arial" panose="020B0604020202020204" pitchFamily="34" charset="0"/>
              </a:rPr>
              <a:t>.</a:t>
            </a:r>
          </a:p>
          <a:p>
            <a:pPr algn="just">
              <a:lnSpc>
                <a:spcPct val="150000"/>
              </a:lnSpc>
              <a:spcBef>
                <a:spcPts val="1200"/>
              </a:spcBef>
              <a:spcAft>
                <a:spcPts val="1200"/>
              </a:spcAft>
            </a:pPr>
            <a:endParaRPr lang="pt-PT" sz="1200" b="1" u="sng"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pt-PT" sz="1200" b="1" u="sng" dirty="0">
                <a:effectLst/>
                <a:latin typeface="Century Gothic" panose="020B0502020202020204" pitchFamily="34" charset="0"/>
                <a:ea typeface="Calibri" panose="020F0502020204030204" pitchFamily="34" charset="0"/>
                <a:cs typeface="Arial" panose="020B0604020202020204" pitchFamily="34" charset="0"/>
              </a:rPr>
              <a:t>Golpes de </a:t>
            </a:r>
            <a:r>
              <a:rPr lang="pt-PT" sz="1200" b="1" u="sng" dirty="0" err="1">
                <a:effectLst/>
                <a:latin typeface="Century Gothic" panose="020B0502020202020204" pitchFamily="34" charset="0"/>
                <a:ea typeface="Calibri" panose="020F0502020204030204" pitchFamily="34" charset="0"/>
                <a:cs typeface="Arial" panose="020B0604020202020204" pitchFamily="34" charset="0"/>
              </a:rPr>
              <a:t>phishing</a:t>
            </a:r>
            <a:r>
              <a:rPr lang="pt-PT" sz="1200" b="1" u="sng" dirty="0">
                <a:effectLst/>
                <a:latin typeface="Century Gothic" panose="020B0502020202020204" pitchFamily="34" charset="0"/>
                <a:ea typeface="Calibri" panose="020F0502020204030204" pitchFamily="34" charset="0"/>
                <a:cs typeface="Arial" panose="020B0604020202020204" pitchFamily="34" charset="0"/>
              </a:rPr>
              <a:t> direcionados a indivíduos:</a:t>
            </a: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Spear Phishing</a:t>
            </a:r>
            <a:r>
              <a:rPr lang="en-GB" sz="1200" dirty="0">
                <a:effectLst/>
                <a:latin typeface="Century Gothic" panose="020B0502020202020204" pitchFamily="34" charset="0"/>
                <a:ea typeface="Calibri" panose="020F0502020204030204" pitchFamily="34" charset="0"/>
                <a:cs typeface="Arial" panose="020B0604020202020204" pitchFamily="34" charset="0"/>
              </a:rPr>
              <a:t>: </a:t>
            </a:r>
            <a:r>
              <a:rPr lang="pt-PT" sz="1200" dirty="0">
                <a:effectLst/>
                <a:latin typeface="Century Gothic" panose="020B0502020202020204" pitchFamily="34" charset="0"/>
                <a:ea typeface="Calibri" panose="020F0502020204030204" pitchFamily="34" charset="0"/>
                <a:cs typeface="Arial" panose="020B0604020202020204" pitchFamily="34" charset="0"/>
              </a:rPr>
              <a:t>Este é um método de </a:t>
            </a:r>
            <a:r>
              <a:rPr lang="pt-PT" sz="1200" dirty="0" err="1">
                <a:effectLst/>
                <a:latin typeface="Century Gothic" panose="020B0502020202020204" pitchFamily="34" charset="0"/>
                <a:ea typeface="Calibri" panose="020F0502020204030204" pitchFamily="34" charset="0"/>
                <a:cs typeface="Arial" panose="020B0604020202020204" pitchFamily="34" charset="0"/>
              </a:rPr>
              <a:t>phishing</a:t>
            </a:r>
            <a:r>
              <a:rPr lang="pt-PT" sz="1200" dirty="0">
                <a:effectLst/>
                <a:latin typeface="Century Gothic" panose="020B0502020202020204" pitchFamily="34" charset="0"/>
                <a:ea typeface="Calibri" panose="020F0502020204030204" pitchFamily="34" charset="0"/>
                <a:cs typeface="Arial" panose="020B0604020202020204" pitchFamily="34" charset="0"/>
              </a:rPr>
              <a:t> direcionado que os </a:t>
            </a:r>
            <a:r>
              <a:rPr lang="pt-PT" sz="1200" dirty="0" err="1">
                <a:effectLst/>
                <a:latin typeface="Century Gothic" panose="020B0502020202020204" pitchFamily="34" charset="0"/>
                <a:ea typeface="Calibri" panose="020F0502020204030204" pitchFamily="34" charset="0"/>
                <a:cs typeface="Arial" panose="020B0604020202020204" pitchFamily="34" charset="0"/>
              </a:rPr>
              <a:t>cibercriminosos</a:t>
            </a:r>
            <a:r>
              <a:rPr lang="pt-PT" sz="1200" dirty="0">
                <a:effectLst/>
                <a:latin typeface="Century Gothic" panose="020B0502020202020204" pitchFamily="34" charset="0"/>
                <a:ea typeface="Calibri" panose="020F0502020204030204" pitchFamily="34" charset="0"/>
                <a:cs typeface="Arial" panose="020B0604020202020204" pitchFamily="34" charset="0"/>
              </a:rPr>
              <a:t> usam para roubar as suas informações, fazendo-se passar por uma fonte fidedigna.</a:t>
            </a:r>
            <a:r>
              <a:rPr lang="en-GB" sz="1200" b="1" dirty="0">
                <a:effectLst/>
                <a:latin typeface="Century Gothic" panose="020B0502020202020204" pitchFamily="34" charset="0"/>
                <a:ea typeface="Calibri" panose="020F0502020204030204" pitchFamily="34" charset="0"/>
                <a:cs typeface="Arial" panose="020B0604020202020204" pitchFamily="34" charset="0"/>
              </a:rPr>
              <a:t>HTTPS Phishing:</a:t>
            </a:r>
            <a:r>
              <a:rPr lang="en-GB" sz="1200" dirty="0">
                <a:effectLst/>
                <a:latin typeface="Century Gothic" panose="020B0502020202020204" pitchFamily="34" charset="0"/>
                <a:ea typeface="Calibri" panose="020F0502020204030204" pitchFamily="34" charset="0"/>
                <a:cs typeface="Arial" panose="020B0604020202020204" pitchFamily="34" charset="0"/>
              </a:rPr>
              <a:t> A cybercriminal tricks you into giving up your personal information using a malicious website.</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Email Phishing:</a:t>
            </a:r>
            <a:r>
              <a:rPr lang="en-GB" sz="1200" dirty="0">
                <a:effectLst/>
                <a:latin typeface="Century Gothic" panose="020B0502020202020204" pitchFamily="34" charset="0"/>
                <a:ea typeface="Calibri" panose="020F0502020204030204" pitchFamily="34" charset="0"/>
                <a:cs typeface="Arial" panose="020B0604020202020204" pitchFamily="34" charset="0"/>
              </a:rPr>
              <a:t> </a:t>
            </a:r>
            <a:r>
              <a:rPr lang="pt-PT" sz="1200" dirty="0">
                <a:effectLst/>
                <a:latin typeface="Century Gothic" panose="020B0502020202020204" pitchFamily="34" charset="0"/>
                <a:ea typeface="Calibri" panose="020F0502020204030204" pitchFamily="34" charset="0"/>
                <a:cs typeface="Arial" panose="020B0604020202020204" pitchFamily="34" charset="0"/>
              </a:rPr>
              <a:t>Um dos ataques de </a:t>
            </a:r>
            <a:r>
              <a:rPr lang="pt-PT" sz="1200" dirty="0" err="1">
                <a:effectLst/>
                <a:latin typeface="Century Gothic" panose="020B0502020202020204" pitchFamily="34" charset="0"/>
                <a:ea typeface="Calibri" panose="020F0502020204030204" pitchFamily="34" charset="0"/>
                <a:cs typeface="Arial" panose="020B0604020202020204" pitchFamily="34" charset="0"/>
              </a:rPr>
              <a:t>phishing</a:t>
            </a:r>
            <a:r>
              <a:rPr lang="pt-PT" sz="1200" dirty="0">
                <a:effectLst/>
                <a:latin typeface="Century Gothic" panose="020B0502020202020204" pitchFamily="34" charset="0"/>
                <a:ea typeface="Calibri" panose="020F0502020204030204" pitchFamily="34" charset="0"/>
                <a:cs typeface="Arial" panose="020B0604020202020204" pitchFamily="34" charset="0"/>
              </a:rPr>
              <a:t> mais comuns é o </a:t>
            </a:r>
            <a:r>
              <a:rPr lang="pt-PT" sz="1200" dirty="0" err="1">
                <a:effectLst/>
                <a:latin typeface="Century Gothic" panose="020B0502020202020204" pitchFamily="34" charset="0"/>
                <a:ea typeface="Calibri" panose="020F0502020204030204" pitchFamily="34" charset="0"/>
                <a:cs typeface="Arial" panose="020B0604020202020204" pitchFamily="34" charset="0"/>
              </a:rPr>
              <a:t>phishing</a:t>
            </a:r>
            <a:r>
              <a:rPr lang="pt-PT" sz="1200" dirty="0">
                <a:effectLst/>
                <a:latin typeface="Century Gothic" panose="020B0502020202020204" pitchFamily="34" charset="0"/>
                <a:ea typeface="Calibri" panose="020F0502020204030204" pitchFamily="34" charset="0"/>
                <a:cs typeface="Arial" panose="020B0604020202020204" pitchFamily="34" charset="0"/>
              </a:rPr>
              <a:t> por e-mail. </a:t>
            </a:r>
            <a:r>
              <a:rPr lang="pt-PT" sz="1200" dirty="0" err="1">
                <a:effectLst/>
                <a:latin typeface="Century Gothic" panose="020B0502020202020204" pitchFamily="34" charset="0"/>
                <a:ea typeface="Calibri" panose="020F0502020204030204" pitchFamily="34" charset="0"/>
                <a:cs typeface="Arial" panose="020B0604020202020204" pitchFamily="34" charset="0"/>
              </a:rPr>
              <a:t>Phishing</a:t>
            </a:r>
            <a:r>
              <a:rPr lang="pt-PT" sz="1200" dirty="0">
                <a:effectLst/>
                <a:latin typeface="Century Gothic" panose="020B0502020202020204" pitchFamily="34" charset="0"/>
                <a:ea typeface="Calibri" panose="020F0502020204030204" pitchFamily="34" charset="0"/>
                <a:cs typeface="Arial" panose="020B0604020202020204" pitchFamily="34" charset="0"/>
              </a:rPr>
              <a:t> de e-mail é quando um </a:t>
            </a:r>
            <a:r>
              <a:rPr lang="pt-PT" sz="1200" dirty="0" err="1">
                <a:effectLst/>
                <a:latin typeface="Century Gothic" panose="020B0502020202020204" pitchFamily="34" charset="0"/>
                <a:ea typeface="Calibri" panose="020F0502020204030204" pitchFamily="34" charset="0"/>
                <a:cs typeface="Arial" panose="020B0604020202020204" pitchFamily="34" charset="0"/>
              </a:rPr>
              <a:t>ciberatacante</a:t>
            </a:r>
            <a:r>
              <a:rPr lang="pt-PT" sz="1200" dirty="0">
                <a:effectLst/>
                <a:latin typeface="Century Gothic" panose="020B0502020202020204" pitchFamily="34" charset="0"/>
                <a:ea typeface="Calibri" panose="020F0502020204030204" pitchFamily="34" charset="0"/>
                <a:cs typeface="Arial" panose="020B0604020202020204" pitchFamily="34" charset="0"/>
              </a:rPr>
              <a:t> envia um e-mail fingindo ser outra pessoa, na esperança de que você responda com as informações solicitadas.</a:t>
            </a:r>
          </a:p>
          <a:p>
            <a:pPr algn="just">
              <a:lnSpc>
                <a:spcPct val="150000"/>
              </a:lnSpc>
              <a:spcBef>
                <a:spcPts val="1200"/>
              </a:spcBef>
              <a:spcAft>
                <a:spcPts val="1200"/>
              </a:spcAft>
            </a:pPr>
            <a:endParaRPr lang="pt-PT"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3</a:t>
            </a:r>
            <a:r>
              <a:rPr lang="pt-PT" sz="1200" dirty="0">
                <a:effectLst/>
                <a:latin typeface="Century Gothic" panose="020B0502020202020204" pitchFamily="34" charset="0"/>
                <a:ea typeface="Calibri" panose="020F0502020204030204" pitchFamily="34" charset="0"/>
                <a:cs typeface="Arial" panose="020B0604020202020204" pitchFamily="34" charset="0"/>
              </a:rPr>
              <a:t>. Fornecer aos grupos perguntas orientadoras para facilitar a discussão:</a:t>
            </a:r>
          </a:p>
          <a:p>
            <a:pPr algn="just">
              <a:lnSpc>
                <a:spcPct val="150000"/>
              </a:lnSpc>
              <a:spcBef>
                <a:spcPts val="1200"/>
              </a:spcBef>
              <a:spcAft>
                <a:spcPts val="1200"/>
              </a:spcAft>
            </a:pP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buFontTx/>
              <a:buChar char="-"/>
            </a:pPr>
            <a:r>
              <a:rPr lang="pt-PT" sz="1200" dirty="0">
                <a:effectLst/>
                <a:latin typeface="Century Gothic" panose="020B0502020202020204" pitchFamily="34" charset="0"/>
                <a:ea typeface="Calibri" panose="020F0502020204030204" pitchFamily="34" charset="0"/>
                <a:cs typeface="Arial" panose="020B0604020202020204" pitchFamily="34" charset="0"/>
              </a:rPr>
              <a:t>Quais foram as circunstâncias e o alcance da violação de segurança?
Como a violação impactou indivíduos e organizações financeira e emocionalmente?
Quais foram as principais lições aprendidas com o incidente?</a:t>
            </a:r>
          </a:p>
          <a:p>
            <a:pPr algn="just">
              <a:lnSpc>
                <a:spcPct val="150000"/>
              </a:lnSpc>
              <a:spcBef>
                <a:spcPts val="1200"/>
              </a:spcBef>
              <a:spcAft>
                <a:spcPts val="1200"/>
              </a:spcAft>
              <a:buFontTx/>
              <a:buChar char="-"/>
            </a:pPr>
            <a:r>
              <a:rPr lang="pt-PT" sz="1200" dirty="0">
                <a:effectLst/>
                <a:latin typeface="Century Gothic" panose="020B0502020202020204" pitchFamily="34" charset="0"/>
                <a:ea typeface="Calibri" panose="020F0502020204030204" pitchFamily="34" charset="0"/>
                <a:cs typeface="Arial" panose="020B0604020202020204" pitchFamily="34" charset="0"/>
              </a:rPr>
              <a:t>Que estratégias ou medidas poderiam ter sido implementadas para evitar a violação?</a:t>
            </a:r>
            <a:endParaRPr lang="en-GB"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buFontTx/>
              <a:buChar char="-"/>
            </a:pP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pt-PT" sz="1200" dirty="0">
                <a:effectLst/>
                <a:latin typeface="Century Gothic" panose="020B0502020202020204" pitchFamily="34" charset="0"/>
                <a:ea typeface="Calibri" panose="020F0502020204030204" pitchFamily="34" charset="0"/>
                <a:cs typeface="Arial" panose="020B0604020202020204" pitchFamily="34" charset="0"/>
              </a:rPr>
              <a:t>4.Dê aos grupos 20-30 minutos para rever o estudo de caso ou artigo, discutir as perguntas e preparar os pontos-chave para apresentação.
5.Após o tempo de discussão, reúna-se como um grupo inteiro.
6.Cada grupo apresenta um resumo das suas conclusões, destacando os principais aspetos da violação da segurança, o seu impacto, os ensinamentos retirados e as medidas preventivas.
7.Incentivar o debate aberto e o intercâmbio de ideias entre os participantes.
8.Facilitar uma sessão de </a:t>
            </a:r>
            <a:r>
              <a:rPr lang="pt-PT" sz="1200" dirty="0" err="1">
                <a:effectLst/>
                <a:latin typeface="Century Gothic" panose="020B0502020202020204" pitchFamily="34" charset="0"/>
                <a:ea typeface="Calibri" panose="020F0502020204030204" pitchFamily="34" charset="0"/>
                <a:cs typeface="Arial" panose="020B0604020202020204" pitchFamily="34" charset="0"/>
              </a:rPr>
              <a:t>debriefing</a:t>
            </a:r>
            <a:r>
              <a:rPr lang="pt-PT" sz="1200" dirty="0">
                <a:effectLst/>
                <a:latin typeface="Century Gothic" panose="020B0502020202020204" pitchFamily="34" charset="0"/>
                <a:ea typeface="Calibri" panose="020F0502020204030204" pitchFamily="34" charset="0"/>
                <a:cs typeface="Arial" panose="020B0604020202020204" pitchFamily="34" charset="0"/>
              </a:rPr>
              <a:t> onde os participantes reflitam sobre temas comuns, desafios e melhores práticas discutidos nos estudos de caso.
9.Concluir a atividade resumindo as principais conclusões e enfatizando a importância da sensibilização para a </a:t>
            </a:r>
            <a:r>
              <a:rPr lang="pt-PT" sz="1200" dirty="0" err="1">
                <a:effectLst/>
                <a:latin typeface="Century Gothic" panose="020B0502020202020204" pitchFamily="34" charset="0"/>
                <a:ea typeface="Calibri" panose="020F0502020204030204" pitchFamily="34" charset="0"/>
                <a:cs typeface="Arial" panose="020B0604020202020204" pitchFamily="34" charset="0"/>
              </a:rPr>
              <a:t>cibersegurança</a:t>
            </a:r>
            <a:r>
              <a:rPr lang="pt-PT" sz="1200" dirty="0">
                <a:effectLst/>
                <a:latin typeface="Century Gothic" panose="020B0502020202020204" pitchFamily="34" charset="0"/>
                <a:ea typeface="Calibri" panose="020F0502020204030204" pitchFamily="34" charset="0"/>
                <a:cs typeface="Arial" panose="020B0604020202020204" pitchFamily="34" charset="0"/>
              </a:rPr>
              <a:t> e das medidas proativas na mitigação dos riscos de segurança.</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07000"/>
              </a:lnSpc>
              <a:spcAft>
                <a:spcPts val="800"/>
              </a:spcAft>
            </a:pPr>
            <a:r>
              <a:rPr lang="pt-PT" sz="1200" dirty="0">
                <a:effectLst/>
                <a:latin typeface="Century Gothic" panose="020B0502020202020204" pitchFamily="34" charset="0"/>
                <a:ea typeface="Calibri" panose="020F0502020204030204" pitchFamily="34" charset="0"/>
                <a:cs typeface="Arial" panose="020B0604020202020204" pitchFamily="34" charset="0"/>
              </a:rPr>
              <a:t>Antes de mergulharmos nos meandros da segurança online, vamos tirar um momento para entender por que proteger informações pessoais é tão vital. As informações pessoais, que vão desde o seu nome até aos seus dados financeiros, desempenham um papel crucial nas nossas vidas.</a:t>
            </a:r>
          </a:p>
          <a:p>
            <a:pPr algn="just">
              <a:lnSpc>
                <a:spcPct val="107000"/>
              </a:lnSpc>
              <a:spcAft>
                <a:spcPts val="800"/>
              </a:spcAft>
            </a:pPr>
            <a:endParaRPr lang="pt-PT"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PT" sz="1200" dirty="0">
                <a:effectLst/>
                <a:latin typeface="Century Gothic" panose="020B0502020202020204" pitchFamily="34" charset="0"/>
                <a:ea typeface="Calibri" panose="020F0502020204030204" pitchFamily="34" charset="0"/>
                <a:cs typeface="Arial" panose="020B0604020202020204" pitchFamily="34" charset="0"/>
              </a:rPr>
              <a:t>Engloba uma vasta gama de dados que podem ser utilizados para identificar ou localizar um indivíduo. Isto inclui, mas não está limitado a:</a:t>
            </a:r>
          </a:p>
          <a:p>
            <a:pPr algn="just">
              <a:lnSpc>
                <a:spcPct val="107000"/>
              </a:lnSpc>
              <a:spcAft>
                <a:spcPts val="800"/>
              </a:spcAft>
            </a:pPr>
            <a:endParaRPr lang="pt-PT"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mj-lt"/>
              <a:buAutoNum type="arabicPeriod"/>
            </a:pPr>
            <a:r>
              <a:rPr lang="pt-PT" sz="1200" dirty="0">
                <a:effectLst/>
                <a:latin typeface="Century Gothic" panose="020B0502020202020204" pitchFamily="34" charset="0"/>
                <a:ea typeface="Times New Roman" panose="02020603050405020304" pitchFamily="18" charset="0"/>
              </a:rPr>
              <a:t>Nome
Endereço
Número de Segurança Social (SSN)
Data de nascimento
Endereço de e-mail.
Número de telefone.
Informações financeiras (por exemplo, números de cartão de crédito, detalhes da conta bancária)
Informação médica
Credenciais da conta online (por exemplo, nomes de utilizador, palavras-passe)</a:t>
            </a:r>
            <a:endParaRPr lang="en-GB" sz="1200" dirty="0">
              <a:effectLst/>
              <a:latin typeface="Century Gothic" panose="020B0502020202020204" pitchFamily="34" charset="0"/>
              <a:ea typeface="Times New Roman" panose="02020603050405020304" pitchFamily="18" charset="0"/>
            </a:endParaRPr>
          </a:p>
          <a:p>
            <a:pPr marL="342900" lvl="0" indent="-342900" algn="just">
              <a:spcBef>
                <a:spcPts val="1200"/>
              </a:spcBef>
              <a:buFont typeface="+mj-lt"/>
              <a:buAutoNum type="arabicPeriod"/>
            </a:pPr>
            <a:endParaRPr lang="de-AT" sz="12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pt-PT" sz="1200" dirty="0">
                <a:effectLst/>
                <a:latin typeface="Century Gothic" panose="020B0502020202020204" pitchFamily="34" charset="0"/>
                <a:ea typeface="Calibri" panose="020F0502020204030204" pitchFamily="34" charset="0"/>
                <a:cs typeface="Arial" panose="020B0604020202020204" pitchFamily="34" charset="0"/>
              </a:rPr>
              <a:t>Salvaguardar esta informação é primordial pelas seguintes razões:</a:t>
            </a:r>
          </a:p>
          <a:p>
            <a:pPr algn="just">
              <a:lnSpc>
                <a:spcPct val="107000"/>
              </a:lnSpc>
              <a:spcBef>
                <a:spcPts val="1200"/>
              </a:spcBef>
              <a:spcAft>
                <a:spcPts val="1200"/>
              </a:spcAft>
            </a:pP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200" b="1" dirty="0" err="1">
                <a:effectLst/>
                <a:latin typeface="Century Gothic" panose="020B0502020202020204" pitchFamily="34" charset="0"/>
                <a:ea typeface="Times New Roman" panose="02020603050405020304" pitchFamily="18" charset="0"/>
              </a:rPr>
              <a:t>Roubo</a:t>
            </a:r>
            <a:r>
              <a:rPr lang="en-GB" sz="1200" b="1" dirty="0">
                <a:effectLst/>
                <a:latin typeface="Century Gothic" panose="020B0502020202020204" pitchFamily="34" charset="0"/>
                <a:ea typeface="Times New Roman" panose="02020603050405020304" pitchFamily="18" charset="0"/>
              </a:rPr>
              <a:t> de </a:t>
            </a:r>
            <a:r>
              <a:rPr lang="en-GB" sz="1200" b="1" dirty="0" err="1">
                <a:effectLst/>
                <a:latin typeface="Century Gothic" panose="020B0502020202020204" pitchFamily="34" charset="0"/>
                <a:ea typeface="Times New Roman" panose="02020603050405020304" pitchFamily="18" charset="0"/>
              </a:rPr>
              <a:t>identidade</a:t>
            </a:r>
            <a:r>
              <a:rPr lang="en-GB" sz="1200" b="1" dirty="0">
                <a:effectLst/>
                <a:latin typeface="Century Gothic" panose="020B0502020202020204" pitchFamily="34" charset="0"/>
                <a:ea typeface="Times New Roman" panose="02020603050405020304" pitchFamily="18" charset="0"/>
              </a:rPr>
              <a:t>:</a:t>
            </a:r>
            <a:r>
              <a:rPr lang="en-GB" sz="1200" dirty="0">
                <a:effectLst/>
                <a:latin typeface="Century Gothic" panose="020B0502020202020204" pitchFamily="34" charset="0"/>
                <a:ea typeface="Times New Roman" panose="02020603050405020304" pitchFamily="18" charset="0"/>
              </a:rPr>
              <a:t> </a:t>
            </a:r>
            <a:r>
              <a:rPr lang="pt-PT" sz="1200" dirty="0">
                <a:effectLst/>
                <a:latin typeface="Century Gothic" panose="020B0502020202020204" pitchFamily="34" charset="0"/>
                <a:ea typeface="Times New Roman" panose="02020603050405020304" pitchFamily="18" charset="0"/>
              </a:rPr>
              <a:t>Um dos riscos mais significativos associados a informações pessoais que caem nas mãos erradas é o roubo de identidade. Os ladrões de identidade podem usar informações pessoais roubadas para abrir contas fraudulentas, fazer compras não autorizadas ou até mesmo cometer crimes em nome da vítima. O custo financeiro e emocional do roubo de identidade pode ser substancial, já que as vítimas muitas vezes gastam tempo e recursos significativos corrigindo os danos ao seu crédito e reputação.</a:t>
            </a:r>
          </a:p>
          <a:p>
            <a:pPr marL="342900" lvl="0" indent="-342900" algn="just">
              <a:spcBef>
                <a:spcPts val="1200"/>
              </a:spcBef>
              <a:spcAft>
                <a:spcPts val="1200"/>
              </a:spcAft>
              <a:buFont typeface="+mj-lt"/>
              <a:buAutoNum type="arabicPeriod"/>
            </a:pPr>
            <a:r>
              <a:rPr lang="en-GB" sz="1200" b="1" dirty="0" err="1">
                <a:effectLst/>
                <a:latin typeface="Century Gothic" panose="020B0502020202020204" pitchFamily="34" charset="0"/>
                <a:ea typeface="Times New Roman" panose="02020603050405020304" pitchFamily="18" charset="0"/>
              </a:rPr>
              <a:t>Fraude</a:t>
            </a:r>
            <a:r>
              <a:rPr lang="en-GB" sz="1200" b="1" dirty="0">
                <a:effectLst/>
                <a:latin typeface="Century Gothic" panose="020B0502020202020204" pitchFamily="34" charset="0"/>
                <a:ea typeface="Times New Roman" panose="02020603050405020304" pitchFamily="18" charset="0"/>
              </a:rPr>
              <a:t> </a:t>
            </a:r>
            <a:r>
              <a:rPr lang="en-GB" sz="1200" b="1" dirty="0" err="1">
                <a:effectLst/>
                <a:latin typeface="Century Gothic" panose="020B0502020202020204" pitchFamily="34" charset="0"/>
                <a:ea typeface="Times New Roman" panose="02020603050405020304" pitchFamily="18" charset="0"/>
              </a:rPr>
              <a:t>Financeira</a:t>
            </a:r>
            <a:r>
              <a:rPr lang="en-GB" sz="1200" b="1" dirty="0">
                <a:effectLst/>
                <a:latin typeface="Century Gothic" panose="020B0502020202020204" pitchFamily="34" charset="0"/>
                <a:ea typeface="Times New Roman" panose="02020603050405020304" pitchFamily="18" charset="0"/>
              </a:rPr>
              <a:t>:</a:t>
            </a:r>
            <a:r>
              <a:rPr lang="en-GB" sz="1200" dirty="0">
                <a:effectLst/>
                <a:latin typeface="Century Gothic" panose="020B0502020202020204" pitchFamily="34" charset="0"/>
                <a:ea typeface="Times New Roman" panose="02020603050405020304" pitchFamily="18" charset="0"/>
              </a:rPr>
              <a:t> </a:t>
            </a:r>
            <a:r>
              <a:rPr lang="pt-PT" sz="1200" dirty="0">
                <a:effectLst/>
                <a:latin typeface="Century Gothic" panose="020B0502020202020204" pitchFamily="34" charset="0"/>
                <a:ea typeface="Times New Roman" panose="02020603050405020304" pitchFamily="18" charset="0"/>
              </a:rPr>
              <a:t>As informações pessoais são frequentemente alvo de </a:t>
            </a:r>
            <a:r>
              <a:rPr lang="pt-PT" sz="1200" dirty="0" err="1">
                <a:effectLst/>
                <a:latin typeface="Century Gothic" panose="020B0502020202020204" pitchFamily="34" charset="0"/>
                <a:ea typeface="Times New Roman" panose="02020603050405020304" pitchFamily="18" charset="0"/>
              </a:rPr>
              <a:t>cibercriminosos</a:t>
            </a:r>
            <a:r>
              <a:rPr lang="pt-PT" sz="1200" dirty="0">
                <a:effectLst/>
                <a:latin typeface="Century Gothic" panose="020B0502020202020204" pitchFamily="34" charset="0"/>
                <a:ea typeface="Times New Roman" panose="02020603050405020304" pitchFamily="18" charset="0"/>
              </a:rPr>
              <a:t> que procuram cometer fraudes financeiras. Isso pode envolver acesso não autorizado a contas bancárias, fraude de cartão de crédito ou pedidos de empréstimo fraudulentos usando identidades roubadas. As perdas financeiras resultantes dessa fraude podem ser devastadoras, afetando as pontuações de crédito dos indivíduos, a estabilidade financeira e a confiança nas instituições financeiras.</a:t>
            </a:r>
          </a:p>
          <a:p>
            <a:pPr marL="342900" lvl="0" indent="-342900" algn="just">
              <a:spcBef>
                <a:spcPts val="1200"/>
              </a:spcBef>
              <a:spcAft>
                <a:spcPts val="1200"/>
              </a:spcAft>
              <a:buFont typeface="+mj-lt"/>
              <a:buAutoNum type="arabicPeriod"/>
            </a:pPr>
            <a:r>
              <a:rPr lang="en-GB" sz="1200" b="1" dirty="0" err="1">
                <a:effectLst/>
                <a:latin typeface="Century Gothic" panose="020B0502020202020204" pitchFamily="34" charset="0"/>
                <a:ea typeface="Times New Roman" panose="02020603050405020304" pitchFamily="18" charset="0"/>
              </a:rPr>
              <a:t>Violações</a:t>
            </a:r>
            <a:r>
              <a:rPr lang="en-GB" sz="1200" b="1" dirty="0">
                <a:effectLst/>
                <a:latin typeface="Century Gothic" panose="020B0502020202020204" pitchFamily="34" charset="0"/>
                <a:ea typeface="Times New Roman" panose="02020603050405020304" pitchFamily="18" charset="0"/>
              </a:rPr>
              <a:t> de </a:t>
            </a:r>
            <a:r>
              <a:rPr lang="en-GB" sz="1200" b="1" dirty="0" err="1">
                <a:effectLst/>
                <a:latin typeface="Century Gothic" panose="020B0502020202020204" pitchFamily="34" charset="0"/>
                <a:ea typeface="Times New Roman" panose="02020603050405020304" pitchFamily="18" charset="0"/>
              </a:rPr>
              <a:t>privacidade</a:t>
            </a:r>
            <a:r>
              <a:rPr lang="en-GB" sz="1200" b="1" dirty="0">
                <a:effectLst/>
                <a:latin typeface="Century Gothic" panose="020B0502020202020204" pitchFamily="34" charset="0"/>
                <a:ea typeface="Times New Roman" panose="02020603050405020304" pitchFamily="18" charset="0"/>
              </a:rPr>
              <a:t>:</a:t>
            </a:r>
            <a:r>
              <a:rPr lang="en-GB" sz="1200" dirty="0">
                <a:effectLst/>
                <a:latin typeface="Century Gothic" panose="020B0502020202020204" pitchFamily="34" charset="0"/>
                <a:ea typeface="Times New Roman" panose="02020603050405020304" pitchFamily="18" charset="0"/>
              </a:rPr>
              <a:t> </a:t>
            </a:r>
            <a:r>
              <a:rPr lang="pt-PT" sz="1200" dirty="0">
                <a:effectLst/>
                <a:latin typeface="Century Gothic" panose="020B0502020202020204" pitchFamily="34" charset="0"/>
                <a:ea typeface="Times New Roman" panose="02020603050405020304" pitchFamily="18" charset="0"/>
              </a:rPr>
              <a:t>A salvaguarda das informações pessoais é essencial para proteger os direitos de privacidade dos indivíduos. O acesso não autorizado a dados pessoais pode resultar em violações de privacidade, onde informações confidenciais são expostas a partes não autorizadas. As violações de privacidade podem levar a constrangimento, danos </a:t>
            </a:r>
            <a:r>
              <a:rPr lang="pt-PT" sz="1200" dirty="0" err="1">
                <a:effectLst/>
                <a:latin typeface="Century Gothic" panose="020B0502020202020204" pitchFamily="34" charset="0"/>
                <a:ea typeface="Times New Roman" panose="02020603050405020304" pitchFamily="18" charset="0"/>
              </a:rPr>
              <a:t>reputacionais</a:t>
            </a:r>
            <a:r>
              <a:rPr lang="pt-PT" sz="1200" dirty="0">
                <a:effectLst/>
                <a:latin typeface="Century Gothic" panose="020B0502020202020204" pitchFamily="34" charset="0"/>
                <a:ea typeface="Times New Roman" panose="02020603050405020304" pitchFamily="18" charset="0"/>
              </a:rPr>
              <a:t> e erosão da confiança nas organizações responsáveis pela proteção de dados pessoais.</a:t>
            </a:r>
          </a:p>
          <a:p>
            <a:pPr marL="342900" lvl="0" indent="-342900" algn="just">
              <a:spcBef>
                <a:spcPts val="1200"/>
              </a:spcBef>
              <a:spcAft>
                <a:spcPts val="1200"/>
              </a:spcAft>
              <a:buFont typeface="+mj-lt"/>
              <a:buAutoNum type="arabicPeriod"/>
            </a:pPr>
            <a:r>
              <a:rPr lang="en-GB" sz="1200" b="1" dirty="0" err="1">
                <a:effectLst/>
                <a:latin typeface="Century Gothic" panose="020B0502020202020204" pitchFamily="34" charset="0"/>
                <a:ea typeface="Times New Roman" panose="02020603050405020304" pitchFamily="18" charset="0"/>
              </a:rPr>
              <a:t>Consequências</a:t>
            </a:r>
            <a:r>
              <a:rPr lang="en-GB" sz="1200" b="1" dirty="0">
                <a:effectLst/>
                <a:latin typeface="Century Gothic" panose="020B0502020202020204" pitchFamily="34" charset="0"/>
                <a:ea typeface="Times New Roman" panose="02020603050405020304" pitchFamily="18" charset="0"/>
              </a:rPr>
              <a:t> </a:t>
            </a:r>
            <a:r>
              <a:rPr lang="en-GB" sz="1200" b="1" dirty="0" err="1">
                <a:effectLst/>
                <a:latin typeface="Century Gothic" panose="020B0502020202020204" pitchFamily="34" charset="0"/>
                <a:ea typeface="Times New Roman" panose="02020603050405020304" pitchFamily="18" charset="0"/>
              </a:rPr>
              <a:t>Legais</a:t>
            </a:r>
            <a:r>
              <a:rPr lang="en-GB" sz="1200" b="1" dirty="0">
                <a:effectLst/>
                <a:latin typeface="Century Gothic" panose="020B0502020202020204" pitchFamily="34" charset="0"/>
                <a:ea typeface="Times New Roman" panose="02020603050405020304" pitchFamily="18" charset="0"/>
              </a:rPr>
              <a:t> e </a:t>
            </a:r>
            <a:r>
              <a:rPr lang="en-GB" sz="1200" b="1" dirty="0" err="1">
                <a:effectLst/>
                <a:latin typeface="Century Gothic" panose="020B0502020202020204" pitchFamily="34" charset="0"/>
                <a:ea typeface="Times New Roman" panose="02020603050405020304" pitchFamily="18" charset="0"/>
              </a:rPr>
              <a:t>Regulamentares</a:t>
            </a:r>
            <a:r>
              <a:rPr lang="en-GB" sz="1200" b="1" dirty="0">
                <a:effectLst/>
                <a:latin typeface="Century Gothic" panose="020B0502020202020204" pitchFamily="34" charset="0"/>
                <a:ea typeface="Times New Roman" panose="02020603050405020304" pitchFamily="18" charset="0"/>
              </a:rPr>
              <a:t>:</a:t>
            </a:r>
            <a:r>
              <a:rPr lang="en-GB" sz="1200" dirty="0">
                <a:effectLst/>
                <a:latin typeface="Century Gothic" panose="020B0502020202020204" pitchFamily="34" charset="0"/>
                <a:ea typeface="Times New Roman" panose="02020603050405020304" pitchFamily="18" charset="0"/>
              </a:rPr>
              <a:t> </a:t>
            </a:r>
            <a:r>
              <a:rPr lang="pt-PT" sz="1200" dirty="0">
                <a:effectLst/>
                <a:latin typeface="Century Gothic" panose="020B0502020202020204" pitchFamily="34" charset="0"/>
                <a:ea typeface="Times New Roman" panose="02020603050405020304" pitchFamily="18" charset="0"/>
              </a:rPr>
              <a:t>As organizações que não protegerem adequadamente as informações pessoais podem enfrentar consequências legais e regulamentares. As leis de proteção de dados, como o Regulamento Geral de Proteção de Dados (GDPR) na Europa ou a Lei de Privacidade do Consumidor da Califórnia (CCPA) nos Estados Unidos, impõem requisitos rigorosos para a coleta, armazenamento e tratamento de dados pessoais. O não cumprimento desses regulamentos pode resultar em multas significativas, responsabilidades legais e danos à reputação de uma organização.</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Bef>
                <a:spcPts val="1200"/>
              </a:spcBef>
              <a:spcAft>
                <a:spcPts val="1200"/>
              </a:spcAft>
            </a:pPr>
            <a:r>
              <a:rPr lang="pt-PT" sz="1800" dirty="0">
                <a:effectLst/>
                <a:latin typeface="Century Gothic" panose="020B0502020202020204" pitchFamily="34" charset="0"/>
                <a:ea typeface="Times New Roman" panose="02020603050405020304" pitchFamily="18" charset="0"/>
                <a:cs typeface="Times New Roman" panose="02020603050405020304" pitchFamily="18" charset="0"/>
              </a:rPr>
              <a:t>Para garantir a segurança das suas informações pessoais, siga estes passos essenciais:</a:t>
            </a:r>
          </a:p>
          <a:p>
            <a:pPr algn="just">
              <a:lnSpc>
                <a:spcPct val="107000"/>
              </a:lnSpc>
              <a:spcBef>
                <a:spcPts val="1200"/>
              </a:spcBef>
              <a:spcAft>
                <a:spcPts val="1200"/>
              </a:spcAft>
            </a:pPr>
            <a:endParaRPr lang="pt-PT" sz="1800" b="1"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571500" indent="-342900" algn="just">
              <a:lnSpc>
                <a:spcPct val="107000"/>
              </a:lnSpc>
              <a:spcBef>
                <a:spcPts val="1200"/>
              </a:spcBef>
              <a:spcAft>
                <a:spcPts val="1200"/>
              </a:spcAft>
              <a:buFont typeface="+mj-lt"/>
              <a:buAutoNum type="arabicPeriod"/>
            </a:pPr>
            <a:endParaRPr lang="en-GB" sz="1800" b="1" dirty="0">
              <a:effectLst/>
              <a:latin typeface="Century Gothic" panose="020B0502020202020204" pitchFamily="34" charset="0"/>
              <a:ea typeface="Times New Roman" panose="02020603050405020304" pitchFamily="18" charset="0"/>
            </a:endParaRPr>
          </a:p>
          <a:p>
            <a:pPr marL="571500" indent="-342900" algn="just">
              <a:lnSpc>
                <a:spcPct val="107000"/>
              </a:lnSpc>
              <a:spcBef>
                <a:spcPts val="1200"/>
              </a:spcBef>
              <a:spcAft>
                <a:spcPts val="1200"/>
              </a:spcAft>
              <a:buFont typeface="+mj-lt"/>
              <a:buAutoNum type="arabicPeriod"/>
            </a:pPr>
            <a:r>
              <a:rPr lang="pt-PT" sz="1800" b="1" dirty="0">
                <a:effectLst/>
                <a:latin typeface="Century Gothic" panose="020B0502020202020204" pitchFamily="34" charset="0"/>
                <a:ea typeface="Times New Roman" panose="02020603050405020304" pitchFamily="18" charset="0"/>
              </a:rPr>
              <a:t>Use senhas fortes: </a:t>
            </a:r>
            <a:r>
              <a:rPr lang="pt-PT" sz="1800" b="0" dirty="0">
                <a:effectLst/>
                <a:latin typeface="Century Gothic" panose="020B0502020202020204" pitchFamily="34" charset="0"/>
                <a:ea typeface="Times New Roman" panose="02020603050405020304" pitchFamily="18" charset="0"/>
              </a:rPr>
              <a:t>crie senhas fortes e exclusivas para cada conta online e altere-as regularmente. Evite usar senhas facilmente adivinháveis ou reutilizar senhas em várias contas.</a:t>
            </a:r>
            <a:r>
              <a:rPr lang="pt-PT" sz="1800" b="1" dirty="0">
                <a:effectLst/>
                <a:latin typeface="Century Gothic" panose="020B0502020202020204" pitchFamily="34" charset="0"/>
                <a:ea typeface="Times New Roman" panose="02020603050405020304" pitchFamily="18" charset="0"/>
              </a:rPr>
              <a:t>
Habilite a autenticação de dois fatores (2FA): </a:t>
            </a:r>
            <a:r>
              <a:rPr lang="pt-PT" sz="1800" b="0" dirty="0">
                <a:effectLst/>
                <a:latin typeface="Century Gothic" panose="020B0502020202020204" pitchFamily="34" charset="0"/>
                <a:ea typeface="Times New Roman" panose="02020603050405020304" pitchFamily="18" charset="0"/>
              </a:rPr>
              <a:t>Sempre que possível, habilite a autenticação de dois fatores para adicionar uma camada extra de segurança às suas contas online. O 2FA exige que os usuários forneçam uma segunda forma de verificação, como um código enviado para seu dispositivo móvel, além de sua senha.</a:t>
            </a:r>
            <a:r>
              <a:rPr lang="pt-PT" sz="1800" b="1" dirty="0">
                <a:effectLst/>
                <a:latin typeface="Century Gothic" panose="020B0502020202020204" pitchFamily="34" charset="0"/>
                <a:ea typeface="Times New Roman" panose="02020603050405020304" pitchFamily="18" charset="0"/>
              </a:rPr>
              <a:t>
Seja cauteloso com informações pessoais: </a:t>
            </a:r>
            <a:r>
              <a:rPr lang="pt-PT" sz="1800" b="0" dirty="0">
                <a:effectLst/>
                <a:latin typeface="Century Gothic" panose="020B0502020202020204" pitchFamily="34" charset="0"/>
                <a:ea typeface="Times New Roman" panose="02020603050405020304" pitchFamily="18" charset="0"/>
              </a:rPr>
              <a:t>Seja cauteloso ao compartilhar informações pessoais on-line ou por telefone. Evite fornecer informações confidenciais, a menos que necessário, e verifique a legitimidade dos pedidos antes de compartilhar quaisquer dados.</a:t>
            </a:r>
            <a:r>
              <a:rPr lang="pt-PT" sz="1800" b="1" dirty="0">
                <a:effectLst/>
                <a:latin typeface="Century Gothic" panose="020B0502020202020204" pitchFamily="34" charset="0"/>
                <a:ea typeface="Times New Roman" panose="02020603050405020304" pitchFamily="18" charset="0"/>
              </a:rPr>
              <a:t>
Proteja os seus dispositivos: </a:t>
            </a:r>
            <a:r>
              <a:rPr lang="pt-PT" sz="1800" b="0" dirty="0">
                <a:effectLst/>
                <a:latin typeface="Century Gothic" panose="020B0502020202020204" pitchFamily="34" charset="0"/>
                <a:ea typeface="Times New Roman" panose="02020603050405020304" pitchFamily="18" charset="0"/>
              </a:rPr>
              <a:t>Mantenha os seus dispositivos, incluindo computadores, smartphones e tablets, seguros instalando software antivírus, ativando </a:t>
            </a:r>
            <a:r>
              <a:rPr lang="pt-PT" sz="1800" b="0" dirty="0" err="1">
                <a:effectLst/>
                <a:latin typeface="Century Gothic" panose="020B0502020202020204" pitchFamily="34" charset="0"/>
                <a:ea typeface="Times New Roman" panose="02020603050405020304" pitchFamily="18" charset="0"/>
              </a:rPr>
              <a:t>firewalls</a:t>
            </a:r>
            <a:r>
              <a:rPr lang="pt-PT" sz="1800" b="0" dirty="0">
                <a:effectLst/>
                <a:latin typeface="Century Gothic" panose="020B0502020202020204" pitchFamily="34" charset="0"/>
                <a:ea typeface="Times New Roman" panose="02020603050405020304" pitchFamily="18" charset="0"/>
              </a:rPr>
              <a:t> e mantendo o software atualizado com os </a:t>
            </a:r>
            <a:r>
              <a:rPr lang="pt-PT" sz="1800" b="0" dirty="0" err="1">
                <a:effectLst/>
                <a:latin typeface="Century Gothic" panose="020B0502020202020204" pitchFamily="34" charset="0"/>
                <a:ea typeface="Times New Roman" panose="02020603050405020304" pitchFamily="18" charset="0"/>
              </a:rPr>
              <a:t>patches</a:t>
            </a:r>
            <a:r>
              <a:rPr lang="pt-PT" sz="1800" b="0" dirty="0">
                <a:effectLst/>
                <a:latin typeface="Century Gothic" panose="020B0502020202020204" pitchFamily="34" charset="0"/>
                <a:ea typeface="Times New Roman" panose="02020603050405020304" pitchFamily="18" charset="0"/>
              </a:rPr>
              <a:t> de segurança mais recentes.</a:t>
            </a:r>
            <a:r>
              <a:rPr lang="pt-PT" sz="1800" b="1" dirty="0">
                <a:effectLst/>
                <a:latin typeface="Century Gothic" panose="020B0502020202020204" pitchFamily="34" charset="0"/>
                <a:ea typeface="Times New Roman" panose="02020603050405020304" pitchFamily="18" charset="0"/>
              </a:rPr>
              <a:t>
Eduque-se: </a:t>
            </a:r>
            <a:r>
              <a:rPr lang="pt-PT" sz="1800" b="0" dirty="0">
                <a:effectLst/>
                <a:latin typeface="Century Gothic" panose="020B0502020202020204" pitchFamily="34" charset="0"/>
                <a:ea typeface="Times New Roman" panose="02020603050405020304" pitchFamily="18" charset="0"/>
              </a:rPr>
              <a:t>mantenha-se informado sobre golpes comuns e táticas de </a:t>
            </a:r>
            <a:r>
              <a:rPr lang="pt-PT" sz="1800" b="0" dirty="0" err="1">
                <a:effectLst/>
                <a:latin typeface="Century Gothic" panose="020B0502020202020204" pitchFamily="34" charset="0"/>
                <a:ea typeface="Times New Roman" panose="02020603050405020304" pitchFamily="18" charset="0"/>
              </a:rPr>
              <a:t>phishing</a:t>
            </a:r>
            <a:r>
              <a:rPr lang="pt-PT" sz="1800" b="0" dirty="0">
                <a:effectLst/>
                <a:latin typeface="Century Gothic" panose="020B0502020202020204" pitchFamily="34" charset="0"/>
                <a:ea typeface="Times New Roman" panose="02020603050405020304" pitchFamily="18" charset="0"/>
              </a:rPr>
              <a:t> usadas por </a:t>
            </a:r>
            <a:r>
              <a:rPr lang="pt-PT" sz="1800" b="0" dirty="0" err="1">
                <a:effectLst/>
                <a:latin typeface="Century Gothic" panose="020B0502020202020204" pitchFamily="34" charset="0"/>
                <a:ea typeface="Times New Roman" panose="02020603050405020304" pitchFamily="18" charset="0"/>
              </a:rPr>
              <a:t>cibercriminosos</a:t>
            </a:r>
            <a:r>
              <a:rPr lang="pt-PT" sz="1800" b="0" dirty="0">
                <a:effectLst/>
                <a:latin typeface="Century Gothic" panose="020B0502020202020204" pitchFamily="34" charset="0"/>
                <a:ea typeface="Times New Roman" panose="02020603050405020304" pitchFamily="18" charset="0"/>
              </a:rPr>
              <a:t> para enganar os indivíduos a revelar informações pessoais. Esteja atento e cético em relação a e-mails, telefonemas ou mensagens não solicitadas solicitando informações pessoais ou pagamento.</a:t>
            </a:r>
            <a:endParaRPr lang="de-AT" sz="1800" b="0" dirty="0">
              <a:effectLst/>
              <a:latin typeface="Times New Roman" panose="02020603050405020304" pitchFamily="18" charset="0"/>
              <a:ea typeface="Times New Roman" panose="02020603050405020304" pitchFamily="18" charset="0"/>
            </a:endParaRPr>
          </a:p>
        </p:txBody>
      </p:sp>
      <p:sp>
        <p:nvSpPr>
          <p:cNvPr id="243" name="Google Shape;2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Bef>
                <a:spcPts val="1200"/>
              </a:spcBef>
              <a:spcAft>
                <a:spcPts val="1200"/>
              </a:spcAft>
            </a:pPr>
            <a:r>
              <a:rPr lang="pt-PT" sz="1800" dirty="0">
                <a:effectLst/>
                <a:latin typeface="Century Gothic" panose="020B0502020202020204" pitchFamily="34" charset="0"/>
                <a:ea typeface="Calibri" panose="020F0502020204030204" pitchFamily="34" charset="0"/>
                <a:cs typeface="Arial" panose="020B0604020202020204" pitchFamily="34" charset="0"/>
              </a:rPr>
              <a:t>Na era digital de hoje, a segurança das contas e transações on-line é de suma importância para proteger informações pessoais e financeiras confidenciais contra acesso não autorizado e atividades fraudulentas. A proteção de contas e transações online envolve a implementação de uma combinação de medidas preventivas e melhores práticas para proteger contra várias ameaças de </a:t>
            </a:r>
            <a:r>
              <a:rPr lang="pt-PT" sz="1800" dirty="0" err="1">
                <a:effectLst/>
                <a:latin typeface="Century Gothic" panose="020B0502020202020204" pitchFamily="34" charset="0"/>
                <a:ea typeface="Calibri" panose="020F0502020204030204" pitchFamily="34" charset="0"/>
                <a:cs typeface="Arial" panose="020B0604020202020204" pitchFamily="34" charset="0"/>
              </a:rPr>
              <a:t>cibersegurança</a:t>
            </a:r>
            <a:r>
              <a:rPr lang="pt-PT" sz="1800" dirty="0">
                <a:effectLst/>
                <a:latin typeface="Century Gothic" panose="020B0502020202020204" pitchFamily="34" charset="0"/>
                <a:ea typeface="Calibri" panose="020F0502020204030204" pitchFamily="34" charset="0"/>
                <a:cs typeface="Arial" panose="020B0604020202020204" pitchFamily="34" charset="0"/>
              </a:rPr>
              <a:t>, como </a:t>
            </a:r>
            <a:r>
              <a:rPr lang="pt-PT" sz="1800" dirty="0" err="1">
                <a:effectLst/>
                <a:latin typeface="Century Gothic" panose="020B0502020202020204" pitchFamily="34" charset="0"/>
                <a:ea typeface="Calibri" panose="020F0502020204030204" pitchFamily="34" charset="0"/>
                <a:cs typeface="Arial" panose="020B0604020202020204" pitchFamily="34" charset="0"/>
              </a:rPr>
              <a:t>hacking</a:t>
            </a:r>
            <a:r>
              <a:rPr lang="pt-PT" sz="1800" dirty="0">
                <a:effectLst/>
                <a:latin typeface="Century Gothic" panose="020B0502020202020204" pitchFamily="34" charset="0"/>
                <a:ea typeface="Calibri" panose="020F0502020204030204" pitchFamily="34" charset="0"/>
                <a:cs typeface="Arial" panose="020B0604020202020204" pitchFamily="34" charset="0"/>
              </a:rPr>
              <a:t>, </a:t>
            </a:r>
            <a:r>
              <a:rPr lang="pt-PT" sz="1800" dirty="0" err="1">
                <a:effectLst/>
                <a:latin typeface="Century Gothic" panose="020B0502020202020204" pitchFamily="34" charset="0"/>
                <a:ea typeface="Calibri" panose="020F0502020204030204" pitchFamily="34" charset="0"/>
                <a:cs typeface="Arial" panose="020B0604020202020204" pitchFamily="34" charset="0"/>
              </a:rPr>
              <a:t>phishing</a:t>
            </a:r>
            <a:r>
              <a:rPr lang="pt-PT" sz="1800" dirty="0">
                <a:effectLst/>
                <a:latin typeface="Century Gothic" panose="020B0502020202020204" pitchFamily="34" charset="0"/>
                <a:ea typeface="Calibri" panose="020F0502020204030204" pitchFamily="34" charset="0"/>
                <a:cs typeface="Arial" panose="020B0604020202020204" pitchFamily="34" charset="0"/>
              </a:rPr>
              <a:t> e roubo de identidade. Abaixo estão os principais componentes da proteção de contas e transações online:</a:t>
            </a:r>
          </a:p>
          <a:p>
            <a:pPr algn="just">
              <a:lnSpc>
                <a:spcPct val="107000"/>
              </a:lnSpc>
              <a:spcBef>
                <a:spcPts val="1200"/>
              </a:spcBef>
              <a:spcAft>
                <a:spcPts val="1200"/>
              </a:spcAft>
            </a:pPr>
            <a:endParaRPr lang="pt-PT" sz="1800" b="1"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err="1">
                <a:effectLst/>
                <a:latin typeface="Century Gothic" panose="020B0502020202020204" pitchFamily="34" charset="0"/>
                <a:ea typeface="Calibri" panose="020F0502020204030204" pitchFamily="34" charset="0"/>
                <a:cs typeface="Arial" panose="020B0604020202020204" pitchFamily="34" charset="0"/>
              </a:rPr>
              <a:t>Senhas</a:t>
            </a:r>
            <a:r>
              <a:rPr lang="en-GB" sz="1800" b="1" dirty="0">
                <a:effectLst/>
                <a:latin typeface="Century Gothic" panose="020B0502020202020204" pitchFamily="34" charset="0"/>
                <a:ea typeface="Calibri" panose="020F0502020204030204" pitchFamily="34" charset="0"/>
                <a:cs typeface="Arial" panose="020B0604020202020204" pitchFamily="34" charset="0"/>
              </a:rPr>
              <a:t> fortes:</a:t>
            </a:r>
          </a:p>
          <a:p>
            <a:pPr marL="571500" indent="-342900" algn="just">
              <a:lnSpc>
                <a:spcPct val="107000"/>
              </a:lnSpc>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Use senhas fortes e exclusivas para cada conta online.
Evite usar senhas facilmente adivinháveis, como "password123" ou "123456".
Considere o uso de uma frase secreta composta por uma combinação de letras, números e caracteres especiais.
Atualize regularmente as palavras-passe e evite reutilizá-las em várias contas.</a:t>
            </a:r>
            <a:endParaRPr lang="en-GB" sz="18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pt-PT" sz="1800" b="1" dirty="0">
                <a:effectLst/>
                <a:latin typeface="Century Gothic" panose="020B0502020202020204" pitchFamily="34" charset="0"/>
                <a:ea typeface="Calibri" panose="020F0502020204030204" pitchFamily="34" charset="0"/>
                <a:cs typeface="Arial" panose="020B0604020202020204" pitchFamily="34" charset="0"/>
              </a:rPr>
              <a:t>Autenticação de dois fatores (2FA):</a:t>
            </a:r>
          </a:p>
          <a:p>
            <a:pPr marL="571500" indent="-342900" algn="just">
              <a:lnSpc>
                <a:spcPct val="107000"/>
              </a:lnSpc>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Habilite a autenticação de dois fatores (2FA) sempre que disponível.
O 2FA adiciona uma camada extra de segurança ao exigir que os usuários forneçam uma segunda forma de verificação, como um código enviado para seu dispositivo móvel, além de sua senha.
Isso ajuda a evitar o acesso não autorizado, mesmo se uma senha for comprometida.</a:t>
            </a:r>
            <a:endParaRPr lang="en-GB" sz="18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err="1">
                <a:effectLst/>
                <a:latin typeface="Century Gothic" panose="020B0502020202020204" pitchFamily="34" charset="0"/>
                <a:ea typeface="Calibri" panose="020F0502020204030204" pitchFamily="34" charset="0"/>
                <a:cs typeface="Arial" panose="020B0604020202020204" pitchFamily="34" charset="0"/>
              </a:rPr>
              <a:t>Comunicação</a:t>
            </a:r>
            <a:r>
              <a:rPr lang="en-GB" sz="1800" b="1" dirty="0">
                <a:effectLst/>
                <a:latin typeface="Century Gothic" panose="020B0502020202020204" pitchFamily="34" charset="0"/>
                <a:ea typeface="Calibri" panose="020F0502020204030204" pitchFamily="34" charset="0"/>
                <a:cs typeface="Arial" panose="020B0604020202020204" pitchFamily="34" charset="0"/>
              </a:rPr>
              <a:t> Segura:</a:t>
            </a:r>
          </a:p>
          <a:p>
            <a:pPr marL="571500" indent="-342900" algn="just">
              <a:lnSpc>
                <a:spcPct val="107000"/>
              </a:lnSpc>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Certifique-se de que as transações e comunicações online são realizadas através de canais seguros.
Procure HTTPS no URL do site e um ícone de cadeado na barra de endereço do navegador, indicando que a conexão está criptografada.
Evite transmitir informações confidenciais através de redes Wi-Fi não seguras, uma vez que podem ser vulneráveis à interceção por atacantes.</a:t>
            </a:r>
            <a:endParaRPr lang="en-GB" sz="18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err="1">
                <a:effectLst/>
                <a:latin typeface="Century Gothic" panose="020B0502020202020204" pitchFamily="34" charset="0"/>
                <a:ea typeface="Calibri" panose="020F0502020204030204" pitchFamily="34" charset="0"/>
                <a:cs typeface="Arial" panose="020B0604020202020204" pitchFamily="34" charset="0"/>
              </a:rPr>
              <a:t>Atualizações</a:t>
            </a:r>
            <a:r>
              <a:rPr lang="en-GB" sz="1800" b="1" dirty="0">
                <a:effectLst/>
                <a:latin typeface="Century Gothic" panose="020B0502020202020204" pitchFamily="34" charset="0"/>
                <a:ea typeface="Calibri" panose="020F0502020204030204" pitchFamily="34" charset="0"/>
                <a:cs typeface="Arial" panose="020B0604020202020204" pitchFamily="34" charset="0"/>
              </a:rPr>
              <a:t> </a:t>
            </a:r>
            <a:r>
              <a:rPr lang="en-GB" sz="1800" b="1" dirty="0" err="1">
                <a:effectLst/>
                <a:latin typeface="Century Gothic" panose="020B0502020202020204" pitchFamily="34" charset="0"/>
                <a:ea typeface="Calibri" panose="020F0502020204030204" pitchFamily="34" charset="0"/>
                <a:cs typeface="Arial" panose="020B0604020202020204" pitchFamily="34" charset="0"/>
              </a:rPr>
              <a:t>regulares</a:t>
            </a:r>
            <a:r>
              <a:rPr lang="en-GB" sz="1800" b="1" dirty="0">
                <a:effectLst/>
                <a:latin typeface="Century Gothic" panose="020B0502020202020204" pitchFamily="34" charset="0"/>
                <a:ea typeface="Calibri" panose="020F0502020204030204" pitchFamily="34" charset="0"/>
                <a:cs typeface="Arial" panose="020B0604020202020204" pitchFamily="34" charset="0"/>
              </a:rPr>
              <a:t> de software:</a:t>
            </a:r>
          </a:p>
          <a:p>
            <a:pPr marL="571500" indent="-342900" algn="just">
              <a:lnSpc>
                <a:spcPct val="107000"/>
              </a:lnSpc>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Mantenha o software, os sistemas operativos e as aplicações atualizados com os </a:t>
            </a:r>
            <a:r>
              <a:rPr lang="pt-PT" sz="1800" dirty="0" err="1">
                <a:effectLst/>
                <a:latin typeface="Century Gothic" panose="020B0502020202020204" pitchFamily="34" charset="0"/>
                <a:ea typeface="Times New Roman" panose="02020603050405020304" pitchFamily="18" charset="0"/>
              </a:rPr>
              <a:t>patches</a:t>
            </a:r>
            <a:r>
              <a:rPr lang="pt-PT" sz="1800" dirty="0">
                <a:effectLst/>
                <a:latin typeface="Century Gothic" panose="020B0502020202020204" pitchFamily="34" charset="0"/>
                <a:ea typeface="Times New Roman" panose="02020603050405020304" pitchFamily="18" charset="0"/>
              </a:rPr>
              <a:t> e atualizações de segurança mais recentes.
As vulnerabilidades em software desatualizado podem ser exploradas por atacantes para obter acesso não autorizado a dispositivos e contas.</a:t>
            </a:r>
            <a:endParaRPr lang="en-GB" sz="18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pt-PT" sz="1800" b="1" dirty="0">
                <a:effectLst/>
                <a:latin typeface="Century Gothic" panose="020B0502020202020204" pitchFamily="34" charset="0"/>
                <a:ea typeface="Calibri" panose="020F0502020204030204" pitchFamily="34" charset="0"/>
                <a:cs typeface="Arial" panose="020B0604020202020204" pitchFamily="34" charset="0"/>
              </a:rPr>
              <a:t>Cuidado com ataques de </a:t>
            </a:r>
            <a:r>
              <a:rPr lang="pt-PT" sz="1800" b="1" dirty="0" err="1">
                <a:effectLst/>
                <a:latin typeface="Century Gothic" panose="020B0502020202020204" pitchFamily="34" charset="0"/>
                <a:ea typeface="Calibri" panose="020F0502020204030204" pitchFamily="34" charset="0"/>
                <a:cs typeface="Arial" panose="020B0604020202020204" pitchFamily="34" charset="0"/>
              </a:rPr>
              <a:t>phishing</a:t>
            </a:r>
            <a:r>
              <a:rPr lang="pt-PT" sz="1800" b="1" dirty="0">
                <a:effectLst/>
                <a:latin typeface="Century Gothic" panose="020B0502020202020204" pitchFamily="34" charset="0"/>
                <a:ea typeface="Calibri" panose="020F0502020204030204" pitchFamily="34" charset="0"/>
                <a:cs typeface="Arial" panose="020B0604020202020204" pitchFamily="34" charset="0"/>
              </a:rPr>
              <a:t>:</a:t>
            </a:r>
          </a:p>
          <a:p>
            <a:pPr marL="571500" indent="-342900" algn="just">
              <a:lnSpc>
                <a:spcPct val="107000"/>
              </a:lnSpc>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Tenha cuidado com e-mails, mensagens de texto ou telefonemas de </a:t>
            </a:r>
            <a:r>
              <a:rPr lang="pt-PT" sz="1800" dirty="0" err="1">
                <a:effectLst/>
                <a:latin typeface="Century Gothic" panose="020B0502020202020204" pitchFamily="34" charset="0"/>
                <a:ea typeface="Times New Roman" panose="02020603050405020304" pitchFamily="18" charset="0"/>
              </a:rPr>
              <a:t>phishing</a:t>
            </a:r>
            <a:r>
              <a:rPr lang="pt-PT" sz="1800" dirty="0">
                <a:effectLst/>
                <a:latin typeface="Century Gothic" panose="020B0502020202020204" pitchFamily="34" charset="0"/>
                <a:ea typeface="Times New Roman" panose="02020603050405020304" pitchFamily="18" charset="0"/>
              </a:rPr>
              <a:t> que tentam enganar os utilizadores para que revelem informações pessoais ou cliquem em links maliciosos.
Evite clicar em links ou descarregar anexos de e-mails suspeitos ou não solicitados.
Verificar a legitimidade dos pedidos de informações pessoais antes de fornecer quaisquer dados sensíveis.</a:t>
            </a:r>
            <a:endParaRPr lang="en-GB" sz="18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pt-PT" sz="1800" b="1" dirty="0">
                <a:effectLst/>
                <a:latin typeface="Century Gothic" panose="020B0502020202020204" pitchFamily="34" charset="0"/>
                <a:ea typeface="Calibri" panose="020F0502020204030204" pitchFamily="34" charset="0"/>
                <a:cs typeface="Arial" panose="020B0604020202020204" pitchFamily="34" charset="0"/>
              </a:rPr>
              <a:t>Utilize Métodos de Pagamento Seguros:</a:t>
            </a:r>
          </a:p>
          <a:p>
            <a:pPr marL="571500" indent="-342900" algn="just">
              <a:lnSpc>
                <a:spcPct val="107000"/>
              </a:lnSpc>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Ao fazer transações on-line, use métodos de pagamento seguros, como cartões de crédito ou plataformas de pagamento respeitáveis que ofereçam proteção ao comprador.
Evite fornecer informações de pagamento a sites não seguros ou desconhecidos.</a:t>
            </a:r>
            <a:endParaRPr lang="en-GB" sz="18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pt-PT" sz="1800" b="1" dirty="0">
                <a:effectLst/>
                <a:latin typeface="Century Gothic" panose="020B0502020202020204" pitchFamily="34" charset="0"/>
                <a:ea typeface="Calibri" panose="020F0502020204030204" pitchFamily="34" charset="0"/>
                <a:cs typeface="Arial" panose="020B0604020202020204" pitchFamily="34" charset="0"/>
              </a:rPr>
              <a:t>Monitore a atividade da conta:</a:t>
            </a:r>
          </a:p>
          <a:p>
            <a:pPr marL="571500" indent="-342900" algn="just">
              <a:lnSpc>
                <a:spcPct val="107000"/>
              </a:lnSpc>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Monitorize regularmente a atividade e os extratos da conta para detetar quaisquer transações não autorizadas ou atividades suspeitas.
Comunique imediatamente qualquer transação não autorizada ou atividade suspeita à respetiva instituição financeira ou prestador de serviços.</a:t>
            </a:r>
            <a:endParaRPr lang="en-GB" sz="18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err="1">
                <a:effectLst/>
                <a:latin typeface="Century Gothic" panose="020B0502020202020204" pitchFamily="34" charset="0"/>
                <a:ea typeface="Calibri" panose="020F0502020204030204" pitchFamily="34" charset="0"/>
                <a:cs typeface="Arial" panose="020B0604020202020204" pitchFamily="34" charset="0"/>
              </a:rPr>
              <a:t>Encriptação</a:t>
            </a:r>
            <a:r>
              <a:rPr lang="en-GB" sz="1800" b="1" dirty="0">
                <a:effectLst/>
                <a:latin typeface="Century Gothic" panose="020B0502020202020204" pitchFamily="34" charset="0"/>
                <a:ea typeface="Calibri" panose="020F0502020204030204" pitchFamily="34" charset="0"/>
                <a:cs typeface="Arial" panose="020B0604020202020204" pitchFamily="34" charset="0"/>
              </a:rPr>
              <a:t> de Dados:</a:t>
            </a:r>
          </a:p>
          <a:p>
            <a:pPr marL="571500" indent="-342900" algn="just">
              <a:lnSpc>
                <a:spcPct val="107000"/>
              </a:lnSpc>
              <a:spcBef>
                <a:spcPts val="1200"/>
              </a:spcBef>
              <a:spcAft>
                <a:spcPts val="1200"/>
              </a:spcAft>
              <a:buFont typeface="+mj-lt"/>
              <a:buAutoNum type="arabicPeriod"/>
            </a:pPr>
            <a:r>
              <a:rPr lang="pt-PT" sz="1800" dirty="0">
                <a:effectLst/>
                <a:latin typeface="Century Gothic" panose="020B0502020202020204" pitchFamily="34" charset="0"/>
                <a:ea typeface="Times New Roman" panose="02020603050405020304" pitchFamily="18" charset="0"/>
              </a:rPr>
              <a:t>Use tecnologias de criptografia para proteger dados confidenciais, em trânsito e em repouso.
A encriptação embaralha os dados para os tornar ilegíveis para utilizadores não autorizados, protegendo-os assim contra interceção ou roubo.</a:t>
            </a:r>
            <a:endParaRPr lang="de-AT" sz="1800" dirty="0">
              <a:effectLst/>
              <a:latin typeface="Times New Roman" panose="02020603050405020304" pitchFamily="18" charset="0"/>
              <a:ea typeface="Times New Roman" panose="02020603050405020304" pitchFamily="18" charset="0"/>
            </a:endParaRPr>
          </a:p>
        </p:txBody>
      </p:sp>
      <p:sp>
        <p:nvSpPr>
          <p:cNvPr id="243" name="Google Shape;2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66934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foto.wuestenigel.com/wait-text-on-blackboard/" TargetMode="Externa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37.sv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foto.wuestenigel.com/wait-text-on-blackboard/" TargetMode="Externa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foto.wuestenigel.com/wait-text-on-blackboard/" TargetMode="Externa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jpg"/></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foto.wuestenigel.com/wait-text-on-blackboard/" TargetMode="Externa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foto.wuestenigel.com/wait-text-on-blackboard/" TargetMode="Externa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foto.wuestenigel.com/wait-text-on-blackboard/" TargetMode="Externa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3.gif"/><Relationship Id="rId4" Type="http://schemas.openxmlformats.org/officeDocument/2006/relationships/hyperlink" Target="https://youtu.be/l_NyeyrRotc?si=xpBW-I3qaUPff17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8.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372909"/>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FBE73CA0-DD81-4D2B-1915-DECC0293DA55}"/>
              </a:ext>
            </a:extLst>
          </p:cNvPr>
          <p:cNvPicPr>
            <a:picLocks noChangeAspect="1"/>
          </p:cNvPicPr>
          <p:nvPr/>
        </p:nvPicPr>
        <p:blipFill>
          <a:blip r:embed="rId4"/>
          <a:stretch>
            <a:fillRect/>
          </a:stretch>
        </p:blipFill>
        <p:spPr>
          <a:xfrm>
            <a:off x="10092942" y="88900"/>
            <a:ext cx="1678519" cy="1854200"/>
          </a:xfrm>
          <a:prstGeom prst="rect">
            <a:avLst/>
          </a:prstGeom>
        </p:spPr>
      </p:pic>
      <p:sp>
        <p:nvSpPr>
          <p:cNvPr id="4" name="TextBox 3">
            <a:extLst>
              <a:ext uri="{FF2B5EF4-FFF2-40B4-BE49-F238E27FC236}">
                <a16:creationId xmlns:a16="http://schemas.microsoft.com/office/drawing/2014/main" id="{C153D7C9-4C2D-B203-9676-813771AB2C63}"/>
              </a:ext>
            </a:extLst>
          </p:cNvPr>
          <p:cNvSpPr txBox="1"/>
          <p:nvPr/>
        </p:nvSpPr>
        <p:spPr>
          <a:xfrm>
            <a:off x="816937" y="4612788"/>
            <a:ext cx="10555197" cy="461665"/>
          </a:xfrm>
          <a:prstGeom prst="rect">
            <a:avLst/>
          </a:prstGeom>
          <a:noFill/>
        </p:spPr>
        <p:txBody>
          <a:bodyPr wrap="square" rtlCol="0">
            <a:spAutoFit/>
          </a:bodyPr>
          <a:lstStyle/>
          <a:p>
            <a:pPr algn="ctr"/>
            <a:r>
              <a:rPr lang="pt-PT" sz="2400" b="1" dirty="0">
                <a:latin typeface="Aptos Light" panose="020B0004020202020204" pitchFamily="34" charset="0"/>
              </a:rPr>
              <a:t>SEGURANÇA E PROTECÇÃO ONLINE</a:t>
            </a:r>
          </a:p>
        </p:txBody>
      </p:sp>
      <p:cxnSp>
        <p:nvCxnSpPr>
          <p:cNvPr id="6" name="Straight Connector 5">
            <a:extLst>
              <a:ext uri="{FF2B5EF4-FFF2-40B4-BE49-F238E27FC236}">
                <a16:creationId xmlns:a16="http://schemas.microsoft.com/office/drawing/2014/main" id="{4E19570B-A9DC-4AA1-09ED-979D119CABDC}"/>
              </a:ext>
            </a:extLst>
          </p:cNvPr>
          <p:cNvCxnSpPr/>
          <p:nvPr/>
        </p:nvCxnSpPr>
        <p:spPr>
          <a:xfrm>
            <a:off x="4103176" y="5242560"/>
            <a:ext cx="39827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A13D19-ACCC-2382-FED9-836F30168784}"/>
              </a:ext>
            </a:extLst>
          </p:cNvPr>
          <p:cNvSpPr txBox="1"/>
          <p:nvPr/>
        </p:nvSpPr>
        <p:spPr>
          <a:xfrm>
            <a:off x="3891116" y="5823370"/>
            <a:ext cx="3505200" cy="369332"/>
          </a:xfrm>
          <a:prstGeom prst="rect">
            <a:avLst/>
          </a:prstGeom>
          <a:noFill/>
        </p:spPr>
        <p:txBody>
          <a:bodyPr wrap="square" rtlCol="0">
            <a:spAutoFit/>
          </a:bodyPr>
          <a:lstStyle/>
          <a:p>
            <a:pPr algn="ctr"/>
            <a:r>
              <a:rPr lang="pt-PT" sz="1800" dirty="0">
                <a:latin typeface="Century Gothic" panose="020B0502020202020204" pitchFamily="34" charset="0"/>
              </a:rPr>
              <a:t>Autor: RIGHTCHALLENGE</a:t>
            </a:r>
            <a:endParaRPr lang="en-GB" sz="1800" dirty="0">
              <a:latin typeface="Century Gothic" panose="020B0502020202020204" pitchFamily="34" charset="0"/>
            </a:endParaRPr>
          </a:p>
        </p:txBody>
      </p:sp>
      <p:pic>
        <p:nvPicPr>
          <p:cNvPr id="10" name="Imagem 9" descr="Uma imagem com texto, Tipo de letra, Azul elétrico, Azul majorelle&#10;&#10;Descrição gerada automaticamente">
            <a:extLst>
              <a:ext uri="{FF2B5EF4-FFF2-40B4-BE49-F238E27FC236}">
                <a16:creationId xmlns:a16="http://schemas.microsoft.com/office/drawing/2014/main" id="{584CDF93-CBC7-5A70-0D4A-DFC3686B65B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76225" y="6174968"/>
            <a:ext cx="2781300" cy="4970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0"/>
          <p:cNvGrpSpPr/>
          <p:nvPr/>
        </p:nvGrpSpPr>
        <p:grpSpPr>
          <a:xfrm>
            <a:off x="-203392" y="-45312"/>
            <a:ext cx="7212711" cy="1457515"/>
            <a:chOff x="0" y="-9525"/>
            <a:chExt cx="14425423" cy="2915031"/>
          </a:xfrm>
        </p:grpSpPr>
        <p:sp>
          <p:nvSpPr>
            <p:cNvPr id="246" name="Google Shape;246;p1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60950" tIns="60950" rIns="60950" bIns="60950" anchor="ctr" anchorCtr="0">
              <a:noAutofit/>
            </a:bodyPr>
            <a:lstStyle/>
            <a:p>
              <a:endParaRPr sz="933"/>
            </a:p>
          </p:txBody>
        </p:sp>
        <p:sp>
          <p:nvSpPr>
            <p:cNvPr id="247" name="Google Shape;247;p1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60950" tIns="60950" rIns="60950" bIns="60950" anchor="ctr" anchorCtr="0">
              <a:noAutofit/>
            </a:bodyPr>
            <a:lstStyle/>
            <a:p>
              <a:endParaRPr sz="933"/>
            </a:p>
          </p:txBody>
        </p:sp>
        <p:sp>
          <p:nvSpPr>
            <p:cNvPr id="248" name="Google Shape;248;p10"/>
            <p:cNvSpPr txBox="1"/>
            <p:nvPr/>
          </p:nvSpPr>
          <p:spPr>
            <a:xfrm>
              <a:off x="0" y="-9525"/>
              <a:ext cx="14425400" cy="2914925"/>
            </a:xfrm>
            <a:prstGeom prst="rect">
              <a:avLst/>
            </a:prstGeom>
            <a:noFill/>
            <a:ln>
              <a:noFill/>
            </a:ln>
          </p:spPr>
          <p:txBody>
            <a:bodyPr spcFirstLastPara="1" wrap="square" lIns="33867" tIns="33867" rIns="33867" bIns="33867" anchor="ctr" anchorCtr="0">
              <a:noAutofit/>
            </a:bodyPr>
            <a:lstStyle/>
            <a:p>
              <a:pPr algn="ctr">
                <a:lnSpc>
                  <a:spcPct val="120000"/>
                </a:lnSpc>
              </a:pPr>
              <a:r>
                <a:rPr lang="pt-PT" sz="3200" dirty="0">
                  <a:solidFill>
                    <a:srgbClr val="FFFFFF"/>
                  </a:solidFill>
                  <a:latin typeface="Aptos Light" panose="020B0004020202020204" pitchFamily="34" charset="0"/>
                </a:rPr>
                <a:t>RECONHECER E EVITAR FRAUDES PARA PROTEÇÃO FINANCEIRA</a:t>
              </a:r>
              <a:endParaRPr sz="3200" dirty="0">
                <a:latin typeface="Aptos Light" panose="020B0004020202020204" pitchFamily="34" charset="0"/>
              </a:endParaRPr>
            </a:p>
          </p:txBody>
        </p:sp>
      </p:grpSp>
      <p:sp>
        <p:nvSpPr>
          <p:cNvPr id="249" name="Google Shape;249;p10"/>
          <p:cNvSpPr/>
          <p:nvPr/>
        </p:nvSpPr>
        <p:spPr>
          <a:xfrm rot="-5400000">
            <a:off x="5412863" y="78863"/>
            <a:ext cx="1366272" cy="12192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sz="933"/>
          </a:p>
        </p:txBody>
      </p:sp>
      <p:sp>
        <p:nvSpPr>
          <p:cNvPr id="251" name="Google Shape;251;p10"/>
          <p:cNvSpPr/>
          <p:nvPr/>
        </p:nvSpPr>
        <p:spPr>
          <a:xfrm>
            <a:off x="10972779" y="176984"/>
            <a:ext cx="975018" cy="1081805"/>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sz="933"/>
          </a:p>
        </p:txBody>
      </p:sp>
      <p:sp>
        <p:nvSpPr>
          <p:cNvPr id="252" name="Google Shape;252;p10"/>
          <p:cNvSpPr txBox="1"/>
          <p:nvPr/>
        </p:nvSpPr>
        <p:spPr>
          <a:xfrm>
            <a:off x="396296" y="5998497"/>
            <a:ext cx="8438171" cy="443198"/>
          </a:xfrm>
          <a:prstGeom prst="rect">
            <a:avLst/>
          </a:prstGeom>
          <a:noFill/>
          <a:ln>
            <a:noFill/>
          </a:ln>
        </p:spPr>
        <p:txBody>
          <a:bodyPr spcFirstLastPara="1" wrap="square" lIns="0" tIns="0" rIns="0" bIns="0" anchor="t" anchorCtr="0">
            <a:spAutoFit/>
          </a:bodyPr>
          <a:lstStyle/>
          <a:p>
            <a:pPr algn="just">
              <a:lnSpc>
                <a:spcPct val="119916"/>
              </a:lnSpc>
            </a:pPr>
            <a:r>
              <a:rPr lang="pt-PT" sz="800" dirty="0"/>
              <a:t>Financiado pela União Europeia. No entanto, os pontos de vista e opiniões expressos são exclusivamente da responsabilidade do(s) autor(</a:t>
            </a:r>
            <a:r>
              <a:rPr lang="pt-PT" sz="800" dirty="0" err="1"/>
              <a:t>es</a:t>
            </a:r>
            <a:r>
              <a:rPr lang="pt-PT" sz="800" dirty="0"/>
              <a:t>) e não refletem necessariamente os da União Europeia ou da Agência de Execução Europeia para a Educação e a Cultura (EACEA). Nem a União Europeia nem a EACEA podem ser responsabilizadas por elas. Número do projeto: 2022-1-AT01-KA220-ADU-000087985</a:t>
            </a:r>
            <a:endParaRPr sz="800" dirty="0"/>
          </a:p>
        </p:txBody>
      </p:sp>
      <p:graphicFrame>
        <p:nvGraphicFramePr>
          <p:cNvPr id="2" name="Diagramm 1">
            <a:extLst>
              <a:ext uri="{FF2B5EF4-FFF2-40B4-BE49-F238E27FC236}">
                <a16:creationId xmlns:a16="http://schemas.microsoft.com/office/drawing/2014/main" id="{6D2D3748-FA6D-C90F-666F-5A9D3BB8F4EA}"/>
              </a:ext>
            </a:extLst>
          </p:cNvPr>
          <p:cNvGraphicFramePr/>
          <p:nvPr>
            <p:extLst>
              <p:ext uri="{D42A27DB-BD31-4B8C-83A1-F6EECF244321}">
                <p14:modId xmlns:p14="http://schemas.microsoft.com/office/powerpoint/2010/main" val="1852866442"/>
              </p:ext>
            </p:extLst>
          </p:nvPr>
        </p:nvGraphicFramePr>
        <p:xfrm>
          <a:off x="243476" y="1169290"/>
          <a:ext cx="11704321" cy="4411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m 2" descr="Uma imagem com texto, Tipo de letra, Azul elétrico, Azul majorelle&#10;&#10;Descrição gerada automaticamente">
            <a:extLst>
              <a:ext uri="{FF2B5EF4-FFF2-40B4-BE49-F238E27FC236}">
                <a16:creationId xmlns:a16="http://schemas.microsoft.com/office/drawing/2014/main" id="{FC908965-184E-DA2F-DF24-7C1FE1806C0F}"/>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88657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Bef>
                <a:spcPts val="1200"/>
              </a:spcBef>
              <a:spcAft>
                <a:spcPts val="1200"/>
              </a:spcAft>
            </a:pPr>
            <a:r>
              <a:rPr lang="pt-PT" sz="3200" dirty="0">
                <a:solidFill>
                  <a:schemeClr val="bg1"/>
                </a:solidFill>
                <a:latin typeface="Aptos Light" panose="020B0004020202020204" pitchFamily="34" charset="0"/>
                <a:cs typeface="Times New Roman" panose="02020603050405020304" pitchFamily="18" charset="0"/>
              </a:rPr>
              <a:t>CENÁRIO DE INTERPRETAÇÃO DE PAPÉIS</a:t>
            </a:r>
            <a:endParaRPr lang="de-AT" sz="3200" dirty="0">
              <a:solidFill>
                <a:schemeClr val="bg1"/>
              </a:solidFill>
              <a:latin typeface="Aptos Light" panose="020B0004020202020204" pitchFamily="34"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6" tooltip="https://creativecommons.org/licenses/by/3.0/"/>
              </a:rPr>
              <a:t>Source: CC BY</a:t>
            </a:r>
            <a:endParaRPr lang="de-AT" sz="900" dirty="0"/>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AEAD3901-776B-B437-71E7-4C932BD7C26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2631986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3200" dirty="0">
                <a:solidFill>
                  <a:schemeClr val="lt1"/>
                </a:solidFill>
                <a:latin typeface="Aptos Light" panose="020B0004020202020204" pitchFamily="34" charset="0"/>
                <a:cs typeface="Calibri"/>
                <a:sym typeface="Calibri"/>
              </a:rPr>
              <a:t>MEDIDAS BÁSICAS DE SEGURANÇA</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12" name="Textfeld 11">
            <a:extLst>
              <a:ext uri="{FF2B5EF4-FFF2-40B4-BE49-F238E27FC236}">
                <a16:creationId xmlns:a16="http://schemas.microsoft.com/office/drawing/2014/main" id="{CC91E129-6548-1DE0-6EE4-65DA19305599}"/>
              </a:ext>
            </a:extLst>
          </p:cNvPr>
          <p:cNvSpPr txBox="1"/>
          <p:nvPr/>
        </p:nvSpPr>
        <p:spPr>
          <a:xfrm>
            <a:off x="419654" y="2189629"/>
            <a:ext cx="14700094" cy="800219"/>
          </a:xfrm>
          <a:prstGeom prst="rect">
            <a:avLst/>
          </a:prstGeom>
          <a:noFill/>
        </p:spPr>
        <p:txBody>
          <a:bodyPr wrap="square" rtlCol="0">
            <a:spAutoFit/>
          </a:bodyPr>
          <a:lstStyle/>
          <a:p>
            <a:pPr algn="just"/>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de-AT" dirty="0"/>
          </a:p>
        </p:txBody>
      </p:sp>
      <p:graphicFrame>
        <p:nvGraphicFramePr>
          <p:cNvPr id="201" name="Textfeld 13">
            <a:extLst>
              <a:ext uri="{FF2B5EF4-FFF2-40B4-BE49-F238E27FC236}">
                <a16:creationId xmlns:a16="http://schemas.microsoft.com/office/drawing/2014/main" id="{963501E9-A768-D260-43C7-6AE928ACDDC7}"/>
              </a:ext>
            </a:extLst>
          </p:cNvPr>
          <p:cNvGraphicFramePr/>
          <p:nvPr>
            <p:extLst>
              <p:ext uri="{D42A27DB-BD31-4B8C-83A1-F6EECF244321}">
                <p14:modId xmlns:p14="http://schemas.microsoft.com/office/powerpoint/2010/main" val="729108798"/>
              </p:ext>
            </p:extLst>
          </p:nvPr>
        </p:nvGraphicFramePr>
        <p:xfrm>
          <a:off x="197291" y="2394778"/>
          <a:ext cx="11797416" cy="1730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m 1" descr="Uma imagem com texto, Tipo de letra, Azul elétrico, Azul majorelle&#10;&#10;Descrição gerada automaticamente">
            <a:extLst>
              <a:ext uri="{FF2B5EF4-FFF2-40B4-BE49-F238E27FC236}">
                <a16:creationId xmlns:a16="http://schemas.microsoft.com/office/drawing/2014/main" id="{16C262FD-F6DD-49F4-605A-0AFA4D5BB370}"/>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482326" y="5998222"/>
            <a:ext cx="2781300" cy="4970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3200" dirty="0">
                <a:solidFill>
                  <a:schemeClr val="lt1"/>
                </a:solidFill>
                <a:latin typeface="Aptos Light" panose="020B0004020202020204" pitchFamily="34" charset="0"/>
                <a:cs typeface="Calibri"/>
                <a:sym typeface="Calibri"/>
              </a:rPr>
              <a:t>FORTES PALAVRAS ÚNICAS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12" name="Textfeld 11">
            <a:extLst>
              <a:ext uri="{FF2B5EF4-FFF2-40B4-BE49-F238E27FC236}">
                <a16:creationId xmlns:a16="http://schemas.microsoft.com/office/drawing/2014/main" id="{CC91E129-6548-1DE0-6EE4-65DA19305599}"/>
              </a:ext>
            </a:extLst>
          </p:cNvPr>
          <p:cNvSpPr txBox="1"/>
          <p:nvPr/>
        </p:nvSpPr>
        <p:spPr>
          <a:xfrm>
            <a:off x="419654" y="2189629"/>
            <a:ext cx="14700094" cy="800219"/>
          </a:xfrm>
          <a:prstGeom prst="rect">
            <a:avLst/>
          </a:prstGeom>
          <a:noFill/>
        </p:spPr>
        <p:txBody>
          <a:bodyPr wrap="square" rtlCol="0">
            <a:spAutoFit/>
          </a:bodyPr>
          <a:lstStyle/>
          <a:p>
            <a:pPr algn="just"/>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de-AT" dirty="0"/>
          </a:p>
        </p:txBody>
      </p:sp>
      <p:sp>
        <p:nvSpPr>
          <p:cNvPr id="14" name="Textfeld 13">
            <a:extLst>
              <a:ext uri="{FF2B5EF4-FFF2-40B4-BE49-F238E27FC236}">
                <a16:creationId xmlns:a16="http://schemas.microsoft.com/office/drawing/2014/main" id="{38EB908B-A319-7D04-DD70-7D3C951D47A7}"/>
              </a:ext>
            </a:extLst>
          </p:cNvPr>
          <p:cNvSpPr txBox="1"/>
          <p:nvPr/>
        </p:nvSpPr>
        <p:spPr>
          <a:xfrm>
            <a:off x="419654" y="2586012"/>
            <a:ext cx="10789557" cy="2123658"/>
          </a:xfrm>
          <a:prstGeom prst="rect">
            <a:avLst/>
          </a:prstGeom>
          <a:noFill/>
        </p:spPr>
        <p:txBody>
          <a:bodyPr wrap="square">
            <a:spAutoFit/>
          </a:bodyPr>
          <a:lstStyle/>
          <a:p>
            <a:pPr marL="457200" lvl="0" indent="-457200" algn="just">
              <a:spcBef>
                <a:spcPts val="1200"/>
              </a:spcBef>
              <a:spcAft>
                <a:spcPts val="1200"/>
              </a:spcAft>
              <a:buFont typeface="+mj-lt"/>
              <a:buAutoNum type="arabicPeriod"/>
            </a:pPr>
            <a:r>
              <a:rPr lang="pt-PT" sz="1800" dirty="0">
                <a:latin typeface="Aptos Light" panose="020B0004020202020204" pitchFamily="34" charset="0"/>
                <a:ea typeface="Times New Roman" panose="02020603050405020304" pitchFamily="18" charset="0"/>
              </a:rPr>
              <a:t>Impedir o acesso não autorizado
Proteção de informações pessoais
Mitigar o impacto das violações de dados
Conformidade com as melhores práticas de segurança</a:t>
            </a:r>
            <a:endParaRPr lang="de-AT" sz="1800" dirty="0">
              <a:effectLst/>
              <a:latin typeface="Aptos Light" panose="020B0004020202020204" pitchFamily="34" charset="0"/>
              <a:ea typeface="Times New Roman" panose="02020603050405020304" pitchFamily="18" charset="0"/>
            </a:endParaRPr>
          </a:p>
        </p:txBody>
      </p:sp>
      <p:sp>
        <p:nvSpPr>
          <p:cNvPr id="3" name="Textfeld 2">
            <a:extLst>
              <a:ext uri="{FF2B5EF4-FFF2-40B4-BE49-F238E27FC236}">
                <a16:creationId xmlns:a16="http://schemas.microsoft.com/office/drawing/2014/main" id="{5663CFC7-6E7E-0C8C-3A3F-E2189D61A3C2}"/>
              </a:ext>
            </a:extLst>
          </p:cNvPr>
          <p:cNvSpPr txBox="1"/>
          <p:nvPr/>
        </p:nvSpPr>
        <p:spPr>
          <a:xfrm>
            <a:off x="197695" y="1759962"/>
            <a:ext cx="7692390" cy="369332"/>
          </a:xfrm>
          <a:prstGeom prst="rect">
            <a:avLst/>
          </a:prstGeom>
          <a:noFill/>
        </p:spPr>
        <p:txBody>
          <a:bodyPr wrap="square">
            <a:spAutoFit/>
          </a:bodyPr>
          <a:lstStyle/>
          <a:p>
            <a:r>
              <a:rPr lang="pt-PT" sz="1800" u="sng" dirty="0">
                <a:latin typeface="Aptos Light" panose="020B0004020202020204" pitchFamily="34" charset="0"/>
                <a:ea typeface="Calibri" panose="020F0502020204030204" pitchFamily="34" charset="0"/>
                <a:cs typeface="Arial" panose="020B0604020202020204" pitchFamily="34" charset="0"/>
              </a:rPr>
              <a:t>Importância de usar senhas únicas fortes</a:t>
            </a:r>
            <a:endParaRPr lang="de-AT" sz="1800" dirty="0">
              <a:latin typeface="Aptos Light" panose="020B0004020202020204" pitchFamily="34" charset="0"/>
            </a:endParaRPr>
          </a:p>
        </p:txBody>
      </p:sp>
      <p:sp>
        <p:nvSpPr>
          <p:cNvPr id="2" name="Freeform 10">
            <a:extLst>
              <a:ext uri="{FF2B5EF4-FFF2-40B4-BE49-F238E27FC236}">
                <a16:creationId xmlns:a16="http://schemas.microsoft.com/office/drawing/2014/main" id="{64686D9C-A063-4DA4-AE05-F18AB4BEE514}"/>
              </a:ext>
            </a:extLst>
          </p:cNvPr>
          <p:cNvSpPr/>
          <p:nvPr/>
        </p:nvSpPr>
        <p:spPr>
          <a:xfrm>
            <a:off x="7668126" y="1616467"/>
            <a:ext cx="3444870" cy="3029629"/>
          </a:xfrm>
          <a:custGeom>
            <a:avLst/>
            <a:gdLst/>
            <a:ahLst/>
            <a:cxnLst/>
            <a:rect l="l" t="t" r="r" b="b"/>
            <a:pathLst>
              <a:path w="5645830" h="5017731">
                <a:moveTo>
                  <a:pt x="0" y="0"/>
                </a:moveTo>
                <a:lnTo>
                  <a:pt x="5645830" y="0"/>
                </a:lnTo>
                <a:lnTo>
                  <a:pt x="5645830" y="5017732"/>
                </a:lnTo>
                <a:lnTo>
                  <a:pt x="0" y="5017732"/>
                </a:lnTo>
                <a:lnTo>
                  <a:pt x="0" y="0"/>
                </a:lnTo>
                <a:close/>
              </a:path>
            </a:pathLst>
          </a:custGeom>
          <a:blipFill>
            <a:blip r:embed="rId4"/>
            <a:stretch>
              <a:fillRect/>
            </a:stretch>
          </a:blipFill>
        </p:spPr>
        <p:txBody>
          <a:bodyPr/>
          <a:lstStyle/>
          <a:p>
            <a:endParaRPr lang="de-AT"/>
          </a:p>
        </p:txBody>
      </p:sp>
      <p:pic>
        <p:nvPicPr>
          <p:cNvPr id="4" name="Imagem 3" descr="Uma imagem com texto, Tipo de letra, Azul elétrico, Azul majorelle&#10;&#10;Descrição gerada automaticamente">
            <a:extLst>
              <a:ext uri="{FF2B5EF4-FFF2-40B4-BE49-F238E27FC236}">
                <a16:creationId xmlns:a16="http://schemas.microsoft.com/office/drawing/2014/main" id="{BDEC966F-62CD-5A66-5114-3AAC76FBF32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65029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3200" dirty="0">
                <a:solidFill>
                  <a:schemeClr val="lt1"/>
                </a:solidFill>
                <a:latin typeface="Aptos Light" panose="020B0004020202020204" pitchFamily="34" charset="0"/>
                <a:cs typeface="Calibri"/>
                <a:sym typeface="Calibri"/>
              </a:rPr>
              <a:t>FORTES PALAVRAS ÚNICAS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11" name="Grafik 10">
            <a:extLst>
              <a:ext uri="{FF2B5EF4-FFF2-40B4-BE49-F238E27FC236}">
                <a16:creationId xmlns:a16="http://schemas.microsoft.com/office/drawing/2014/main" id="{210124DC-BD54-B023-6E62-622B5AA15231}"/>
              </a:ext>
            </a:extLst>
          </p:cNvPr>
          <p:cNvPicPr>
            <a:picLocks noChangeAspect="1"/>
          </p:cNvPicPr>
          <p:nvPr/>
        </p:nvPicPr>
        <p:blipFill>
          <a:blip r:embed="rId4"/>
          <a:stretch>
            <a:fillRect/>
          </a:stretch>
        </p:blipFill>
        <p:spPr>
          <a:xfrm>
            <a:off x="8666212" y="1751717"/>
            <a:ext cx="2497517" cy="2830519"/>
          </a:xfrm>
          <a:prstGeom prst="rect">
            <a:avLst/>
          </a:prstGeom>
        </p:spPr>
      </p:pic>
      <p:sp>
        <p:nvSpPr>
          <p:cNvPr id="12" name="Textfeld 11">
            <a:extLst>
              <a:ext uri="{FF2B5EF4-FFF2-40B4-BE49-F238E27FC236}">
                <a16:creationId xmlns:a16="http://schemas.microsoft.com/office/drawing/2014/main" id="{CC91E129-6548-1DE0-6EE4-65DA19305599}"/>
              </a:ext>
            </a:extLst>
          </p:cNvPr>
          <p:cNvSpPr txBox="1"/>
          <p:nvPr/>
        </p:nvSpPr>
        <p:spPr>
          <a:xfrm>
            <a:off x="419654" y="2189629"/>
            <a:ext cx="14700094" cy="800219"/>
          </a:xfrm>
          <a:prstGeom prst="rect">
            <a:avLst/>
          </a:prstGeom>
          <a:noFill/>
        </p:spPr>
        <p:txBody>
          <a:bodyPr wrap="square" rtlCol="0">
            <a:spAutoFit/>
          </a:bodyPr>
          <a:lstStyle/>
          <a:p>
            <a:pPr algn="just"/>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de-AT" dirty="0"/>
          </a:p>
        </p:txBody>
      </p:sp>
      <p:sp>
        <p:nvSpPr>
          <p:cNvPr id="14" name="Textfeld 13">
            <a:extLst>
              <a:ext uri="{FF2B5EF4-FFF2-40B4-BE49-F238E27FC236}">
                <a16:creationId xmlns:a16="http://schemas.microsoft.com/office/drawing/2014/main" id="{38EB908B-A319-7D04-DD70-7D3C951D47A7}"/>
              </a:ext>
            </a:extLst>
          </p:cNvPr>
          <p:cNvSpPr txBox="1"/>
          <p:nvPr/>
        </p:nvSpPr>
        <p:spPr>
          <a:xfrm>
            <a:off x="670731" y="2412404"/>
            <a:ext cx="10789557" cy="2708434"/>
          </a:xfrm>
          <a:prstGeom prst="rect">
            <a:avLst/>
          </a:prstGeom>
          <a:noFill/>
        </p:spPr>
        <p:txBody>
          <a:bodyPr wrap="square">
            <a:spAutoFit/>
          </a:bodyPr>
          <a:lstStyle/>
          <a:p>
            <a:pPr marL="457200" lvl="0" indent="-457200" algn="just">
              <a:spcBef>
                <a:spcPts val="1200"/>
              </a:spcBef>
              <a:spcAft>
                <a:spcPts val="1200"/>
              </a:spcAft>
              <a:buFont typeface="+mj-lt"/>
              <a:buAutoNum type="arabicPeriod"/>
            </a:pPr>
            <a:r>
              <a:rPr lang="pt-PT" sz="1800" dirty="0">
                <a:latin typeface="Aptos Light" panose="020B0004020202020204" pitchFamily="34" charset="0"/>
                <a:ea typeface="Calibri" panose="020F0502020204030204" pitchFamily="34" charset="0"/>
                <a:cs typeface="Arial" panose="020B0604020202020204" pitchFamily="34" charset="0"/>
              </a:rPr>
              <a:t>Frases secretas
Combinações aleatórias de caracteres
Geradores de senhas
Evitando palavras de dicionário
Palavras-passe únicas para cada conta</a:t>
            </a:r>
            <a:endParaRPr lang="de-AT" sz="1800" dirty="0">
              <a:effectLst/>
              <a:latin typeface="Aptos Light" panose="020B0004020202020204" pitchFamily="34" charset="0"/>
              <a:ea typeface="Times New Roman" panose="02020603050405020304" pitchFamily="18" charset="0"/>
            </a:endParaRPr>
          </a:p>
        </p:txBody>
      </p:sp>
      <p:sp>
        <p:nvSpPr>
          <p:cNvPr id="3" name="Textfeld 2">
            <a:extLst>
              <a:ext uri="{FF2B5EF4-FFF2-40B4-BE49-F238E27FC236}">
                <a16:creationId xmlns:a16="http://schemas.microsoft.com/office/drawing/2014/main" id="{64ACFBDC-C654-9939-0757-959D8107DB70}"/>
              </a:ext>
            </a:extLst>
          </p:cNvPr>
          <p:cNvSpPr txBox="1"/>
          <p:nvPr/>
        </p:nvSpPr>
        <p:spPr>
          <a:xfrm>
            <a:off x="335346" y="1742892"/>
            <a:ext cx="7692390" cy="369332"/>
          </a:xfrm>
          <a:prstGeom prst="rect">
            <a:avLst/>
          </a:prstGeom>
          <a:noFill/>
        </p:spPr>
        <p:txBody>
          <a:bodyPr wrap="square">
            <a:spAutoFit/>
          </a:bodyPr>
          <a:lstStyle/>
          <a:p>
            <a:r>
              <a:rPr lang="pt-PT" sz="1800" u="sng" dirty="0">
                <a:latin typeface="Aptos Light" panose="020B0004020202020204" pitchFamily="34" charset="0"/>
                <a:ea typeface="Calibri" panose="020F0502020204030204" pitchFamily="34" charset="0"/>
                <a:cs typeface="Arial" panose="020B0604020202020204" pitchFamily="34" charset="0"/>
              </a:rPr>
              <a:t>Métodos para criar senhas únicas fortes</a:t>
            </a:r>
            <a:endParaRPr lang="de-AT" sz="1800" dirty="0">
              <a:latin typeface="Aptos Light" panose="020B0004020202020204" pitchFamily="34" charset="0"/>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3AD23C51-C05B-75CD-28AE-66593FEC3A9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5778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3200" dirty="0">
                <a:solidFill>
                  <a:schemeClr val="lt1"/>
                </a:solidFill>
                <a:latin typeface="Aptos Light" panose="020B0004020202020204" pitchFamily="34" charset="0"/>
                <a:cs typeface="Calibri"/>
                <a:sym typeface="Calibri"/>
              </a:rPr>
              <a:t>AUTENTICAÇÃO DE DOIS FATORES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11" name="Grafik 10">
            <a:extLst>
              <a:ext uri="{FF2B5EF4-FFF2-40B4-BE49-F238E27FC236}">
                <a16:creationId xmlns:a16="http://schemas.microsoft.com/office/drawing/2014/main" id="{210124DC-BD54-B023-6E62-622B5AA15231}"/>
              </a:ext>
            </a:extLst>
          </p:cNvPr>
          <p:cNvPicPr>
            <a:picLocks noChangeAspect="1"/>
          </p:cNvPicPr>
          <p:nvPr/>
        </p:nvPicPr>
        <p:blipFill>
          <a:blip r:embed="rId4"/>
          <a:stretch>
            <a:fillRect/>
          </a:stretch>
        </p:blipFill>
        <p:spPr>
          <a:xfrm>
            <a:off x="8666212" y="1751717"/>
            <a:ext cx="2497517" cy="2830519"/>
          </a:xfrm>
          <a:prstGeom prst="rect">
            <a:avLst/>
          </a:prstGeom>
        </p:spPr>
      </p:pic>
      <p:sp>
        <p:nvSpPr>
          <p:cNvPr id="12" name="Textfeld 11">
            <a:extLst>
              <a:ext uri="{FF2B5EF4-FFF2-40B4-BE49-F238E27FC236}">
                <a16:creationId xmlns:a16="http://schemas.microsoft.com/office/drawing/2014/main" id="{CC91E129-6548-1DE0-6EE4-65DA19305599}"/>
              </a:ext>
            </a:extLst>
          </p:cNvPr>
          <p:cNvSpPr txBox="1"/>
          <p:nvPr/>
        </p:nvSpPr>
        <p:spPr>
          <a:xfrm>
            <a:off x="419654" y="2189629"/>
            <a:ext cx="14700094" cy="800219"/>
          </a:xfrm>
          <a:prstGeom prst="rect">
            <a:avLst/>
          </a:prstGeom>
          <a:noFill/>
        </p:spPr>
        <p:txBody>
          <a:bodyPr wrap="square" rtlCol="0">
            <a:spAutoFit/>
          </a:bodyPr>
          <a:lstStyle/>
          <a:p>
            <a:pPr algn="just"/>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de-AT" dirty="0"/>
          </a:p>
        </p:txBody>
      </p:sp>
      <p:sp>
        <p:nvSpPr>
          <p:cNvPr id="14" name="Textfeld 13">
            <a:extLst>
              <a:ext uri="{FF2B5EF4-FFF2-40B4-BE49-F238E27FC236}">
                <a16:creationId xmlns:a16="http://schemas.microsoft.com/office/drawing/2014/main" id="{38EB908B-A319-7D04-DD70-7D3C951D47A7}"/>
              </a:ext>
            </a:extLst>
          </p:cNvPr>
          <p:cNvSpPr txBox="1"/>
          <p:nvPr/>
        </p:nvSpPr>
        <p:spPr>
          <a:xfrm>
            <a:off x="663788" y="2327550"/>
            <a:ext cx="10789557" cy="2708434"/>
          </a:xfrm>
          <a:prstGeom prst="rect">
            <a:avLst/>
          </a:prstGeom>
          <a:noFill/>
        </p:spPr>
        <p:txBody>
          <a:bodyPr wrap="square">
            <a:spAutoFit/>
          </a:bodyPr>
          <a:lstStyle/>
          <a:p>
            <a:pPr marL="342900" lvl="0" indent="-342900" algn="just">
              <a:spcBef>
                <a:spcPts val="1200"/>
              </a:spcBef>
              <a:spcAft>
                <a:spcPts val="1200"/>
              </a:spcAft>
              <a:buFont typeface="+mj-lt"/>
              <a:buAutoNum type="arabicPeriod"/>
            </a:pPr>
            <a:r>
              <a:rPr lang="pt-PT" sz="1800" dirty="0">
                <a:latin typeface="Aptos Light" panose="020B0004020202020204" pitchFamily="34" charset="0"/>
                <a:ea typeface="Calibri" panose="020F0502020204030204" pitchFamily="34" charset="0"/>
                <a:cs typeface="Arial" panose="020B0604020202020204" pitchFamily="34" charset="0"/>
              </a:rPr>
              <a:t>Segurança reforçada
Proteção contra roubo de senha
Risco reduzido de acesso não autorizado
Conformidade com as Normas de Segurança
Sensibilização e Controlo do Utilizador</a:t>
            </a:r>
            <a:endParaRPr lang="de-AT" sz="1800" dirty="0">
              <a:effectLst/>
              <a:latin typeface="Aptos Light" panose="020B0004020202020204" pitchFamily="34" charset="0"/>
              <a:ea typeface="Times New Roman" panose="02020603050405020304" pitchFamily="18" charset="0"/>
            </a:endParaRPr>
          </a:p>
        </p:txBody>
      </p:sp>
      <p:sp>
        <p:nvSpPr>
          <p:cNvPr id="3" name="Textfeld 2">
            <a:extLst>
              <a:ext uri="{FF2B5EF4-FFF2-40B4-BE49-F238E27FC236}">
                <a16:creationId xmlns:a16="http://schemas.microsoft.com/office/drawing/2014/main" id="{53D4DD2A-4586-48C1-1D98-D3244D084092}"/>
              </a:ext>
            </a:extLst>
          </p:cNvPr>
          <p:cNvSpPr txBox="1"/>
          <p:nvPr/>
        </p:nvSpPr>
        <p:spPr>
          <a:xfrm>
            <a:off x="193612" y="1674633"/>
            <a:ext cx="7692390" cy="378565"/>
          </a:xfrm>
          <a:prstGeom prst="rect">
            <a:avLst/>
          </a:prstGeom>
          <a:noFill/>
        </p:spPr>
        <p:txBody>
          <a:bodyPr wrap="square">
            <a:spAutoFit/>
          </a:bodyPr>
          <a:lstStyle/>
          <a:p>
            <a:pPr algn="just">
              <a:lnSpc>
                <a:spcPct val="107000"/>
              </a:lnSpc>
              <a:spcBef>
                <a:spcPts val="1200"/>
              </a:spcBef>
              <a:spcAft>
                <a:spcPts val="1200"/>
              </a:spcAft>
            </a:pPr>
            <a:r>
              <a:rPr lang="pt-PT" sz="1800" u="sng" dirty="0">
                <a:latin typeface="Aptos Light" panose="020B0004020202020204" pitchFamily="34" charset="0"/>
                <a:ea typeface="Calibri" panose="020F0502020204030204" pitchFamily="34" charset="0"/>
                <a:cs typeface="Arial" panose="020B0604020202020204" pitchFamily="34" charset="0"/>
              </a:rPr>
              <a:t>Importância da autenticação de dois fatores</a:t>
            </a:r>
            <a:endParaRPr lang="de-AT" sz="1800" dirty="0">
              <a:effectLst/>
              <a:latin typeface="Aptos Light" panose="020B0004020202020204" pitchFamily="34" charset="0"/>
              <a:ea typeface="Calibri" panose="020F0502020204030204" pitchFamily="34" charset="0"/>
              <a:cs typeface="Arial" panose="020B0604020202020204" pitchFamily="34" charset="0"/>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539179FA-8EEF-5E9C-C41B-49D01C8094E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92812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3200" dirty="0">
                <a:solidFill>
                  <a:schemeClr val="lt1"/>
                </a:solidFill>
                <a:latin typeface="Aptos Light" panose="020B0004020202020204" pitchFamily="34" charset="0"/>
                <a:cs typeface="Calibri"/>
                <a:sym typeface="Calibri"/>
              </a:rPr>
              <a:t>AUTENTICAÇÃO DE DOIS FATORES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12" name="Textfeld 11">
            <a:extLst>
              <a:ext uri="{FF2B5EF4-FFF2-40B4-BE49-F238E27FC236}">
                <a16:creationId xmlns:a16="http://schemas.microsoft.com/office/drawing/2014/main" id="{CC91E129-6548-1DE0-6EE4-65DA19305599}"/>
              </a:ext>
            </a:extLst>
          </p:cNvPr>
          <p:cNvSpPr txBox="1"/>
          <p:nvPr/>
        </p:nvSpPr>
        <p:spPr>
          <a:xfrm>
            <a:off x="318043" y="1949789"/>
            <a:ext cx="14700094" cy="369332"/>
          </a:xfrm>
          <a:prstGeom prst="rect">
            <a:avLst/>
          </a:prstGeom>
          <a:noFill/>
        </p:spPr>
        <p:txBody>
          <a:bodyPr wrap="square" rtlCol="0">
            <a:spAutoFit/>
          </a:bodyPr>
          <a:lstStyle/>
          <a:p>
            <a:pPr algn="just"/>
            <a:r>
              <a:rPr lang="pt-PT" sz="1800" u="sng" dirty="0">
                <a:latin typeface="Aptos Light" panose="020B0004020202020204" pitchFamily="34" charset="0"/>
                <a:ea typeface="Calibri" panose="020F0502020204030204" pitchFamily="34" charset="0"/>
                <a:cs typeface="Arial" panose="020B0604020202020204" pitchFamily="34" charset="0"/>
              </a:rPr>
              <a:t>Métodos de autenticação de dois fatores</a:t>
            </a:r>
            <a:endParaRPr lang="de-AT" sz="1800" dirty="0">
              <a:latin typeface="Aptos Light" panose="020B0004020202020204" pitchFamily="34" charset="0"/>
            </a:endParaRPr>
          </a:p>
        </p:txBody>
      </p:sp>
      <p:sp>
        <p:nvSpPr>
          <p:cNvPr id="14" name="Textfeld 13">
            <a:extLst>
              <a:ext uri="{FF2B5EF4-FFF2-40B4-BE49-F238E27FC236}">
                <a16:creationId xmlns:a16="http://schemas.microsoft.com/office/drawing/2014/main" id="{38EB908B-A319-7D04-DD70-7D3C951D47A7}"/>
              </a:ext>
            </a:extLst>
          </p:cNvPr>
          <p:cNvSpPr txBox="1"/>
          <p:nvPr/>
        </p:nvSpPr>
        <p:spPr>
          <a:xfrm>
            <a:off x="466378" y="2643356"/>
            <a:ext cx="10789557" cy="2123658"/>
          </a:xfrm>
          <a:prstGeom prst="rect">
            <a:avLst/>
          </a:prstGeom>
          <a:noFill/>
        </p:spPr>
        <p:txBody>
          <a:bodyPr wrap="square">
            <a:spAutoFit/>
          </a:bodyPr>
          <a:lstStyle/>
          <a:p>
            <a:pPr marL="342900" lvl="0" indent="-342900" algn="just">
              <a:spcBef>
                <a:spcPts val="1200"/>
              </a:spcBef>
              <a:spcAft>
                <a:spcPts val="1200"/>
              </a:spcAft>
              <a:buFont typeface="+mj-lt"/>
              <a:buAutoNum type="arabicPeriod"/>
            </a:pPr>
            <a:r>
              <a:rPr lang="pt-PT" sz="1800" dirty="0">
                <a:latin typeface="Aptos Light" panose="020B0004020202020204" pitchFamily="34" charset="0"/>
                <a:ea typeface="Times New Roman" panose="02020603050405020304" pitchFamily="18" charset="0"/>
              </a:rPr>
              <a:t>Códigos de mensagem de texto (SMS)
Aplicativos de autenticação
Hardware </a:t>
            </a:r>
            <a:r>
              <a:rPr lang="pt-PT" sz="1800" dirty="0" err="1">
                <a:latin typeface="Aptos Light" panose="020B0004020202020204" pitchFamily="34" charset="0"/>
                <a:ea typeface="Times New Roman" panose="02020603050405020304" pitchFamily="18" charset="0"/>
              </a:rPr>
              <a:t>Tokens</a:t>
            </a:r>
            <a:r>
              <a:rPr lang="pt-PT" sz="1800" dirty="0">
                <a:latin typeface="Aptos Light" panose="020B0004020202020204" pitchFamily="34" charset="0"/>
                <a:ea typeface="Times New Roman" panose="02020603050405020304" pitchFamily="18" charset="0"/>
              </a:rPr>
              <a:t>
Autenticação biométrica</a:t>
            </a:r>
            <a:endParaRPr lang="en-GB" sz="1800" dirty="0">
              <a:effectLst/>
              <a:latin typeface="Aptos Light" panose="020B0004020202020204" pitchFamily="34" charset="0"/>
              <a:ea typeface="Times New Roman" panose="02020603050405020304" pitchFamily="18" charset="0"/>
            </a:endParaRPr>
          </a:p>
        </p:txBody>
      </p:sp>
      <p:sp>
        <p:nvSpPr>
          <p:cNvPr id="2" name="Freeform 10">
            <a:extLst>
              <a:ext uri="{FF2B5EF4-FFF2-40B4-BE49-F238E27FC236}">
                <a16:creationId xmlns:a16="http://schemas.microsoft.com/office/drawing/2014/main" id="{E5F690B3-1364-9627-BA5A-85FFFC9225C7}"/>
              </a:ext>
            </a:extLst>
          </p:cNvPr>
          <p:cNvSpPr/>
          <p:nvPr/>
        </p:nvSpPr>
        <p:spPr>
          <a:xfrm>
            <a:off x="8811477" y="1622945"/>
            <a:ext cx="2444458" cy="3629678"/>
          </a:xfrm>
          <a:custGeom>
            <a:avLst/>
            <a:gdLst/>
            <a:ahLst/>
            <a:cxnLst/>
            <a:rect l="l" t="t" r="r" b="b"/>
            <a:pathLst>
              <a:path w="3142211" h="4114800">
                <a:moveTo>
                  <a:pt x="0" y="0"/>
                </a:moveTo>
                <a:lnTo>
                  <a:pt x="3142211" y="0"/>
                </a:lnTo>
                <a:lnTo>
                  <a:pt x="314221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C2E0BE9B-3724-2F1F-73B3-4757C59AAD8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16520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2420AA0-85D6-611D-3CDC-0A7E81351ED4}"/>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2F34671F-1EBB-59FB-26D2-805E5CF91363}"/>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pt-PT" sz="3200" dirty="0">
                <a:solidFill>
                  <a:schemeClr val="lt1"/>
                </a:solidFill>
                <a:latin typeface="Aptos Light" panose="020B0004020202020204" pitchFamily="34" charset="0"/>
                <a:cs typeface="Calibri"/>
                <a:sym typeface="Calibri"/>
              </a:rPr>
              <a:t>ATUALIZAÇÃO REGULAR DE SOFTWARE E DISPOSITIVOS</a:t>
            </a:r>
            <a:endParaRPr lang="de-DE" sz="3200" dirty="0">
              <a:solidFill>
                <a:schemeClr val="lt1"/>
              </a:solidFill>
              <a:latin typeface="Aptos Light" panose="020B0004020202020204" pitchFamily="34" charset="0"/>
              <a:cs typeface="Calibri"/>
              <a:sym typeface="Calibri"/>
            </a:endParaRPr>
          </a:p>
        </p:txBody>
      </p:sp>
      <p:sp>
        <p:nvSpPr>
          <p:cNvPr id="198" name="Google Shape;198;p4">
            <a:extLst>
              <a:ext uri="{FF2B5EF4-FFF2-40B4-BE49-F238E27FC236}">
                <a16:creationId xmlns:a16="http://schemas.microsoft.com/office/drawing/2014/main" id="{31935117-C753-D430-0CF3-AA504D508D76}"/>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A1E5A4BC-681F-0727-C2EC-221C01D94425}"/>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A288693D-D787-DD98-76CE-D6A0E71C178A}"/>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2C68E5E7-4F9A-41CD-6CD8-E40B6E7FDEBA}"/>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8" name="Textfeld 7">
            <a:extLst>
              <a:ext uri="{FF2B5EF4-FFF2-40B4-BE49-F238E27FC236}">
                <a16:creationId xmlns:a16="http://schemas.microsoft.com/office/drawing/2014/main" id="{05DDB89D-1A0A-CD76-7053-B2810C74F0A3}"/>
              </a:ext>
            </a:extLst>
          </p:cNvPr>
          <p:cNvSpPr txBox="1"/>
          <p:nvPr/>
        </p:nvSpPr>
        <p:spPr>
          <a:xfrm>
            <a:off x="8641875" y="4138873"/>
            <a:ext cx="1769652" cy="369332"/>
          </a:xfrm>
          <a:prstGeom prst="rect">
            <a:avLst/>
          </a:prstGeom>
          <a:noFill/>
        </p:spPr>
        <p:txBody>
          <a:bodyPr wrap="none" rtlCol="0">
            <a:spAutoFit/>
          </a:bodyPr>
          <a:lstStyle/>
          <a:p>
            <a:r>
              <a:rPr lang="de-DE" dirty="0"/>
              <a:t>www.pexels.com</a:t>
            </a:r>
            <a:endParaRPr lang="de-AT" dirty="0"/>
          </a:p>
        </p:txBody>
      </p:sp>
      <p:pic>
        <p:nvPicPr>
          <p:cNvPr id="9" name="Grafik 8">
            <a:extLst>
              <a:ext uri="{FF2B5EF4-FFF2-40B4-BE49-F238E27FC236}">
                <a16:creationId xmlns:a16="http://schemas.microsoft.com/office/drawing/2014/main" id="{E112C054-FFF0-54DB-FD6A-DFC0AD59ADC5}"/>
              </a:ext>
            </a:extLst>
          </p:cNvPr>
          <p:cNvPicPr>
            <a:picLocks noChangeAspect="1"/>
          </p:cNvPicPr>
          <p:nvPr/>
        </p:nvPicPr>
        <p:blipFill>
          <a:blip r:embed="rId4"/>
          <a:stretch>
            <a:fillRect/>
          </a:stretch>
        </p:blipFill>
        <p:spPr>
          <a:xfrm>
            <a:off x="8015037" y="2479997"/>
            <a:ext cx="2571750" cy="1666875"/>
          </a:xfrm>
          <a:prstGeom prst="rect">
            <a:avLst/>
          </a:prstGeom>
        </p:spPr>
      </p:pic>
      <p:sp>
        <p:nvSpPr>
          <p:cNvPr id="2" name="Textfeld 1">
            <a:extLst>
              <a:ext uri="{FF2B5EF4-FFF2-40B4-BE49-F238E27FC236}">
                <a16:creationId xmlns:a16="http://schemas.microsoft.com/office/drawing/2014/main" id="{3ADF0B4E-9818-F6FF-26F4-C2AF86015D19}"/>
              </a:ext>
            </a:extLst>
          </p:cNvPr>
          <p:cNvSpPr txBox="1"/>
          <p:nvPr/>
        </p:nvSpPr>
        <p:spPr>
          <a:xfrm>
            <a:off x="1056058" y="1819150"/>
            <a:ext cx="10789557" cy="3293209"/>
          </a:xfrm>
          <a:prstGeom prst="rect">
            <a:avLst/>
          </a:prstGeom>
          <a:noFill/>
        </p:spPr>
        <p:txBody>
          <a:bodyPr wrap="square">
            <a:spAutoFit/>
          </a:bodyPr>
          <a:lstStyle/>
          <a:p>
            <a:pPr marL="342900" lvl="0" indent="-342900" algn="just">
              <a:spcBef>
                <a:spcPts val="1200"/>
              </a:spcBef>
              <a:spcAft>
                <a:spcPts val="1200"/>
              </a:spcAft>
              <a:buFont typeface="+mj-lt"/>
              <a:buAutoNum type="arabicPeriod"/>
            </a:pPr>
            <a:r>
              <a:rPr lang="pt-PT" sz="1800" dirty="0">
                <a:latin typeface="Aptos Light" panose="020B0004020202020204" pitchFamily="34" charset="0"/>
                <a:ea typeface="Times New Roman" panose="02020603050405020304" pitchFamily="18" charset="0"/>
              </a:rPr>
              <a:t>Corrigir vulnerabilidades de segurança
Proteja-se contra explorações
Manter a conformidade
Melhore a estabilidade e o desempenho 
Proteja-se contra </a:t>
            </a:r>
            <a:r>
              <a:rPr lang="pt-PT" sz="1800" dirty="0" err="1">
                <a:latin typeface="Aptos Light" panose="020B0004020202020204" pitchFamily="34" charset="0"/>
                <a:ea typeface="Times New Roman" panose="02020603050405020304" pitchFamily="18" charset="0"/>
              </a:rPr>
              <a:t>malware</a:t>
            </a:r>
            <a:r>
              <a:rPr lang="pt-PT" sz="1800" dirty="0">
                <a:latin typeface="Aptos Light" panose="020B0004020202020204" pitchFamily="34" charset="0"/>
                <a:ea typeface="Times New Roman" panose="02020603050405020304" pitchFamily="18" charset="0"/>
              </a:rPr>
              <a:t> e ataques cibernéticos 
Manter o suporte do fornecedor</a:t>
            </a:r>
            <a:endParaRPr lang="en-GB" sz="1800" dirty="0">
              <a:effectLst/>
              <a:latin typeface="Aptos Light" panose="020B0004020202020204" pitchFamily="34" charset="0"/>
              <a:ea typeface="Times New Roman" panose="02020603050405020304" pitchFamily="18" charset="0"/>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F06F71E7-674E-2DB1-58AC-0D410D2718F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1337827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Bef>
                <a:spcPts val="1200"/>
              </a:spcBef>
              <a:spcAft>
                <a:spcPts val="1200"/>
              </a:spcAft>
            </a:pPr>
            <a:r>
              <a:rPr lang="pt-PT" sz="3200" dirty="0">
                <a:solidFill>
                  <a:schemeClr val="bg1"/>
                </a:solidFill>
                <a:latin typeface="Aptos Light" panose="020B0004020202020204" pitchFamily="34" charset="0"/>
                <a:cs typeface="Times New Roman" panose="02020603050405020304" pitchFamily="18" charset="0"/>
              </a:rPr>
              <a:t>SEMINÁRIO SOBRE MEDIDAS BÁSICAS DE SEGURANÇA</a:t>
            </a:r>
            <a:endParaRPr lang="de-AT" sz="3200" dirty="0">
              <a:solidFill>
                <a:schemeClr val="bg1"/>
              </a:solidFill>
              <a:latin typeface="Aptos Light" panose="020B0004020202020204" pitchFamily="34"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6" tooltip="https://creativecommons.org/licenses/by/3.0/"/>
              </a:rPr>
              <a:t>Source: CC BY</a:t>
            </a:r>
            <a:endParaRPr lang="de-AT" sz="900" dirty="0"/>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40E41528-D038-E209-C02A-3AA3771689D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409871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3200" dirty="0">
                <a:solidFill>
                  <a:schemeClr val="lt1"/>
                </a:solidFill>
                <a:latin typeface="Aptos Light" panose="020B0004020202020204" pitchFamily="34" charset="0"/>
                <a:cs typeface="Calibri"/>
                <a:sym typeface="Calibri"/>
              </a:rPr>
              <a:t>RECONHECIMENTO DE FRAUDES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descr="Ein Bild, das Text, Grafiken, Grafikdesign, Schrift enthält.&#10;&#10;Automatisch generierte Beschreibung">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graphicFrame>
        <p:nvGraphicFramePr>
          <p:cNvPr id="2" name="Diagramm 1">
            <a:extLst>
              <a:ext uri="{FF2B5EF4-FFF2-40B4-BE49-F238E27FC236}">
                <a16:creationId xmlns:a16="http://schemas.microsoft.com/office/drawing/2014/main" id="{30437D44-14F7-43FD-6C9C-3625E6547784}"/>
              </a:ext>
            </a:extLst>
          </p:cNvPr>
          <p:cNvGraphicFramePr/>
          <p:nvPr>
            <p:extLst>
              <p:ext uri="{D42A27DB-BD31-4B8C-83A1-F6EECF244321}">
                <p14:modId xmlns:p14="http://schemas.microsoft.com/office/powerpoint/2010/main" val="2676979480"/>
              </p:ext>
            </p:extLst>
          </p:nvPr>
        </p:nvGraphicFramePr>
        <p:xfrm>
          <a:off x="848589" y="1662323"/>
          <a:ext cx="10494819" cy="3585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m 2" descr="Uma imagem com texto, Tipo de letra, Azul elétrico, Azul majorelle&#10;&#10;Descrição gerada automaticamente">
            <a:extLst>
              <a:ext uri="{FF2B5EF4-FFF2-40B4-BE49-F238E27FC236}">
                <a16:creationId xmlns:a16="http://schemas.microsoft.com/office/drawing/2014/main" id="{4D4812F3-4140-7D95-4A6A-3510872D475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9108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3200" dirty="0">
                <a:solidFill>
                  <a:schemeClr val="lt1"/>
                </a:solidFill>
                <a:latin typeface="Aptos Light" panose="020B0004020202020204" pitchFamily="34" charset="0"/>
                <a:ea typeface="Calibri"/>
                <a:cs typeface="Calibri"/>
                <a:sym typeface="Calibri"/>
              </a:rPr>
              <a:t>OBJETIVOS DE APRENDIZAGEM</a:t>
            </a:r>
            <a:endParaRPr sz="3200" dirty="0">
              <a:solidFill>
                <a:schemeClr val="lt1"/>
              </a:solidFill>
              <a:latin typeface="Aptos Light" panose="020B0004020202020204" pitchFamily="34" charset="0"/>
              <a:ea typeface="Calibri"/>
              <a:cs typeface="Calibri"/>
              <a:sym typeface="Calibri"/>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16" name="Google Shape;116;p2"/>
          <p:cNvGrpSpPr/>
          <p:nvPr/>
        </p:nvGrpSpPr>
        <p:grpSpPr>
          <a:xfrm>
            <a:off x="8729389" y="464937"/>
            <a:ext cx="1970409" cy="1761268"/>
            <a:chOff x="879575" y="238125"/>
            <a:chExt cx="5860825" cy="5238750"/>
          </a:xfrm>
        </p:grpSpPr>
        <p:sp>
          <p:nvSpPr>
            <p:cNvPr id="117" name="Google Shape;117;p2"/>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18" name="Google Shape;118;p2"/>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19" name="Google Shape;119;p2"/>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20" name="Google Shape;120;p2"/>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21" name="Google Shape;121;p2"/>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22" name="Google Shape;122;p2"/>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23" name="Google Shape;123;p2"/>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24" name="Google Shape;124;p2"/>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25" name="Google Shape;125;p2"/>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26" name="Google Shape;126;p2"/>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27" name="Google Shape;127;p2"/>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28" name="Google Shape;128;p2"/>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29" name="Google Shape;129;p2"/>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30" name="Google Shape;130;p2"/>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31" name="Google Shape;131;p2"/>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32" name="Google Shape;132;p2"/>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33" name="Google Shape;133;p2"/>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34" name="Google Shape;134;p2"/>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35" name="Google Shape;135;p2"/>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36" name="Google Shape;136;p2"/>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37" name="Google Shape;137;p2"/>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38" name="Google Shape;138;p2"/>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39" name="Google Shape;139;p2"/>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40" name="Google Shape;140;p2"/>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41" name="Google Shape;141;p2"/>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42" name="Google Shape;142;p2"/>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43" name="Google Shape;143;p2"/>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44" name="Google Shape;144;p2"/>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45" name="Google Shape;145;p2"/>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46" name="Google Shape;146;p2"/>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47" name="Google Shape;147;p2"/>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48" name="Google Shape;148;p2"/>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49" name="Google Shape;149;p2"/>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50" name="Google Shape;150;p2"/>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51" name="Google Shape;151;p2"/>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52" name="Google Shape;152;p2"/>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53" name="Google Shape;153;p2"/>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54" name="Google Shape;154;p2"/>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55" name="Google Shape;155;p2"/>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56" name="Google Shape;156;p2"/>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57" name="Google Shape;157;p2"/>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58" name="Google Shape;158;p2"/>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59" name="Google Shape;159;p2"/>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60" name="Google Shape;160;p2"/>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61" name="Google Shape;161;p2"/>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62" name="Google Shape;162;p2"/>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63" name="Google Shape;163;p2"/>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64" name="Google Shape;164;p2"/>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65" name="Google Shape;165;p2"/>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166" name="Google Shape;166;p2"/>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gr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sp>
        <p:nvSpPr>
          <p:cNvPr id="2" name="Textfeld 1">
            <a:extLst>
              <a:ext uri="{FF2B5EF4-FFF2-40B4-BE49-F238E27FC236}">
                <a16:creationId xmlns:a16="http://schemas.microsoft.com/office/drawing/2014/main" id="{133149D2-9AD3-928C-767D-99C7003D7B70}"/>
              </a:ext>
            </a:extLst>
          </p:cNvPr>
          <p:cNvSpPr txBox="1"/>
          <p:nvPr/>
        </p:nvSpPr>
        <p:spPr>
          <a:xfrm>
            <a:off x="755988" y="1895229"/>
            <a:ext cx="10116988" cy="3354765"/>
          </a:xfrm>
          <a:prstGeom prst="rect">
            <a:avLst/>
          </a:prstGeom>
          <a:noFill/>
        </p:spPr>
        <p:txBody>
          <a:bodyPr wrap="square" rtlCol="0">
            <a:spAutoFit/>
          </a:bodyPr>
          <a:lstStyle/>
          <a:p>
            <a:pPr marL="342900" lvl="0" indent="-342900" algn="just">
              <a:spcBef>
                <a:spcPts val="1200"/>
              </a:spcBef>
              <a:buFont typeface="Century Gothic" panose="020B0502020202020204" pitchFamily="34" charset="0"/>
              <a:buChar char="-"/>
            </a:pPr>
            <a:r>
              <a:rPr lang="pt-PT" sz="1800" dirty="0">
                <a:latin typeface="Aptos Light" panose="020B0004020202020204" pitchFamily="34" charset="0"/>
                <a:ea typeface="Times New Roman" panose="02020603050405020304" pitchFamily="18" charset="0"/>
                <a:cs typeface="Times New Roman" panose="02020603050405020304" pitchFamily="18" charset="0"/>
              </a:rPr>
              <a:t>Identificar riscos comuns online
Compreender os impactos financeiros e emocionais das violações de segurança online nos indivíduos.
Reconhecer a importância de salvaguardar as informações pessoais no domínio digital
Compreender os riscos associados às compras online
Avaliar as medidas de segurança de sites e métodos de pagamento para garantir transações seguras
Implementar estratégias para proteger as informações pessoais e financeiras ao fazer compras online</a:t>
            </a:r>
            <a:endParaRPr lang="en-US" sz="1800" dirty="0">
              <a:effectLst/>
              <a:latin typeface="Aptos Light" panose="020B0004020202020204" pitchFamily="34" charset="0"/>
              <a:ea typeface="Times New Roman" panose="02020603050405020304" pitchFamily="18" charset="0"/>
              <a:cs typeface="Times New Roman" panose="02020603050405020304" pitchFamily="18" charset="0"/>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FA75F059-F061-8996-65BA-1281DF749DE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259445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3200" dirty="0">
                <a:solidFill>
                  <a:schemeClr val="lt1"/>
                </a:solidFill>
                <a:latin typeface="Aptos Light" panose="020B0004020202020204" pitchFamily="34" charset="0"/>
                <a:cs typeface="Calibri"/>
                <a:sym typeface="Calibri"/>
              </a:rPr>
              <a:t>RECONHECIMENTO DE FRAUDES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descr="Ein Bild, das Text, Grafiken, Grafikdesign, Schrift enthält.&#10;&#10;Automatisch generierte Beschreibung">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graphicFrame>
        <p:nvGraphicFramePr>
          <p:cNvPr id="2" name="Diagramm 1">
            <a:extLst>
              <a:ext uri="{FF2B5EF4-FFF2-40B4-BE49-F238E27FC236}">
                <a16:creationId xmlns:a16="http://schemas.microsoft.com/office/drawing/2014/main" id="{30437D44-14F7-43FD-6C9C-3625E6547784}"/>
              </a:ext>
            </a:extLst>
          </p:cNvPr>
          <p:cNvGraphicFramePr/>
          <p:nvPr>
            <p:extLst>
              <p:ext uri="{D42A27DB-BD31-4B8C-83A1-F6EECF244321}">
                <p14:modId xmlns:p14="http://schemas.microsoft.com/office/powerpoint/2010/main" val="4009513341"/>
              </p:ext>
            </p:extLst>
          </p:nvPr>
        </p:nvGraphicFramePr>
        <p:xfrm>
          <a:off x="812221" y="2266379"/>
          <a:ext cx="10567556" cy="3362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feld 3">
            <a:extLst>
              <a:ext uri="{FF2B5EF4-FFF2-40B4-BE49-F238E27FC236}">
                <a16:creationId xmlns:a16="http://schemas.microsoft.com/office/drawing/2014/main" id="{102ED0DE-184F-CEF3-F8ED-A72BECD5A9CE}"/>
              </a:ext>
            </a:extLst>
          </p:cNvPr>
          <p:cNvSpPr txBox="1"/>
          <p:nvPr/>
        </p:nvSpPr>
        <p:spPr>
          <a:xfrm>
            <a:off x="3807290" y="1804714"/>
            <a:ext cx="4577417" cy="461665"/>
          </a:xfrm>
          <a:prstGeom prst="rect">
            <a:avLst/>
          </a:prstGeom>
          <a:noFill/>
        </p:spPr>
        <p:txBody>
          <a:bodyPr wrap="square" rtlCol="0">
            <a:spAutoFit/>
          </a:bodyPr>
          <a:lstStyle/>
          <a:p>
            <a:pPr algn="ctr"/>
            <a:r>
              <a:rPr lang="de-DE" sz="2400" b="1" dirty="0">
                <a:latin typeface="Aptos Light" panose="020B0004020202020204" pitchFamily="34" charset="0"/>
              </a:rPr>
              <a:t>CARATERÍSTICAS</a:t>
            </a:r>
            <a:endParaRPr lang="de-AT" sz="2400" b="1" dirty="0">
              <a:latin typeface="Aptos Light" panose="020B0004020202020204" pitchFamily="34" charset="0"/>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853128C0-725D-8604-3FEC-0F67A9E183B5}"/>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2175976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Bef>
                <a:spcPts val="1200"/>
              </a:spcBef>
              <a:spcAft>
                <a:spcPts val="1200"/>
              </a:spcAft>
            </a:pPr>
            <a:r>
              <a:rPr lang="en-GB" sz="3200" dirty="0">
                <a:solidFill>
                  <a:schemeClr val="lt1"/>
                </a:solidFill>
                <a:latin typeface="Aptos Light" panose="020B0004020202020204" pitchFamily="34" charset="0"/>
                <a:cs typeface="Calibri"/>
              </a:rPr>
              <a:t>ANÁLISE DE E-MAILS DE PHISHING</a:t>
            </a:r>
            <a:endParaRPr lang="de-AT" sz="3200" dirty="0">
              <a:solidFill>
                <a:schemeClr val="lt1"/>
              </a:solidFill>
              <a:latin typeface="Aptos Light" panose="020B0004020202020204" pitchFamily="34" charset="0"/>
              <a:cs typeface="Calibri"/>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6" tooltip="https://creativecommons.org/licenses/by/3.0/"/>
              </a:rPr>
              <a:t>Source: CC BY</a:t>
            </a:r>
            <a:endParaRPr lang="de-AT" sz="900" dirty="0"/>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D1F52106-B49F-C22B-6066-2334D6D739B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93299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pt-PT" sz="3200" dirty="0">
                <a:solidFill>
                  <a:schemeClr val="bg1"/>
                </a:solidFill>
                <a:latin typeface="Aptos Light" panose="020B0004020202020204" pitchFamily="34" charset="0"/>
                <a:ea typeface="Calibri" panose="020F0502020204030204" pitchFamily="34" charset="0"/>
                <a:cs typeface="Arial" panose="020B0604020202020204" pitchFamily="34" charset="0"/>
              </a:rPr>
              <a:t>ESTRATÉGIAS PARA RECONHECER TENTATIVAS DE PHISHING</a:t>
            </a:r>
            <a:endParaRPr lang="de-AT" sz="3200" dirty="0">
              <a:solidFill>
                <a:schemeClr val="bg1"/>
              </a:solidFill>
              <a:latin typeface="Aptos Light" panose="020B0004020202020204" pitchFamily="34"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descr="Ein Bild, das Text, Grafiken, Grafikdesign, Schrift enthält.&#10;&#10;Automatisch generierte Beschreibung">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graphicFrame>
        <p:nvGraphicFramePr>
          <p:cNvPr id="10" name="Diagramm 1">
            <a:extLst>
              <a:ext uri="{FF2B5EF4-FFF2-40B4-BE49-F238E27FC236}">
                <a16:creationId xmlns:a16="http://schemas.microsoft.com/office/drawing/2014/main" id="{BF96C739-BE84-85D1-EE8D-443CD4BEC68B}"/>
              </a:ext>
            </a:extLst>
          </p:cNvPr>
          <p:cNvGraphicFramePr/>
          <p:nvPr>
            <p:extLst>
              <p:ext uri="{D42A27DB-BD31-4B8C-83A1-F6EECF244321}">
                <p14:modId xmlns:p14="http://schemas.microsoft.com/office/powerpoint/2010/main" val="1153306662"/>
              </p:ext>
            </p:extLst>
          </p:nvPr>
        </p:nvGraphicFramePr>
        <p:xfrm>
          <a:off x="747797" y="1537252"/>
          <a:ext cx="10224981" cy="3958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m 1" descr="Uma imagem com texto, Tipo de letra, Azul elétrico, Azul majorelle&#10;&#10;Descrição gerada automaticamente">
            <a:extLst>
              <a:ext uri="{FF2B5EF4-FFF2-40B4-BE49-F238E27FC236}">
                <a16:creationId xmlns:a16="http://schemas.microsoft.com/office/drawing/2014/main" id="{1789A004-0A2C-A915-9741-583B8183CF67}"/>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1770161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Bef>
                <a:spcPts val="1200"/>
              </a:spcBef>
              <a:spcAft>
                <a:spcPts val="1200"/>
              </a:spcAft>
            </a:pPr>
            <a:r>
              <a:rPr lang="pt-PT" sz="3200" dirty="0">
                <a:solidFill>
                  <a:schemeClr val="bg1"/>
                </a:solidFill>
                <a:latin typeface="Aptos Light" panose="020B0004020202020204" pitchFamily="34" charset="0"/>
                <a:ea typeface="Times New Roman" panose="02020603050405020304" pitchFamily="18" charset="0"/>
                <a:cs typeface="Times New Roman" panose="02020603050405020304" pitchFamily="18" charset="0"/>
              </a:rPr>
              <a:t>ORIENTAÇÕES PARA EVITAR CLICAR EM LINKS SUSPEITOS</a:t>
            </a:r>
            <a:endParaRPr lang="de-AT" sz="3200" dirty="0">
              <a:solidFill>
                <a:schemeClr val="bg1"/>
              </a:solidFill>
              <a:effectLst/>
              <a:latin typeface="Aptos Light" panose="020B0004020202020204" pitchFamily="34" charset="0"/>
              <a:ea typeface="Times New Roman" panose="02020603050405020304" pitchFamily="18"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descr="Ein Bild, das Text, Grafiken, Grafikdesign, Schrift enthält.&#10;&#10;Automatisch generierte Beschreibung">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graphicFrame>
        <p:nvGraphicFramePr>
          <p:cNvPr id="10" name="Diagramm 1">
            <a:extLst>
              <a:ext uri="{FF2B5EF4-FFF2-40B4-BE49-F238E27FC236}">
                <a16:creationId xmlns:a16="http://schemas.microsoft.com/office/drawing/2014/main" id="{BF96C739-BE84-85D1-EE8D-443CD4BEC68B}"/>
              </a:ext>
            </a:extLst>
          </p:cNvPr>
          <p:cNvGraphicFramePr/>
          <p:nvPr>
            <p:extLst>
              <p:ext uri="{D42A27DB-BD31-4B8C-83A1-F6EECF244321}">
                <p14:modId xmlns:p14="http://schemas.microsoft.com/office/powerpoint/2010/main" val="1029683727"/>
              </p:ext>
            </p:extLst>
          </p:nvPr>
        </p:nvGraphicFramePr>
        <p:xfrm>
          <a:off x="747797" y="1537252"/>
          <a:ext cx="10224981" cy="3958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m 1" descr="Uma imagem com texto, Tipo de letra, Azul elétrico, Azul majorelle&#10;&#10;Descrição gerada automaticamente">
            <a:extLst>
              <a:ext uri="{FF2B5EF4-FFF2-40B4-BE49-F238E27FC236}">
                <a16:creationId xmlns:a16="http://schemas.microsoft.com/office/drawing/2014/main" id="{C526022C-9275-7B50-3B2B-884633B968B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1135954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pt-PT" sz="3200" dirty="0">
                <a:solidFill>
                  <a:schemeClr val="lt1"/>
                </a:solidFill>
                <a:latin typeface="Aptos Light" panose="020B0004020202020204" pitchFamily="34" charset="0"/>
                <a:cs typeface="Calibri"/>
                <a:sym typeface="Calibri"/>
              </a:rPr>
              <a:t>IMPORTÂNCIA DE MANTER AS INFORMAÇÕES PESSOAIS PRIVADAS</a:t>
            </a:r>
            <a:endParaRPr lang="de-DE" sz="3200" dirty="0">
              <a:solidFill>
                <a:schemeClr val="lt1"/>
              </a:solidFill>
              <a:latin typeface="Aptos Light" panose="020B0004020202020204" pitchFamily="34" charset="0"/>
              <a:cs typeface="Calibri"/>
              <a:sym typeface="Calibri"/>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3" name="Textfeld 2">
            <a:extLst>
              <a:ext uri="{FF2B5EF4-FFF2-40B4-BE49-F238E27FC236}">
                <a16:creationId xmlns:a16="http://schemas.microsoft.com/office/drawing/2014/main" id="{88A8F5EE-BCF8-CF5C-1DAD-B33C2A78CD34}"/>
              </a:ext>
            </a:extLst>
          </p:cNvPr>
          <p:cNvSpPr txBox="1"/>
          <p:nvPr/>
        </p:nvSpPr>
        <p:spPr>
          <a:xfrm>
            <a:off x="1981200" y="1755261"/>
            <a:ext cx="11914482" cy="3399264"/>
          </a:xfrm>
          <a:prstGeom prst="rect">
            <a:avLst/>
          </a:prstGeom>
          <a:noFill/>
          <a:ln>
            <a:noFill/>
          </a:ln>
        </p:spPr>
        <p:txBody>
          <a:bodyPr wrap="square" rtlCol="0">
            <a:spAutoFit/>
          </a:bodyPr>
          <a:lstStyle/>
          <a:p>
            <a:pPr algn="just">
              <a:lnSpc>
                <a:spcPct val="107000"/>
              </a:lnSpc>
              <a:spcBef>
                <a:spcPts val="1200"/>
              </a:spcBef>
              <a:spcAft>
                <a:spcPts val="1200"/>
              </a:spcAft>
            </a:pPr>
            <a:r>
              <a:rPr lang="pt-PT" sz="1800" dirty="0">
                <a:latin typeface="Aptos Light" panose="020B0004020202020204" pitchFamily="34" charset="0"/>
                <a:ea typeface="Calibri" panose="020F0502020204030204" pitchFamily="34" charset="0"/>
                <a:cs typeface="Arial" panose="020B0604020202020204" pitchFamily="34" charset="0"/>
              </a:rPr>
              <a:t>Proteção contra roubo de identidade
Prevenção da </a:t>
            </a:r>
            <a:r>
              <a:rPr lang="pt-PT" sz="1800" dirty="0" err="1">
                <a:latin typeface="Aptos Light" panose="020B0004020202020204" pitchFamily="34" charset="0"/>
                <a:ea typeface="Calibri" panose="020F0502020204030204" pitchFamily="34" charset="0"/>
                <a:cs typeface="Arial" panose="020B0604020202020204" pitchFamily="34" charset="0"/>
              </a:rPr>
              <a:t>ciberperseguição</a:t>
            </a:r>
            <a:r>
              <a:rPr lang="pt-PT" sz="1800" dirty="0">
                <a:latin typeface="Aptos Light" panose="020B0004020202020204" pitchFamily="34" charset="0"/>
                <a:ea typeface="Calibri" panose="020F0502020204030204" pitchFamily="34" charset="0"/>
                <a:cs typeface="Arial" panose="020B0604020202020204" pitchFamily="34" charset="0"/>
              </a:rPr>
              <a:t> e do assédio
Prevenção de Golpes Online e Ataques de </a:t>
            </a:r>
            <a:r>
              <a:rPr lang="pt-PT" sz="1800" dirty="0" err="1">
                <a:latin typeface="Aptos Light" panose="020B0004020202020204" pitchFamily="34" charset="0"/>
                <a:ea typeface="Calibri" panose="020F0502020204030204" pitchFamily="34" charset="0"/>
                <a:cs typeface="Arial" panose="020B0604020202020204" pitchFamily="34" charset="0"/>
              </a:rPr>
              <a:t>Phishing</a:t>
            </a:r>
            <a:r>
              <a:rPr lang="pt-PT" sz="1800" dirty="0">
                <a:latin typeface="Aptos Light" panose="020B0004020202020204" pitchFamily="34" charset="0"/>
                <a:ea typeface="Calibri" panose="020F0502020204030204" pitchFamily="34" charset="0"/>
                <a:cs typeface="Arial" panose="020B0604020202020204" pitchFamily="34" charset="0"/>
              </a:rPr>
              <a:t> 
Proteção da Reputação e da Privacidade
Prevenção de Ataques de Engenharia Social 
Segurança Online Reforçada</a:t>
            </a:r>
            <a:endParaRPr lang="de-AT" sz="1800" dirty="0">
              <a:effectLst/>
              <a:latin typeface="Aptos Light" panose="020B0004020202020204" pitchFamily="34" charset="0"/>
              <a:ea typeface="Noto Sans Symbols"/>
              <a:cs typeface="Noto Sans Symbols"/>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489B8A6C-9FAB-769F-8FE8-14B70DA5709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3645121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45035" y="-75471"/>
            <a:ext cx="7435543"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Bef>
                <a:spcPts val="200"/>
              </a:spcBef>
              <a:spcAft>
                <a:spcPts val="1200"/>
              </a:spcAft>
            </a:pPr>
            <a:r>
              <a:rPr lang="pt-PT" sz="3200" dirty="0">
                <a:solidFill>
                  <a:schemeClr val="bg1"/>
                </a:solidFill>
                <a:latin typeface="Aptos Light" panose="020B0004020202020204" pitchFamily="34" charset="0"/>
                <a:ea typeface="Times New Roman" panose="02020603050405020304" pitchFamily="18" charset="0"/>
                <a:cs typeface="Times New Roman" panose="02020603050405020304" pitchFamily="18" charset="0"/>
              </a:rPr>
              <a:t>IDENTIFICAR E EVITAR LINKS SUSPEITOS EM CENÁRIOS DE E-MAIL SIMULADOS</a:t>
            </a:r>
            <a:endParaRPr lang="de-AT" sz="3200" dirty="0">
              <a:solidFill>
                <a:schemeClr val="bg1"/>
              </a:solidFill>
              <a:effectLst/>
              <a:latin typeface="Aptos Light" panose="020B0004020202020204" pitchFamily="34" charset="0"/>
              <a:ea typeface="Times New Roman" panose="02020603050405020304" pitchFamily="18"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6" tooltip="https://creativecommons.org/licenses/by/3.0/"/>
              </a:rPr>
              <a:t>Source: CC BY</a:t>
            </a:r>
            <a:endParaRPr lang="de-AT" sz="900" dirty="0"/>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14A331AE-E199-05D4-1A15-045F3FDF3897}"/>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2491091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161908" y="0"/>
            <a:ext cx="7757661"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Bef>
                <a:spcPts val="1200"/>
              </a:spcBef>
              <a:spcAft>
                <a:spcPts val="1200"/>
              </a:spcAft>
            </a:pPr>
            <a:r>
              <a:rPr lang="pt-PT" sz="3200" dirty="0">
                <a:solidFill>
                  <a:schemeClr val="bg1"/>
                </a:solidFill>
                <a:latin typeface="Aptos Light" panose="020B0004020202020204" pitchFamily="34" charset="0"/>
                <a:cs typeface="Times New Roman" panose="02020603050405020304" pitchFamily="18" charset="0"/>
              </a:rPr>
              <a:t>EXEMPLOS DA VIDA REAL DE INDIVÍDUOS QUE SÃO VÍTIMAS DE GOLPES FINANCEIROS</a:t>
            </a:r>
            <a:endParaRPr lang="de-AT" sz="3200" dirty="0">
              <a:solidFill>
                <a:schemeClr val="bg1"/>
              </a:solidFill>
              <a:latin typeface="Aptos Light" panose="020B0004020202020204" pitchFamily="34"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6" tooltip="https://creativecommons.org/licenses/by/3.0/"/>
              </a:rPr>
              <a:t>Source: CC BY</a:t>
            </a:r>
            <a:endParaRPr lang="de-AT" sz="900" dirty="0"/>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581A8D59-C36A-3CBF-679A-38E0F31B32F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2664437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1" algn="ctr">
              <a:lnSpc>
                <a:spcPct val="107000"/>
              </a:lnSpc>
              <a:spcBef>
                <a:spcPts val="1200"/>
              </a:spcBef>
              <a:spcAft>
                <a:spcPts val="1200"/>
              </a:spcAft>
            </a:pPr>
            <a:r>
              <a:rPr lang="en-GB" sz="3200" dirty="0">
                <a:solidFill>
                  <a:schemeClr val="bg1"/>
                </a:solidFill>
                <a:latin typeface="Aptos Light" panose="020B0004020202020204" pitchFamily="34" charset="0"/>
                <a:cs typeface="Times New Roman" panose="02020603050405020304" pitchFamily="18" charset="0"/>
              </a:rPr>
              <a:t>TESTE</a:t>
            </a:r>
            <a:endParaRPr lang="de-AT" sz="3200" dirty="0">
              <a:solidFill>
                <a:schemeClr val="bg1"/>
              </a:solidFill>
              <a:latin typeface="Aptos Light" panose="020B0004020202020204" pitchFamily="34"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6" tooltip="https://creativecommons.org/licenses/by/3.0/"/>
              </a:rPr>
              <a:t>Source: CC BY</a:t>
            </a:r>
            <a:endParaRPr lang="de-AT" sz="900" dirty="0"/>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F9E9815F-B0D8-1DB0-257A-829B4FE56AF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3809751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3200" dirty="0">
                <a:solidFill>
                  <a:schemeClr val="lt1"/>
                </a:solidFill>
                <a:latin typeface="Aptos Light" panose="020B0004020202020204" pitchFamily="34" charset="0"/>
                <a:cs typeface="Calibri"/>
                <a:sym typeface="Calibri"/>
              </a:rPr>
              <a:t>COMPRAR COM SEGURANÇA ONLINE</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 name="Freeform 10">
            <a:extLst>
              <a:ext uri="{FF2B5EF4-FFF2-40B4-BE49-F238E27FC236}">
                <a16:creationId xmlns:a16="http://schemas.microsoft.com/office/drawing/2014/main" id="{A5219380-D768-0FC8-C865-A7E5AE4A2EA4}"/>
              </a:ext>
            </a:extLst>
          </p:cNvPr>
          <p:cNvSpPr/>
          <p:nvPr/>
        </p:nvSpPr>
        <p:spPr>
          <a:xfrm>
            <a:off x="7739152" y="1572126"/>
            <a:ext cx="3046572" cy="3833104"/>
          </a:xfrm>
          <a:custGeom>
            <a:avLst/>
            <a:gdLst/>
            <a:ahLst/>
            <a:cxnLst/>
            <a:rect l="l" t="t" r="r" b="b"/>
            <a:pathLst>
              <a:path w="4928471" h="6131846">
                <a:moveTo>
                  <a:pt x="0" y="0"/>
                </a:moveTo>
                <a:lnTo>
                  <a:pt x="4928471" y="0"/>
                </a:lnTo>
                <a:lnTo>
                  <a:pt x="4928471" y="6131845"/>
                </a:lnTo>
                <a:lnTo>
                  <a:pt x="0" y="6131845"/>
                </a:lnTo>
                <a:lnTo>
                  <a:pt x="0" y="0"/>
                </a:lnTo>
                <a:close/>
              </a:path>
            </a:pathLst>
          </a:custGeom>
          <a:blipFill>
            <a:blip r:embed="rId4"/>
            <a:stretch>
              <a:fillRect/>
            </a:stretch>
          </a:blipFill>
        </p:spPr>
        <p:txBody>
          <a:bodyPr/>
          <a:lstStyle/>
          <a:p>
            <a:endParaRPr lang="de-AT"/>
          </a:p>
        </p:txBody>
      </p:sp>
      <p:sp>
        <p:nvSpPr>
          <p:cNvPr id="4" name="Textfeld 3">
            <a:extLst>
              <a:ext uri="{FF2B5EF4-FFF2-40B4-BE49-F238E27FC236}">
                <a16:creationId xmlns:a16="http://schemas.microsoft.com/office/drawing/2014/main" id="{1EA0CFFA-D0B7-0F18-31A6-47BF5D4E97AD}"/>
              </a:ext>
            </a:extLst>
          </p:cNvPr>
          <p:cNvSpPr txBox="1"/>
          <p:nvPr/>
        </p:nvSpPr>
        <p:spPr>
          <a:xfrm>
            <a:off x="516446" y="2745322"/>
            <a:ext cx="6232358" cy="1235531"/>
          </a:xfrm>
          <a:prstGeom prst="rect">
            <a:avLst/>
          </a:prstGeom>
          <a:noFill/>
        </p:spPr>
        <p:txBody>
          <a:bodyPr wrap="square">
            <a:spAutoFit/>
          </a:bodyPr>
          <a:lstStyle/>
          <a:p>
            <a:pPr algn="ctr">
              <a:lnSpc>
                <a:spcPts val="2999"/>
              </a:lnSpc>
            </a:pPr>
            <a:r>
              <a:rPr lang="pt-PT" sz="2400" spc="17" dirty="0">
                <a:latin typeface="Aptos Light" panose="020B0004020202020204" pitchFamily="34" charset="0"/>
              </a:rPr>
              <a:t>Fazer compras online oferece uma maneira conveniente de fazer compras no conforto de casa.</a:t>
            </a:r>
            <a:endParaRPr lang="en-US" sz="2400" spc="17" dirty="0">
              <a:solidFill>
                <a:srgbClr val="000000"/>
              </a:solidFill>
              <a:latin typeface="Aptos Light" panose="020B0004020202020204" pitchFamily="34" charset="0"/>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15FACE43-F791-0FB8-89C6-68AC873AC2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3458252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166" y="-165838"/>
            <a:ext cx="7212700" cy="1452700"/>
            <a:chOff x="0" y="0"/>
            <a:chExt cx="14425400" cy="2905400"/>
          </a:xfrm>
        </p:grpSpPr>
        <p:sp>
          <p:nvSpPr>
            <p:cNvPr id="3" name="Freeform 3"/>
            <p:cNvSpPr/>
            <p:nvPr/>
          </p:nvSpPr>
          <p:spPr>
            <a:xfrm>
              <a:off x="12700" y="12700"/>
              <a:ext cx="14400023" cy="2880106"/>
            </a:xfrm>
            <a:custGeom>
              <a:avLst/>
              <a:gdLst/>
              <a:ahLst/>
              <a:cxnLst/>
              <a:rect l="l" t="t" r="r" b="b"/>
              <a:pathLst>
                <a:path w="14400023" h="2880106">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p:spPr>
          <p:txBody>
            <a:bodyPr/>
            <a:lstStyle/>
            <a:p>
              <a:endParaRPr lang="de-AT"/>
            </a:p>
          </p:txBody>
        </p:sp>
        <p:sp>
          <p:nvSpPr>
            <p:cNvPr id="4" name="Freeform 4"/>
            <p:cNvSpPr/>
            <p:nvPr/>
          </p:nvSpPr>
          <p:spPr>
            <a:xfrm>
              <a:off x="0" y="0"/>
              <a:ext cx="14425423" cy="2905506"/>
            </a:xfrm>
            <a:custGeom>
              <a:avLst/>
              <a:gdLst/>
              <a:ahLst/>
              <a:cxnLst/>
              <a:rect l="l" t="t" r="r" b="b"/>
              <a:pathLst>
                <a:path w="14425423" h="2905506">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p:spPr>
          <p:txBody>
            <a:bodyPr/>
            <a:lstStyle/>
            <a:p>
              <a:endParaRPr lang="de-AT"/>
            </a:p>
          </p:txBody>
        </p:sp>
        <p:sp>
          <p:nvSpPr>
            <p:cNvPr id="5" name="TextBox 5"/>
            <p:cNvSpPr txBox="1"/>
            <p:nvPr/>
          </p:nvSpPr>
          <p:spPr>
            <a:xfrm>
              <a:off x="0" y="-123825"/>
              <a:ext cx="14425400" cy="3029225"/>
            </a:xfrm>
            <a:prstGeom prst="rect">
              <a:avLst/>
            </a:prstGeom>
          </p:spPr>
          <p:txBody>
            <a:bodyPr lIns="33867" tIns="33867" rIns="33867" bIns="33867" rtlCol="0" anchor="ctr"/>
            <a:lstStyle/>
            <a:p>
              <a:pPr algn="ctr">
                <a:lnSpc>
                  <a:spcPts val="3199"/>
                </a:lnSpc>
              </a:pPr>
              <a:r>
                <a:rPr lang="pt-PT" sz="3200" spc="25" dirty="0">
                  <a:solidFill>
                    <a:srgbClr val="FFFFFF"/>
                  </a:solidFill>
                  <a:latin typeface="Aptos Light" panose="020B0004020202020204" pitchFamily="34" charset="0"/>
                </a:rPr>
                <a:t>COMO COMPRAR ONLINE COM SEGURANÇA</a:t>
              </a:r>
              <a:endParaRPr lang="en-US" sz="3200" spc="25" dirty="0">
                <a:solidFill>
                  <a:srgbClr val="FFFFFF"/>
                </a:solidFill>
                <a:latin typeface="Aptos Light" panose="020B0004020202020204" pitchFamily="34" charset="0"/>
              </a:endParaRPr>
            </a:p>
          </p:txBody>
        </p:sp>
      </p:grpSp>
      <p:grpSp>
        <p:nvGrpSpPr>
          <p:cNvPr id="6" name="Group 6"/>
          <p:cNvGrpSpPr/>
          <p:nvPr/>
        </p:nvGrpSpPr>
        <p:grpSpPr>
          <a:xfrm rot="-5400000">
            <a:off x="5481638" y="147637"/>
            <a:ext cx="1228725" cy="12192000"/>
            <a:chOff x="0" y="0"/>
            <a:chExt cx="2457450" cy="24384000"/>
          </a:xfrm>
        </p:grpSpPr>
        <p:sp>
          <p:nvSpPr>
            <p:cNvPr id="7" name="Freeform 7"/>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9" name="Freeform 9"/>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3"/>
            <a:stretch>
              <a:fillRect r="-439"/>
            </a:stretch>
          </a:blipFill>
        </p:spPr>
        <p:txBody>
          <a:bodyPr/>
          <a:lstStyle/>
          <a:p>
            <a:endParaRPr lang="de-AT"/>
          </a:p>
        </p:txBody>
      </p:sp>
      <p:sp>
        <p:nvSpPr>
          <p:cNvPr id="10" name="Freeform 10"/>
          <p:cNvSpPr/>
          <p:nvPr/>
        </p:nvSpPr>
        <p:spPr>
          <a:xfrm>
            <a:off x="9222544" y="1596334"/>
            <a:ext cx="2874871" cy="3633328"/>
          </a:xfrm>
          <a:custGeom>
            <a:avLst/>
            <a:gdLst/>
            <a:ahLst/>
            <a:cxnLst/>
            <a:rect l="l" t="t" r="r" b="b"/>
            <a:pathLst>
              <a:path w="4312306" h="5449992">
                <a:moveTo>
                  <a:pt x="0" y="0"/>
                </a:moveTo>
                <a:lnTo>
                  <a:pt x="4312305" y="0"/>
                </a:lnTo>
                <a:lnTo>
                  <a:pt x="4312305" y="5449992"/>
                </a:lnTo>
                <a:lnTo>
                  <a:pt x="0" y="5449992"/>
                </a:lnTo>
                <a:lnTo>
                  <a:pt x="0" y="0"/>
                </a:lnTo>
                <a:close/>
              </a:path>
            </a:pathLst>
          </a:custGeom>
          <a:blipFill>
            <a:blip r:embed="rId4"/>
            <a:stretch>
              <a:fillRect/>
            </a:stretch>
          </a:blipFill>
        </p:spPr>
        <p:txBody>
          <a:bodyPr/>
          <a:lstStyle/>
          <a:p>
            <a:endParaRPr lang="de-AT"/>
          </a:p>
        </p:txBody>
      </p:sp>
      <p:sp>
        <p:nvSpPr>
          <p:cNvPr id="11" name="TextBox 11"/>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pt-PT" sz="800" spc="-3" dirty="0">
                <a:latin typeface="Evolventa"/>
              </a:rPr>
              <a:t>Financiado pela União Europeia. No entanto, os pontos de vista e opiniões expressos são exclusivamente da responsabilidade do(s) autor(</a:t>
            </a:r>
            <a:r>
              <a:rPr lang="pt-PT" sz="800" spc="-3" dirty="0" err="1">
                <a:latin typeface="Evolventa"/>
              </a:rPr>
              <a:t>es</a:t>
            </a:r>
            <a:r>
              <a:rPr lang="pt-PT" sz="800" spc="-3" dirty="0">
                <a:latin typeface="Evolventa"/>
              </a:rPr>
              <a:t>) e não refletem necessariamente os da União Europeia ou da Agência de Execução Europeia para a Educação e a Cultura (EACEA). Nem a União Europeia nem a EACEA podem ser responsabilizadas por elas. Número do projeto: 2022-1-AT01-KA220-ADU-000087985</a:t>
            </a:r>
            <a:endParaRPr lang="en-US" sz="800" spc="-3" dirty="0">
              <a:latin typeface="Evolventa"/>
            </a:endParaRPr>
          </a:p>
        </p:txBody>
      </p:sp>
      <p:sp>
        <p:nvSpPr>
          <p:cNvPr id="12" name="TextBox 12"/>
          <p:cNvSpPr txBox="1"/>
          <p:nvPr/>
        </p:nvSpPr>
        <p:spPr>
          <a:xfrm>
            <a:off x="199425" y="1348775"/>
            <a:ext cx="8951494" cy="4244752"/>
          </a:xfrm>
          <a:prstGeom prst="rect">
            <a:avLst/>
          </a:prstGeom>
        </p:spPr>
        <p:txBody>
          <a:bodyPr wrap="square" lIns="0" tIns="0" rIns="0" bIns="0" rtlCol="0" anchor="t">
            <a:spAutoFit/>
          </a:bodyPr>
          <a:lstStyle/>
          <a:p>
            <a:pPr algn="just">
              <a:lnSpc>
                <a:spcPts val="2053"/>
              </a:lnSpc>
            </a:pPr>
            <a:r>
              <a:rPr lang="en-US" sz="1600" dirty="0" err="1">
                <a:latin typeface="Aptos Light" panose="020B0004020202020204" pitchFamily="34" charset="0"/>
              </a:rPr>
              <a:t>Comprar</a:t>
            </a:r>
            <a:r>
              <a:rPr lang="en-US" sz="1600" dirty="0">
                <a:latin typeface="Aptos Light" panose="020B0004020202020204" pitchFamily="34" charset="0"/>
              </a:rPr>
              <a:t> </a:t>
            </a:r>
            <a:r>
              <a:rPr lang="en-US" sz="1600" dirty="0" err="1">
                <a:latin typeface="Aptos Light" panose="020B0004020202020204" pitchFamily="34" charset="0"/>
              </a:rPr>
              <a:t>em</a:t>
            </a:r>
            <a:r>
              <a:rPr lang="en-US" sz="1600" dirty="0">
                <a:latin typeface="Aptos Light" panose="020B0004020202020204" pitchFamily="34" charset="0"/>
              </a:rPr>
              <a:t> </a:t>
            </a:r>
            <a:r>
              <a:rPr lang="en-US" sz="1600" dirty="0" err="1">
                <a:latin typeface="Aptos Light" panose="020B0004020202020204" pitchFamily="34" charset="0"/>
              </a:rPr>
              <a:t>Lojas</a:t>
            </a:r>
            <a:r>
              <a:rPr lang="en-US" sz="1600" dirty="0">
                <a:latin typeface="Aptos Light" panose="020B0004020202020204" pitchFamily="34" charset="0"/>
              </a:rPr>
              <a:t> Online</a:t>
            </a:r>
          </a:p>
          <a:p>
            <a:pPr algn="just">
              <a:lnSpc>
                <a:spcPts val="2053"/>
              </a:lnSpc>
            </a:pPr>
            <a:endParaRPr lang="en-US" sz="1600" dirty="0">
              <a:latin typeface="Aptos Light" panose="020B0004020202020204" pitchFamily="34" charset="0"/>
            </a:endParaRPr>
          </a:p>
          <a:p>
            <a:pPr algn="just">
              <a:lnSpc>
                <a:spcPts val="1866"/>
              </a:lnSpc>
            </a:pPr>
            <a:r>
              <a:rPr lang="pt-PT" sz="1600" dirty="0">
                <a:latin typeface="Aptos Light" panose="020B0004020202020204" pitchFamily="34" charset="0"/>
              </a:rPr>
              <a:t>A ênfase está em explicar que todos nós podemos explorar lojas online, ver itens e navegar por diferentes categorias sem se comprometer a comprar nada. Isso permite que as pessoas se acostumem com o layout e os recursos de várias lojas online, entendam como os produtos são exibidos e como o processo de compra é estruturado.</a:t>
            </a:r>
          </a:p>
          <a:p>
            <a:pPr algn="just">
              <a:lnSpc>
                <a:spcPts val="1866"/>
              </a:lnSpc>
            </a:pPr>
            <a:endParaRPr lang="en-US" sz="1600" dirty="0">
              <a:latin typeface="Aptos Light" panose="020B0004020202020204" pitchFamily="34" charset="0"/>
            </a:endParaRPr>
          </a:p>
          <a:p>
            <a:pPr algn="just">
              <a:lnSpc>
                <a:spcPts val="1866"/>
              </a:lnSpc>
            </a:pPr>
            <a:r>
              <a:rPr lang="pt-PT" sz="1600" dirty="0">
                <a:latin typeface="Aptos Light" panose="020B0004020202020204" pitchFamily="34" charset="0"/>
              </a:rPr>
              <a:t>Simplesmente navegando, podemos ganhar familiaridade com a interface do usuário, funcionalidades de pesquisa e a experiência geral de compras on-line sem a pressão de fazer uma compra. Esta exploração prática é crucial para aumentar a sua confiança e compreensão do ambiente de compras online.</a:t>
            </a:r>
          </a:p>
          <a:p>
            <a:pPr algn="just">
              <a:lnSpc>
                <a:spcPts val="1866"/>
              </a:lnSpc>
            </a:pPr>
            <a:endParaRPr lang="en-US" sz="1600" dirty="0">
              <a:latin typeface="Aptos Light" panose="020B0004020202020204" pitchFamily="34" charset="0"/>
            </a:endParaRPr>
          </a:p>
          <a:p>
            <a:pPr algn="just">
              <a:lnSpc>
                <a:spcPts val="2053"/>
              </a:lnSpc>
            </a:pPr>
            <a:r>
              <a:rPr lang="pt-PT" sz="1600" u="sng" dirty="0">
                <a:latin typeface="Aptos Light" panose="020B0004020202020204" pitchFamily="34" charset="0"/>
              </a:rPr>
              <a:t>Atividade 1 - Procurar numa Loja Online</a:t>
            </a:r>
          </a:p>
          <a:p>
            <a:pPr algn="just">
              <a:lnSpc>
                <a:spcPts val="2053"/>
              </a:lnSpc>
            </a:pPr>
            <a:endParaRPr lang="en-US" sz="1600" dirty="0">
              <a:latin typeface="Aptos Light" panose="020B0004020202020204" pitchFamily="34" charset="0"/>
            </a:endParaRPr>
          </a:p>
          <a:p>
            <a:pPr algn="just">
              <a:lnSpc>
                <a:spcPts val="1866"/>
              </a:lnSpc>
            </a:pPr>
            <a:r>
              <a:rPr lang="pt-PT" sz="1600" dirty="0">
                <a:latin typeface="Aptos Light" panose="020B0004020202020204" pitchFamily="34" charset="0"/>
              </a:rPr>
              <a:t>Os objetivos desta atividade englobam proporcionar uma experiência prática para navegar numa plataforma de compras online e compreender os passos essenciais envolvidos na realização de uma compra.</a:t>
            </a:r>
            <a:endParaRPr lang="en-US" sz="1600" dirty="0">
              <a:latin typeface="Aptos Light" panose="020B0004020202020204" pitchFamily="34" charset="0"/>
            </a:endParaRPr>
          </a:p>
        </p:txBody>
      </p:sp>
      <p:pic>
        <p:nvPicPr>
          <p:cNvPr id="13" name="Imagem 12" descr="Uma imagem com texto, Tipo de letra, Azul elétrico, Azul majorelle&#10;&#10;Descrição gerada automaticamente">
            <a:extLst>
              <a:ext uri="{FF2B5EF4-FFF2-40B4-BE49-F238E27FC236}">
                <a16:creationId xmlns:a16="http://schemas.microsoft.com/office/drawing/2014/main" id="{A7C73A73-589C-0E99-0433-6365BA94026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482326" y="5998222"/>
            <a:ext cx="2781300" cy="4970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3200" dirty="0">
                <a:solidFill>
                  <a:schemeClr val="lt1"/>
                </a:solidFill>
                <a:latin typeface="Aptos Light" panose="020B0004020202020204" pitchFamily="34" charset="0"/>
                <a:ea typeface="Calibri"/>
                <a:cs typeface="Calibri"/>
                <a:sym typeface="Calibri"/>
              </a:rPr>
              <a:t>OBJETIVOS DE APRENDIZAGEM</a:t>
            </a:r>
            <a:endParaRPr sz="3200" dirty="0">
              <a:solidFill>
                <a:schemeClr val="lt1"/>
              </a:solidFill>
              <a:latin typeface="Aptos Light" panose="020B0004020202020204" pitchFamily="34" charset="0"/>
              <a:ea typeface="Calibri"/>
              <a:cs typeface="Calibri"/>
              <a:sym typeface="Calibri"/>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6" name="Google Shape;116;p2"/>
          <p:cNvGrpSpPr/>
          <p:nvPr/>
        </p:nvGrpSpPr>
        <p:grpSpPr>
          <a:xfrm>
            <a:off x="8729389" y="464937"/>
            <a:ext cx="1970409" cy="1761268"/>
            <a:chOff x="879575" y="238125"/>
            <a:chExt cx="5860825" cy="5238750"/>
          </a:xfrm>
        </p:grpSpPr>
        <p:sp>
          <p:nvSpPr>
            <p:cNvPr id="117" name="Google Shape;117;p2"/>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8" name="Google Shape;118;p2"/>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9" name="Google Shape;119;p2"/>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0" name="Google Shape;120;p2"/>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1" name="Google Shape;121;p2"/>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2" name="Google Shape;122;p2"/>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3" name="Google Shape;123;p2"/>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4" name="Google Shape;124;p2"/>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5" name="Google Shape;125;p2"/>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6" name="Google Shape;126;p2"/>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7" name="Google Shape;127;p2"/>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8" name="Google Shape;128;p2"/>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9" name="Google Shape;129;p2"/>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0" name="Google Shape;130;p2"/>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1" name="Google Shape;131;p2"/>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8" name="Google Shape;138;p2"/>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 name="Google Shape;139;p2"/>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 name="Google Shape;140;p2"/>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1" name="Google Shape;141;p2"/>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2" name="Google Shape;142;p2"/>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3" name="Google Shape;143;p2"/>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4" name="Google Shape;144;p2"/>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5" name="Google Shape;145;p2"/>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6" name="Google Shape;146;p2"/>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7" name="Google Shape;147;p2"/>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8" name="Google Shape;148;p2"/>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9" name="Google Shape;149;p2"/>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0" name="Google Shape;150;p2"/>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1" name="Google Shape;151;p2"/>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2" name="Google Shape;152;p2"/>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 name="Google Shape;153;p2"/>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4" name="Google Shape;154;p2"/>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5" name="Google Shape;155;p2"/>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6" name="Google Shape;156;p2"/>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7" name="Google Shape;157;p2"/>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8" name="Google Shape;158;p2"/>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9" name="Google Shape;159;p2"/>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0" name="Google Shape;160;p2"/>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 name="Google Shape;161;p2"/>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2" name="Google Shape;162;p2"/>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3" name="Google Shape;163;p2"/>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4" name="Google Shape;164;p2"/>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5" name="Google Shape;165;p2"/>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6" name="Google Shape;166;p2"/>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sp>
        <p:nvSpPr>
          <p:cNvPr id="2" name="Textfeld 1">
            <a:extLst>
              <a:ext uri="{FF2B5EF4-FFF2-40B4-BE49-F238E27FC236}">
                <a16:creationId xmlns:a16="http://schemas.microsoft.com/office/drawing/2014/main" id="{133149D2-9AD3-928C-767D-99C7003D7B70}"/>
              </a:ext>
            </a:extLst>
          </p:cNvPr>
          <p:cNvSpPr txBox="1"/>
          <p:nvPr/>
        </p:nvSpPr>
        <p:spPr>
          <a:xfrm>
            <a:off x="730263" y="2709986"/>
            <a:ext cx="9146980" cy="1938992"/>
          </a:xfrm>
          <a:prstGeom prst="rect">
            <a:avLst/>
          </a:prstGeom>
          <a:noFill/>
        </p:spPr>
        <p:txBody>
          <a:bodyPr wrap="square" rtlCol="0">
            <a:spAutoFit/>
          </a:bodyPr>
          <a:lstStyle/>
          <a:p>
            <a:pPr marL="342900" lvl="0" indent="-342900">
              <a:spcBef>
                <a:spcPts val="1200"/>
              </a:spcBef>
              <a:buFont typeface="Century Gothic" panose="020B0502020202020204" pitchFamily="34" charset="0"/>
              <a:buChar char="-"/>
            </a:pPr>
            <a:r>
              <a:rPr lang="pt-PT" sz="1800" dirty="0">
                <a:latin typeface="Aptos Light" panose="020B0004020202020204" pitchFamily="34" charset="0"/>
                <a:ea typeface="Times New Roman" panose="02020603050405020304" pitchFamily="18" charset="0"/>
                <a:cs typeface="Times New Roman" panose="02020603050405020304" pitchFamily="18" charset="0"/>
              </a:rPr>
              <a:t>Domine o uso seguro de e-</a:t>
            </a:r>
            <a:r>
              <a:rPr lang="pt-PT" sz="1800" dirty="0" err="1">
                <a:latin typeface="Aptos Light" panose="020B0004020202020204" pitchFamily="34" charset="0"/>
                <a:ea typeface="Times New Roman" panose="02020603050405020304" pitchFamily="18" charset="0"/>
                <a:cs typeface="Times New Roman" panose="02020603050405020304" pitchFamily="18" charset="0"/>
              </a:rPr>
              <a:t>wallets</a:t>
            </a:r>
            <a:r>
              <a:rPr lang="pt-PT" sz="1800" dirty="0">
                <a:latin typeface="Aptos Light" panose="020B0004020202020204" pitchFamily="34" charset="0"/>
                <a:ea typeface="Times New Roman" panose="02020603050405020304" pitchFamily="18" charset="0"/>
                <a:cs typeface="Times New Roman" panose="02020603050405020304" pitchFamily="18" charset="0"/>
              </a:rPr>
              <a:t>, </a:t>
            </a:r>
            <a:r>
              <a:rPr lang="pt-PT" sz="1800" dirty="0" err="1">
                <a:latin typeface="Aptos Light" panose="020B0004020202020204" pitchFamily="34" charset="0"/>
                <a:ea typeface="Times New Roman" panose="02020603050405020304" pitchFamily="18" charset="0"/>
                <a:cs typeface="Times New Roman" panose="02020603050405020304" pitchFamily="18" charset="0"/>
              </a:rPr>
              <a:t>criptomoedas</a:t>
            </a:r>
            <a:r>
              <a:rPr lang="pt-PT" sz="1800" dirty="0">
                <a:latin typeface="Aptos Light" panose="020B0004020202020204" pitchFamily="34" charset="0"/>
                <a:ea typeface="Times New Roman" panose="02020603050405020304" pitchFamily="18" charset="0"/>
                <a:cs typeface="Times New Roman" panose="02020603050405020304" pitchFamily="18" charset="0"/>
              </a:rPr>
              <a:t> e pagamentos móveis
Capacitar as mulheres com escolhas financeiras sustentáveis
Compreender e analisar as vantagens e os riscos dos métodos de pagamento alternativos 
Avalie as preocupações de segurança e privacidade</a:t>
            </a:r>
            <a:br>
              <a:rPr lang="en-US" sz="1800" dirty="0">
                <a:latin typeface="Aptos Light" panose="020B0004020202020204" pitchFamily="34" charset="0"/>
              </a:rPr>
            </a:br>
            <a:endParaRPr lang="de-AT" sz="1800" dirty="0">
              <a:effectLst/>
              <a:latin typeface="Aptos Light" panose="020B0004020202020204" pitchFamily="34" charset="0"/>
              <a:ea typeface="Times New Roman" panose="02020603050405020304" pitchFamily="18" charset="0"/>
              <a:cs typeface="Times New Roman" panose="02020603050405020304" pitchFamily="18" charset="0"/>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9A7A0CDF-EA24-268A-6D18-14A7FFED5E1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211370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166" y="-165838"/>
            <a:ext cx="7212700" cy="1452700"/>
            <a:chOff x="0" y="0"/>
            <a:chExt cx="14425400" cy="2905400"/>
          </a:xfrm>
        </p:grpSpPr>
        <p:sp>
          <p:nvSpPr>
            <p:cNvPr id="3" name="Freeform 3"/>
            <p:cNvSpPr/>
            <p:nvPr/>
          </p:nvSpPr>
          <p:spPr>
            <a:xfrm>
              <a:off x="12700" y="12700"/>
              <a:ext cx="14400023" cy="2880106"/>
            </a:xfrm>
            <a:custGeom>
              <a:avLst/>
              <a:gdLst/>
              <a:ahLst/>
              <a:cxnLst/>
              <a:rect l="l" t="t" r="r" b="b"/>
              <a:pathLst>
                <a:path w="14400023" h="2880106">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p:spPr>
          <p:txBody>
            <a:bodyPr/>
            <a:lstStyle/>
            <a:p>
              <a:endParaRPr lang="de-AT"/>
            </a:p>
          </p:txBody>
        </p:sp>
        <p:sp>
          <p:nvSpPr>
            <p:cNvPr id="4" name="Freeform 4"/>
            <p:cNvSpPr/>
            <p:nvPr/>
          </p:nvSpPr>
          <p:spPr>
            <a:xfrm>
              <a:off x="0" y="0"/>
              <a:ext cx="14425423" cy="2905506"/>
            </a:xfrm>
            <a:custGeom>
              <a:avLst/>
              <a:gdLst/>
              <a:ahLst/>
              <a:cxnLst/>
              <a:rect l="l" t="t" r="r" b="b"/>
              <a:pathLst>
                <a:path w="14425423" h="2905506">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p:spPr>
          <p:txBody>
            <a:bodyPr/>
            <a:lstStyle/>
            <a:p>
              <a:endParaRPr lang="de-AT"/>
            </a:p>
          </p:txBody>
        </p:sp>
        <p:sp>
          <p:nvSpPr>
            <p:cNvPr id="5" name="TextBox 5"/>
            <p:cNvSpPr txBox="1"/>
            <p:nvPr/>
          </p:nvSpPr>
          <p:spPr>
            <a:xfrm>
              <a:off x="0" y="-123825"/>
              <a:ext cx="14425400" cy="3029225"/>
            </a:xfrm>
            <a:prstGeom prst="rect">
              <a:avLst/>
            </a:prstGeom>
          </p:spPr>
          <p:txBody>
            <a:bodyPr lIns="33867" tIns="33867" rIns="33867" bIns="33867" rtlCol="0" anchor="ctr"/>
            <a:lstStyle/>
            <a:p>
              <a:pPr algn="ctr">
                <a:lnSpc>
                  <a:spcPts val="3199"/>
                </a:lnSpc>
              </a:pPr>
              <a:r>
                <a:rPr lang="pt-PT" sz="3200" dirty="0">
                  <a:solidFill>
                    <a:schemeClr val="lt1"/>
                  </a:solidFill>
                  <a:latin typeface="Aptos Light" panose="020B0004020202020204" pitchFamily="34" charset="0"/>
                  <a:cs typeface="Calibri"/>
                </a:rPr>
                <a:t>COMO COMPRAR ONLINE COM SEGURANÇA</a:t>
              </a:r>
              <a:endParaRPr lang="en-US" sz="3200" dirty="0">
                <a:solidFill>
                  <a:schemeClr val="lt1"/>
                </a:solidFill>
                <a:latin typeface="Aptos Light" panose="020B0004020202020204" pitchFamily="34" charset="0"/>
                <a:cs typeface="Calibri"/>
              </a:endParaRPr>
            </a:p>
          </p:txBody>
        </p:sp>
      </p:grpSp>
      <p:grpSp>
        <p:nvGrpSpPr>
          <p:cNvPr id="6" name="Group 6"/>
          <p:cNvGrpSpPr/>
          <p:nvPr/>
        </p:nvGrpSpPr>
        <p:grpSpPr>
          <a:xfrm rot="-5400000">
            <a:off x="5481638" y="147637"/>
            <a:ext cx="1228725" cy="12192000"/>
            <a:chOff x="0" y="0"/>
            <a:chExt cx="2457450" cy="24384000"/>
          </a:xfrm>
        </p:grpSpPr>
        <p:sp>
          <p:nvSpPr>
            <p:cNvPr id="7" name="Freeform 7"/>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9" name="Freeform 9"/>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3"/>
            <a:stretch>
              <a:fillRect r="-439"/>
            </a:stretch>
          </a:blipFill>
        </p:spPr>
        <p:txBody>
          <a:bodyPr/>
          <a:lstStyle/>
          <a:p>
            <a:endParaRPr lang="de-AT"/>
          </a:p>
        </p:txBody>
      </p:sp>
      <p:sp>
        <p:nvSpPr>
          <p:cNvPr id="10" name="TextBox 10"/>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pt-PT" sz="800" spc="-3" dirty="0">
                <a:latin typeface="Evolventa"/>
              </a:rPr>
              <a:t>Financiado pela União Europeia. No entanto, os pontos de vista e opiniões expressos são exclusivamente da responsabilidade do(s) autor(</a:t>
            </a:r>
            <a:r>
              <a:rPr lang="pt-PT" sz="800" spc="-3" dirty="0" err="1">
                <a:latin typeface="Evolventa"/>
              </a:rPr>
              <a:t>es</a:t>
            </a:r>
            <a:r>
              <a:rPr lang="pt-PT" sz="800" spc="-3" dirty="0">
                <a:latin typeface="Evolventa"/>
              </a:rPr>
              <a:t>) e não refletem necessariamente os da União Europeia ou da Agência de Execução Europeia para a Educação e a Cultura (EACEA). Nem a União Europeia nem a EACEA podem ser responsabilizadas por elas. Número do projeto: 2022-1-AT01-KA220-ADU-000087985</a:t>
            </a:r>
            <a:endParaRPr lang="en-US" sz="800" spc="-3" dirty="0">
              <a:latin typeface="Evolventa"/>
            </a:endParaRPr>
          </a:p>
        </p:txBody>
      </p:sp>
      <p:sp>
        <p:nvSpPr>
          <p:cNvPr id="11" name="TextBox 11"/>
          <p:cNvSpPr txBox="1"/>
          <p:nvPr/>
        </p:nvSpPr>
        <p:spPr>
          <a:xfrm>
            <a:off x="161413" y="1333184"/>
            <a:ext cx="9782688" cy="4257576"/>
          </a:xfrm>
          <a:prstGeom prst="rect">
            <a:avLst/>
          </a:prstGeom>
        </p:spPr>
        <p:txBody>
          <a:bodyPr wrap="square" lIns="0" tIns="0" rIns="0" bIns="0" rtlCol="0" anchor="t">
            <a:spAutoFit/>
          </a:bodyPr>
          <a:lstStyle/>
          <a:p>
            <a:pPr algn="just">
              <a:lnSpc>
                <a:spcPts val="1959"/>
              </a:lnSpc>
            </a:pPr>
            <a:r>
              <a:rPr lang="en-US" sz="1600" dirty="0" err="1">
                <a:latin typeface="Aptos Light" panose="020B0004020202020204" pitchFamily="34" charset="0"/>
              </a:rPr>
              <a:t>Comprar</a:t>
            </a:r>
            <a:r>
              <a:rPr lang="en-US" sz="1600" dirty="0">
                <a:latin typeface="Aptos Light" panose="020B0004020202020204" pitchFamily="34" charset="0"/>
              </a:rPr>
              <a:t> um item online</a:t>
            </a:r>
          </a:p>
          <a:p>
            <a:pPr algn="just">
              <a:lnSpc>
                <a:spcPts val="1959"/>
              </a:lnSpc>
            </a:pPr>
            <a:endParaRPr lang="en-US" sz="1600" dirty="0">
              <a:latin typeface="Aptos Light" panose="020B0004020202020204" pitchFamily="34" charset="0"/>
            </a:endParaRPr>
          </a:p>
          <a:p>
            <a:pPr algn="just">
              <a:lnSpc>
                <a:spcPts val="1773"/>
              </a:lnSpc>
            </a:pPr>
            <a:r>
              <a:rPr lang="pt-PT" sz="1600" dirty="0">
                <a:latin typeface="Aptos Light" panose="020B0004020202020204" pitchFamily="34" charset="0"/>
              </a:rPr>
              <a:t>Este subtópico é para ajudá-lo a entender as etapas essenciais no processo de compra de itens através de compras on-line. Vamos começar comparando o processo de compra digital com uma loja física, dividindo as etapas em uma sequência simples.</a:t>
            </a:r>
          </a:p>
          <a:p>
            <a:pPr algn="just">
              <a:lnSpc>
                <a:spcPts val="1773"/>
              </a:lnSpc>
            </a:pPr>
            <a:endParaRPr lang="en-US" sz="1600" dirty="0">
              <a:latin typeface="Aptos Light" panose="020B0004020202020204" pitchFamily="34" charset="0"/>
            </a:endParaRPr>
          </a:p>
          <a:p>
            <a:pPr algn="just">
              <a:lnSpc>
                <a:spcPts val="1773"/>
              </a:lnSpc>
            </a:pPr>
            <a:r>
              <a:rPr lang="pt-PT" sz="1600" dirty="0">
                <a:latin typeface="Aptos Light" panose="020B0004020202020204" pitchFamily="34" charset="0"/>
              </a:rPr>
              <a:t>Em primeiro lugar, deve conhecer os passos fundamentais que envolvem encontrar o artigo desejado na loja online, adicioná-lo ao cesto de compras virtual, proceder ao checkout, introduzir os detalhes de entrega necessários e concluir a transação efetuando o pagamento.</a:t>
            </a:r>
          </a:p>
          <a:p>
            <a:pPr algn="just">
              <a:lnSpc>
                <a:spcPts val="1773"/>
              </a:lnSpc>
            </a:pPr>
            <a:endParaRPr lang="en-US" sz="1600" dirty="0">
              <a:latin typeface="Aptos Light" panose="020B0004020202020204" pitchFamily="34" charset="0"/>
            </a:endParaRPr>
          </a:p>
          <a:p>
            <a:pPr algn="just">
              <a:lnSpc>
                <a:spcPts val="1773"/>
              </a:lnSpc>
            </a:pPr>
            <a:r>
              <a:rPr lang="pt-PT" sz="1600" dirty="0">
                <a:latin typeface="Aptos Light" panose="020B0004020202020204" pitchFamily="34" charset="0"/>
              </a:rPr>
              <a:t>Ao enquadrar o processo de compra online desta forma, pretende-se simplificar e desmistificar os passos, tornando mais fácil para si compreender e navegar na experiência de compra online, à semelhança das suas habituais rotinas de compras em loja.</a:t>
            </a:r>
          </a:p>
          <a:p>
            <a:pPr algn="just">
              <a:lnSpc>
                <a:spcPts val="1773"/>
              </a:lnSpc>
            </a:pPr>
            <a:endParaRPr lang="en-US" sz="1600" dirty="0">
              <a:latin typeface="Aptos Light" panose="020B0004020202020204" pitchFamily="34" charset="0"/>
            </a:endParaRPr>
          </a:p>
          <a:p>
            <a:pPr algn="just">
              <a:lnSpc>
                <a:spcPts val="1959"/>
              </a:lnSpc>
            </a:pPr>
            <a:r>
              <a:rPr lang="pt-PT" sz="1600" u="sng" dirty="0">
                <a:latin typeface="Aptos Light" panose="020B0004020202020204" pitchFamily="34" charset="0"/>
              </a:rPr>
              <a:t>Atividade 2 - Compre um e-book </a:t>
            </a:r>
            <a:r>
              <a:rPr lang="pt-PT" sz="1600" u="sng" dirty="0" err="1">
                <a:latin typeface="Aptos Light" panose="020B0004020202020204" pitchFamily="34" charset="0"/>
              </a:rPr>
              <a:t>Kindle</a:t>
            </a:r>
            <a:r>
              <a:rPr lang="pt-PT" sz="1600" u="sng" dirty="0">
                <a:latin typeface="Aptos Light" panose="020B0004020202020204" pitchFamily="34" charset="0"/>
              </a:rPr>
              <a:t> Online</a:t>
            </a:r>
          </a:p>
          <a:p>
            <a:pPr algn="just">
              <a:lnSpc>
                <a:spcPts val="1959"/>
              </a:lnSpc>
            </a:pPr>
            <a:endParaRPr lang="en-US" sz="1600" dirty="0">
              <a:latin typeface="Aptos Light" panose="020B0004020202020204" pitchFamily="34" charset="0"/>
            </a:endParaRPr>
          </a:p>
          <a:p>
            <a:pPr algn="just">
              <a:lnSpc>
                <a:spcPts val="1773"/>
              </a:lnSpc>
            </a:pPr>
            <a:r>
              <a:rPr lang="pt-PT" sz="1600" dirty="0">
                <a:latin typeface="Aptos Light" panose="020B0004020202020204" pitchFamily="34" charset="0"/>
              </a:rPr>
              <a:t>O principal objetivo desta atividade é guiá-lo através das etapas de uma compra on-line em um site de compras, enfatizando fatores cruciais para uma experiência de compra on-line segura e genuína.</a:t>
            </a:r>
            <a:endParaRPr lang="en-US" sz="1600" dirty="0">
              <a:latin typeface="Aptos Light" panose="020B0004020202020204" pitchFamily="34" charset="0"/>
            </a:endParaRPr>
          </a:p>
        </p:txBody>
      </p:sp>
      <p:sp>
        <p:nvSpPr>
          <p:cNvPr id="12" name="Freeform 12"/>
          <p:cNvSpPr/>
          <p:nvPr/>
        </p:nvSpPr>
        <p:spPr>
          <a:xfrm>
            <a:off x="9734358" y="2281975"/>
            <a:ext cx="2296229" cy="2925133"/>
          </a:xfrm>
          <a:custGeom>
            <a:avLst/>
            <a:gdLst/>
            <a:ahLst/>
            <a:cxnLst/>
            <a:rect l="l" t="t" r="r" b="b"/>
            <a:pathLst>
              <a:path w="3444344" h="4387699">
                <a:moveTo>
                  <a:pt x="0" y="0"/>
                </a:moveTo>
                <a:lnTo>
                  <a:pt x="3444344" y="0"/>
                </a:lnTo>
                <a:lnTo>
                  <a:pt x="3444344" y="4387699"/>
                </a:lnTo>
                <a:lnTo>
                  <a:pt x="0" y="4387699"/>
                </a:lnTo>
                <a:lnTo>
                  <a:pt x="0" y="0"/>
                </a:lnTo>
                <a:close/>
              </a:path>
            </a:pathLst>
          </a:custGeom>
          <a:blipFill>
            <a:blip r:embed="rId4"/>
            <a:stretch>
              <a:fillRect/>
            </a:stretch>
          </a:blipFill>
        </p:spPr>
        <p:txBody>
          <a:bodyPr/>
          <a:lstStyle/>
          <a:p>
            <a:endParaRPr lang="de-AT"/>
          </a:p>
        </p:txBody>
      </p:sp>
      <p:pic>
        <p:nvPicPr>
          <p:cNvPr id="13" name="Imagem 12" descr="Uma imagem com texto, Tipo de letra, Azul elétrico, Azul majorelle&#10;&#10;Descrição gerada automaticamente">
            <a:extLst>
              <a:ext uri="{FF2B5EF4-FFF2-40B4-BE49-F238E27FC236}">
                <a16:creationId xmlns:a16="http://schemas.microsoft.com/office/drawing/2014/main" id="{2F18C787-E011-7BD9-CABD-EB2EC3C3690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482326" y="5998222"/>
            <a:ext cx="2781300" cy="49704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166" y="-165838"/>
            <a:ext cx="7212700" cy="1452700"/>
            <a:chOff x="0" y="0"/>
            <a:chExt cx="14425400" cy="2905400"/>
          </a:xfrm>
        </p:grpSpPr>
        <p:sp>
          <p:nvSpPr>
            <p:cNvPr id="3" name="Freeform 3"/>
            <p:cNvSpPr/>
            <p:nvPr/>
          </p:nvSpPr>
          <p:spPr>
            <a:xfrm>
              <a:off x="12700" y="12700"/>
              <a:ext cx="14400023" cy="2880106"/>
            </a:xfrm>
            <a:custGeom>
              <a:avLst/>
              <a:gdLst/>
              <a:ahLst/>
              <a:cxnLst/>
              <a:rect l="l" t="t" r="r" b="b"/>
              <a:pathLst>
                <a:path w="14400023" h="2880106">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p:spPr>
          <p:txBody>
            <a:bodyPr/>
            <a:lstStyle/>
            <a:p>
              <a:endParaRPr lang="de-AT"/>
            </a:p>
          </p:txBody>
        </p:sp>
        <p:sp>
          <p:nvSpPr>
            <p:cNvPr id="4" name="Freeform 4"/>
            <p:cNvSpPr/>
            <p:nvPr/>
          </p:nvSpPr>
          <p:spPr>
            <a:xfrm>
              <a:off x="0" y="0"/>
              <a:ext cx="14425423" cy="2905506"/>
            </a:xfrm>
            <a:custGeom>
              <a:avLst/>
              <a:gdLst/>
              <a:ahLst/>
              <a:cxnLst/>
              <a:rect l="l" t="t" r="r" b="b"/>
              <a:pathLst>
                <a:path w="14425423" h="2905506">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p:spPr>
          <p:txBody>
            <a:bodyPr/>
            <a:lstStyle/>
            <a:p>
              <a:endParaRPr lang="de-AT"/>
            </a:p>
          </p:txBody>
        </p:sp>
        <p:sp>
          <p:nvSpPr>
            <p:cNvPr id="5" name="TextBox 5"/>
            <p:cNvSpPr txBox="1"/>
            <p:nvPr/>
          </p:nvSpPr>
          <p:spPr>
            <a:xfrm>
              <a:off x="0" y="-123825"/>
              <a:ext cx="14425400" cy="3029225"/>
            </a:xfrm>
            <a:prstGeom prst="rect">
              <a:avLst/>
            </a:prstGeom>
          </p:spPr>
          <p:txBody>
            <a:bodyPr lIns="33867" tIns="33867" rIns="33867" bIns="33867" rtlCol="0" anchor="ctr"/>
            <a:lstStyle/>
            <a:p>
              <a:pPr algn="ctr">
                <a:lnSpc>
                  <a:spcPts val="3199"/>
                </a:lnSpc>
              </a:pPr>
              <a:r>
                <a:rPr lang="pt-PT" sz="3200" dirty="0">
                  <a:solidFill>
                    <a:schemeClr val="lt1"/>
                  </a:solidFill>
                  <a:latin typeface="Aptos Light" panose="020B0004020202020204" pitchFamily="34" charset="0"/>
                  <a:cs typeface="Calibri"/>
                </a:rPr>
                <a:t>COMO COMPRAR ONLINE COM SEGURANÇA</a:t>
              </a:r>
              <a:endParaRPr lang="en-US" sz="3200" dirty="0">
                <a:solidFill>
                  <a:schemeClr val="lt1"/>
                </a:solidFill>
                <a:latin typeface="Aptos Light" panose="020B0004020202020204" pitchFamily="34" charset="0"/>
                <a:cs typeface="Calibri"/>
              </a:endParaRPr>
            </a:p>
          </p:txBody>
        </p:sp>
      </p:grpSp>
      <p:grpSp>
        <p:nvGrpSpPr>
          <p:cNvPr id="6" name="Group 6"/>
          <p:cNvGrpSpPr/>
          <p:nvPr/>
        </p:nvGrpSpPr>
        <p:grpSpPr>
          <a:xfrm rot="-5400000">
            <a:off x="5481638" y="147637"/>
            <a:ext cx="1228725" cy="12192000"/>
            <a:chOff x="0" y="0"/>
            <a:chExt cx="2457450" cy="24384000"/>
          </a:xfrm>
        </p:grpSpPr>
        <p:sp>
          <p:nvSpPr>
            <p:cNvPr id="7" name="Freeform 7"/>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9" name="Freeform 9"/>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3"/>
            <a:stretch>
              <a:fillRect r="-439"/>
            </a:stretch>
          </a:blipFill>
        </p:spPr>
        <p:txBody>
          <a:bodyPr/>
          <a:lstStyle/>
          <a:p>
            <a:endParaRPr lang="de-AT"/>
          </a:p>
        </p:txBody>
      </p:sp>
      <p:sp>
        <p:nvSpPr>
          <p:cNvPr id="10" name="TextBox 10"/>
          <p:cNvSpPr txBox="1"/>
          <p:nvPr/>
        </p:nvSpPr>
        <p:spPr>
          <a:xfrm>
            <a:off x="112295" y="1439853"/>
            <a:ext cx="9802676" cy="4001095"/>
          </a:xfrm>
          <a:prstGeom prst="rect">
            <a:avLst/>
          </a:prstGeom>
        </p:spPr>
        <p:txBody>
          <a:bodyPr wrap="square" lIns="0" tIns="0" rIns="0" bIns="0" rtlCol="0" anchor="t">
            <a:spAutoFit/>
          </a:bodyPr>
          <a:lstStyle/>
          <a:p>
            <a:pPr algn="just">
              <a:lnSpc>
                <a:spcPts val="2053"/>
              </a:lnSpc>
            </a:pPr>
            <a:r>
              <a:rPr lang="en-US" sz="1600" dirty="0" err="1">
                <a:latin typeface="Aptos Light" panose="020B0004020202020204" pitchFamily="34" charset="0"/>
              </a:rPr>
              <a:t>Esquemas</a:t>
            </a:r>
            <a:r>
              <a:rPr lang="en-US" sz="1600" dirty="0">
                <a:latin typeface="Aptos Light" panose="020B0004020202020204" pitchFamily="34" charset="0"/>
              </a:rPr>
              <a:t> de romance online</a:t>
            </a:r>
          </a:p>
          <a:p>
            <a:pPr algn="just">
              <a:lnSpc>
                <a:spcPts val="2053"/>
              </a:lnSpc>
            </a:pPr>
            <a:endParaRPr lang="en-US" sz="1600" dirty="0">
              <a:latin typeface="Aptos Light" panose="020B0004020202020204" pitchFamily="34" charset="0"/>
            </a:endParaRPr>
          </a:p>
          <a:p>
            <a:pPr algn="just">
              <a:lnSpc>
                <a:spcPts val="1866"/>
              </a:lnSpc>
            </a:pPr>
            <a:r>
              <a:rPr lang="pt-PT" sz="1600" dirty="0">
                <a:latin typeface="Aptos Light" panose="020B0004020202020204" pitchFamily="34" charset="0"/>
              </a:rPr>
              <a:t>Os golpes de romance online são um tipo desonesto e ardiloso de cibercrime em que os golpistas se aproveitam dos vínculos emocionais das vítimas para roubá-las de dinheiro. Para ganhar a confiança e a proximidade de vítimas ingênuas, os golpistas frequentemente adotam identidades falsas e parecem estar romanticamente interessados nelas. Esses criminosos usam estratégias criativas, como criar histórias cativantes e se apresentar como parceiros perfeitos, para embalar as vítimas a pensar que estão seguras.</a:t>
            </a:r>
          </a:p>
          <a:p>
            <a:pPr algn="just">
              <a:lnSpc>
                <a:spcPts val="1866"/>
              </a:lnSpc>
            </a:pPr>
            <a:endParaRPr lang="en-US" sz="1600" dirty="0">
              <a:latin typeface="Aptos Light" panose="020B0004020202020204" pitchFamily="34" charset="0"/>
            </a:endParaRPr>
          </a:p>
          <a:p>
            <a:pPr algn="just">
              <a:lnSpc>
                <a:spcPts val="2053"/>
              </a:lnSpc>
            </a:pPr>
            <a:r>
              <a:rPr lang="en-US" sz="1600" u="sng" dirty="0" err="1">
                <a:latin typeface="Aptos Light" panose="020B0004020202020204" pitchFamily="34" charset="0"/>
              </a:rPr>
              <a:t>Atividade</a:t>
            </a:r>
            <a:r>
              <a:rPr lang="en-US" sz="1600" u="sng" dirty="0">
                <a:latin typeface="Aptos Light" panose="020B0004020202020204" pitchFamily="34" charset="0"/>
              </a:rPr>
              <a:t> 3 - "Spotting Online Romance Scams“</a:t>
            </a:r>
          </a:p>
          <a:p>
            <a:pPr algn="just">
              <a:lnSpc>
                <a:spcPts val="2053"/>
              </a:lnSpc>
            </a:pPr>
            <a:endParaRPr lang="en-US" sz="1600" dirty="0">
              <a:latin typeface="Aptos Light" panose="020B0004020202020204" pitchFamily="34" charset="0"/>
            </a:endParaRPr>
          </a:p>
          <a:p>
            <a:pPr algn="just">
              <a:lnSpc>
                <a:spcPts val="1866"/>
              </a:lnSpc>
            </a:pPr>
            <a:r>
              <a:rPr lang="pt-PT" sz="1600" dirty="0">
                <a:latin typeface="Aptos Light" panose="020B0004020202020204" pitchFamily="34" charset="0"/>
              </a:rPr>
              <a:t>A atividade tem como objetivo educá-lo sobre a identificação de sinais de alerta de potencial fraude de namoro online. Ele enfatiza o reconhecimento de sinais de alerta, como uma persona excessivamente perfeita, evitar reuniões presenciais, expressões rápidas de amor e pedidos de ajuda financeira. Além disso, fornece conselhos de segurança concisos, defendendo a realização de verificações de antecedentes online, abstendo-se de compartilhar informações pessoais e confiando nos instintos quando se sente desconfortável com um relacionamento.</a:t>
            </a:r>
            <a:endParaRPr lang="en-US" sz="1600" dirty="0">
              <a:latin typeface="Aptos Light" panose="020B0004020202020204" pitchFamily="34" charset="0"/>
            </a:endParaRPr>
          </a:p>
        </p:txBody>
      </p:sp>
      <p:sp>
        <p:nvSpPr>
          <p:cNvPr id="11" name="Freeform 11"/>
          <p:cNvSpPr/>
          <p:nvPr/>
        </p:nvSpPr>
        <p:spPr>
          <a:xfrm>
            <a:off x="10128030" y="2187754"/>
            <a:ext cx="1819767" cy="3064869"/>
          </a:xfrm>
          <a:custGeom>
            <a:avLst/>
            <a:gdLst/>
            <a:ahLst/>
            <a:cxnLst/>
            <a:rect l="l" t="t" r="r" b="b"/>
            <a:pathLst>
              <a:path w="2729650" h="4597304">
                <a:moveTo>
                  <a:pt x="0" y="0"/>
                </a:moveTo>
                <a:lnTo>
                  <a:pt x="2729650" y="0"/>
                </a:lnTo>
                <a:lnTo>
                  <a:pt x="2729650" y="4597305"/>
                </a:lnTo>
                <a:lnTo>
                  <a:pt x="0" y="4597305"/>
                </a:lnTo>
                <a:lnTo>
                  <a:pt x="0" y="0"/>
                </a:lnTo>
                <a:close/>
              </a:path>
            </a:pathLst>
          </a:custGeom>
          <a:blipFill>
            <a:blip r:embed="rId4"/>
            <a:stretch>
              <a:fillRect/>
            </a:stretch>
          </a:blipFill>
        </p:spPr>
        <p:txBody>
          <a:bodyPr/>
          <a:lstStyle/>
          <a:p>
            <a:endParaRPr lang="de-AT"/>
          </a:p>
        </p:txBody>
      </p:sp>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pt-PT" sz="800" spc="-3" dirty="0">
                <a:latin typeface="Evolventa"/>
              </a:rPr>
              <a:t>Financiado pela União Europeia. No entanto, os pontos de vista e opiniões expressos são exclusivamente da responsabilidade do(s) autor(</a:t>
            </a:r>
            <a:r>
              <a:rPr lang="pt-PT" sz="800" spc="-3" dirty="0" err="1">
                <a:latin typeface="Evolventa"/>
              </a:rPr>
              <a:t>es</a:t>
            </a:r>
            <a:r>
              <a:rPr lang="pt-PT" sz="800" spc="-3" dirty="0">
                <a:latin typeface="Evolventa"/>
              </a:rPr>
              <a:t>) e não refletem necessariamente os da União Europeia ou da Agência de Execução Europeia para a Educação e a Cultura (EACEA). Nem a União Europeia nem a EACEA podem ser responsabilizadas por elas. Número do projeto: 2022-1-AT01-KA220-ADU-000087985</a:t>
            </a:r>
            <a:endParaRPr lang="en-US" sz="800" spc="-3" dirty="0">
              <a:latin typeface="Evolventa"/>
            </a:endParaRPr>
          </a:p>
        </p:txBody>
      </p:sp>
      <p:pic>
        <p:nvPicPr>
          <p:cNvPr id="13" name="Imagem 12" descr="Uma imagem com texto, Tipo de letra, Azul elétrico, Azul majorelle&#10;&#10;Descrição gerada automaticamente">
            <a:extLst>
              <a:ext uri="{FF2B5EF4-FFF2-40B4-BE49-F238E27FC236}">
                <a16:creationId xmlns:a16="http://schemas.microsoft.com/office/drawing/2014/main" id="{C11E55AA-F5CA-8129-7F1F-8050CC82E1E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482326" y="5998222"/>
            <a:ext cx="2781300" cy="49704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166" y="-165838"/>
            <a:ext cx="7212700" cy="1452700"/>
            <a:chOff x="0" y="0"/>
            <a:chExt cx="14425400" cy="2905400"/>
          </a:xfrm>
        </p:grpSpPr>
        <p:sp>
          <p:nvSpPr>
            <p:cNvPr id="3" name="Freeform 3"/>
            <p:cNvSpPr/>
            <p:nvPr/>
          </p:nvSpPr>
          <p:spPr>
            <a:xfrm>
              <a:off x="12700" y="12700"/>
              <a:ext cx="14400023" cy="2880106"/>
            </a:xfrm>
            <a:custGeom>
              <a:avLst/>
              <a:gdLst/>
              <a:ahLst/>
              <a:cxnLst/>
              <a:rect l="l" t="t" r="r" b="b"/>
              <a:pathLst>
                <a:path w="14400023" h="2880106">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p:spPr>
          <p:txBody>
            <a:bodyPr/>
            <a:lstStyle/>
            <a:p>
              <a:endParaRPr lang="de-AT"/>
            </a:p>
          </p:txBody>
        </p:sp>
        <p:sp>
          <p:nvSpPr>
            <p:cNvPr id="4" name="Freeform 4"/>
            <p:cNvSpPr/>
            <p:nvPr/>
          </p:nvSpPr>
          <p:spPr>
            <a:xfrm>
              <a:off x="0" y="0"/>
              <a:ext cx="14425423" cy="2905506"/>
            </a:xfrm>
            <a:custGeom>
              <a:avLst/>
              <a:gdLst/>
              <a:ahLst/>
              <a:cxnLst/>
              <a:rect l="l" t="t" r="r" b="b"/>
              <a:pathLst>
                <a:path w="14425423" h="2905506">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p:spPr>
          <p:txBody>
            <a:bodyPr/>
            <a:lstStyle/>
            <a:p>
              <a:endParaRPr lang="de-AT"/>
            </a:p>
          </p:txBody>
        </p:sp>
        <p:sp>
          <p:nvSpPr>
            <p:cNvPr id="5" name="TextBox 5"/>
            <p:cNvSpPr txBox="1"/>
            <p:nvPr/>
          </p:nvSpPr>
          <p:spPr>
            <a:xfrm>
              <a:off x="0" y="-123825"/>
              <a:ext cx="14425400" cy="3029225"/>
            </a:xfrm>
            <a:prstGeom prst="rect">
              <a:avLst/>
            </a:prstGeom>
          </p:spPr>
          <p:txBody>
            <a:bodyPr lIns="33867" tIns="33867" rIns="33867" bIns="33867" rtlCol="0" anchor="ctr"/>
            <a:lstStyle/>
            <a:p>
              <a:pPr algn="ctr">
                <a:lnSpc>
                  <a:spcPts val="3199"/>
                </a:lnSpc>
              </a:pPr>
              <a:r>
                <a:rPr lang="pt-PT" sz="3200" dirty="0">
                  <a:solidFill>
                    <a:schemeClr val="lt1"/>
                  </a:solidFill>
                  <a:latin typeface="Aptos Light" panose="020B0004020202020204" pitchFamily="34" charset="0"/>
                  <a:cs typeface="Calibri"/>
                </a:rPr>
                <a:t>COMO COMPRAR ONLINE COM SEGURANÇA</a:t>
              </a:r>
              <a:endParaRPr lang="en-US" sz="3200" dirty="0">
                <a:solidFill>
                  <a:schemeClr val="lt1"/>
                </a:solidFill>
                <a:latin typeface="Aptos Light" panose="020B0004020202020204" pitchFamily="34" charset="0"/>
                <a:cs typeface="Calibri"/>
              </a:endParaRPr>
            </a:p>
          </p:txBody>
        </p:sp>
      </p:grpSp>
      <p:grpSp>
        <p:nvGrpSpPr>
          <p:cNvPr id="6" name="Group 6"/>
          <p:cNvGrpSpPr/>
          <p:nvPr/>
        </p:nvGrpSpPr>
        <p:grpSpPr>
          <a:xfrm rot="-5400000">
            <a:off x="5481638" y="147637"/>
            <a:ext cx="1228725" cy="12192000"/>
            <a:chOff x="0" y="0"/>
            <a:chExt cx="2457450" cy="24384000"/>
          </a:xfrm>
        </p:grpSpPr>
        <p:sp>
          <p:nvSpPr>
            <p:cNvPr id="7" name="Freeform 7"/>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9" name="Freeform 9"/>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3"/>
            <a:stretch>
              <a:fillRect r="-439"/>
            </a:stretch>
          </a:blipFill>
        </p:spPr>
        <p:txBody>
          <a:bodyPr/>
          <a:lstStyle/>
          <a:p>
            <a:endParaRPr lang="de-AT"/>
          </a:p>
        </p:txBody>
      </p:sp>
      <p:sp>
        <p:nvSpPr>
          <p:cNvPr id="10" name="TextBox 10"/>
          <p:cNvSpPr txBox="1"/>
          <p:nvPr/>
        </p:nvSpPr>
        <p:spPr>
          <a:xfrm>
            <a:off x="396296" y="1837634"/>
            <a:ext cx="7161259" cy="3182731"/>
          </a:xfrm>
          <a:prstGeom prst="rect">
            <a:avLst/>
          </a:prstGeom>
        </p:spPr>
        <p:txBody>
          <a:bodyPr lIns="0" tIns="0" rIns="0" bIns="0" rtlCol="0" anchor="t">
            <a:spAutoFit/>
          </a:bodyPr>
          <a:lstStyle/>
          <a:p>
            <a:pPr algn="just">
              <a:lnSpc>
                <a:spcPts val="1867"/>
              </a:lnSpc>
            </a:pPr>
            <a:r>
              <a:rPr lang="pt-PT" sz="1600" u="sng" dirty="0">
                <a:latin typeface="Aptos Light" panose="020B0004020202020204" pitchFamily="34" charset="0"/>
              </a:rPr>
              <a:t>Atividade 4 - Assista a um vídeo sobre compras seguras</a:t>
            </a:r>
          </a:p>
          <a:p>
            <a:pPr algn="just">
              <a:lnSpc>
                <a:spcPts val="1867"/>
              </a:lnSpc>
            </a:pPr>
            <a:r>
              <a:rPr lang="pt-PT" sz="1600" u="sng" dirty="0">
                <a:latin typeface="Aptos Light" panose="020B0004020202020204" pitchFamily="34" charset="0"/>
              </a:rPr>
              <a:t>
</a:t>
            </a:r>
            <a:r>
              <a:rPr lang="pt-PT" sz="1600" dirty="0">
                <a:latin typeface="Aptos Light" panose="020B0004020202020204" pitchFamily="34" charset="0"/>
              </a:rPr>
              <a:t>O objetivo desta atividade é guiá-lo no reconhecimento e implementação de medidas de segurança ao se envolver em compras on-line. </a:t>
            </a:r>
          </a:p>
          <a:p>
            <a:pPr algn="just">
              <a:lnSpc>
                <a:spcPts val="1867"/>
              </a:lnSpc>
            </a:pPr>
            <a:r>
              <a:rPr lang="pt-PT" sz="1600" dirty="0">
                <a:latin typeface="Aptos Light" panose="020B0004020202020204" pitchFamily="34" charset="0"/>
              </a:rPr>
              <a:t>
Vamos visitar www.getsafeonline.org e, em seguida, vá para a seção "Ver vídeos" e selecione o vídeo "Compras on-line". </a:t>
            </a:r>
          </a:p>
          <a:p>
            <a:pPr algn="just">
              <a:lnSpc>
                <a:spcPts val="1867"/>
              </a:lnSpc>
            </a:pPr>
            <a:r>
              <a:rPr lang="pt-PT" sz="1600" dirty="0">
                <a:latin typeface="Aptos Light" panose="020B0004020202020204" pitchFamily="34" charset="0"/>
              </a:rPr>
              <a:t>
Após a conclusão do vídeo, você deve proceder à www.easons.com e avaliar criticamente o site, respondendo a perguntas específicas: se o site exibe uma política de privacidade e se apresenta um endereço de contato.</a:t>
            </a:r>
          </a:p>
          <a:p>
            <a:pPr algn="just">
              <a:lnSpc>
                <a:spcPts val="1867"/>
              </a:lnSpc>
            </a:pPr>
            <a:endParaRPr lang="en-US" sz="1600" dirty="0">
              <a:latin typeface="Aptos Light" panose="020B0004020202020204" pitchFamily="34" charset="0"/>
            </a:endParaRPr>
          </a:p>
          <a:p>
            <a:pPr algn="just">
              <a:lnSpc>
                <a:spcPts val="2053"/>
              </a:lnSpc>
            </a:pPr>
            <a:r>
              <a:rPr lang="en-US" sz="1600" u="sng" dirty="0">
                <a:latin typeface="Aptos Light" panose="020B0004020202020204" pitchFamily="34" charset="0"/>
                <a:hlinkClick r:id="rId4" tooltip="https://youtu.be/l_NyeyrRotc?si=xpBW-I3qaUPff170"/>
              </a:rPr>
              <a:t>Video</a:t>
            </a:r>
          </a:p>
        </p:txBody>
      </p:sp>
      <p:pic>
        <p:nvPicPr>
          <p:cNvPr id="11" name="Picture 11"/>
          <p:cNvPicPr>
            <a:picLocks noChangeAspect="1"/>
          </p:cNvPicPr>
          <p:nvPr/>
        </p:nvPicPr>
        <p:blipFill>
          <a:blip r:embed="rId5"/>
          <a:srcRect/>
          <a:stretch>
            <a:fillRect/>
          </a:stretch>
        </p:blipFill>
        <p:spPr>
          <a:xfrm>
            <a:off x="8138589" y="2388068"/>
            <a:ext cx="3717615" cy="2081865"/>
          </a:xfrm>
          <a:prstGeom prst="rect">
            <a:avLst/>
          </a:prstGeom>
        </p:spPr>
      </p:pic>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pt-PT" sz="800" spc="-3" dirty="0">
                <a:latin typeface="Evolventa"/>
              </a:rPr>
              <a:t>Financiado pela União Europeia. No entanto, os pontos de vista e opiniões expressos são exclusivamente da responsabilidade do(s) autor(</a:t>
            </a:r>
            <a:r>
              <a:rPr lang="pt-PT" sz="800" spc="-3" dirty="0" err="1">
                <a:latin typeface="Evolventa"/>
              </a:rPr>
              <a:t>es</a:t>
            </a:r>
            <a:r>
              <a:rPr lang="pt-PT" sz="800" spc="-3" dirty="0">
                <a:latin typeface="Evolventa"/>
              </a:rPr>
              <a:t>) e não refletem necessariamente os da União Europeia ou da Agência de Execução Europeia para a Educação e a Cultura (EACEA). Nem a União Europeia nem a EACEA podem ser responsabilizadas por elas. Número do projeto: 2022-1-AT01-KA220-ADU-000087985</a:t>
            </a:r>
            <a:endParaRPr lang="en-US" sz="800" spc="-3" dirty="0">
              <a:latin typeface="Evolventa"/>
            </a:endParaRPr>
          </a:p>
        </p:txBody>
      </p:sp>
      <p:pic>
        <p:nvPicPr>
          <p:cNvPr id="13" name="Imagem 12" descr="Uma imagem com texto, Tipo de letra, Azul elétrico, Azul majorelle&#10;&#10;Descrição gerada automaticamente">
            <a:extLst>
              <a:ext uri="{FF2B5EF4-FFF2-40B4-BE49-F238E27FC236}">
                <a16:creationId xmlns:a16="http://schemas.microsoft.com/office/drawing/2014/main" id="{24E70296-C325-B190-18A7-E810EFAA212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482326" y="5998222"/>
            <a:ext cx="2781300" cy="4970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3200" dirty="0">
                <a:solidFill>
                  <a:schemeClr val="lt1"/>
                </a:solidFill>
                <a:latin typeface="Aptos Light" panose="020B0004020202020204" pitchFamily="34" charset="0"/>
                <a:cs typeface="Calibri"/>
                <a:sym typeface="Calibri"/>
              </a:rPr>
              <a:t>MÉTODOS DE PAGAMENTO ALTERNATIVOS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4" name="TextBox 8">
            <a:extLst>
              <a:ext uri="{FF2B5EF4-FFF2-40B4-BE49-F238E27FC236}">
                <a16:creationId xmlns:a16="http://schemas.microsoft.com/office/drawing/2014/main" id="{1E86868E-2BF7-9825-C358-D955B92D580B}"/>
              </a:ext>
            </a:extLst>
          </p:cNvPr>
          <p:cNvSpPr txBox="1"/>
          <p:nvPr/>
        </p:nvSpPr>
        <p:spPr>
          <a:xfrm>
            <a:off x="383837" y="2003676"/>
            <a:ext cx="8234405" cy="2577372"/>
          </a:xfrm>
          <a:prstGeom prst="rect">
            <a:avLst/>
          </a:prstGeom>
          <a:ln>
            <a:noFill/>
          </a:ln>
        </p:spPr>
        <p:txBody>
          <a:bodyPr wrap="square" lIns="0" tIns="0" rIns="0" bIns="0" rtlCol="0" anchor="t">
            <a:spAutoFit/>
          </a:bodyPr>
          <a:lstStyle/>
          <a:p>
            <a:pPr marL="285750" indent="-285750" algn="just">
              <a:lnSpc>
                <a:spcPct val="107000"/>
              </a:lnSpc>
              <a:spcBef>
                <a:spcPts val="1200"/>
              </a:spcBef>
              <a:spcAft>
                <a:spcPts val="800"/>
              </a:spcAft>
              <a:buFontTx/>
              <a:buChar char="-"/>
            </a:pPr>
            <a:r>
              <a:rPr lang="pt-PT" sz="1800" dirty="0">
                <a:latin typeface="Aptos Light" panose="020B0004020202020204" pitchFamily="34" charset="0"/>
                <a:ea typeface="Calibri" panose="020F0502020204030204" pitchFamily="34" charset="0"/>
                <a:cs typeface="Arial" panose="020B0604020202020204" pitchFamily="34" charset="0"/>
              </a:rPr>
              <a:t>Formas não tradicionais de realizar transações financeiras para além de dinheiro ou cartões de crédito/débito. 
Ganharam popularidade devido à sua conveniência, acessibilidade, e muitas vezes a sua integração com plataformas digitais. 
Cartões pré-pagos, transferências bancárias, carteiras digitais, </a:t>
            </a:r>
            <a:r>
              <a:rPr lang="pt-PT" sz="1800" dirty="0" err="1">
                <a:latin typeface="Aptos Light" panose="020B0004020202020204" pitchFamily="34" charset="0"/>
                <a:ea typeface="Calibri" panose="020F0502020204030204" pitchFamily="34" charset="0"/>
                <a:cs typeface="Arial" panose="020B0604020202020204" pitchFamily="34" charset="0"/>
              </a:rPr>
              <a:t>criptomoedas</a:t>
            </a:r>
            <a:r>
              <a:rPr lang="pt-PT" sz="1800" dirty="0">
                <a:latin typeface="Aptos Light" panose="020B0004020202020204" pitchFamily="34" charset="0"/>
                <a:ea typeface="Calibri" panose="020F0502020204030204" pitchFamily="34" charset="0"/>
                <a:cs typeface="Arial" panose="020B0604020202020204" pitchFamily="34" charset="0"/>
              </a:rPr>
              <a:t>, programas de fidelidade, cartões locais e opções de pagamento adiado são apenas algumas das possibilidades que se enquadram nesta categoria.</a:t>
            </a:r>
            <a:endParaRPr lang="de-AT" sz="1800" dirty="0">
              <a:latin typeface="Aptos Light" panose="020B00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2757402A-8F7E-A350-70AE-B1A16D693F91}"/>
              </a:ext>
            </a:extLst>
          </p:cNvPr>
          <p:cNvPicPr>
            <a:picLocks noChangeAspect="1"/>
          </p:cNvPicPr>
          <p:nvPr/>
        </p:nvPicPr>
        <p:blipFill>
          <a:blip r:embed="rId4"/>
          <a:stretch>
            <a:fillRect/>
          </a:stretch>
        </p:blipFill>
        <p:spPr>
          <a:xfrm>
            <a:off x="9220179" y="2487500"/>
            <a:ext cx="1752600" cy="1609725"/>
          </a:xfrm>
          <a:prstGeom prst="rect">
            <a:avLst/>
          </a:prstGeom>
        </p:spPr>
      </p:pic>
      <p:pic>
        <p:nvPicPr>
          <p:cNvPr id="2" name="Imagem 1" descr="Uma imagem com texto, Tipo de letra, Azul elétrico, Azul majorelle&#10;&#10;Descrição gerada automaticamente">
            <a:extLst>
              <a:ext uri="{FF2B5EF4-FFF2-40B4-BE49-F238E27FC236}">
                <a16:creationId xmlns:a16="http://schemas.microsoft.com/office/drawing/2014/main" id="{E8219C76-DE50-9CF1-3F50-73B6BE4BED7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3062396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3200" dirty="0">
                <a:solidFill>
                  <a:schemeClr val="lt1"/>
                </a:solidFill>
                <a:latin typeface="Aptos Light" panose="020B0004020202020204" pitchFamily="34" charset="0"/>
                <a:cs typeface="Calibri"/>
                <a:sym typeface="Calibri"/>
              </a:rPr>
              <a:t>TIPOS DE MÉTODOS DE PAGAMENTO ALTERNATIVOS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4" name="TextBox 8">
            <a:extLst>
              <a:ext uri="{FF2B5EF4-FFF2-40B4-BE49-F238E27FC236}">
                <a16:creationId xmlns:a16="http://schemas.microsoft.com/office/drawing/2014/main" id="{1E86868E-2BF7-9825-C358-D955B92D580B}"/>
              </a:ext>
            </a:extLst>
          </p:cNvPr>
          <p:cNvSpPr txBox="1"/>
          <p:nvPr/>
        </p:nvSpPr>
        <p:spPr>
          <a:xfrm>
            <a:off x="1280919" y="2223914"/>
            <a:ext cx="11735622" cy="1938992"/>
          </a:xfrm>
          <a:prstGeom prst="rect">
            <a:avLst/>
          </a:prstGeom>
          <a:ln>
            <a:noFill/>
          </a:ln>
        </p:spPr>
        <p:txBody>
          <a:bodyPr wrap="square" lIns="0" tIns="0" rIns="0" bIns="0" rtlCol="0" anchor="t">
            <a:spAutoFit/>
          </a:bodyPr>
          <a:lstStyle/>
          <a:p>
            <a:pPr marL="342900" indent="-342900" algn="just">
              <a:buFont typeface="Arial" panose="020B0604020202020204" pitchFamily="34" charset="0"/>
              <a:buChar char="•"/>
            </a:pPr>
            <a:r>
              <a:rPr lang="pt-PT" sz="1800" dirty="0">
                <a:solidFill>
                  <a:srgbClr val="0D0D0D"/>
                </a:solidFill>
                <a:latin typeface="Aptos Light" panose="020B0004020202020204" pitchFamily="34" charset="0"/>
              </a:rPr>
              <a:t>Cartões pré-pagos
Transferências bancárias 
Carteiras digitais
</a:t>
            </a:r>
            <a:r>
              <a:rPr lang="pt-PT" sz="1800" dirty="0" err="1">
                <a:solidFill>
                  <a:srgbClr val="0D0D0D"/>
                </a:solidFill>
                <a:latin typeface="Aptos Light" panose="020B0004020202020204" pitchFamily="34" charset="0"/>
              </a:rPr>
              <a:t>Criptomoedas</a:t>
            </a:r>
            <a:r>
              <a:rPr lang="pt-PT" sz="1800" dirty="0">
                <a:solidFill>
                  <a:srgbClr val="0D0D0D"/>
                </a:solidFill>
                <a:latin typeface="Aptos Light" panose="020B0004020202020204" pitchFamily="34" charset="0"/>
              </a:rPr>
              <a:t>
Programas de fidelização
Cartões locais
Opções de atraso de pagamento e parcelamento</a:t>
            </a:r>
            <a:endParaRPr lang="en-US" sz="1800" i="0" dirty="0">
              <a:solidFill>
                <a:srgbClr val="0D0D0D"/>
              </a:solidFill>
              <a:effectLst/>
              <a:latin typeface="Aptos Light" panose="020B0004020202020204" pitchFamily="34" charset="0"/>
            </a:endParaRPr>
          </a:p>
        </p:txBody>
      </p:sp>
      <p:pic>
        <p:nvPicPr>
          <p:cNvPr id="8" name="Grafik 7">
            <a:extLst>
              <a:ext uri="{FF2B5EF4-FFF2-40B4-BE49-F238E27FC236}">
                <a16:creationId xmlns:a16="http://schemas.microsoft.com/office/drawing/2014/main" id="{7BB88D0E-784A-77B7-BB8C-7C129FC5D068}"/>
              </a:ext>
            </a:extLst>
          </p:cNvPr>
          <p:cNvPicPr>
            <a:picLocks noChangeAspect="1"/>
          </p:cNvPicPr>
          <p:nvPr/>
        </p:nvPicPr>
        <p:blipFill>
          <a:blip r:embed="rId4"/>
          <a:stretch>
            <a:fillRect/>
          </a:stretch>
        </p:blipFill>
        <p:spPr>
          <a:xfrm>
            <a:off x="7619067" y="2479997"/>
            <a:ext cx="1276350" cy="1038225"/>
          </a:xfrm>
          <a:prstGeom prst="rect">
            <a:avLst/>
          </a:prstGeom>
        </p:spPr>
      </p:pic>
      <p:pic>
        <p:nvPicPr>
          <p:cNvPr id="2" name="Imagem 1" descr="Uma imagem com texto, Tipo de letra, Azul elétrico, Azul majorelle&#10;&#10;Descrição gerada automaticamente">
            <a:extLst>
              <a:ext uri="{FF2B5EF4-FFF2-40B4-BE49-F238E27FC236}">
                <a16:creationId xmlns:a16="http://schemas.microsoft.com/office/drawing/2014/main" id="{76BB00B3-0545-EE9B-20C1-1A90BD3C379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3398556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55425" y="-59533"/>
            <a:ext cx="7944698"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pt-PT" sz="3200" dirty="0">
                <a:solidFill>
                  <a:schemeClr val="lt1"/>
                </a:solidFill>
                <a:latin typeface="Aptos Light" panose="020B0004020202020204" pitchFamily="34" charset="0"/>
                <a:cs typeface="Calibri"/>
                <a:sym typeface="Calibri"/>
              </a:rPr>
              <a:t>VANTAGENS E INCONVENIENTES DOS MÉTODOS DE PAGAMENTO ALTERNATIVOS</a:t>
            </a:r>
            <a:endParaRPr lang="de-DE" sz="3200" dirty="0">
              <a:solidFill>
                <a:schemeClr val="lt1"/>
              </a:solidFill>
              <a:latin typeface="Aptos Light" panose="020B0004020202020204" pitchFamily="34" charset="0"/>
              <a:cs typeface="Calibri"/>
              <a:sym typeface="Calibri"/>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pt-PT" sz="800" dirty="0">
                <a:solidFill>
                  <a:schemeClr val="tx1"/>
                </a:solidFill>
                <a:latin typeface="Century Gothic" panose="020B0502020202020204" pitchFamily="34" charset="0"/>
              </a:rPr>
              <a:t>Financiado pela União Europeia. No entanto, os pontos de vista e opiniões expressos são exclusivamente da responsabilidade do(s) autor(</a:t>
            </a:r>
            <a:r>
              <a:rPr lang="pt-PT" sz="800" dirty="0" err="1">
                <a:solidFill>
                  <a:schemeClr val="tx1"/>
                </a:solidFill>
                <a:latin typeface="Century Gothic" panose="020B0502020202020204" pitchFamily="34" charset="0"/>
              </a:rPr>
              <a:t>es</a:t>
            </a:r>
            <a:r>
              <a:rPr lang="pt-PT" sz="800" dirty="0">
                <a:solidFill>
                  <a:schemeClr val="tx1"/>
                </a:solidFill>
                <a:latin typeface="Century Gothic" panose="020B0502020202020204" pitchFamily="34" charset="0"/>
              </a:rPr>
              <a:t>) e não refletem necessariamente os da União Europeia ou da Agência de Execução Europeia para a Educação e a Cultura (EACEA). Nem a União Europeia nem a EACEA podem ser responsabilizadas por elas. Número do projeto: 2022-1-AT01-KA220-ADU-000087985</a:t>
            </a:r>
            <a:endParaRPr lang="cs-CZ" sz="800" dirty="0">
              <a:solidFill>
                <a:schemeClr val="tx1"/>
              </a:solidFill>
              <a:latin typeface="Century Gothic" panose="020B0502020202020204" pitchFamily="34" charset="0"/>
            </a:endParaRPr>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4" name="TextBox 8">
            <a:extLst>
              <a:ext uri="{FF2B5EF4-FFF2-40B4-BE49-F238E27FC236}">
                <a16:creationId xmlns:a16="http://schemas.microsoft.com/office/drawing/2014/main" id="{1E86868E-2BF7-9825-C358-D955B92D580B}"/>
              </a:ext>
            </a:extLst>
          </p:cNvPr>
          <p:cNvSpPr txBox="1"/>
          <p:nvPr/>
        </p:nvSpPr>
        <p:spPr>
          <a:xfrm>
            <a:off x="335346" y="2301211"/>
            <a:ext cx="11735622" cy="1684948"/>
          </a:xfrm>
          <a:prstGeom prst="rect">
            <a:avLst/>
          </a:prstGeom>
          <a:ln>
            <a:noFill/>
          </a:ln>
        </p:spPr>
        <p:txBody>
          <a:bodyPr wrap="square" lIns="0" tIns="0" rIns="0" bIns="0" rtlCol="0" anchor="t">
            <a:spAutoFit/>
          </a:bodyPr>
          <a:lstStyle/>
          <a:p>
            <a:pPr marL="285750" indent="-285750" algn="just">
              <a:lnSpc>
                <a:spcPct val="107000"/>
              </a:lnSpc>
              <a:spcBef>
                <a:spcPts val="1200"/>
              </a:spcBef>
              <a:spcAft>
                <a:spcPts val="800"/>
              </a:spcAft>
              <a:buFontTx/>
              <a:buChar char="-"/>
            </a:pPr>
            <a:r>
              <a:rPr lang="pt-PT" sz="2400" dirty="0">
                <a:solidFill>
                  <a:srgbClr val="0D0D0D"/>
                </a:solidFill>
                <a:latin typeface="Aptos Light" panose="020B0004020202020204" pitchFamily="34" charset="0"/>
                <a:cs typeface="Arial" panose="020B0604020202020204" pitchFamily="34" charset="0"/>
              </a:rPr>
              <a:t>Atividade 1: Tipos de métodos de pagamento alternativos
Atividade 2: Vantagens e inconvenientes 
Atividade 3: Segurança e privacidade</a:t>
            </a:r>
            <a:endParaRPr lang="en-US" sz="2400" b="0" i="0" dirty="0">
              <a:solidFill>
                <a:srgbClr val="0D0D0D"/>
              </a:solidFill>
              <a:effectLst/>
              <a:latin typeface="Aptos Light" panose="020B0004020202020204" pitchFamily="34" charset="0"/>
            </a:endParaRPr>
          </a:p>
        </p:txBody>
      </p:sp>
      <p:pic>
        <p:nvPicPr>
          <p:cNvPr id="9" name="Grafik 8">
            <a:extLst>
              <a:ext uri="{FF2B5EF4-FFF2-40B4-BE49-F238E27FC236}">
                <a16:creationId xmlns:a16="http://schemas.microsoft.com/office/drawing/2014/main" id="{B7479F94-C3BF-8C3E-17E9-2EA18C2266A5}"/>
              </a:ext>
            </a:extLst>
          </p:cNvPr>
          <p:cNvPicPr>
            <a:picLocks noChangeAspect="1"/>
          </p:cNvPicPr>
          <p:nvPr/>
        </p:nvPicPr>
        <p:blipFill>
          <a:blip r:embed="rId4"/>
          <a:stretch>
            <a:fillRect/>
          </a:stretch>
        </p:blipFill>
        <p:spPr>
          <a:xfrm>
            <a:off x="7597197" y="2932063"/>
            <a:ext cx="2152650" cy="1466850"/>
          </a:xfrm>
          <a:prstGeom prst="rect">
            <a:avLst/>
          </a:prstGeom>
        </p:spPr>
      </p:pic>
      <p:pic>
        <p:nvPicPr>
          <p:cNvPr id="2" name="Imagem 1" descr="Uma imagem com texto, Tipo de letra, Azul elétrico, Azul majorelle&#10;&#10;Descrição gerada automaticamente">
            <a:extLst>
              <a:ext uri="{FF2B5EF4-FFF2-40B4-BE49-F238E27FC236}">
                <a16:creationId xmlns:a16="http://schemas.microsoft.com/office/drawing/2014/main" id="{2D3788B7-3F12-8874-B7E7-3E919EACC72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3133225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623" name="Google Shape;623;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endParaRPr sz="2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rgbClr val="2F5496"/>
              </a:solidFill>
              <a:latin typeface="Open Sans"/>
              <a:ea typeface="Open Sans"/>
              <a:cs typeface="Open Sans"/>
              <a:sym typeface="Open Sans"/>
            </a:endParaRPr>
          </a:p>
          <a:p>
            <a:pPr marL="0" marR="0" lvl="0" indent="0" algn="ctr" rtl="0">
              <a:spcBef>
                <a:spcPts val="0"/>
              </a:spcBef>
              <a:spcAft>
                <a:spcPts val="0"/>
              </a:spcAft>
              <a:buNone/>
            </a:pPr>
            <a:r>
              <a:rPr lang="de-DE" sz="1200" b="1" dirty="0">
                <a:solidFill>
                  <a:schemeClr val="dk1"/>
                </a:solidFill>
                <a:latin typeface="Calibri"/>
                <a:ea typeface="Calibri"/>
                <a:cs typeface="Calibri"/>
                <a:sym typeface="Calibri"/>
              </a:rPr>
              <a:t>       </a:t>
            </a:r>
            <a:endParaRPr dirty="0"/>
          </a:p>
        </p:txBody>
      </p:sp>
      <p:sp>
        <p:nvSpPr>
          <p:cNvPr id="621" name="Google Shape;621;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Logo&#10;&#10;Description automatically generated">
            <a:extLst>
              <a:ext uri="{FF2B5EF4-FFF2-40B4-BE49-F238E27FC236}">
                <a16:creationId xmlns:a16="http://schemas.microsoft.com/office/drawing/2014/main" id="{026A30E4-CCB1-EC65-B413-A6D8119DB632}"/>
              </a:ext>
            </a:extLst>
          </p:cNvPr>
          <p:cNvPicPr>
            <a:picLocks noChangeAspect="1"/>
          </p:cNvPicPr>
          <p:nvPr/>
        </p:nvPicPr>
        <p:blipFill>
          <a:blip r:embed="rId4"/>
          <a:stretch>
            <a:fillRect/>
          </a:stretch>
        </p:blipFill>
        <p:spPr>
          <a:xfrm>
            <a:off x="154113" y="187068"/>
            <a:ext cx="1339599" cy="1479808"/>
          </a:xfrm>
          <a:prstGeom prst="rect">
            <a:avLst/>
          </a:prstGeom>
        </p:spPr>
      </p:pic>
      <p:sp>
        <p:nvSpPr>
          <p:cNvPr id="6" name="TextBox 5">
            <a:extLst>
              <a:ext uri="{FF2B5EF4-FFF2-40B4-BE49-F238E27FC236}">
                <a16:creationId xmlns:a16="http://schemas.microsoft.com/office/drawing/2014/main" id="{45F92680-5653-E68D-F2D1-A7423C08F497}"/>
              </a:ext>
            </a:extLst>
          </p:cNvPr>
          <p:cNvSpPr txBox="1"/>
          <p:nvPr/>
        </p:nvSpPr>
        <p:spPr>
          <a:xfrm>
            <a:off x="428625" y="2114550"/>
            <a:ext cx="5591175" cy="769441"/>
          </a:xfrm>
          <a:prstGeom prst="rect">
            <a:avLst/>
          </a:prstGeom>
          <a:noFill/>
        </p:spPr>
        <p:txBody>
          <a:bodyPr wrap="square" rtlCol="0">
            <a:spAutoFit/>
          </a:bodyPr>
          <a:lstStyle/>
          <a:p>
            <a:pPr algn="ctr"/>
            <a:r>
              <a:rPr lang="pt-PT" sz="4400" b="1" dirty="0">
                <a:latin typeface="Aptos Light" panose="020B0004020202020204" pitchFamily="34" charset="0"/>
              </a:rPr>
              <a:t>Obrigado!</a:t>
            </a:r>
            <a:endParaRPr lang="en-GB" sz="4400" b="1" dirty="0">
              <a:latin typeface="Aptos Light" panose="020B0004020202020204" pitchFamily="34" charset="0"/>
            </a:endParaRPr>
          </a:p>
        </p:txBody>
      </p:sp>
      <p:pic>
        <p:nvPicPr>
          <p:cNvPr id="4" name="Imagem 3">
            <a:extLst>
              <a:ext uri="{FF2B5EF4-FFF2-40B4-BE49-F238E27FC236}">
                <a16:creationId xmlns:a16="http://schemas.microsoft.com/office/drawing/2014/main" id="{72EDD820-0B85-4173-59E5-A387CFE1631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6801" y="3049940"/>
            <a:ext cx="6133178" cy="1063557"/>
          </a:xfrm>
          <a:prstGeom prst="rect">
            <a:avLst/>
          </a:prstGeom>
        </p:spPr>
      </p:pic>
      <p:sp>
        <p:nvSpPr>
          <p:cNvPr id="3" name="Textfeld 2">
            <a:extLst>
              <a:ext uri="{FF2B5EF4-FFF2-40B4-BE49-F238E27FC236}">
                <a16:creationId xmlns:a16="http://schemas.microsoft.com/office/drawing/2014/main" id="{7B44E2AB-9E08-D7A3-A0CA-2FEB61CD3066}"/>
              </a:ext>
            </a:extLst>
          </p:cNvPr>
          <p:cNvSpPr txBox="1"/>
          <p:nvPr/>
        </p:nvSpPr>
        <p:spPr>
          <a:xfrm>
            <a:off x="-72258" y="6598701"/>
            <a:ext cx="12264258" cy="307777"/>
          </a:xfrm>
          <a:prstGeom prst="rect">
            <a:avLst/>
          </a:prstGeom>
          <a:noFill/>
        </p:spPr>
        <p:txBody>
          <a:bodyPr wrap="square">
            <a:spAutoFit/>
          </a:bodyPr>
          <a:lstStyle/>
          <a:p>
            <a:pPr algn="ctr"/>
            <a:r>
              <a:rPr lang="en-GB" dirty="0">
                <a:solidFill>
                  <a:schemeClr val="tx1"/>
                </a:solidFill>
                <a:latin typeface="Century Gothic" panose="020B0502020202020204" pitchFamily="34" charset="0"/>
              </a:rPr>
              <a:t>Número do Projeto</a:t>
            </a:r>
            <a:r>
              <a:rPr lang="en-GB" sz="1400" dirty="0">
                <a:solidFill>
                  <a:schemeClr val="tx1"/>
                </a:solidFill>
                <a:latin typeface="Century Gothic" panose="020B0502020202020204" pitchFamily="34" charset="0"/>
              </a:rPr>
              <a:t>: 2022-1-AT01-KA220-ADU-000087985</a:t>
            </a:r>
            <a:endParaRPr lang="de-AT" dirty="0"/>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0FCF2937-1ABF-3E25-6A71-32553D33D77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4113" y="6334907"/>
            <a:ext cx="1701193" cy="3040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481638" y="147637"/>
            <a:ext cx="1228725" cy="12192000"/>
            <a:chOff x="0" y="0"/>
            <a:chExt cx="2457450" cy="24384000"/>
          </a:xfrm>
        </p:grpSpPr>
        <p:sp>
          <p:nvSpPr>
            <p:cNvPr id="3" name="Freeform 3"/>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5" name="Freeform 5"/>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3"/>
            <a:stretch>
              <a:fillRect r="-439"/>
            </a:stretch>
          </a:blipFill>
        </p:spPr>
        <p:txBody>
          <a:bodyPr/>
          <a:lstStyle/>
          <a:p>
            <a:endParaRPr lang="de-AT"/>
          </a:p>
        </p:txBody>
      </p:sp>
      <p:grpSp>
        <p:nvGrpSpPr>
          <p:cNvPr id="6" name="Group 6"/>
          <p:cNvGrpSpPr/>
          <p:nvPr/>
        </p:nvGrpSpPr>
        <p:grpSpPr>
          <a:xfrm>
            <a:off x="-1" y="-164319"/>
            <a:ext cx="7212700" cy="1764411"/>
            <a:chOff x="0" y="0"/>
            <a:chExt cx="14425400" cy="3528822"/>
          </a:xfrm>
        </p:grpSpPr>
        <p:sp>
          <p:nvSpPr>
            <p:cNvPr id="7" name="Freeform 7"/>
            <p:cNvSpPr/>
            <p:nvPr/>
          </p:nvSpPr>
          <p:spPr>
            <a:xfrm>
              <a:off x="12700" y="15425"/>
              <a:ext cx="14400023" cy="3498100"/>
            </a:xfrm>
            <a:custGeom>
              <a:avLst/>
              <a:gdLst/>
              <a:ahLst/>
              <a:cxnLst/>
              <a:rect l="l" t="t" r="r" b="b"/>
              <a:pathLst>
                <a:path w="14400023" h="3498100">
                  <a:moveTo>
                    <a:pt x="0" y="583068"/>
                  </a:moveTo>
                  <a:cubicBezTo>
                    <a:pt x="0" y="260993"/>
                    <a:pt x="216408" y="0"/>
                    <a:pt x="483362" y="0"/>
                  </a:cubicBezTo>
                  <a:lnTo>
                    <a:pt x="13916661" y="0"/>
                  </a:lnTo>
                  <a:cubicBezTo>
                    <a:pt x="14183615" y="0"/>
                    <a:pt x="14400023" y="260993"/>
                    <a:pt x="14400023" y="583068"/>
                  </a:cubicBezTo>
                  <a:lnTo>
                    <a:pt x="14400023" y="2915032"/>
                  </a:lnTo>
                  <a:cubicBezTo>
                    <a:pt x="14400023" y="3236954"/>
                    <a:pt x="14183615" y="3498100"/>
                    <a:pt x="13916661" y="3498100"/>
                  </a:cubicBezTo>
                  <a:lnTo>
                    <a:pt x="483362" y="3498100"/>
                  </a:lnTo>
                  <a:cubicBezTo>
                    <a:pt x="216408" y="3497947"/>
                    <a:pt x="0" y="3236954"/>
                    <a:pt x="0" y="2915032"/>
                  </a:cubicBezTo>
                  <a:close/>
                </a:path>
              </a:pathLst>
            </a:custGeom>
            <a:solidFill>
              <a:srgbClr val="4472C4"/>
            </a:solidFill>
          </p:spPr>
          <p:txBody>
            <a:bodyPr/>
            <a:lstStyle/>
            <a:p>
              <a:endParaRPr lang="de-AT"/>
            </a:p>
          </p:txBody>
        </p:sp>
        <p:sp>
          <p:nvSpPr>
            <p:cNvPr id="8" name="Freeform 8"/>
            <p:cNvSpPr/>
            <p:nvPr/>
          </p:nvSpPr>
          <p:spPr>
            <a:xfrm>
              <a:off x="0" y="0"/>
              <a:ext cx="14425423" cy="3528928"/>
            </a:xfrm>
            <a:custGeom>
              <a:avLst/>
              <a:gdLst/>
              <a:ahLst/>
              <a:cxnLst/>
              <a:rect l="l" t="t" r="r" b="b"/>
              <a:pathLst>
                <a:path w="14425423" h="3528928">
                  <a:moveTo>
                    <a:pt x="0" y="598493"/>
                  </a:moveTo>
                  <a:cubicBezTo>
                    <a:pt x="0" y="267779"/>
                    <a:pt x="222250" y="0"/>
                    <a:pt x="496062" y="0"/>
                  </a:cubicBezTo>
                  <a:lnTo>
                    <a:pt x="13929361" y="0"/>
                  </a:lnTo>
                  <a:lnTo>
                    <a:pt x="13929361" y="15425"/>
                  </a:lnTo>
                  <a:lnTo>
                    <a:pt x="13929361" y="0"/>
                  </a:lnTo>
                  <a:cubicBezTo>
                    <a:pt x="14203299" y="0"/>
                    <a:pt x="14425423" y="267779"/>
                    <a:pt x="14425423" y="598493"/>
                  </a:cubicBezTo>
                  <a:lnTo>
                    <a:pt x="14412723" y="598493"/>
                  </a:lnTo>
                  <a:lnTo>
                    <a:pt x="14425423" y="598493"/>
                  </a:lnTo>
                  <a:lnTo>
                    <a:pt x="14425423" y="2930457"/>
                  </a:lnTo>
                  <a:lnTo>
                    <a:pt x="14412723" y="2930457"/>
                  </a:lnTo>
                  <a:lnTo>
                    <a:pt x="14425423" y="2930457"/>
                  </a:lnTo>
                  <a:cubicBezTo>
                    <a:pt x="14425423" y="3261017"/>
                    <a:pt x="14203173" y="3528928"/>
                    <a:pt x="13929361" y="3528928"/>
                  </a:cubicBezTo>
                  <a:lnTo>
                    <a:pt x="13929361" y="3513525"/>
                  </a:lnTo>
                  <a:lnTo>
                    <a:pt x="13929361" y="3528928"/>
                  </a:lnTo>
                  <a:lnTo>
                    <a:pt x="496062" y="3528928"/>
                  </a:lnTo>
                  <a:lnTo>
                    <a:pt x="496062" y="3513525"/>
                  </a:lnTo>
                  <a:lnTo>
                    <a:pt x="496062" y="3528928"/>
                  </a:lnTo>
                  <a:cubicBezTo>
                    <a:pt x="222250" y="3528797"/>
                    <a:pt x="0" y="3261017"/>
                    <a:pt x="0" y="2930457"/>
                  </a:cubicBezTo>
                  <a:lnTo>
                    <a:pt x="0" y="598493"/>
                  </a:lnTo>
                  <a:lnTo>
                    <a:pt x="12700" y="598493"/>
                  </a:lnTo>
                  <a:lnTo>
                    <a:pt x="0" y="598493"/>
                  </a:lnTo>
                  <a:moveTo>
                    <a:pt x="25400" y="598493"/>
                  </a:moveTo>
                  <a:lnTo>
                    <a:pt x="25400" y="2930457"/>
                  </a:lnTo>
                  <a:lnTo>
                    <a:pt x="12700" y="2930457"/>
                  </a:lnTo>
                  <a:lnTo>
                    <a:pt x="25400" y="2930457"/>
                  </a:lnTo>
                  <a:cubicBezTo>
                    <a:pt x="25400" y="3243895"/>
                    <a:pt x="236093" y="3498100"/>
                    <a:pt x="496062" y="3498100"/>
                  </a:cubicBezTo>
                  <a:lnTo>
                    <a:pt x="13929361" y="3498100"/>
                  </a:lnTo>
                  <a:cubicBezTo>
                    <a:pt x="14189456" y="3498100"/>
                    <a:pt x="14400023" y="3243895"/>
                    <a:pt x="14400023" y="2930457"/>
                  </a:cubicBezTo>
                  <a:lnTo>
                    <a:pt x="14400023" y="598493"/>
                  </a:lnTo>
                  <a:cubicBezTo>
                    <a:pt x="14400023" y="285056"/>
                    <a:pt x="14189329" y="30850"/>
                    <a:pt x="13929361" y="30850"/>
                  </a:cubicBezTo>
                  <a:lnTo>
                    <a:pt x="496062" y="30850"/>
                  </a:lnTo>
                  <a:lnTo>
                    <a:pt x="496062" y="15425"/>
                  </a:lnTo>
                  <a:lnTo>
                    <a:pt x="496062" y="30850"/>
                  </a:lnTo>
                  <a:cubicBezTo>
                    <a:pt x="236093" y="30850"/>
                    <a:pt x="25400" y="285056"/>
                    <a:pt x="25400" y="598493"/>
                  </a:cubicBezTo>
                  <a:close/>
                </a:path>
              </a:pathLst>
            </a:custGeom>
            <a:solidFill>
              <a:srgbClr val="31538F"/>
            </a:solidFill>
          </p:spPr>
          <p:txBody>
            <a:bodyPr/>
            <a:lstStyle/>
            <a:p>
              <a:endParaRPr lang="de-AT"/>
            </a:p>
          </p:txBody>
        </p:sp>
        <p:sp>
          <p:nvSpPr>
            <p:cNvPr id="9" name="TextBox 9"/>
            <p:cNvSpPr txBox="1"/>
            <p:nvPr/>
          </p:nvSpPr>
          <p:spPr>
            <a:xfrm>
              <a:off x="0" y="-123825"/>
              <a:ext cx="14425400" cy="3652647"/>
            </a:xfrm>
            <a:prstGeom prst="rect">
              <a:avLst/>
            </a:prstGeom>
          </p:spPr>
          <p:txBody>
            <a:bodyPr lIns="33867" tIns="33867" rIns="33867" bIns="33867" rtlCol="0" anchor="ctr"/>
            <a:lstStyle/>
            <a:p>
              <a:pPr algn="ctr"/>
              <a:r>
                <a:rPr lang="en-US" sz="3200" dirty="0">
                  <a:solidFill>
                    <a:schemeClr val="lt1"/>
                  </a:solidFill>
                  <a:latin typeface="Aptos Light" panose="020B0004020202020204" pitchFamily="34" charset="0"/>
                  <a:cs typeface="Calibri"/>
                </a:rPr>
                <a:t>SEGURANÇA ONLINE</a:t>
              </a:r>
            </a:p>
          </p:txBody>
        </p:sp>
      </p:grpSp>
      <p:sp>
        <p:nvSpPr>
          <p:cNvPr id="10" name="TextBox 10"/>
          <p:cNvSpPr txBox="1"/>
          <p:nvPr/>
        </p:nvSpPr>
        <p:spPr>
          <a:xfrm>
            <a:off x="291337" y="1780217"/>
            <a:ext cx="8975321" cy="3661067"/>
          </a:xfrm>
          <a:prstGeom prst="rect">
            <a:avLst/>
          </a:prstGeom>
        </p:spPr>
        <p:txBody>
          <a:bodyPr wrap="square" lIns="0" tIns="0" rIns="0" bIns="0" rtlCol="0" anchor="t">
            <a:spAutoFit/>
          </a:bodyPr>
          <a:lstStyle/>
          <a:p>
            <a:pPr algn="just">
              <a:lnSpc>
                <a:spcPts val="2199"/>
              </a:lnSpc>
            </a:pPr>
            <a:r>
              <a:rPr lang="pt-PT" sz="1800" b="1" spc="13" dirty="0">
                <a:latin typeface="Aptos Light" panose="020B0004020202020204" pitchFamily="34" charset="0"/>
              </a:rPr>
              <a:t>Identificação de riscos comuns de segurança</a:t>
            </a:r>
          </a:p>
          <a:p>
            <a:pPr algn="just">
              <a:lnSpc>
                <a:spcPts val="2199"/>
              </a:lnSpc>
            </a:pPr>
            <a:r>
              <a:rPr lang="pt-PT" sz="1800" b="1" spc="13" dirty="0">
                <a:latin typeface="Aptos Light" panose="020B0004020202020204" pitchFamily="34" charset="0"/>
              </a:rPr>
              <a:t>
</a:t>
            </a:r>
            <a:r>
              <a:rPr lang="pt-PT" sz="1800" spc="13" dirty="0">
                <a:latin typeface="Aptos Light" panose="020B0004020202020204" pitchFamily="34" charset="0"/>
              </a:rPr>
              <a:t>De acordo com o FBI, citado pela </a:t>
            </a:r>
            <a:r>
              <a:rPr lang="pt-PT" sz="1800" spc="13" dirty="0" err="1">
                <a:latin typeface="Aptos Light" panose="020B0004020202020204" pitchFamily="34" charset="0"/>
              </a:rPr>
              <a:t>Kaspersky</a:t>
            </a:r>
            <a:r>
              <a:rPr lang="pt-PT" sz="1800" spc="13" dirty="0">
                <a:latin typeface="Aptos Light" panose="020B0004020202020204" pitchFamily="34" charset="0"/>
              </a:rPr>
              <a:t>, o roubo de identidade ocorre quando alguém obtém e usa ilegalmente informações pessoais de outra pessoa (como nome, número de segurança social, número de cartão de crédito ou detalhes da conta bancária) para cometer fraude ou outros crimes.</a:t>
            </a:r>
          </a:p>
          <a:p>
            <a:pPr algn="just">
              <a:lnSpc>
                <a:spcPts val="2199"/>
              </a:lnSpc>
            </a:pPr>
            <a:r>
              <a:rPr lang="pt-PT" sz="1800" spc="13" dirty="0">
                <a:latin typeface="Aptos Light" panose="020B0004020202020204" pitchFamily="34" charset="0"/>
              </a:rPr>
              <a:t>
As transações fraudulentas envolvem a aquisição, uso ou transferência não autorizada ou enganosa de fundos, propriedade ou outros ativos por meios enganosos ou desonestos.</a:t>
            </a:r>
          </a:p>
          <a:p>
            <a:pPr algn="just">
              <a:lnSpc>
                <a:spcPts val="2199"/>
              </a:lnSpc>
            </a:pPr>
            <a:r>
              <a:rPr lang="pt-PT" sz="1800" spc="13" dirty="0">
                <a:latin typeface="Aptos Light" panose="020B0004020202020204" pitchFamily="34" charset="0"/>
              </a:rPr>
              <a:t>
As ameaças de </a:t>
            </a:r>
            <a:r>
              <a:rPr lang="pt-PT" sz="1800" spc="13" dirty="0" err="1">
                <a:latin typeface="Aptos Light" panose="020B0004020202020204" pitchFamily="34" charset="0"/>
              </a:rPr>
              <a:t>cibersegurança</a:t>
            </a:r>
            <a:r>
              <a:rPr lang="pt-PT" sz="1800" spc="13" dirty="0">
                <a:latin typeface="Aptos Light" panose="020B0004020202020204" pitchFamily="34" charset="0"/>
              </a:rPr>
              <a:t> referem-se a quaisquer atividades ou eventos maliciosos que procurem comprometer a confidencialidade, integridade ou disponibilidade de informações e sistemas digitais.</a:t>
            </a:r>
            <a:endParaRPr lang="en-US" sz="1800" spc="11" dirty="0">
              <a:latin typeface="Aptos Light" panose="020B0004020202020204" pitchFamily="34" charset="0"/>
            </a:endParaRPr>
          </a:p>
        </p:txBody>
      </p:sp>
      <p:sp>
        <p:nvSpPr>
          <p:cNvPr id="11" name="Freeform 11"/>
          <p:cNvSpPr/>
          <p:nvPr/>
        </p:nvSpPr>
        <p:spPr>
          <a:xfrm>
            <a:off x="9266658" y="2243110"/>
            <a:ext cx="2763929" cy="2743200"/>
          </a:xfrm>
          <a:custGeom>
            <a:avLst/>
            <a:gdLst/>
            <a:ahLst/>
            <a:cxnLst/>
            <a:rect l="l" t="t" r="r" b="b"/>
            <a:pathLst>
              <a:path w="4145894" h="4114800">
                <a:moveTo>
                  <a:pt x="0" y="0"/>
                </a:moveTo>
                <a:lnTo>
                  <a:pt x="4145895" y="0"/>
                </a:lnTo>
                <a:lnTo>
                  <a:pt x="414589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pt-PT" sz="800" spc="-3" dirty="0">
                <a:latin typeface="Evolventa"/>
              </a:rPr>
              <a:t>Financiado pela União Europeia. No entanto, os pontos de vista e opiniões expressos são exclusivamente da responsabilidade do(s) autor(</a:t>
            </a:r>
            <a:r>
              <a:rPr lang="pt-PT" sz="800" spc="-3" dirty="0" err="1">
                <a:latin typeface="Evolventa"/>
              </a:rPr>
              <a:t>es</a:t>
            </a:r>
            <a:r>
              <a:rPr lang="pt-PT" sz="800" spc="-3" dirty="0">
                <a:latin typeface="Evolventa"/>
              </a:rPr>
              <a:t>) e não refletem necessariamente os da União Europeia ou da Agência de Execução Europeia para a Educação e a Cultura (EACEA). Nem a União Europeia nem a EACEA podem ser responsabilizadas por elas. Número do projeto: 2022-1-AT01-KA220-ADU-000087985</a:t>
            </a:r>
            <a:endParaRPr lang="en-US" sz="800" spc="-3" dirty="0">
              <a:latin typeface="Evolventa"/>
            </a:endParaRPr>
          </a:p>
        </p:txBody>
      </p:sp>
      <p:pic>
        <p:nvPicPr>
          <p:cNvPr id="13" name="Imagem 12" descr="Uma imagem com texto, Tipo de letra, Azul elétrico, Azul majorelle&#10;&#10;Descrição gerada automaticamente">
            <a:extLst>
              <a:ext uri="{FF2B5EF4-FFF2-40B4-BE49-F238E27FC236}">
                <a16:creationId xmlns:a16="http://schemas.microsoft.com/office/drawing/2014/main" id="{DE7D8D23-F0A0-633C-F51F-FAF2AC8DAE9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482326" y="5998222"/>
            <a:ext cx="2781300" cy="4970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481638" y="147637"/>
            <a:ext cx="1228725" cy="12192000"/>
            <a:chOff x="0" y="0"/>
            <a:chExt cx="2457450" cy="24384000"/>
          </a:xfrm>
        </p:grpSpPr>
        <p:sp>
          <p:nvSpPr>
            <p:cNvPr id="3" name="Freeform 3"/>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5" name="Freeform 5"/>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3"/>
            <a:stretch>
              <a:fillRect r="-439"/>
            </a:stretch>
          </a:blipFill>
        </p:spPr>
        <p:txBody>
          <a:bodyPr/>
          <a:lstStyle/>
          <a:p>
            <a:endParaRPr lang="de-AT"/>
          </a:p>
        </p:txBody>
      </p:sp>
      <p:grpSp>
        <p:nvGrpSpPr>
          <p:cNvPr id="6" name="Group 6"/>
          <p:cNvGrpSpPr/>
          <p:nvPr/>
        </p:nvGrpSpPr>
        <p:grpSpPr>
          <a:xfrm>
            <a:off x="-1" y="-164319"/>
            <a:ext cx="7212700" cy="1764411"/>
            <a:chOff x="0" y="0"/>
            <a:chExt cx="14425400" cy="3528822"/>
          </a:xfrm>
        </p:grpSpPr>
        <p:sp>
          <p:nvSpPr>
            <p:cNvPr id="7" name="Freeform 7"/>
            <p:cNvSpPr/>
            <p:nvPr/>
          </p:nvSpPr>
          <p:spPr>
            <a:xfrm>
              <a:off x="12700" y="15425"/>
              <a:ext cx="14400023" cy="3498100"/>
            </a:xfrm>
            <a:custGeom>
              <a:avLst/>
              <a:gdLst/>
              <a:ahLst/>
              <a:cxnLst/>
              <a:rect l="l" t="t" r="r" b="b"/>
              <a:pathLst>
                <a:path w="14400023" h="3498100">
                  <a:moveTo>
                    <a:pt x="0" y="583068"/>
                  </a:moveTo>
                  <a:cubicBezTo>
                    <a:pt x="0" y="260993"/>
                    <a:pt x="216408" y="0"/>
                    <a:pt x="483362" y="0"/>
                  </a:cubicBezTo>
                  <a:lnTo>
                    <a:pt x="13916661" y="0"/>
                  </a:lnTo>
                  <a:cubicBezTo>
                    <a:pt x="14183615" y="0"/>
                    <a:pt x="14400023" y="260993"/>
                    <a:pt x="14400023" y="583068"/>
                  </a:cubicBezTo>
                  <a:lnTo>
                    <a:pt x="14400023" y="2915032"/>
                  </a:lnTo>
                  <a:cubicBezTo>
                    <a:pt x="14400023" y="3236954"/>
                    <a:pt x="14183615" y="3498100"/>
                    <a:pt x="13916661" y="3498100"/>
                  </a:cubicBezTo>
                  <a:lnTo>
                    <a:pt x="483362" y="3498100"/>
                  </a:lnTo>
                  <a:cubicBezTo>
                    <a:pt x="216408" y="3497947"/>
                    <a:pt x="0" y="3236954"/>
                    <a:pt x="0" y="2915032"/>
                  </a:cubicBezTo>
                  <a:close/>
                </a:path>
              </a:pathLst>
            </a:custGeom>
            <a:solidFill>
              <a:srgbClr val="4472C4"/>
            </a:solidFill>
          </p:spPr>
          <p:txBody>
            <a:bodyPr/>
            <a:lstStyle/>
            <a:p>
              <a:endParaRPr lang="de-AT"/>
            </a:p>
          </p:txBody>
        </p:sp>
        <p:sp>
          <p:nvSpPr>
            <p:cNvPr id="8" name="Freeform 8"/>
            <p:cNvSpPr/>
            <p:nvPr/>
          </p:nvSpPr>
          <p:spPr>
            <a:xfrm>
              <a:off x="0" y="0"/>
              <a:ext cx="14425423" cy="3528928"/>
            </a:xfrm>
            <a:custGeom>
              <a:avLst/>
              <a:gdLst/>
              <a:ahLst/>
              <a:cxnLst/>
              <a:rect l="l" t="t" r="r" b="b"/>
              <a:pathLst>
                <a:path w="14425423" h="3528928">
                  <a:moveTo>
                    <a:pt x="0" y="598493"/>
                  </a:moveTo>
                  <a:cubicBezTo>
                    <a:pt x="0" y="267779"/>
                    <a:pt x="222250" y="0"/>
                    <a:pt x="496062" y="0"/>
                  </a:cubicBezTo>
                  <a:lnTo>
                    <a:pt x="13929361" y="0"/>
                  </a:lnTo>
                  <a:lnTo>
                    <a:pt x="13929361" y="15425"/>
                  </a:lnTo>
                  <a:lnTo>
                    <a:pt x="13929361" y="0"/>
                  </a:lnTo>
                  <a:cubicBezTo>
                    <a:pt x="14203299" y="0"/>
                    <a:pt x="14425423" y="267779"/>
                    <a:pt x="14425423" y="598493"/>
                  </a:cubicBezTo>
                  <a:lnTo>
                    <a:pt x="14412723" y="598493"/>
                  </a:lnTo>
                  <a:lnTo>
                    <a:pt x="14425423" y="598493"/>
                  </a:lnTo>
                  <a:lnTo>
                    <a:pt x="14425423" y="2930457"/>
                  </a:lnTo>
                  <a:lnTo>
                    <a:pt x="14412723" y="2930457"/>
                  </a:lnTo>
                  <a:lnTo>
                    <a:pt x="14425423" y="2930457"/>
                  </a:lnTo>
                  <a:cubicBezTo>
                    <a:pt x="14425423" y="3261017"/>
                    <a:pt x="14203173" y="3528928"/>
                    <a:pt x="13929361" y="3528928"/>
                  </a:cubicBezTo>
                  <a:lnTo>
                    <a:pt x="13929361" y="3513525"/>
                  </a:lnTo>
                  <a:lnTo>
                    <a:pt x="13929361" y="3528928"/>
                  </a:lnTo>
                  <a:lnTo>
                    <a:pt x="496062" y="3528928"/>
                  </a:lnTo>
                  <a:lnTo>
                    <a:pt x="496062" y="3513525"/>
                  </a:lnTo>
                  <a:lnTo>
                    <a:pt x="496062" y="3528928"/>
                  </a:lnTo>
                  <a:cubicBezTo>
                    <a:pt x="222250" y="3528797"/>
                    <a:pt x="0" y="3261017"/>
                    <a:pt x="0" y="2930457"/>
                  </a:cubicBezTo>
                  <a:lnTo>
                    <a:pt x="0" y="598493"/>
                  </a:lnTo>
                  <a:lnTo>
                    <a:pt x="12700" y="598493"/>
                  </a:lnTo>
                  <a:lnTo>
                    <a:pt x="0" y="598493"/>
                  </a:lnTo>
                  <a:moveTo>
                    <a:pt x="25400" y="598493"/>
                  </a:moveTo>
                  <a:lnTo>
                    <a:pt x="25400" y="2930457"/>
                  </a:lnTo>
                  <a:lnTo>
                    <a:pt x="12700" y="2930457"/>
                  </a:lnTo>
                  <a:lnTo>
                    <a:pt x="25400" y="2930457"/>
                  </a:lnTo>
                  <a:cubicBezTo>
                    <a:pt x="25400" y="3243895"/>
                    <a:pt x="236093" y="3498100"/>
                    <a:pt x="496062" y="3498100"/>
                  </a:cubicBezTo>
                  <a:lnTo>
                    <a:pt x="13929361" y="3498100"/>
                  </a:lnTo>
                  <a:cubicBezTo>
                    <a:pt x="14189456" y="3498100"/>
                    <a:pt x="14400023" y="3243895"/>
                    <a:pt x="14400023" y="2930457"/>
                  </a:cubicBezTo>
                  <a:lnTo>
                    <a:pt x="14400023" y="598493"/>
                  </a:lnTo>
                  <a:cubicBezTo>
                    <a:pt x="14400023" y="285056"/>
                    <a:pt x="14189329" y="30850"/>
                    <a:pt x="13929361" y="30850"/>
                  </a:cubicBezTo>
                  <a:lnTo>
                    <a:pt x="496062" y="30850"/>
                  </a:lnTo>
                  <a:lnTo>
                    <a:pt x="496062" y="15425"/>
                  </a:lnTo>
                  <a:lnTo>
                    <a:pt x="496062" y="30850"/>
                  </a:lnTo>
                  <a:cubicBezTo>
                    <a:pt x="236093" y="30850"/>
                    <a:pt x="25400" y="285056"/>
                    <a:pt x="25400" y="598493"/>
                  </a:cubicBezTo>
                  <a:close/>
                </a:path>
              </a:pathLst>
            </a:custGeom>
            <a:solidFill>
              <a:srgbClr val="31538F"/>
            </a:solidFill>
          </p:spPr>
          <p:txBody>
            <a:bodyPr/>
            <a:lstStyle/>
            <a:p>
              <a:endParaRPr lang="de-AT"/>
            </a:p>
          </p:txBody>
        </p:sp>
        <p:sp>
          <p:nvSpPr>
            <p:cNvPr id="9" name="TextBox 9"/>
            <p:cNvSpPr txBox="1"/>
            <p:nvPr/>
          </p:nvSpPr>
          <p:spPr>
            <a:xfrm>
              <a:off x="0" y="-123825"/>
              <a:ext cx="14425400" cy="3652647"/>
            </a:xfrm>
            <a:prstGeom prst="rect">
              <a:avLst/>
            </a:prstGeom>
          </p:spPr>
          <p:txBody>
            <a:bodyPr lIns="33867" tIns="33867" rIns="33867" bIns="33867" rtlCol="0" anchor="ctr"/>
            <a:lstStyle/>
            <a:p>
              <a:pPr algn="ctr"/>
              <a:r>
                <a:rPr lang="en-US" sz="3200" dirty="0">
                  <a:solidFill>
                    <a:schemeClr val="lt1"/>
                  </a:solidFill>
                  <a:latin typeface="Aptos Light" panose="020B0004020202020204" pitchFamily="34" charset="0"/>
                  <a:cs typeface="Calibri"/>
                </a:rPr>
                <a:t>SEGURANÇA ONLINE</a:t>
              </a:r>
            </a:p>
          </p:txBody>
        </p:sp>
      </p:grpSp>
      <p:sp>
        <p:nvSpPr>
          <p:cNvPr id="10" name="Freeform 10"/>
          <p:cNvSpPr/>
          <p:nvPr/>
        </p:nvSpPr>
        <p:spPr>
          <a:xfrm rot="-2493594">
            <a:off x="372351" y="2702646"/>
            <a:ext cx="331683" cy="680191"/>
          </a:xfrm>
          <a:custGeom>
            <a:avLst/>
            <a:gdLst/>
            <a:ahLst/>
            <a:cxnLst/>
            <a:rect l="l" t="t" r="r" b="b"/>
            <a:pathLst>
              <a:path w="497525" h="1020287">
                <a:moveTo>
                  <a:pt x="0" y="0"/>
                </a:moveTo>
                <a:lnTo>
                  <a:pt x="497525" y="0"/>
                </a:lnTo>
                <a:lnTo>
                  <a:pt x="497525" y="1020286"/>
                </a:lnTo>
                <a:lnTo>
                  <a:pt x="0" y="1020286"/>
                </a:lnTo>
                <a:lnTo>
                  <a:pt x="0" y="0"/>
                </a:lnTo>
                <a:close/>
              </a:path>
            </a:pathLst>
          </a:custGeom>
          <a:blipFill>
            <a:blip r:embed="rId4"/>
            <a:stretch>
              <a:fillRect/>
            </a:stretch>
          </a:blipFill>
        </p:spPr>
        <p:txBody>
          <a:bodyPr/>
          <a:lstStyle/>
          <a:p>
            <a:endParaRPr lang="de-AT"/>
          </a:p>
        </p:txBody>
      </p:sp>
      <p:sp>
        <p:nvSpPr>
          <p:cNvPr id="11" name="TextBox 11"/>
          <p:cNvSpPr txBox="1"/>
          <p:nvPr/>
        </p:nvSpPr>
        <p:spPr>
          <a:xfrm>
            <a:off x="396296" y="1734587"/>
            <a:ext cx="6827112" cy="820738"/>
          </a:xfrm>
          <a:prstGeom prst="rect">
            <a:avLst/>
          </a:prstGeom>
        </p:spPr>
        <p:txBody>
          <a:bodyPr lIns="0" tIns="0" rIns="0" bIns="0" rtlCol="0" anchor="t">
            <a:spAutoFit/>
          </a:bodyPr>
          <a:lstStyle/>
          <a:p>
            <a:pPr algn="just">
              <a:lnSpc>
                <a:spcPts val="2399"/>
              </a:lnSpc>
            </a:pPr>
            <a:r>
              <a:rPr lang="pt-PT" sz="1800" b="1" spc="14" dirty="0">
                <a:latin typeface="Aptos Light" panose="020B0004020202020204" pitchFamily="34" charset="0"/>
              </a:rPr>
              <a:t>Impacto financeiro e emocional nos indivíduos</a:t>
            </a:r>
            <a:endParaRPr lang="en-US" sz="1800" b="1" spc="14" dirty="0">
              <a:latin typeface="Aptos Light" panose="020B0004020202020204" pitchFamily="34" charset="0"/>
            </a:endParaRPr>
          </a:p>
          <a:p>
            <a:pPr algn="just">
              <a:lnSpc>
                <a:spcPts val="1999"/>
              </a:lnSpc>
            </a:pPr>
            <a:endParaRPr lang="en-US" sz="1800" b="1" spc="14" dirty="0">
              <a:latin typeface="Aptos Light" panose="020B0004020202020204" pitchFamily="34" charset="0"/>
            </a:endParaRPr>
          </a:p>
          <a:p>
            <a:pPr algn="just">
              <a:lnSpc>
                <a:spcPts val="1999"/>
              </a:lnSpc>
            </a:pPr>
            <a:endParaRPr lang="en-US" sz="1800" b="1" spc="14" dirty="0">
              <a:latin typeface="Aptos Light" panose="020B0004020202020204" pitchFamily="34" charset="0"/>
            </a:endParaRPr>
          </a:p>
        </p:txBody>
      </p:sp>
      <p:sp>
        <p:nvSpPr>
          <p:cNvPr id="12" name="Freeform 12"/>
          <p:cNvSpPr/>
          <p:nvPr/>
        </p:nvSpPr>
        <p:spPr>
          <a:xfrm rot="-2493594">
            <a:off x="372351" y="3476096"/>
            <a:ext cx="331683" cy="680191"/>
          </a:xfrm>
          <a:custGeom>
            <a:avLst/>
            <a:gdLst/>
            <a:ahLst/>
            <a:cxnLst/>
            <a:rect l="l" t="t" r="r" b="b"/>
            <a:pathLst>
              <a:path w="497525" h="1020287">
                <a:moveTo>
                  <a:pt x="0" y="0"/>
                </a:moveTo>
                <a:lnTo>
                  <a:pt x="497525" y="0"/>
                </a:lnTo>
                <a:lnTo>
                  <a:pt x="497525" y="1020287"/>
                </a:lnTo>
                <a:lnTo>
                  <a:pt x="0" y="1020287"/>
                </a:lnTo>
                <a:lnTo>
                  <a:pt x="0" y="0"/>
                </a:lnTo>
                <a:close/>
              </a:path>
            </a:pathLst>
          </a:custGeom>
          <a:blipFill>
            <a:blip r:embed="rId4"/>
            <a:stretch>
              <a:fillRect/>
            </a:stretch>
          </a:blipFill>
        </p:spPr>
        <p:txBody>
          <a:bodyPr/>
          <a:lstStyle/>
          <a:p>
            <a:endParaRPr lang="de-AT"/>
          </a:p>
        </p:txBody>
      </p:sp>
      <p:sp>
        <p:nvSpPr>
          <p:cNvPr id="13" name="Freeform 13"/>
          <p:cNvSpPr/>
          <p:nvPr/>
        </p:nvSpPr>
        <p:spPr>
          <a:xfrm rot="-2493594">
            <a:off x="372351" y="4249548"/>
            <a:ext cx="331683" cy="680191"/>
          </a:xfrm>
          <a:custGeom>
            <a:avLst/>
            <a:gdLst/>
            <a:ahLst/>
            <a:cxnLst/>
            <a:rect l="l" t="t" r="r" b="b"/>
            <a:pathLst>
              <a:path w="497525" h="1020287">
                <a:moveTo>
                  <a:pt x="0" y="0"/>
                </a:moveTo>
                <a:lnTo>
                  <a:pt x="497525" y="0"/>
                </a:lnTo>
                <a:lnTo>
                  <a:pt x="497525" y="1020287"/>
                </a:lnTo>
                <a:lnTo>
                  <a:pt x="0" y="1020287"/>
                </a:lnTo>
                <a:lnTo>
                  <a:pt x="0" y="0"/>
                </a:lnTo>
                <a:close/>
              </a:path>
            </a:pathLst>
          </a:custGeom>
          <a:blipFill>
            <a:blip r:embed="rId4"/>
            <a:stretch>
              <a:fillRect/>
            </a:stretch>
          </a:blipFill>
        </p:spPr>
        <p:txBody>
          <a:bodyPr/>
          <a:lstStyle/>
          <a:p>
            <a:endParaRPr lang="de-AT"/>
          </a:p>
        </p:txBody>
      </p:sp>
      <p:sp>
        <p:nvSpPr>
          <p:cNvPr id="14" name="Freeform 14"/>
          <p:cNvSpPr/>
          <p:nvPr/>
        </p:nvSpPr>
        <p:spPr>
          <a:xfrm rot="-2493594">
            <a:off x="6874071" y="2783714"/>
            <a:ext cx="331683" cy="680191"/>
          </a:xfrm>
          <a:custGeom>
            <a:avLst/>
            <a:gdLst/>
            <a:ahLst/>
            <a:cxnLst/>
            <a:rect l="l" t="t" r="r" b="b"/>
            <a:pathLst>
              <a:path w="497525" h="1020287">
                <a:moveTo>
                  <a:pt x="0" y="0"/>
                </a:moveTo>
                <a:lnTo>
                  <a:pt x="497525" y="0"/>
                </a:lnTo>
                <a:lnTo>
                  <a:pt x="497525" y="1020287"/>
                </a:lnTo>
                <a:lnTo>
                  <a:pt x="0" y="1020287"/>
                </a:lnTo>
                <a:lnTo>
                  <a:pt x="0" y="0"/>
                </a:lnTo>
                <a:close/>
              </a:path>
            </a:pathLst>
          </a:custGeom>
          <a:blipFill>
            <a:blip r:embed="rId4"/>
            <a:stretch>
              <a:fillRect/>
            </a:stretch>
          </a:blipFill>
        </p:spPr>
        <p:txBody>
          <a:bodyPr/>
          <a:lstStyle/>
          <a:p>
            <a:endParaRPr lang="de-AT"/>
          </a:p>
        </p:txBody>
      </p:sp>
      <p:sp>
        <p:nvSpPr>
          <p:cNvPr id="15" name="Freeform 15"/>
          <p:cNvSpPr/>
          <p:nvPr/>
        </p:nvSpPr>
        <p:spPr>
          <a:xfrm rot="-2493594">
            <a:off x="6874071" y="3557165"/>
            <a:ext cx="331683" cy="680191"/>
          </a:xfrm>
          <a:custGeom>
            <a:avLst/>
            <a:gdLst/>
            <a:ahLst/>
            <a:cxnLst/>
            <a:rect l="l" t="t" r="r" b="b"/>
            <a:pathLst>
              <a:path w="497525" h="1020287">
                <a:moveTo>
                  <a:pt x="0" y="0"/>
                </a:moveTo>
                <a:lnTo>
                  <a:pt x="497525" y="0"/>
                </a:lnTo>
                <a:lnTo>
                  <a:pt x="497525" y="1020287"/>
                </a:lnTo>
                <a:lnTo>
                  <a:pt x="0" y="1020287"/>
                </a:lnTo>
                <a:lnTo>
                  <a:pt x="0" y="0"/>
                </a:lnTo>
                <a:close/>
              </a:path>
            </a:pathLst>
          </a:custGeom>
          <a:blipFill>
            <a:blip r:embed="rId4"/>
            <a:stretch>
              <a:fillRect/>
            </a:stretch>
          </a:blipFill>
        </p:spPr>
        <p:txBody>
          <a:bodyPr/>
          <a:lstStyle/>
          <a:p>
            <a:endParaRPr lang="de-AT"/>
          </a:p>
        </p:txBody>
      </p:sp>
      <p:sp>
        <p:nvSpPr>
          <p:cNvPr id="16" name="Freeform 16"/>
          <p:cNvSpPr/>
          <p:nvPr/>
        </p:nvSpPr>
        <p:spPr>
          <a:xfrm rot="-2493594">
            <a:off x="6874071" y="4330616"/>
            <a:ext cx="331683" cy="680191"/>
          </a:xfrm>
          <a:custGeom>
            <a:avLst/>
            <a:gdLst/>
            <a:ahLst/>
            <a:cxnLst/>
            <a:rect l="l" t="t" r="r" b="b"/>
            <a:pathLst>
              <a:path w="497525" h="1020287">
                <a:moveTo>
                  <a:pt x="0" y="0"/>
                </a:moveTo>
                <a:lnTo>
                  <a:pt x="497525" y="0"/>
                </a:lnTo>
                <a:lnTo>
                  <a:pt x="497525" y="1020286"/>
                </a:lnTo>
                <a:lnTo>
                  <a:pt x="0" y="1020286"/>
                </a:lnTo>
                <a:lnTo>
                  <a:pt x="0" y="0"/>
                </a:lnTo>
                <a:close/>
              </a:path>
            </a:pathLst>
          </a:custGeom>
          <a:blipFill>
            <a:blip r:embed="rId4"/>
            <a:stretch>
              <a:fillRect/>
            </a:stretch>
          </a:blipFill>
        </p:spPr>
        <p:txBody>
          <a:bodyPr/>
          <a:lstStyle/>
          <a:p>
            <a:endParaRPr lang="de-AT"/>
          </a:p>
        </p:txBody>
      </p:sp>
      <p:sp>
        <p:nvSpPr>
          <p:cNvPr id="17" name="Freeform 17"/>
          <p:cNvSpPr/>
          <p:nvPr/>
        </p:nvSpPr>
        <p:spPr>
          <a:xfrm>
            <a:off x="8834467" y="685800"/>
            <a:ext cx="1278237" cy="1951506"/>
          </a:xfrm>
          <a:custGeom>
            <a:avLst/>
            <a:gdLst/>
            <a:ahLst/>
            <a:cxnLst/>
            <a:rect l="l" t="t" r="r" b="b"/>
            <a:pathLst>
              <a:path w="1917355" h="2927259">
                <a:moveTo>
                  <a:pt x="0" y="0"/>
                </a:moveTo>
                <a:lnTo>
                  <a:pt x="1917355" y="0"/>
                </a:lnTo>
                <a:lnTo>
                  <a:pt x="1917355" y="2927259"/>
                </a:lnTo>
                <a:lnTo>
                  <a:pt x="0" y="2927259"/>
                </a:lnTo>
                <a:lnTo>
                  <a:pt x="0" y="0"/>
                </a:lnTo>
                <a:close/>
              </a:path>
            </a:pathLst>
          </a:custGeom>
          <a:blipFill>
            <a:blip r:embed="rId5"/>
            <a:stretch>
              <a:fillRect/>
            </a:stretch>
          </a:blipFill>
        </p:spPr>
        <p:txBody>
          <a:bodyPr/>
          <a:lstStyle/>
          <a:p>
            <a:endParaRPr lang="de-AT"/>
          </a:p>
        </p:txBody>
      </p:sp>
      <p:sp>
        <p:nvSpPr>
          <p:cNvPr id="18" name="TextBox 18"/>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pt-PT" sz="800" spc="-3" dirty="0">
                <a:latin typeface="Evolventa"/>
              </a:rPr>
              <a:t>Financiado pela União Europeia. No entanto, os pontos de vista e opiniões expressos são exclusivamente da responsabilidade do(s) autor(</a:t>
            </a:r>
            <a:r>
              <a:rPr lang="pt-PT" sz="800" spc="-3" dirty="0" err="1">
                <a:latin typeface="Evolventa"/>
              </a:rPr>
              <a:t>es</a:t>
            </a:r>
            <a:r>
              <a:rPr lang="pt-PT" sz="800" spc="-3" dirty="0">
                <a:latin typeface="Evolventa"/>
              </a:rPr>
              <a:t>) e não refletem necessariamente os da União Europeia ou da Agência de Execução Europeia para a Educação e a Cultura (EACEA). Nem a União Europeia nem a EACEA podem ser responsabilizadas por elas. Número do projeto: 2022-1-AT01-KA220-ADU-000087985</a:t>
            </a:r>
            <a:endParaRPr lang="en-US" sz="800" spc="-3" dirty="0">
              <a:latin typeface="Evolventa"/>
            </a:endParaRPr>
          </a:p>
        </p:txBody>
      </p:sp>
      <p:sp>
        <p:nvSpPr>
          <p:cNvPr id="19" name="TextBox 19"/>
          <p:cNvSpPr txBox="1"/>
          <p:nvPr/>
        </p:nvSpPr>
        <p:spPr>
          <a:xfrm>
            <a:off x="188479" y="2344361"/>
            <a:ext cx="1683000" cy="254109"/>
          </a:xfrm>
          <a:prstGeom prst="rect">
            <a:avLst/>
          </a:prstGeom>
        </p:spPr>
        <p:txBody>
          <a:bodyPr wrap="square" lIns="0" tIns="0" rIns="0" bIns="0" rtlCol="0" anchor="t">
            <a:spAutoFit/>
          </a:bodyPr>
          <a:lstStyle/>
          <a:p>
            <a:pPr algn="ctr">
              <a:lnSpc>
                <a:spcPts val="2053"/>
              </a:lnSpc>
            </a:pPr>
            <a:r>
              <a:rPr lang="en-US" sz="1467" dirty="0" err="1">
                <a:solidFill>
                  <a:srgbClr val="E6262C"/>
                </a:solidFill>
                <a:latin typeface="Aptos Light" panose="020B0004020202020204" pitchFamily="34" charset="0"/>
              </a:rPr>
              <a:t>Financeiramente</a:t>
            </a:r>
            <a:endParaRPr lang="en-US" sz="1467" dirty="0">
              <a:solidFill>
                <a:srgbClr val="E6262C"/>
              </a:solidFill>
              <a:latin typeface="Aptos Light" panose="020B0004020202020204" pitchFamily="34" charset="0"/>
            </a:endParaRPr>
          </a:p>
        </p:txBody>
      </p:sp>
      <p:sp>
        <p:nvSpPr>
          <p:cNvPr id="20" name="TextBox 20"/>
          <p:cNvSpPr txBox="1"/>
          <p:nvPr/>
        </p:nvSpPr>
        <p:spPr>
          <a:xfrm>
            <a:off x="1049227" y="3040321"/>
            <a:ext cx="5072317" cy="473719"/>
          </a:xfrm>
          <a:prstGeom prst="rect">
            <a:avLst/>
          </a:prstGeom>
        </p:spPr>
        <p:txBody>
          <a:bodyPr wrap="square" lIns="0" tIns="0" rIns="0" bIns="0" rtlCol="0" anchor="t">
            <a:spAutoFit/>
          </a:bodyPr>
          <a:lstStyle/>
          <a:p>
            <a:pPr algn="just">
              <a:lnSpc>
                <a:spcPts val="1867"/>
              </a:lnSpc>
            </a:pPr>
            <a:r>
              <a:rPr lang="pt-PT" sz="1333" dirty="0">
                <a:latin typeface="Aptos Light" panose="020B0004020202020204" pitchFamily="34" charset="0"/>
              </a:rPr>
              <a:t>Roubo de identidade (perdas financeiras devido a transações não autorizadas, empréstimos fraudulentos ou cobranças em suas contas)</a:t>
            </a:r>
            <a:endParaRPr lang="en-US" sz="1333" dirty="0">
              <a:latin typeface="Aptos Light" panose="020B0004020202020204" pitchFamily="34" charset="0"/>
            </a:endParaRPr>
          </a:p>
        </p:txBody>
      </p:sp>
      <p:sp>
        <p:nvSpPr>
          <p:cNvPr id="21" name="TextBox 21"/>
          <p:cNvSpPr txBox="1"/>
          <p:nvPr/>
        </p:nvSpPr>
        <p:spPr>
          <a:xfrm>
            <a:off x="1058107" y="3817425"/>
            <a:ext cx="5063437" cy="717376"/>
          </a:xfrm>
          <a:prstGeom prst="rect">
            <a:avLst/>
          </a:prstGeom>
        </p:spPr>
        <p:txBody>
          <a:bodyPr wrap="square" lIns="0" tIns="0" rIns="0" bIns="0" rtlCol="0" anchor="t">
            <a:spAutoFit/>
          </a:bodyPr>
          <a:lstStyle/>
          <a:p>
            <a:pPr algn="just">
              <a:lnSpc>
                <a:spcPts val="1867"/>
              </a:lnSpc>
            </a:pPr>
            <a:r>
              <a:rPr lang="pt-PT" sz="1333" dirty="0">
                <a:latin typeface="Aptos Light" panose="020B0004020202020204" pitchFamily="34" charset="0"/>
              </a:rPr>
              <a:t>Transações fraudulentas (sofrem perdas financeiras diretas se os fundos forem roubados ou cobranças não autorizadas forem feitas em suas contas)</a:t>
            </a:r>
            <a:endParaRPr lang="en-US" sz="1333" dirty="0">
              <a:latin typeface="Aptos Light" panose="020B0004020202020204" pitchFamily="34" charset="0"/>
            </a:endParaRPr>
          </a:p>
        </p:txBody>
      </p:sp>
      <p:sp>
        <p:nvSpPr>
          <p:cNvPr id="22" name="TextBox 22"/>
          <p:cNvSpPr txBox="1"/>
          <p:nvPr/>
        </p:nvSpPr>
        <p:spPr>
          <a:xfrm>
            <a:off x="1049227" y="4592972"/>
            <a:ext cx="5072318" cy="961032"/>
          </a:xfrm>
          <a:prstGeom prst="rect">
            <a:avLst/>
          </a:prstGeom>
        </p:spPr>
        <p:txBody>
          <a:bodyPr wrap="square" lIns="0" tIns="0" rIns="0" bIns="0" rtlCol="0" anchor="t">
            <a:spAutoFit/>
          </a:bodyPr>
          <a:lstStyle/>
          <a:p>
            <a:pPr algn="just">
              <a:lnSpc>
                <a:spcPts val="1867"/>
              </a:lnSpc>
            </a:pPr>
            <a:r>
              <a:rPr lang="pt-PT" sz="1333" dirty="0">
                <a:latin typeface="Aptos Light" panose="020B0004020202020204" pitchFamily="34" charset="0"/>
              </a:rPr>
              <a:t>Ameaças de </a:t>
            </a:r>
            <a:r>
              <a:rPr lang="pt-PT" sz="1333" dirty="0" err="1">
                <a:latin typeface="Aptos Light" panose="020B0004020202020204" pitchFamily="34" charset="0"/>
              </a:rPr>
              <a:t>cibersegurança</a:t>
            </a:r>
            <a:r>
              <a:rPr lang="pt-PT" sz="1333" dirty="0">
                <a:latin typeface="Aptos Light" panose="020B0004020202020204" pitchFamily="34" charset="0"/>
              </a:rPr>
              <a:t> (perdas financeiras resultantes de informações financeiras roubadas, pagamentos de resgate para recuperar o acesso a dados encriptados ou custos associados à recuperação de violações de dados)</a:t>
            </a:r>
            <a:endParaRPr lang="en-US" sz="1333" dirty="0">
              <a:latin typeface="Aptos Light" panose="020B0004020202020204" pitchFamily="34" charset="0"/>
            </a:endParaRPr>
          </a:p>
        </p:txBody>
      </p:sp>
      <p:sp>
        <p:nvSpPr>
          <p:cNvPr id="23" name="TextBox 23"/>
          <p:cNvSpPr txBox="1"/>
          <p:nvPr/>
        </p:nvSpPr>
        <p:spPr>
          <a:xfrm>
            <a:off x="6690561" y="2344361"/>
            <a:ext cx="1596189" cy="254109"/>
          </a:xfrm>
          <a:prstGeom prst="rect">
            <a:avLst/>
          </a:prstGeom>
        </p:spPr>
        <p:txBody>
          <a:bodyPr wrap="square" lIns="0" tIns="0" rIns="0" bIns="0" rtlCol="0" anchor="t">
            <a:spAutoFit/>
          </a:bodyPr>
          <a:lstStyle/>
          <a:p>
            <a:pPr algn="ctr">
              <a:lnSpc>
                <a:spcPts val="2053"/>
              </a:lnSpc>
            </a:pPr>
            <a:r>
              <a:rPr lang="en-US" sz="1467" dirty="0" err="1">
                <a:solidFill>
                  <a:srgbClr val="07518C"/>
                </a:solidFill>
                <a:latin typeface="Aptos Light" panose="020B0004020202020204" pitchFamily="34" charset="0"/>
              </a:rPr>
              <a:t>Emocionalmente</a:t>
            </a:r>
            <a:endParaRPr lang="en-US" sz="1467" dirty="0">
              <a:solidFill>
                <a:srgbClr val="07518C"/>
              </a:solidFill>
              <a:latin typeface="Aptos Light" panose="020B0004020202020204" pitchFamily="34" charset="0"/>
            </a:endParaRPr>
          </a:p>
        </p:txBody>
      </p:sp>
      <p:sp>
        <p:nvSpPr>
          <p:cNvPr id="24" name="TextBox 24"/>
          <p:cNvSpPr txBox="1"/>
          <p:nvPr/>
        </p:nvSpPr>
        <p:spPr>
          <a:xfrm>
            <a:off x="7463437" y="3121389"/>
            <a:ext cx="4350354" cy="473719"/>
          </a:xfrm>
          <a:prstGeom prst="rect">
            <a:avLst/>
          </a:prstGeom>
        </p:spPr>
        <p:txBody>
          <a:bodyPr lIns="0" tIns="0" rIns="0" bIns="0" rtlCol="0" anchor="t">
            <a:spAutoFit/>
          </a:bodyPr>
          <a:lstStyle/>
          <a:p>
            <a:pPr algn="just">
              <a:lnSpc>
                <a:spcPts val="1867"/>
              </a:lnSpc>
            </a:pPr>
            <a:r>
              <a:rPr lang="pt-PT" sz="1333" dirty="0">
                <a:latin typeface="Aptos Light" panose="020B0004020202020204" pitchFamily="34" charset="0"/>
              </a:rPr>
              <a:t>Roubo de identidade (sentimentos de violação, ansiedade e impotência)</a:t>
            </a:r>
            <a:endParaRPr lang="en-US" sz="1333" dirty="0">
              <a:latin typeface="Aptos Light" panose="020B0004020202020204" pitchFamily="34" charset="0"/>
            </a:endParaRPr>
          </a:p>
        </p:txBody>
      </p:sp>
      <p:sp>
        <p:nvSpPr>
          <p:cNvPr id="25" name="TextBox 25"/>
          <p:cNvSpPr txBox="1"/>
          <p:nvPr/>
        </p:nvSpPr>
        <p:spPr>
          <a:xfrm>
            <a:off x="7463437" y="3898493"/>
            <a:ext cx="4350354" cy="473719"/>
          </a:xfrm>
          <a:prstGeom prst="rect">
            <a:avLst/>
          </a:prstGeom>
        </p:spPr>
        <p:txBody>
          <a:bodyPr lIns="0" tIns="0" rIns="0" bIns="0" rtlCol="0" anchor="t">
            <a:spAutoFit/>
          </a:bodyPr>
          <a:lstStyle/>
          <a:p>
            <a:pPr algn="just">
              <a:lnSpc>
                <a:spcPts val="1867"/>
              </a:lnSpc>
            </a:pPr>
            <a:r>
              <a:rPr lang="pt-PT" sz="1333" dirty="0">
                <a:latin typeface="Aptos Light" panose="020B0004020202020204" pitchFamily="34" charset="0"/>
              </a:rPr>
              <a:t>Transações fraudulentas (sentimentos de traição e vulnerabilidade)</a:t>
            </a:r>
            <a:endParaRPr lang="en-US" sz="1333" dirty="0">
              <a:latin typeface="Aptos Light" panose="020B0004020202020204" pitchFamily="34" charset="0"/>
            </a:endParaRPr>
          </a:p>
        </p:txBody>
      </p:sp>
      <p:sp>
        <p:nvSpPr>
          <p:cNvPr id="26" name="TextBox 26"/>
          <p:cNvSpPr txBox="1"/>
          <p:nvPr/>
        </p:nvSpPr>
        <p:spPr>
          <a:xfrm>
            <a:off x="7463437" y="4674041"/>
            <a:ext cx="4359332" cy="717376"/>
          </a:xfrm>
          <a:prstGeom prst="rect">
            <a:avLst/>
          </a:prstGeom>
        </p:spPr>
        <p:txBody>
          <a:bodyPr lIns="0" tIns="0" rIns="0" bIns="0" rtlCol="0" anchor="t">
            <a:spAutoFit/>
          </a:bodyPr>
          <a:lstStyle/>
          <a:p>
            <a:pPr algn="just">
              <a:lnSpc>
                <a:spcPts val="1867"/>
              </a:lnSpc>
            </a:pPr>
            <a:r>
              <a:rPr lang="pt-PT" sz="1333" dirty="0">
                <a:latin typeface="Aptos Light" panose="020B0004020202020204" pitchFamily="34" charset="0"/>
              </a:rPr>
              <a:t>Ameaças à </a:t>
            </a:r>
            <a:r>
              <a:rPr lang="pt-PT" sz="1333" dirty="0" err="1">
                <a:latin typeface="Aptos Light" panose="020B0004020202020204" pitchFamily="34" charset="0"/>
              </a:rPr>
              <a:t>cibersegurança</a:t>
            </a:r>
            <a:r>
              <a:rPr lang="pt-PT" sz="1333" dirty="0">
                <a:latin typeface="Aptos Light" panose="020B0004020202020204" pitchFamily="34" charset="0"/>
              </a:rPr>
              <a:t> (medo, ansiedade e desconfiança na segurança das suas informações pessoais e atividades online)</a:t>
            </a:r>
            <a:endParaRPr lang="en-US" sz="1333" dirty="0">
              <a:latin typeface="Aptos Light" panose="020B0004020202020204" pitchFamily="34" charset="0"/>
            </a:endParaRPr>
          </a:p>
        </p:txBody>
      </p:sp>
      <p:pic>
        <p:nvPicPr>
          <p:cNvPr id="27" name="Imagem 26" descr="Uma imagem com texto, Tipo de letra, Azul elétrico, Azul majorelle&#10;&#10;Descrição gerada automaticamente">
            <a:extLst>
              <a:ext uri="{FF2B5EF4-FFF2-40B4-BE49-F238E27FC236}">
                <a16:creationId xmlns:a16="http://schemas.microsoft.com/office/drawing/2014/main" id="{53413B9F-C261-5AB6-2C56-66101721D43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482326" y="5998222"/>
            <a:ext cx="2781300" cy="4970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481638" y="147637"/>
            <a:ext cx="1228725" cy="12192000"/>
            <a:chOff x="0" y="0"/>
            <a:chExt cx="2457450" cy="24384000"/>
          </a:xfrm>
        </p:grpSpPr>
        <p:sp>
          <p:nvSpPr>
            <p:cNvPr id="3" name="Freeform 3"/>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5" name="Freeform 5"/>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3"/>
            <a:stretch>
              <a:fillRect r="-439"/>
            </a:stretch>
          </a:blipFill>
        </p:spPr>
        <p:txBody>
          <a:bodyPr/>
          <a:lstStyle/>
          <a:p>
            <a:endParaRPr lang="de-AT"/>
          </a:p>
        </p:txBody>
      </p:sp>
      <p:grpSp>
        <p:nvGrpSpPr>
          <p:cNvPr id="6" name="Group 6"/>
          <p:cNvGrpSpPr/>
          <p:nvPr/>
        </p:nvGrpSpPr>
        <p:grpSpPr>
          <a:xfrm>
            <a:off x="-1" y="-164319"/>
            <a:ext cx="7212700" cy="1764411"/>
            <a:chOff x="0" y="0"/>
            <a:chExt cx="14425400" cy="3528822"/>
          </a:xfrm>
        </p:grpSpPr>
        <p:sp>
          <p:nvSpPr>
            <p:cNvPr id="7" name="Freeform 7"/>
            <p:cNvSpPr/>
            <p:nvPr/>
          </p:nvSpPr>
          <p:spPr>
            <a:xfrm>
              <a:off x="12700" y="15425"/>
              <a:ext cx="14400023" cy="3498100"/>
            </a:xfrm>
            <a:custGeom>
              <a:avLst/>
              <a:gdLst/>
              <a:ahLst/>
              <a:cxnLst/>
              <a:rect l="l" t="t" r="r" b="b"/>
              <a:pathLst>
                <a:path w="14400023" h="3498100">
                  <a:moveTo>
                    <a:pt x="0" y="583068"/>
                  </a:moveTo>
                  <a:cubicBezTo>
                    <a:pt x="0" y="260993"/>
                    <a:pt x="216408" y="0"/>
                    <a:pt x="483362" y="0"/>
                  </a:cubicBezTo>
                  <a:lnTo>
                    <a:pt x="13916661" y="0"/>
                  </a:lnTo>
                  <a:cubicBezTo>
                    <a:pt x="14183615" y="0"/>
                    <a:pt x="14400023" y="260993"/>
                    <a:pt x="14400023" y="583068"/>
                  </a:cubicBezTo>
                  <a:lnTo>
                    <a:pt x="14400023" y="2915032"/>
                  </a:lnTo>
                  <a:cubicBezTo>
                    <a:pt x="14400023" y="3236954"/>
                    <a:pt x="14183615" y="3498100"/>
                    <a:pt x="13916661" y="3498100"/>
                  </a:cubicBezTo>
                  <a:lnTo>
                    <a:pt x="483362" y="3498100"/>
                  </a:lnTo>
                  <a:cubicBezTo>
                    <a:pt x="216408" y="3497947"/>
                    <a:pt x="0" y="3236954"/>
                    <a:pt x="0" y="2915032"/>
                  </a:cubicBezTo>
                  <a:close/>
                </a:path>
              </a:pathLst>
            </a:custGeom>
            <a:solidFill>
              <a:srgbClr val="4472C4"/>
            </a:solidFill>
          </p:spPr>
          <p:txBody>
            <a:bodyPr/>
            <a:lstStyle/>
            <a:p>
              <a:endParaRPr lang="de-AT"/>
            </a:p>
          </p:txBody>
        </p:sp>
        <p:sp>
          <p:nvSpPr>
            <p:cNvPr id="8" name="Freeform 8"/>
            <p:cNvSpPr/>
            <p:nvPr/>
          </p:nvSpPr>
          <p:spPr>
            <a:xfrm>
              <a:off x="0" y="0"/>
              <a:ext cx="14425423" cy="3528928"/>
            </a:xfrm>
            <a:custGeom>
              <a:avLst/>
              <a:gdLst/>
              <a:ahLst/>
              <a:cxnLst/>
              <a:rect l="l" t="t" r="r" b="b"/>
              <a:pathLst>
                <a:path w="14425423" h="3528928">
                  <a:moveTo>
                    <a:pt x="0" y="598493"/>
                  </a:moveTo>
                  <a:cubicBezTo>
                    <a:pt x="0" y="267779"/>
                    <a:pt x="222250" y="0"/>
                    <a:pt x="496062" y="0"/>
                  </a:cubicBezTo>
                  <a:lnTo>
                    <a:pt x="13929361" y="0"/>
                  </a:lnTo>
                  <a:lnTo>
                    <a:pt x="13929361" y="15425"/>
                  </a:lnTo>
                  <a:lnTo>
                    <a:pt x="13929361" y="0"/>
                  </a:lnTo>
                  <a:cubicBezTo>
                    <a:pt x="14203299" y="0"/>
                    <a:pt x="14425423" y="267779"/>
                    <a:pt x="14425423" y="598493"/>
                  </a:cubicBezTo>
                  <a:lnTo>
                    <a:pt x="14412723" y="598493"/>
                  </a:lnTo>
                  <a:lnTo>
                    <a:pt x="14425423" y="598493"/>
                  </a:lnTo>
                  <a:lnTo>
                    <a:pt x="14425423" y="2930457"/>
                  </a:lnTo>
                  <a:lnTo>
                    <a:pt x="14412723" y="2930457"/>
                  </a:lnTo>
                  <a:lnTo>
                    <a:pt x="14425423" y="2930457"/>
                  </a:lnTo>
                  <a:cubicBezTo>
                    <a:pt x="14425423" y="3261017"/>
                    <a:pt x="14203173" y="3528928"/>
                    <a:pt x="13929361" y="3528928"/>
                  </a:cubicBezTo>
                  <a:lnTo>
                    <a:pt x="13929361" y="3513525"/>
                  </a:lnTo>
                  <a:lnTo>
                    <a:pt x="13929361" y="3528928"/>
                  </a:lnTo>
                  <a:lnTo>
                    <a:pt x="496062" y="3528928"/>
                  </a:lnTo>
                  <a:lnTo>
                    <a:pt x="496062" y="3513525"/>
                  </a:lnTo>
                  <a:lnTo>
                    <a:pt x="496062" y="3528928"/>
                  </a:lnTo>
                  <a:cubicBezTo>
                    <a:pt x="222250" y="3528797"/>
                    <a:pt x="0" y="3261017"/>
                    <a:pt x="0" y="2930457"/>
                  </a:cubicBezTo>
                  <a:lnTo>
                    <a:pt x="0" y="598493"/>
                  </a:lnTo>
                  <a:lnTo>
                    <a:pt x="12700" y="598493"/>
                  </a:lnTo>
                  <a:lnTo>
                    <a:pt x="0" y="598493"/>
                  </a:lnTo>
                  <a:moveTo>
                    <a:pt x="25400" y="598493"/>
                  </a:moveTo>
                  <a:lnTo>
                    <a:pt x="25400" y="2930457"/>
                  </a:lnTo>
                  <a:lnTo>
                    <a:pt x="12700" y="2930457"/>
                  </a:lnTo>
                  <a:lnTo>
                    <a:pt x="25400" y="2930457"/>
                  </a:lnTo>
                  <a:cubicBezTo>
                    <a:pt x="25400" y="3243895"/>
                    <a:pt x="236093" y="3498100"/>
                    <a:pt x="496062" y="3498100"/>
                  </a:cubicBezTo>
                  <a:lnTo>
                    <a:pt x="13929361" y="3498100"/>
                  </a:lnTo>
                  <a:cubicBezTo>
                    <a:pt x="14189456" y="3498100"/>
                    <a:pt x="14400023" y="3243895"/>
                    <a:pt x="14400023" y="2930457"/>
                  </a:cubicBezTo>
                  <a:lnTo>
                    <a:pt x="14400023" y="598493"/>
                  </a:lnTo>
                  <a:cubicBezTo>
                    <a:pt x="14400023" y="285056"/>
                    <a:pt x="14189329" y="30850"/>
                    <a:pt x="13929361" y="30850"/>
                  </a:cubicBezTo>
                  <a:lnTo>
                    <a:pt x="496062" y="30850"/>
                  </a:lnTo>
                  <a:lnTo>
                    <a:pt x="496062" y="15425"/>
                  </a:lnTo>
                  <a:lnTo>
                    <a:pt x="496062" y="30850"/>
                  </a:lnTo>
                  <a:cubicBezTo>
                    <a:pt x="236093" y="30850"/>
                    <a:pt x="25400" y="285056"/>
                    <a:pt x="25400" y="598493"/>
                  </a:cubicBezTo>
                  <a:close/>
                </a:path>
              </a:pathLst>
            </a:custGeom>
            <a:solidFill>
              <a:srgbClr val="31538F"/>
            </a:solidFill>
          </p:spPr>
          <p:txBody>
            <a:bodyPr/>
            <a:lstStyle/>
            <a:p>
              <a:endParaRPr lang="de-AT"/>
            </a:p>
          </p:txBody>
        </p:sp>
        <p:sp>
          <p:nvSpPr>
            <p:cNvPr id="9" name="TextBox 9"/>
            <p:cNvSpPr txBox="1"/>
            <p:nvPr/>
          </p:nvSpPr>
          <p:spPr>
            <a:xfrm>
              <a:off x="0" y="-123825"/>
              <a:ext cx="14425400" cy="3652647"/>
            </a:xfrm>
            <a:prstGeom prst="rect">
              <a:avLst/>
            </a:prstGeom>
          </p:spPr>
          <p:txBody>
            <a:bodyPr lIns="33867" tIns="33867" rIns="33867" bIns="33867" rtlCol="0" anchor="ctr"/>
            <a:lstStyle/>
            <a:p>
              <a:pPr algn="ctr"/>
              <a:r>
                <a:rPr lang="en-US" sz="3200" dirty="0">
                  <a:solidFill>
                    <a:schemeClr val="lt1"/>
                  </a:solidFill>
                  <a:latin typeface="Aptos Light" panose="020B0004020202020204" pitchFamily="34" charset="0"/>
                  <a:cs typeface="Calibri"/>
                </a:rPr>
                <a:t>SEGURANÇA ONLINE</a:t>
              </a:r>
            </a:p>
          </p:txBody>
        </p:sp>
      </p:grpSp>
      <p:sp>
        <p:nvSpPr>
          <p:cNvPr id="10" name="TextBox 10"/>
          <p:cNvSpPr txBox="1"/>
          <p:nvPr/>
        </p:nvSpPr>
        <p:spPr>
          <a:xfrm>
            <a:off x="396296" y="1766532"/>
            <a:ext cx="8834468" cy="3748462"/>
          </a:xfrm>
          <a:prstGeom prst="rect">
            <a:avLst/>
          </a:prstGeom>
        </p:spPr>
        <p:txBody>
          <a:bodyPr wrap="square" lIns="0" tIns="0" rIns="0" bIns="0" rtlCol="0" anchor="t">
            <a:spAutoFit/>
          </a:bodyPr>
          <a:lstStyle/>
          <a:p>
            <a:pPr algn="just">
              <a:lnSpc>
                <a:spcPts val="2053"/>
              </a:lnSpc>
            </a:pPr>
            <a:r>
              <a:rPr lang="pt-PT" sz="1800" b="1" dirty="0">
                <a:latin typeface="Aptos Light" panose="020B0004020202020204" pitchFamily="34" charset="0"/>
              </a:rPr>
              <a:t>Atividade 1</a:t>
            </a:r>
            <a:r>
              <a:rPr lang="pt-PT" sz="1800" dirty="0">
                <a:latin typeface="Aptos Light" panose="020B0004020202020204" pitchFamily="34" charset="0"/>
              </a:rPr>
              <a:t>: Discussão em grupo sobre violações de segurança recentes e seu impacto em indivíduos e organizações.</a:t>
            </a:r>
          </a:p>
          <a:p>
            <a:pPr algn="just">
              <a:lnSpc>
                <a:spcPts val="2053"/>
              </a:lnSpc>
            </a:pPr>
            <a:endParaRPr lang="en-US" sz="1800" dirty="0">
              <a:latin typeface="Aptos Light" panose="020B0004020202020204" pitchFamily="34" charset="0"/>
            </a:endParaRPr>
          </a:p>
          <a:p>
            <a:pPr algn="just">
              <a:lnSpc>
                <a:spcPts val="2053"/>
              </a:lnSpc>
            </a:pPr>
            <a:r>
              <a:rPr lang="pt-PT" sz="1800" dirty="0">
                <a:latin typeface="Aptos Light" panose="020B0004020202020204" pitchFamily="34" charset="0"/>
              </a:rPr>
              <a:t>Esta atividade tem como objetivo analisar e discutir as recentes violações de segurança e o seu impacto nos indivíduos e organizações, incluindo as consequências financeiras e emocionais, as lições aprendidas e as estratégias de prevenção.</a:t>
            </a:r>
          </a:p>
          <a:p>
            <a:pPr algn="just">
              <a:lnSpc>
                <a:spcPts val="2053"/>
              </a:lnSpc>
            </a:pPr>
            <a:endParaRPr lang="en-US" sz="1800" dirty="0">
              <a:latin typeface="Aptos Light" panose="020B0004020202020204" pitchFamily="34" charset="0"/>
            </a:endParaRPr>
          </a:p>
          <a:p>
            <a:pPr algn="just">
              <a:lnSpc>
                <a:spcPts val="2053"/>
              </a:lnSpc>
            </a:pPr>
            <a:r>
              <a:rPr lang="pt-PT" sz="1800" u="sng" dirty="0">
                <a:latin typeface="Aptos Light" panose="020B0004020202020204" pitchFamily="34" charset="0"/>
              </a:rPr>
              <a:t>Perguntas de orientação para facilitar a discussão:</a:t>
            </a:r>
          </a:p>
          <a:p>
            <a:pPr algn="just">
              <a:lnSpc>
                <a:spcPts val="2053"/>
              </a:lnSpc>
            </a:pPr>
            <a:endParaRPr lang="en-US" sz="1800" u="sng" dirty="0">
              <a:latin typeface="Aptos Light" panose="020B0004020202020204" pitchFamily="34" charset="0"/>
            </a:endParaRPr>
          </a:p>
          <a:p>
            <a:pPr marL="316670" lvl="1" indent="-158335" algn="just">
              <a:lnSpc>
                <a:spcPts val="2053"/>
              </a:lnSpc>
              <a:buFont typeface="Arial"/>
              <a:buChar char="•"/>
            </a:pPr>
            <a:r>
              <a:rPr lang="pt-PT" sz="1800" dirty="0">
                <a:latin typeface="Aptos Light" panose="020B0004020202020204" pitchFamily="34" charset="0"/>
              </a:rPr>
              <a:t>Quais foram as circunstâncias e o âmbito da violação de segurança?
Como a violação impactou indivíduos e organizações financeira e emocionalmente?
Quais foram as principais lições aprendidas com o incidente?
Que estratégias ou medidas poderiam ter sido implementadas para evitar a violação?</a:t>
            </a:r>
            <a:endParaRPr lang="en-US" sz="1800" dirty="0">
              <a:latin typeface="Aptos Light" panose="020B0004020202020204" pitchFamily="34" charset="0"/>
            </a:endParaRPr>
          </a:p>
          <a:p>
            <a:pPr algn="just">
              <a:lnSpc>
                <a:spcPts val="2053"/>
              </a:lnSpc>
            </a:pPr>
            <a:endParaRPr lang="en-US" sz="1800" dirty="0">
              <a:latin typeface="Century Gothic" panose="020B0502020202020204" pitchFamily="34" charset="0"/>
            </a:endParaRPr>
          </a:p>
        </p:txBody>
      </p:sp>
      <p:sp>
        <p:nvSpPr>
          <p:cNvPr id="11" name="Freeform 11"/>
          <p:cNvSpPr/>
          <p:nvPr/>
        </p:nvSpPr>
        <p:spPr>
          <a:xfrm>
            <a:off x="9629772" y="2442863"/>
            <a:ext cx="2228557" cy="1972273"/>
          </a:xfrm>
          <a:custGeom>
            <a:avLst/>
            <a:gdLst/>
            <a:ahLst/>
            <a:cxnLst/>
            <a:rect l="l" t="t" r="r" b="b"/>
            <a:pathLst>
              <a:path w="3342836" h="2958409">
                <a:moveTo>
                  <a:pt x="0" y="0"/>
                </a:moveTo>
                <a:lnTo>
                  <a:pt x="3342836" y="0"/>
                </a:lnTo>
                <a:lnTo>
                  <a:pt x="3342836" y="2958409"/>
                </a:lnTo>
                <a:lnTo>
                  <a:pt x="0" y="2958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pt-PT" sz="800" spc="-3" dirty="0">
                <a:latin typeface="Evolventa"/>
              </a:rPr>
              <a:t>Financiado pela União Europeia. No entanto, os pontos de vista e opiniões expressos são exclusivamente da responsabilidade do(s) autor(</a:t>
            </a:r>
            <a:r>
              <a:rPr lang="pt-PT" sz="800" spc="-3" dirty="0" err="1">
                <a:latin typeface="Evolventa"/>
              </a:rPr>
              <a:t>es</a:t>
            </a:r>
            <a:r>
              <a:rPr lang="pt-PT" sz="800" spc="-3" dirty="0">
                <a:latin typeface="Evolventa"/>
              </a:rPr>
              <a:t>) e não refletem necessariamente os da União Europeia ou da Agência de Execução Europeia para a Educação e a Cultura (EACEA). Nem a União Europeia nem a EACEA podem ser responsabilizadas por elas. Número do projeto: 2022-1-AT01-KA220-ADU-000087985</a:t>
            </a:r>
            <a:endParaRPr lang="en-US" sz="800" spc="-3" dirty="0">
              <a:latin typeface="Evolventa"/>
            </a:endParaRPr>
          </a:p>
        </p:txBody>
      </p:sp>
      <p:pic>
        <p:nvPicPr>
          <p:cNvPr id="13" name="Imagem 12" descr="Uma imagem com texto, Tipo de letra, Azul elétrico, Azul majorelle&#10;&#10;Descrição gerada automaticamente">
            <a:extLst>
              <a:ext uri="{FF2B5EF4-FFF2-40B4-BE49-F238E27FC236}">
                <a16:creationId xmlns:a16="http://schemas.microsoft.com/office/drawing/2014/main" id="{3981384B-0030-FF72-DC4F-A7CA1ED69A1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482326" y="5998222"/>
            <a:ext cx="2781300" cy="4970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481638" y="147637"/>
            <a:ext cx="1228725" cy="12192000"/>
            <a:chOff x="0" y="0"/>
            <a:chExt cx="2457450" cy="24384000"/>
          </a:xfrm>
        </p:grpSpPr>
        <p:sp>
          <p:nvSpPr>
            <p:cNvPr id="3" name="Freeform 3"/>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5" name="Freeform 5"/>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3"/>
            <a:stretch>
              <a:fillRect r="-439"/>
            </a:stretch>
          </a:blipFill>
        </p:spPr>
        <p:txBody>
          <a:bodyPr/>
          <a:lstStyle/>
          <a:p>
            <a:endParaRPr lang="de-AT"/>
          </a:p>
        </p:txBody>
      </p:sp>
      <p:grpSp>
        <p:nvGrpSpPr>
          <p:cNvPr id="6" name="Group 6"/>
          <p:cNvGrpSpPr/>
          <p:nvPr/>
        </p:nvGrpSpPr>
        <p:grpSpPr>
          <a:xfrm>
            <a:off x="-1" y="-226232"/>
            <a:ext cx="7212712" cy="1826377"/>
            <a:chOff x="0" y="-123825"/>
            <a:chExt cx="14425423" cy="3652753"/>
          </a:xfrm>
        </p:grpSpPr>
        <p:sp>
          <p:nvSpPr>
            <p:cNvPr id="7" name="Freeform 7"/>
            <p:cNvSpPr/>
            <p:nvPr/>
          </p:nvSpPr>
          <p:spPr>
            <a:xfrm>
              <a:off x="12700" y="15425"/>
              <a:ext cx="14400024" cy="3498099"/>
            </a:xfrm>
            <a:custGeom>
              <a:avLst/>
              <a:gdLst/>
              <a:ahLst/>
              <a:cxnLst/>
              <a:rect l="l" t="t" r="r" b="b"/>
              <a:pathLst>
                <a:path w="14400023" h="3498100">
                  <a:moveTo>
                    <a:pt x="0" y="583068"/>
                  </a:moveTo>
                  <a:cubicBezTo>
                    <a:pt x="0" y="260993"/>
                    <a:pt x="216408" y="0"/>
                    <a:pt x="483362" y="0"/>
                  </a:cubicBezTo>
                  <a:lnTo>
                    <a:pt x="13916661" y="0"/>
                  </a:lnTo>
                  <a:cubicBezTo>
                    <a:pt x="14183615" y="0"/>
                    <a:pt x="14400023" y="260993"/>
                    <a:pt x="14400023" y="583068"/>
                  </a:cubicBezTo>
                  <a:lnTo>
                    <a:pt x="14400023" y="2915032"/>
                  </a:lnTo>
                  <a:cubicBezTo>
                    <a:pt x="14400023" y="3236954"/>
                    <a:pt x="14183615" y="3498100"/>
                    <a:pt x="13916661" y="3498100"/>
                  </a:cubicBezTo>
                  <a:lnTo>
                    <a:pt x="483362" y="3498100"/>
                  </a:lnTo>
                  <a:cubicBezTo>
                    <a:pt x="216408" y="3497947"/>
                    <a:pt x="0" y="3236954"/>
                    <a:pt x="0" y="2915032"/>
                  </a:cubicBezTo>
                  <a:close/>
                </a:path>
              </a:pathLst>
            </a:custGeom>
            <a:solidFill>
              <a:srgbClr val="4472C4"/>
            </a:solidFill>
          </p:spPr>
          <p:txBody>
            <a:bodyPr/>
            <a:lstStyle/>
            <a:p>
              <a:endParaRPr lang="de-AT"/>
            </a:p>
          </p:txBody>
        </p:sp>
        <p:sp>
          <p:nvSpPr>
            <p:cNvPr id="8" name="Freeform 8"/>
            <p:cNvSpPr/>
            <p:nvPr/>
          </p:nvSpPr>
          <p:spPr>
            <a:xfrm>
              <a:off x="0" y="0"/>
              <a:ext cx="14425423" cy="3528928"/>
            </a:xfrm>
            <a:custGeom>
              <a:avLst/>
              <a:gdLst/>
              <a:ahLst/>
              <a:cxnLst/>
              <a:rect l="l" t="t" r="r" b="b"/>
              <a:pathLst>
                <a:path w="14425423" h="3528928">
                  <a:moveTo>
                    <a:pt x="0" y="598493"/>
                  </a:moveTo>
                  <a:cubicBezTo>
                    <a:pt x="0" y="267779"/>
                    <a:pt x="222250" y="0"/>
                    <a:pt x="496062" y="0"/>
                  </a:cubicBezTo>
                  <a:lnTo>
                    <a:pt x="13929361" y="0"/>
                  </a:lnTo>
                  <a:lnTo>
                    <a:pt x="13929361" y="15425"/>
                  </a:lnTo>
                  <a:lnTo>
                    <a:pt x="13929361" y="0"/>
                  </a:lnTo>
                  <a:cubicBezTo>
                    <a:pt x="14203299" y="0"/>
                    <a:pt x="14425423" y="267779"/>
                    <a:pt x="14425423" y="598493"/>
                  </a:cubicBezTo>
                  <a:lnTo>
                    <a:pt x="14412723" y="598493"/>
                  </a:lnTo>
                  <a:lnTo>
                    <a:pt x="14425423" y="598493"/>
                  </a:lnTo>
                  <a:lnTo>
                    <a:pt x="14425423" y="2930457"/>
                  </a:lnTo>
                  <a:lnTo>
                    <a:pt x="14412723" y="2930457"/>
                  </a:lnTo>
                  <a:lnTo>
                    <a:pt x="14425423" y="2930457"/>
                  </a:lnTo>
                  <a:cubicBezTo>
                    <a:pt x="14425423" y="3261017"/>
                    <a:pt x="14203173" y="3528928"/>
                    <a:pt x="13929361" y="3528928"/>
                  </a:cubicBezTo>
                  <a:lnTo>
                    <a:pt x="13929361" y="3513525"/>
                  </a:lnTo>
                  <a:lnTo>
                    <a:pt x="13929361" y="3528928"/>
                  </a:lnTo>
                  <a:lnTo>
                    <a:pt x="496062" y="3528928"/>
                  </a:lnTo>
                  <a:lnTo>
                    <a:pt x="496062" y="3513525"/>
                  </a:lnTo>
                  <a:lnTo>
                    <a:pt x="496062" y="3528928"/>
                  </a:lnTo>
                  <a:cubicBezTo>
                    <a:pt x="222250" y="3528797"/>
                    <a:pt x="0" y="3261017"/>
                    <a:pt x="0" y="2930457"/>
                  </a:cubicBezTo>
                  <a:lnTo>
                    <a:pt x="0" y="598493"/>
                  </a:lnTo>
                  <a:lnTo>
                    <a:pt x="12700" y="598493"/>
                  </a:lnTo>
                  <a:lnTo>
                    <a:pt x="0" y="598493"/>
                  </a:lnTo>
                  <a:moveTo>
                    <a:pt x="25400" y="598493"/>
                  </a:moveTo>
                  <a:lnTo>
                    <a:pt x="25400" y="2930457"/>
                  </a:lnTo>
                  <a:lnTo>
                    <a:pt x="12700" y="2930457"/>
                  </a:lnTo>
                  <a:lnTo>
                    <a:pt x="25400" y="2930457"/>
                  </a:lnTo>
                  <a:cubicBezTo>
                    <a:pt x="25400" y="3243895"/>
                    <a:pt x="236093" y="3498100"/>
                    <a:pt x="496062" y="3498100"/>
                  </a:cubicBezTo>
                  <a:lnTo>
                    <a:pt x="13929361" y="3498100"/>
                  </a:lnTo>
                  <a:cubicBezTo>
                    <a:pt x="14189456" y="3498100"/>
                    <a:pt x="14400023" y="3243895"/>
                    <a:pt x="14400023" y="2930457"/>
                  </a:cubicBezTo>
                  <a:lnTo>
                    <a:pt x="14400023" y="598493"/>
                  </a:lnTo>
                  <a:cubicBezTo>
                    <a:pt x="14400023" y="285056"/>
                    <a:pt x="14189329" y="30850"/>
                    <a:pt x="13929361" y="30850"/>
                  </a:cubicBezTo>
                  <a:lnTo>
                    <a:pt x="496062" y="30850"/>
                  </a:lnTo>
                  <a:lnTo>
                    <a:pt x="496062" y="15425"/>
                  </a:lnTo>
                  <a:lnTo>
                    <a:pt x="496062" y="30850"/>
                  </a:lnTo>
                  <a:cubicBezTo>
                    <a:pt x="236093" y="30850"/>
                    <a:pt x="25400" y="285056"/>
                    <a:pt x="25400" y="598493"/>
                  </a:cubicBezTo>
                  <a:close/>
                </a:path>
              </a:pathLst>
            </a:custGeom>
            <a:solidFill>
              <a:srgbClr val="31538F"/>
            </a:solidFill>
          </p:spPr>
          <p:txBody>
            <a:bodyPr/>
            <a:lstStyle/>
            <a:p>
              <a:endParaRPr lang="de-AT"/>
            </a:p>
          </p:txBody>
        </p:sp>
        <p:sp>
          <p:nvSpPr>
            <p:cNvPr id="9" name="TextBox 9"/>
            <p:cNvSpPr txBox="1"/>
            <p:nvPr/>
          </p:nvSpPr>
          <p:spPr>
            <a:xfrm>
              <a:off x="0" y="-123825"/>
              <a:ext cx="14425400" cy="3652647"/>
            </a:xfrm>
            <a:prstGeom prst="rect">
              <a:avLst/>
            </a:prstGeom>
          </p:spPr>
          <p:txBody>
            <a:bodyPr lIns="33867" tIns="33867" rIns="33867" bIns="33867" rtlCol="0" anchor="ctr"/>
            <a:lstStyle/>
            <a:p>
              <a:pPr algn="ctr"/>
              <a:r>
                <a:rPr lang="en-US" sz="3200" dirty="0">
                  <a:solidFill>
                    <a:schemeClr val="lt1"/>
                  </a:solidFill>
                  <a:latin typeface="Aptos Light" panose="020B0004020202020204" pitchFamily="34" charset="0"/>
                  <a:cs typeface="Calibri"/>
                </a:rPr>
                <a:t>SEGURANÇA ONLINE</a:t>
              </a:r>
            </a:p>
          </p:txBody>
        </p:sp>
      </p:grpSp>
      <p:sp>
        <p:nvSpPr>
          <p:cNvPr id="10" name="TextBox 10"/>
          <p:cNvSpPr txBox="1"/>
          <p:nvPr/>
        </p:nvSpPr>
        <p:spPr>
          <a:xfrm>
            <a:off x="306835" y="2342668"/>
            <a:ext cx="10382408" cy="2923877"/>
          </a:xfrm>
          <a:prstGeom prst="rect">
            <a:avLst/>
          </a:prstGeom>
        </p:spPr>
        <p:txBody>
          <a:bodyPr lIns="0" tIns="0" rIns="0" bIns="0" rtlCol="0" anchor="t">
            <a:spAutoFit/>
          </a:bodyPr>
          <a:lstStyle/>
          <a:p>
            <a:pPr algn="just">
              <a:lnSpc>
                <a:spcPts val="1867"/>
              </a:lnSpc>
            </a:pPr>
            <a:r>
              <a:rPr lang="pt-PT" sz="1600" dirty="0">
                <a:latin typeface="Aptos Light" panose="020B0004020202020204" pitchFamily="34" charset="0"/>
              </a:rPr>
              <a:t>As informações pessoais englobam uma ampla gama de dados que podem ser usados para identificar ou localizar um indivíduo. É muito </a:t>
            </a:r>
            <a:r>
              <a:rPr lang="pt-PT" sz="1800" dirty="0">
                <a:latin typeface="Aptos Light" panose="020B0004020202020204" pitchFamily="34" charset="0"/>
              </a:rPr>
              <a:t>importante</a:t>
            </a:r>
            <a:r>
              <a:rPr lang="pt-PT" sz="1600" dirty="0">
                <a:latin typeface="Aptos Light" panose="020B0004020202020204" pitchFamily="34" charset="0"/>
              </a:rPr>
              <a:t> salvaguardar as nossas informações pessoais. </a:t>
            </a:r>
          </a:p>
          <a:p>
            <a:pPr algn="just">
              <a:lnSpc>
                <a:spcPts val="1867"/>
              </a:lnSpc>
            </a:pPr>
            <a:r>
              <a:rPr lang="pt-PT" sz="1600" dirty="0">
                <a:latin typeface="Aptos Light" panose="020B0004020202020204" pitchFamily="34" charset="0"/>
              </a:rPr>
              <a:t>
Um dos riscos mais significativos associados a informações pessoais que caem nas mãos erradas é o roubo de identidade. </a:t>
            </a:r>
          </a:p>
          <a:p>
            <a:pPr algn="just">
              <a:lnSpc>
                <a:spcPts val="1867"/>
              </a:lnSpc>
            </a:pPr>
            <a:r>
              <a:rPr lang="pt-PT" sz="1600" dirty="0">
                <a:latin typeface="Aptos Light" panose="020B0004020202020204" pitchFamily="34" charset="0"/>
              </a:rPr>
              <a:t>
As informações pessoais são frequentemente alvo de </a:t>
            </a:r>
            <a:r>
              <a:rPr lang="pt-PT" sz="1600" dirty="0" err="1">
                <a:latin typeface="Aptos Light" panose="020B0004020202020204" pitchFamily="34" charset="0"/>
              </a:rPr>
              <a:t>cibercriminosos</a:t>
            </a:r>
            <a:r>
              <a:rPr lang="pt-PT" sz="1600" dirty="0">
                <a:latin typeface="Aptos Light" panose="020B0004020202020204" pitchFamily="34" charset="0"/>
              </a:rPr>
              <a:t> que procuram cometer fraudes financeiras. </a:t>
            </a:r>
          </a:p>
          <a:p>
            <a:pPr algn="just">
              <a:lnSpc>
                <a:spcPts val="1867"/>
              </a:lnSpc>
            </a:pPr>
            <a:r>
              <a:rPr lang="pt-PT" sz="1600" dirty="0">
                <a:latin typeface="Aptos Light" panose="020B0004020202020204" pitchFamily="34" charset="0"/>
              </a:rPr>
              <a:t>
A salvaguarda das informações pessoais é essencial para proteger os direitos de privacidade dos indivíduos. </a:t>
            </a:r>
          </a:p>
          <a:p>
            <a:pPr algn="just">
              <a:lnSpc>
                <a:spcPts val="1867"/>
              </a:lnSpc>
            </a:pPr>
            <a:r>
              <a:rPr lang="pt-PT" sz="1600" dirty="0">
                <a:latin typeface="Aptos Light" panose="020B0004020202020204" pitchFamily="34" charset="0"/>
              </a:rPr>
              <a:t>
As organizações que não protegerem adequadamente as informações pessoais podem enfrentar consequências legais e regulamentares.</a:t>
            </a:r>
            <a:endParaRPr lang="en-US" sz="1600" dirty="0">
              <a:latin typeface="Aptos Light" panose="020B0004020202020204" pitchFamily="34" charset="0"/>
            </a:endParaRPr>
          </a:p>
        </p:txBody>
      </p:sp>
      <p:sp>
        <p:nvSpPr>
          <p:cNvPr id="11" name="Freeform 11"/>
          <p:cNvSpPr/>
          <p:nvPr/>
        </p:nvSpPr>
        <p:spPr>
          <a:xfrm rot="5400000">
            <a:off x="10565812" y="3158262"/>
            <a:ext cx="1788952" cy="849753"/>
          </a:xfrm>
          <a:custGeom>
            <a:avLst/>
            <a:gdLst/>
            <a:ahLst/>
            <a:cxnLst/>
            <a:rect l="l" t="t" r="r" b="b"/>
            <a:pathLst>
              <a:path w="2683428" h="1274629">
                <a:moveTo>
                  <a:pt x="0" y="0"/>
                </a:moveTo>
                <a:lnTo>
                  <a:pt x="2683428" y="0"/>
                </a:lnTo>
                <a:lnTo>
                  <a:pt x="2683428" y="1274629"/>
                </a:lnTo>
                <a:lnTo>
                  <a:pt x="0" y="12746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AT"/>
          </a:p>
        </p:txBody>
      </p:sp>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pt-PT" sz="800" spc="-3" dirty="0">
                <a:latin typeface="Evolventa"/>
              </a:rPr>
              <a:t>Financiado pela União Europeia. No entanto, os pontos de vista e opiniões expressos são exclusivamente da responsabilidade do(s) autor(</a:t>
            </a:r>
            <a:r>
              <a:rPr lang="pt-PT" sz="800" spc="-3" dirty="0" err="1">
                <a:latin typeface="Evolventa"/>
              </a:rPr>
              <a:t>es</a:t>
            </a:r>
            <a:r>
              <a:rPr lang="pt-PT" sz="800" spc="-3" dirty="0">
                <a:latin typeface="Evolventa"/>
              </a:rPr>
              <a:t>) e não refletem necessariamente os da União Europeia ou da Agência de Execução Europeia para a Educação e a Cultura (EACEA). Nem a União Europeia nem a EACEA podem ser responsabilizadas por elas. Número do projeto: 2022-1-AT01-KA220-ADU-000087985</a:t>
            </a:r>
            <a:endParaRPr lang="en-US" sz="800" spc="-3" dirty="0">
              <a:latin typeface="Evolventa"/>
            </a:endParaRPr>
          </a:p>
        </p:txBody>
      </p:sp>
      <p:sp>
        <p:nvSpPr>
          <p:cNvPr id="13" name="TextBox 13"/>
          <p:cNvSpPr txBox="1"/>
          <p:nvPr/>
        </p:nvSpPr>
        <p:spPr>
          <a:xfrm>
            <a:off x="306835" y="1745817"/>
            <a:ext cx="5255182" cy="275525"/>
          </a:xfrm>
          <a:prstGeom prst="rect">
            <a:avLst/>
          </a:prstGeom>
        </p:spPr>
        <p:txBody>
          <a:bodyPr wrap="square" lIns="0" tIns="0" rIns="0" bIns="0" rtlCol="0" anchor="t">
            <a:spAutoFit/>
          </a:bodyPr>
          <a:lstStyle/>
          <a:p>
            <a:pPr>
              <a:lnSpc>
                <a:spcPts val="2240"/>
              </a:lnSpc>
            </a:pPr>
            <a:r>
              <a:rPr lang="pt-PT" sz="1800" b="1" dirty="0">
                <a:latin typeface="Aptos Light" panose="020B0004020202020204" pitchFamily="34" charset="0"/>
              </a:rPr>
              <a:t>A importância das medidas de segurança</a:t>
            </a:r>
            <a:endParaRPr lang="en-US" sz="1800" b="1" dirty="0">
              <a:latin typeface="Aptos Light" panose="020B0004020202020204" pitchFamily="34" charset="0"/>
            </a:endParaRPr>
          </a:p>
        </p:txBody>
      </p:sp>
      <p:pic>
        <p:nvPicPr>
          <p:cNvPr id="14" name="Imagem 13" descr="Uma imagem com texto, Tipo de letra, Azul elétrico, Azul majorelle&#10;&#10;Descrição gerada automaticamente">
            <a:extLst>
              <a:ext uri="{FF2B5EF4-FFF2-40B4-BE49-F238E27FC236}">
                <a16:creationId xmlns:a16="http://schemas.microsoft.com/office/drawing/2014/main" id="{84AE4D96-17A7-66B4-B812-31F762E5405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482326" y="5998222"/>
            <a:ext cx="2781300" cy="4970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0"/>
          <p:cNvGrpSpPr/>
          <p:nvPr/>
        </p:nvGrpSpPr>
        <p:grpSpPr>
          <a:xfrm>
            <a:off x="-203392" y="-45312"/>
            <a:ext cx="7212711" cy="1457515"/>
            <a:chOff x="0" y="-9525"/>
            <a:chExt cx="14425423" cy="2915031"/>
          </a:xfrm>
        </p:grpSpPr>
        <p:sp>
          <p:nvSpPr>
            <p:cNvPr id="246" name="Google Shape;246;p1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60950" tIns="60950" rIns="60950" bIns="60950" anchor="ctr" anchorCtr="0">
              <a:noAutofit/>
            </a:bodyPr>
            <a:lstStyle/>
            <a:p>
              <a:endParaRPr sz="933"/>
            </a:p>
          </p:txBody>
        </p:sp>
        <p:sp>
          <p:nvSpPr>
            <p:cNvPr id="247" name="Google Shape;247;p1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60950" tIns="60950" rIns="60950" bIns="60950" anchor="ctr" anchorCtr="0">
              <a:noAutofit/>
            </a:bodyPr>
            <a:lstStyle/>
            <a:p>
              <a:endParaRPr sz="933"/>
            </a:p>
          </p:txBody>
        </p:sp>
        <p:sp>
          <p:nvSpPr>
            <p:cNvPr id="248" name="Google Shape;248;p10"/>
            <p:cNvSpPr txBox="1"/>
            <p:nvPr/>
          </p:nvSpPr>
          <p:spPr>
            <a:xfrm>
              <a:off x="0" y="-9525"/>
              <a:ext cx="14425400" cy="2914925"/>
            </a:xfrm>
            <a:prstGeom prst="rect">
              <a:avLst/>
            </a:prstGeom>
            <a:noFill/>
            <a:ln>
              <a:noFill/>
            </a:ln>
          </p:spPr>
          <p:txBody>
            <a:bodyPr spcFirstLastPara="1" wrap="square" lIns="33867" tIns="33867" rIns="33867" bIns="33867" anchor="ctr" anchorCtr="0">
              <a:noAutofit/>
            </a:bodyPr>
            <a:lstStyle/>
            <a:p>
              <a:pPr algn="ctr">
                <a:lnSpc>
                  <a:spcPct val="120000"/>
                </a:lnSpc>
              </a:pPr>
              <a:r>
                <a:rPr lang="pt-PT" sz="3200" dirty="0">
                  <a:solidFill>
                    <a:srgbClr val="FFFFFF"/>
                  </a:solidFill>
                  <a:latin typeface="Aptos Light" panose="020B0004020202020204" pitchFamily="34" charset="0"/>
                </a:rPr>
                <a:t>MELHORES PRÁTICAS PARA PROTEGER INFORMAÇÕES PESSOAIS</a:t>
              </a:r>
              <a:endParaRPr sz="3200" dirty="0">
                <a:latin typeface="Aptos Light" panose="020B0004020202020204" pitchFamily="34" charset="0"/>
              </a:endParaRPr>
            </a:p>
          </p:txBody>
        </p:sp>
      </p:grpSp>
      <p:sp>
        <p:nvSpPr>
          <p:cNvPr id="249" name="Google Shape;249;p10"/>
          <p:cNvSpPr/>
          <p:nvPr/>
        </p:nvSpPr>
        <p:spPr>
          <a:xfrm rot="-5400000">
            <a:off x="5412863" y="78863"/>
            <a:ext cx="1366272" cy="12192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sz="933"/>
          </a:p>
        </p:txBody>
      </p:sp>
      <p:sp>
        <p:nvSpPr>
          <p:cNvPr id="251" name="Google Shape;251;p10"/>
          <p:cNvSpPr/>
          <p:nvPr/>
        </p:nvSpPr>
        <p:spPr>
          <a:xfrm>
            <a:off x="10972779" y="176984"/>
            <a:ext cx="975018" cy="1081805"/>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sz="933"/>
          </a:p>
        </p:txBody>
      </p:sp>
      <p:sp>
        <p:nvSpPr>
          <p:cNvPr id="252" name="Google Shape;252;p10"/>
          <p:cNvSpPr txBox="1"/>
          <p:nvPr/>
        </p:nvSpPr>
        <p:spPr>
          <a:xfrm>
            <a:off x="396296" y="5998497"/>
            <a:ext cx="8438171" cy="443198"/>
          </a:xfrm>
          <a:prstGeom prst="rect">
            <a:avLst/>
          </a:prstGeom>
          <a:noFill/>
          <a:ln>
            <a:noFill/>
          </a:ln>
        </p:spPr>
        <p:txBody>
          <a:bodyPr spcFirstLastPara="1" wrap="square" lIns="0" tIns="0" rIns="0" bIns="0" anchor="t" anchorCtr="0">
            <a:spAutoFit/>
          </a:bodyPr>
          <a:lstStyle/>
          <a:p>
            <a:pPr algn="just">
              <a:lnSpc>
                <a:spcPct val="119916"/>
              </a:lnSpc>
            </a:pPr>
            <a:r>
              <a:rPr lang="pt-PT" sz="800" dirty="0"/>
              <a:t>Financiado pela União Europeia. No entanto, os pontos de vista e opiniões expressos são exclusivamente da responsabilidade do(s) autor(</a:t>
            </a:r>
            <a:r>
              <a:rPr lang="pt-PT" sz="800" dirty="0" err="1"/>
              <a:t>es</a:t>
            </a:r>
            <a:r>
              <a:rPr lang="pt-PT" sz="800" dirty="0"/>
              <a:t>) e não refletem necessariamente os da União Europeia ou da Agência de Execução Europeia para a Educação e a Cultura (EACEA). Nem a União Europeia nem a EACEA podem ser responsabilizadas por elas. Número do projeto: 2022-1-AT01-KA220-ADU-000087985</a:t>
            </a:r>
            <a:endParaRPr sz="800" dirty="0"/>
          </a:p>
        </p:txBody>
      </p:sp>
      <p:graphicFrame>
        <p:nvGraphicFramePr>
          <p:cNvPr id="2" name="Diagramm 1">
            <a:extLst>
              <a:ext uri="{FF2B5EF4-FFF2-40B4-BE49-F238E27FC236}">
                <a16:creationId xmlns:a16="http://schemas.microsoft.com/office/drawing/2014/main" id="{6D2D3748-FA6D-C90F-666F-5A9D3BB8F4EA}"/>
              </a:ext>
            </a:extLst>
          </p:cNvPr>
          <p:cNvGraphicFramePr/>
          <p:nvPr>
            <p:extLst>
              <p:ext uri="{D42A27DB-BD31-4B8C-83A1-F6EECF244321}">
                <p14:modId xmlns:p14="http://schemas.microsoft.com/office/powerpoint/2010/main" val="1096999238"/>
              </p:ext>
            </p:extLst>
          </p:nvPr>
        </p:nvGraphicFramePr>
        <p:xfrm>
          <a:off x="112426" y="1006308"/>
          <a:ext cx="12151200" cy="48453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m 2" descr="Uma imagem com texto, Tipo de letra, Azul elétrico, Azul majorelle&#10;&#10;Descrição gerada automaticamente">
            <a:extLst>
              <a:ext uri="{FF2B5EF4-FFF2-40B4-BE49-F238E27FC236}">
                <a16:creationId xmlns:a16="http://schemas.microsoft.com/office/drawing/2014/main" id="{8773CAAC-46AD-167D-11ED-8D105FB74A7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482326" y="5998222"/>
            <a:ext cx="2781300" cy="4970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0"/>
          <p:cNvGrpSpPr/>
          <p:nvPr/>
        </p:nvGrpSpPr>
        <p:grpSpPr>
          <a:xfrm>
            <a:off x="-203392" y="-45312"/>
            <a:ext cx="7212711" cy="1457515"/>
            <a:chOff x="0" y="-9525"/>
            <a:chExt cx="14425423" cy="2915031"/>
          </a:xfrm>
        </p:grpSpPr>
        <p:sp>
          <p:nvSpPr>
            <p:cNvPr id="246" name="Google Shape;246;p1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60950" tIns="60950" rIns="60950" bIns="60950" anchor="ctr" anchorCtr="0">
              <a:noAutofit/>
            </a:bodyPr>
            <a:lstStyle/>
            <a:p>
              <a:endParaRPr sz="933"/>
            </a:p>
          </p:txBody>
        </p:sp>
        <p:sp>
          <p:nvSpPr>
            <p:cNvPr id="247" name="Google Shape;247;p1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60950" tIns="60950" rIns="60950" bIns="60950" anchor="ctr" anchorCtr="0">
              <a:noAutofit/>
            </a:bodyPr>
            <a:lstStyle/>
            <a:p>
              <a:endParaRPr sz="933"/>
            </a:p>
          </p:txBody>
        </p:sp>
        <p:sp>
          <p:nvSpPr>
            <p:cNvPr id="248" name="Google Shape;248;p10"/>
            <p:cNvSpPr txBox="1"/>
            <p:nvPr/>
          </p:nvSpPr>
          <p:spPr>
            <a:xfrm>
              <a:off x="0" y="-9525"/>
              <a:ext cx="14425400" cy="2914925"/>
            </a:xfrm>
            <a:prstGeom prst="rect">
              <a:avLst/>
            </a:prstGeom>
            <a:noFill/>
            <a:ln>
              <a:noFill/>
            </a:ln>
          </p:spPr>
          <p:txBody>
            <a:bodyPr spcFirstLastPara="1" wrap="square" lIns="33867" tIns="33867" rIns="33867" bIns="33867" anchor="ctr" anchorCtr="0">
              <a:noAutofit/>
            </a:bodyPr>
            <a:lstStyle/>
            <a:p>
              <a:pPr algn="ctr">
                <a:lnSpc>
                  <a:spcPct val="120000"/>
                </a:lnSpc>
              </a:pPr>
              <a:r>
                <a:rPr lang="pt-PT" sz="3200" dirty="0">
                  <a:solidFill>
                    <a:srgbClr val="FFFFFF"/>
                  </a:solidFill>
                  <a:latin typeface="Aptos Light" panose="020B0004020202020204" pitchFamily="34" charset="0"/>
                </a:rPr>
                <a:t>VISÃO GERAL DA PROTEÇÃO DE CONTAS ONLINE</a:t>
              </a:r>
              <a:endParaRPr sz="3200" dirty="0">
                <a:latin typeface="Aptos Light" panose="020B0004020202020204" pitchFamily="34" charset="0"/>
              </a:endParaRPr>
            </a:p>
          </p:txBody>
        </p:sp>
      </p:grpSp>
      <p:sp>
        <p:nvSpPr>
          <p:cNvPr id="249" name="Google Shape;249;p10"/>
          <p:cNvSpPr/>
          <p:nvPr/>
        </p:nvSpPr>
        <p:spPr>
          <a:xfrm rot="-5400000">
            <a:off x="5412863" y="78863"/>
            <a:ext cx="1366272" cy="12192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sz="933"/>
          </a:p>
        </p:txBody>
      </p:sp>
      <p:sp>
        <p:nvSpPr>
          <p:cNvPr id="251" name="Google Shape;251;p10"/>
          <p:cNvSpPr/>
          <p:nvPr/>
        </p:nvSpPr>
        <p:spPr>
          <a:xfrm>
            <a:off x="10972779" y="176984"/>
            <a:ext cx="975018" cy="1081805"/>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sz="933"/>
          </a:p>
        </p:txBody>
      </p:sp>
      <p:sp>
        <p:nvSpPr>
          <p:cNvPr id="252" name="Google Shape;252;p10"/>
          <p:cNvSpPr txBox="1"/>
          <p:nvPr/>
        </p:nvSpPr>
        <p:spPr>
          <a:xfrm>
            <a:off x="396296" y="5998497"/>
            <a:ext cx="8438171" cy="443198"/>
          </a:xfrm>
          <a:prstGeom prst="rect">
            <a:avLst/>
          </a:prstGeom>
          <a:noFill/>
          <a:ln>
            <a:noFill/>
          </a:ln>
        </p:spPr>
        <p:txBody>
          <a:bodyPr spcFirstLastPara="1" wrap="square" lIns="0" tIns="0" rIns="0" bIns="0" anchor="t" anchorCtr="0">
            <a:spAutoFit/>
          </a:bodyPr>
          <a:lstStyle/>
          <a:p>
            <a:pPr algn="just">
              <a:lnSpc>
                <a:spcPct val="119916"/>
              </a:lnSpc>
            </a:pPr>
            <a:r>
              <a:rPr lang="pt-PT" sz="800" dirty="0"/>
              <a:t>Financiado pela União Europeia. No entanto, os pontos de vista e opiniões expressos são exclusivamente da responsabilidade do(s) autor(</a:t>
            </a:r>
            <a:r>
              <a:rPr lang="pt-PT" sz="800" dirty="0" err="1"/>
              <a:t>es</a:t>
            </a:r>
            <a:r>
              <a:rPr lang="pt-PT" sz="800" dirty="0"/>
              <a:t>) e não refletem necessariamente os da União Europeia ou da Agência de Execução Europeia para a Educação e a Cultura (EACEA). Nem a União Europeia nem a EACEA podem ser responsabilizadas por elas. Número do projeto: 2022-1-AT01-KA220-ADU-000087985</a:t>
            </a:r>
            <a:endParaRPr sz="800" dirty="0"/>
          </a:p>
        </p:txBody>
      </p:sp>
      <p:graphicFrame>
        <p:nvGraphicFramePr>
          <p:cNvPr id="2" name="Diagramm 1">
            <a:extLst>
              <a:ext uri="{FF2B5EF4-FFF2-40B4-BE49-F238E27FC236}">
                <a16:creationId xmlns:a16="http://schemas.microsoft.com/office/drawing/2014/main" id="{6D2D3748-FA6D-C90F-666F-5A9D3BB8F4EA}"/>
              </a:ext>
            </a:extLst>
          </p:cNvPr>
          <p:cNvGraphicFramePr/>
          <p:nvPr>
            <p:extLst>
              <p:ext uri="{D42A27DB-BD31-4B8C-83A1-F6EECF244321}">
                <p14:modId xmlns:p14="http://schemas.microsoft.com/office/powerpoint/2010/main" val="1741900413"/>
              </p:ext>
            </p:extLst>
          </p:nvPr>
        </p:nvGraphicFramePr>
        <p:xfrm>
          <a:off x="244203" y="1258789"/>
          <a:ext cx="11704321" cy="4411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m 2" descr="Uma imagem com texto, Tipo de letra, Azul elétrico, Azul majorelle&#10;&#10;Descrição gerada automaticamente">
            <a:extLst>
              <a:ext uri="{FF2B5EF4-FFF2-40B4-BE49-F238E27FC236}">
                <a16:creationId xmlns:a16="http://schemas.microsoft.com/office/drawing/2014/main" id="{88AB4795-F74F-3557-C6F9-CB28BBA4234F}"/>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482326" y="5998222"/>
            <a:ext cx="2781300" cy="497049"/>
          </a:xfrm>
          <a:prstGeom prst="rect">
            <a:avLst/>
          </a:prstGeom>
        </p:spPr>
      </p:pic>
    </p:spTree>
    <p:extLst>
      <p:ext uri="{BB962C8B-B14F-4D97-AF65-F5344CB8AC3E}">
        <p14:creationId xmlns:p14="http://schemas.microsoft.com/office/powerpoint/2010/main" val="3061830113"/>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Ein neues Dokument erstellen." ma:contentTypeScope="" ma:versionID="42108f1d358fe95a681a9a35bcef714f">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aa23ea6662f1b662080f03e34606dffe"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28C82E-DA0E-4943-A5E3-ABFBE399CE0E}">
  <ds:schemaRefs>
    <ds:schemaRef ds:uri="http://schemas.microsoft.com/sharepoint/v3/contenttype/forms"/>
  </ds:schemaRefs>
</ds:datastoreItem>
</file>

<file path=customXml/itemProps2.xml><?xml version="1.0" encoding="utf-8"?>
<ds:datastoreItem xmlns:ds="http://schemas.openxmlformats.org/officeDocument/2006/customXml" ds:itemID="{7082B293-0B58-4309-93E2-040DEB250207}"/>
</file>

<file path=customXml/itemProps3.xml><?xml version="1.0" encoding="utf-8"?>
<ds:datastoreItem xmlns:ds="http://schemas.openxmlformats.org/officeDocument/2006/customXml" ds:itemID="{A457FEB5-B813-4BF7-86F8-B0785138F1B0}">
  <ds:schemaRefs>
    <ds:schemaRef ds:uri="http://schemas.microsoft.com/office/2006/metadata/properties"/>
    <ds:schemaRef ds:uri="http://schemas.microsoft.com/office/infopath/2007/PartnerControls"/>
    <ds:schemaRef ds:uri="c0074f12-bfdc-41d8-b838-b193552acce8"/>
    <ds:schemaRef ds:uri="86cb58b5-1153-41b1-b5f9-2f3fec42a658"/>
  </ds:schemaRefs>
</ds:datastoreItem>
</file>

<file path=docProps/app.xml><?xml version="1.0" encoding="utf-8"?>
<Properties xmlns="http://schemas.openxmlformats.org/officeDocument/2006/extended-properties" xmlns:vt="http://schemas.openxmlformats.org/officeDocument/2006/docPropsVTypes">
  <TotalTime>0</TotalTime>
  <Words>13957</Words>
  <Application>Microsoft Office PowerPoint</Application>
  <PresentationFormat>Breitbild</PresentationFormat>
  <Paragraphs>521</Paragraphs>
  <Slides>36</Slides>
  <Notes>36</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36</vt:i4>
      </vt:variant>
    </vt:vector>
  </HeadingPairs>
  <TitlesOfParts>
    <vt:vector size="46" baseType="lpstr">
      <vt:lpstr>Evolventa</vt:lpstr>
      <vt:lpstr>Calibri Light</vt:lpstr>
      <vt:lpstr>Times New Roman</vt:lpstr>
      <vt:lpstr>Symbol</vt:lpstr>
      <vt:lpstr>Calibri</vt:lpstr>
      <vt:lpstr>Arial</vt:lpstr>
      <vt:lpstr>Century Gothic</vt:lpstr>
      <vt:lpstr>Aptos Light</vt:lpstr>
      <vt:lpstr>Open Sans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Macek Anita</dc:creator>
  <cp:lastModifiedBy>Macek Anita</cp:lastModifiedBy>
  <cp:revision>17</cp:revision>
  <dcterms:created xsi:type="dcterms:W3CDTF">2022-11-21T10:01:51Z</dcterms:created>
  <dcterms:modified xsi:type="dcterms:W3CDTF">2025-01-18T09:14:39Z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